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64" r:id="rId21"/>
    <p:sldId id="315" r:id="rId22"/>
    <p:sldId id="316" r:id="rId23"/>
    <p:sldId id="265" r:id="rId24"/>
    <p:sldId id="317" r:id="rId25"/>
    <p:sldId id="306" r:id="rId26"/>
    <p:sldId id="318" r:id="rId27"/>
    <p:sldId id="307" r:id="rId28"/>
    <p:sldId id="319" r:id="rId29"/>
    <p:sldId id="309" r:id="rId30"/>
    <p:sldId id="320" r:id="rId31"/>
    <p:sldId id="310" r:id="rId32"/>
    <p:sldId id="321" r:id="rId33"/>
    <p:sldId id="311" r:id="rId34"/>
    <p:sldId id="322" r:id="rId35"/>
    <p:sldId id="312" r:id="rId36"/>
    <p:sldId id="323" r:id="rId37"/>
    <p:sldId id="314" r:id="rId38"/>
    <p:sldId id="269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BAD7-120A-4A84-8DB9-1A327CC1B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24383-2A3C-4C44-B3A8-C2CEB2287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6CD8-DBBF-4DAB-997D-9D92C13BDD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E2504-8376-43AA-9737-0E5F97F48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3FB5B-7B50-4F9C-9DA3-383A354CF0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A2FB4-2BC6-4391-AF13-1E82A66E5C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044AF-5852-441B-A2DA-37C76792FE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AEB0E-9C5E-4ADB-AC62-AD9CEBA68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34F15-7025-434D-8068-AB41570EF4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0A5DA-769B-40BF-8E38-3262C76B6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49B63-2DDF-4619-9252-B901A0E1DA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CFADF2D-1063-4BC7-8AAB-39FC0E8F18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Family Law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péče o dítě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CHILD  CUSTODY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dědictví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dědictví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N H R A I E T E C N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dědictví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INHERITANCE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nenapravitelný (rozvrat manželství)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nenapravitelný (rozvrat manželství)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R R R A I I E E E L B T V</a:t>
            </a:r>
          </a:p>
          <a:p>
            <a:pPr eaLnBrk="1" hangingPunct="1">
              <a:buFontTx/>
              <a:buNone/>
            </a:pPr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nenapravitelný rozvrat manželství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IRRETRIEVABLE</a:t>
            </a:r>
          </a:p>
          <a:p>
            <a:pPr eaLnBrk="1" hangingPunct="1">
              <a:buFontTx/>
              <a:buNone/>
            </a:pPr>
            <a:r>
              <a:rPr lang="cs-CZ" altLang="en-US" smtClean="0"/>
              <a:t>			break-down of marriage</a:t>
            </a:r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opuštění rodiny </a:t>
            </a:r>
            <a:r>
              <a:rPr lang="en-US" altLang="en-US" smtClean="0">
                <a:cs typeface="Arial" charset="0"/>
              </a:rPr>
              <a:t>~</a:t>
            </a:r>
            <a:r>
              <a:rPr lang="cs-CZ" altLang="en-US" smtClean="0">
                <a:cs typeface="Arial" charset="0"/>
              </a:rPr>
              <a:t> zanedbání povinné výživy</a:t>
            </a:r>
            <a:endParaRPr lang="en-US" altLang="en-US" smtClean="0">
              <a:cs typeface="Arial" charset="0"/>
            </a:endParaRP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opuštění rodiny </a:t>
            </a:r>
            <a:r>
              <a:rPr lang="en-US" altLang="en-US" smtClean="0">
                <a:cs typeface="Arial" charset="0"/>
              </a:rPr>
              <a:t>~</a:t>
            </a:r>
            <a:r>
              <a:rPr lang="cs-CZ" altLang="en-US" smtClean="0">
                <a:cs typeface="Arial" charset="0"/>
              </a:rPr>
              <a:t> zanedbání povinné výživy</a:t>
            </a:r>
          </a:p>
          <a:p>
            <a:pPr eaLnBrk="1" hangingPunct="1"/>
            <a:endParaRPr lang="cs-CZ" altLang="en-US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cs-CZ" altLang="en-US" smtClean="0">
                <a:cs typeface="Arial" charset="0"/>
              </a:rPr>
              <a:t>			S E D E N R O I T</a:t>
            </a:r>
            <a:endParaRPr lang="en-US" altLang="en-US" smtClean="0">
              <a:cs typeface="Arial" charset="0"/>
            </a:endParaRP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opuštění rodiny </a:t>
            </a:r>
            <a:r>
              <a:rPr lang="en-US" altLang="en-US" smtClean="0">
                <a:cs typeface="Arial" charset="0"/>
              </a:rPr>
              <a:t>~</a:t>
            </a:r>
            <a:r>
              <a:rPr lang="cs-CZ" altLang="en-US" smtClean="0">
                <a:cs typeface="Arial" charset="0"/>
              </a:rPr>
              <a:t> zanedbání povinné výživy</a:t>
            </a:r>
          </a:p>
          <a:p>
            <a:pPr eaLnBrk="1" hangingPunct="1"/>
            <a:endParaRPr lang="cs-CZ" altLang="en-US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cs-CZ" altLang="en-US" smtClean="0">
                <a:cs typeface="Arial" charset="0"/>
              </a:rPr>
              <a:t>			DESERTION</a:t>
            </a:r>
            <a:endParaRPr lang="en-US" altLang="en-US" smtClean="0">
              <a:cs typeface="Arial" charset="0"/>
            </a:endParaRP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manžel/manželka, choť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Family law - minipresentations, focus on memorable visuals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en-US" b="1" smtClean="0"/>
              <a:t>work in groups:</a:t>
            </a:r>
          </a:p>
          <a:p>
            <a:pPr eaLnBrk="1" hangingPunct="1"/>
            <a:r>
              <a:rPr lang="cs-CZ" altLang="en-US" smtClean="0"/>
              <a:t>read the text, agree on the key ideas/terms/… as a group</a:t>
            </a:r>
          </a:p>
          <a:p>
            <a:pPr eaLnBrk="1" hangingPunct="1"/>
            <a:r>
              <a:rPr lang="cs-CZ" altLang="en-US" smtClean="0"/>
              <a:t>prepare a poster: </a:t>
            </a:r>
            <a:r>
              <a:rPr lang="cs-CZ" altLang="en-US" b="1" smtClean="0"/>
              <a:t>don</a:t>
            </a:r>
            <a:r>
              <a:rPr lang="en-US" altLang="en-US" b="1" smtClean="0"/>
              <a:t>’</a:t>
            </a:r>
            <a:r>
              <a:rPr lang="cs-CZ" altLang="en-US" b="1" smtClean="0"/>
              <a:t>t write wor</a:t>
            </a:r>
            <a:r>
              <a:rPr lang="en-US" altLang="en-US" b="1" smtClean="0"/>
              <a:t>ds, use pictures, graphical symbols, numbers</a:t>
            </a:r>
            <a:r>
              <a:rPr lang="cs-CZ" altLang="en-US" b="1" smtClean="0"/>
              <a:t>..</a:t>
            </a:r>
            <a:endParaRPr lang="en-US" altLang="en-US" b="1" smtClean="0"/>
          </a:p>
          <a:p>
            <a:pPr eaLnBrk="1" hangingPunct="1"/>
            <a:r>
              <a:rPr lang="en-US" altLang="en-US" smtClean="0"/>
              <a:t>concentrate on</a:t>
            </a:r>
            <a:r>
              <a:rPr lang="en-US" altLang="en-US" b="1" smtClean="0"/>
              <a:t> clear presentation </a:t>
            </a:r>
            <a:r>
              <a:rPr lang="cs-CZ" altLang="en-US" b="1" smtClean="0"/>
              <a:t>with visual support </a:t>
            </a:r>
            <a:endParaRPr lang="en-US" altLang="en-US" smtClean="0"/>
          </a:p>
          <a:p>
            <a:pPr eaLnBrk="1" hangingPunct="1"/>
            <a:r>
              <a:rPr lang="cs-CZ" altLang="en-US" smtClean="0"/>
              <a:t>division of labour up to you (sb can only prepare the poster, the others present)</a:t>
            </a:r>
            <a:endParaRPr lang="cs-CZ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M</a:t>
            </a:r>
            <a:r>
              <a:rPr lang="cs-CZ" altLang="en-US" smtClean="0">
                <a:solidFill>
                  <a:schemeClr val="accent2"/>
                </a:solidFill>
              </a:rPr>
              <a:t>emorable visuals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en-US" dirty="0" smtClean="0"/>
          </a:p>
          <a:p>
            <a:pPr marL="0" indent="0" eaLnBrk="1" hangingPunct="1">
              <a:buFontTx/>
              <a:buNone/>
              <a:defRPr/>
            </a:pPr>
            <a:endParaRPr lang="cs-CZ" altLang="en-US" dirty="0" smtClean="0"/>
          </a:p>
          <a:p>
            <a:pPr marL="0" indent="0" eaLnBrk="1" hangingPunct="1">
              <a:buFontTx/>
              <a:buNone/>
              <a:defRPr/>
            </a:pPr>
            <a:endParaRPr lang="cs-CZ" altLang="en-US" dirty="0" smtClean="0"/>
          </a:p>
          <a:p>
            <a:pPr marL="0" indent="0" eaLnBrk="1" hangingPunct="1">
              <a:buFontTx/>
              <a:buNone/>
              <a:defRPr/>
            </a:pPr>
            <a:endParaRPr lang="cs-CZ" altLang="en-US" b="1" dirty="0" smtClean="0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08050"/>
            <a:ext cx="20780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2292350"/>
            <a:ext cx="1081087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59425" y="4476750"/>
            <a:ext cx="168116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01763" y="4508500"/>
            <a:ext cx="2052637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7088" y="2587625"/>
            <a:ext cx="3201987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0" name="TextovéPole 1"/>
          <p:cNvSpPr txBox="1">
            <a:spLocks noChangeArrowheads="1"/>
          </p:cNvSpPr>
          <p:nvPr/>
        </p:nvSpPr>
        <p:spPr bwMode="auto">
          <a:xfrm>
            <a:off x="4572000" y="2725738"/>
            <a:ext cx="987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800">
                <a:sym typeface="Wingdings" pitchFamily="2" charset="2"/>
              </a:rPr>
              <a:t></a:t>
            </a: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family law 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en-US" smtClean="0"/>
              <a:t>body of law which attempts to regulate the internal (1)_____________ within the family and the relationship of the family to the (2)_____________ world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en-US" smtClean="0"/>
              <a:t>deals with marriage, (3)_____________, (4)_____________, child (5)_____________ and support and other domestic-relations issues</a:t>
            </a:r>
            <a:endParaRPr lang="cs-CZ" smtClean="0"/>
          </a:p>
          <a:p>
            <a:pPr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relationships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outside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divorce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adoption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custody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/>
              <a:t>children:</a:t>
            </a: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legitimate child (= a child (6)_____________ or born in wedlock)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       X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(7)_____________ child (= a child born outside a legitimate marriage): </a:t>
            </a:r>
            <a:endParaRPr lang="cs-CZ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has fewer rights to financial support from (8)_____________</a:t>
            </a:r>
            <a:endParaRPr lang="cs-CZ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may be legitimated by the (9)_____________ of his/her parents</a:t>
            </a:r>
            <a:endParaRPr lang="cs-CZ" sz="2800" smtClean="0"/>
          </a:p>
          <a:p>
            <a:pPr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smtClean="0"/>
              <a:t>6. </a:t>
            </a:r>
            <a:r>
              <a:rPr lang="en-US" smtClean="0"/>
              <a:t>conceived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7. </a:t>
            </a:r>
            <a:r>
              <a:rPr lang="en-US" smtClean="0"/>
              <a:t>illegitimate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8. </a:t>
            </a:r>
            <a:r>
              <a:rPr lang="en-US" smtClean="0"/>
              <a:t>estranged fathers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9. </a:t>
            </a:r>
            <a:r>
              <a:rPr lang="en-US" smtClean="0"/>
              <a:t>marriage</a:t>
            </a:r>
            <a:endParaRPr lang="cs-CZ" smtClean="0"/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smtClean="0"/>
              <a:t>marriage:</a:t>
            </a:r>
          </a:p>
          <a:p>
            <a:r>
              <a:rPr lang="en-US" b="1" smtClean="0"/>
              <a:t>capacity to marry </a:t>
            </a:r>
            <a:r>
              <a:rPr lang="en-US" smtClean="0"/>
              <a:t>in England – the parties are:</a:t>
            </a:r>
          </a:p>
          <a:p>
            <a:r>
              <a:rPr lang="en-US" smtClean="0"/>
              <a:t>not within the prohibited degrees of  (10)_____________</a:t>
            </a:r>
          </a:p>
          <a:p>
            <a:r>
              <a:rPr lang="en-US" smtClean="0"/>
              <a:t>over the age of 16</a:t>
            </a:r>
          </a:p>
          <a:p>
            <a:r>
              <a:rPr lang="en-US" smtClean="0"/>
              <a:t>not already (11)_____________</a:t>
            </a:r>
          </a:p>
          <a:p>
            <a:r>
              <a:rPr lang="en-US" smtClean="0"/>
              <a:t>respectively male and (12)_____________</a:t>
            </a:r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10. relationship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11. married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12. female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800" b="1" smtClean="0"/>
              <a:t>termination of marriage:</a:t>
            </a:r>
            <a:endParaRPr lang="en-US" sz="2800" smtClean="0"/>
          </a:p>
          <a:p>
            <a:pPr marL="609600" indent="-609600"/>
            <a:r>
              <a:rPr lang="en-US" sz="2800" smtClean="0"/>
              <a:t>by (13)_____________ of one of the spouses</a:t>
            </a:r>
          </a:p>
          <a:p>
            <a:pPr marL="609600" indent="-609600"/>
            <a:r>
              <a:rPr lang="en-US" sz="2800" smtClean="0"/>
              <a:t>by judgment of (14)_____________ (nullification of marriage):</a:t>
            </a:r>
          </a:p>
          <a:p>
            <a:pPr marL="609600" indent="-609600"/>
            <a:r>
              <a:rPr lang="en-US" sz="2800" smtClean="0"/>
              <a:t>void marriage – e.g. (15)_____________, _____________, _____________</a:t>
            </a:r>
          </a:p>
          <a:p>
            <a:pPr marL="609600" indent="-609600"/>
            <a:r>
              <a:rPr lang="en-US" sz="2800" smtClean="0"/>
              <a:t>voidable marriage – e.g. (16) _____________, _____________, _____________</a:t>
            </a:r>
          </a:p>
          <a:p>
            <a:pPr marL="609600" indent="-609600"/>
            <a:r>
              <a:rPr lang="en-US" sz="2800" smtClean="0"/>
              <a:t>by divorce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13. death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14. nullity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15. blood relationships, under legal age, the same gender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16. non-consummation of marriage, duress, unsoundness of mind, </a:t>
            </a:r>
            <a:r>
              <a:rPr lang="cs-CZ" altLang="en-US" sz="2400" smtClean="0"/>
              <a:t>fraud, </a:t>
            </a:r>
            <a:r>
              <a:rPr lang="en-US" altLang="en-US" sz="2400" smtClean="0"/>
              <a:t>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manžel/manželka, choť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O P S S E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divorce </a:t>
            </a:r>
            <a:r>
              <a:rPr lang="en-US" smtClean="0"/>
              <a:t>under English law: </a:t>
            </a:r>
          </a:p>
          <a:p>
            <a:pPr lvl="1"/>
            <a:r>
              <a:rPr lang="en-US" smtClean="0"/>
              <a:t>parties: (17)_____________ X (18)_____________</a:t>
            </a:r>
          </a:p>
          <a:p>
            <a:pPr lvl="1"/>
            <a:r>
              <a:rPr lang="en-US" smtClean="0"/>
              <a:t>the marriage lasts at least a (19)_____________</a:t>
            </a:r>
          </a:p>
          <a:p>
            <a:pPr lvl="1"/>
            <a:r>
              <a:rPr lang="en-US" smtClean="0"/>
              <a:t>the marriage has broken down (20)_____________ - without any chance of (21)_____________</a:t>
            </a:r>
            <a:endParaRPr 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17. petitioner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18. respondent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19. year</a:t>
            </a:r>
            <a:endParaRPr lang="cs-CZ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20. irretrievably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21. reconciliation</a:t>
            </a:r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smtClean="0"/>
              <a:t>p</a:t>
            </a:r>
            <a:r>
              <a:rPr lang="en-US" sz="2800" smtClean="0"/>
              <a:t>etitioner must prove one of five things: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respondent committed (22)_____________ (had sex with someone else)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respondent’s behaviour has been (23)_____________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respondent (24)_____________ the petitioner at least two years previously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couple has lived apart for two years and both (25)_____________ to a divorce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couple have lived apart for (26)_____________ years</a:t>
            </a:r>
            <a:endParaRPr lang="cs-CZ" sz="28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22. adultery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23. unreasonable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24. deserted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25. agree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26. five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making satisfactory arrangements for the (27)_____________ - custody, maintaining contact, financial arrangements</a:t>
            </a:r>
            <a:endParaRPr lang="cs-CZ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agreement on dividing the property – the court follows two principles:</a:t>
            </a:r>
            <a:endParaRPr lang="cs-CZ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the division should fairly reflect (28)_____________ of each party (money, caring for the family, (29)_____________ support)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smtClean="0"/>
              <a:t>	</a:t>
            </a:r>
            <a:r>
              <a:rPr lang="en-US" sz="2800" smtClean="0"/>
              <a:t>(30)_____________ of the parties </a:t>
            </a:r>
            <a:endParaRPr lang="cs-CZ" sz="28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27. children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28. contributions</a:t>
            </a:r>
            <a:endParaRPr lang="cs-CZ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29. emotional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30. needs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smtClean="0"/>
              <a:t>division of the property</a:t>
            </a:r>
            <a:r>
              <a:rPr lang="en-US" sz="2800" smtClean="0"/>
              <a:t> of spouses: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smtClean="0"/>
              <a:t>(31)_____________ property – all property acquired by the husband or wife during the marriage other than by gift or inheritance; the earnings are (32)_____________ equally during the marriage and upon dissolution it is divided (33)_____________ 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smtClean="0"/>
              <a:t>(34)_____________ property – property brought into the marriage by one spouse or acquired by one spouse during marriage by (35)_____________ or (36)_____________; it must remain separate and cannot be treated as (37)_____________ property</a:t>
            </a:r>
            <a:endParaRPr lang="cs-CZ" sz="28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KEY to the handout</a:t>
            </a:r>
            <a:endParaRPr lang="cs-CZ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31. community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32. owned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33. equally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34. separate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35. gift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36. inheritance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37. community</a:t>
            </a:r>
            <a:endParaRPr lang="cs-CZ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to conceive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to conceive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 = počít (dítě)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manžel/manželka, choť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SPOUSE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wedlock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wedlock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 manželství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estranged father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estranged father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 odcizený otec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nullity </a:t>
            </a:r>
            <a:r>
              <a:rPr lang="en-US" altLang="en-US" smtClean="0"/>
              <a:t>[</a:t>
            </a:r>
            <a:r>
              <a:rPr lang="cs-CZ" altLang="en-US" smtClean="0"/>
              <a:t>naliti</a:t>
            </a:r>
            <a:r>
              <a:rPr lang="en-US" altLang="en-US" smtClean="0"/>
              <a:t>]</a:t>
            </a:r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nullity </a:t>
            </a:r>
            <a:r>
              <a:rPr lang="en-US" altLang="en-US" smtClean="0"/>
              <a:t>[</a:t>
            </a:r>
            <a:r>
              <a:rPr lang="cs-CZ" altLang="en-US" smtClean="0"/>
              <a:t>naliti</a:t>
            </a:r>
            <a:r>
              <a:rPr lang="en-US" altLang="en-US" smtClean="0"/>
              <a:t>]</a:t>
            </a:r>
            <a:endParaRPr lang="cs-CZ" altLang="en-US" smtClean="0"/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zmatečnost, neplatnost (od samého počátku)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void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void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 (absolutně) neplatný, marný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voidable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voidable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 zrušitelný, relativně neplatný, anulovatelný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nemanželské (dítě)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reconciliation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reconciliation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 smíření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community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community property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=společné jmění manželů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separate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II</a:t>
            </a:r>
            <a:endParaRPr lang="cs-CZ" altLang="en-US" smtClean="0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separate property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= oddělený majetek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nemanželské (dítě)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G L T I M L E L I A 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nemanželské dítě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ILLEGITIMATE 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péče (o dítě)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Vocabulary I</a:t>
            </a:r>
            <a:endParaRPr lang="cs-CZ" altLang="en-US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cs-CZ" altLang="en-US" smtClean="0"/>
              <a:t>péče (o dítě)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r>
              <a:rPr lang="cs-CZ" altLang="en-US" smtClean="0"/>
              <a:t>			Y S O C D U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TC101972873[[fn=Léto]]</Template>
  <TotalTime>173</TotalTime>
  <Words>740</Words>
  <Application>Microsoft Office PowerPoint</Application>
  <PresentationFormat>On-screen Show (4:3)</PresentationFormat>
  <Paragraphs>247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9" baseType="lpstr">
      <vt:lpstr>Arial</vt:lpstr>
      <vt:lpstr>Calibri</vt:lpstr>
      <vt:lpstr>Wingdings</vt:lpstr>
      <vt:lpstr>Výchozí návrh</vt:lpstr>
      <vt:lpstr>Family Law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Vocabulary I</vt:lpstr>
      <vt:lpstr>Family law - minipresentations, focus on memorable visuals</vt:lpstr>
      <vt:lpstr>Memorable visuals</vt:lpstr>
      <vt:lpstr>Snímek 22</vt:lpstr>
      <vt:lpstr>KEY to the handout</vt:lpstr>
      <vt:lpstr>Snímek 24</vt:lpstr>
      <vt:lpstr>KEY to the handout</vt:lpstr>
      <vt:lpstr>Snímek 26</vt:lpstr>
      <vt:lpstr>KEY to the handout</vt:lpstr>
      <vt:lpstr>Snímek 28</vt:lpstr>
      <vt:lpstr>KEY to the handout</vt:lpstr>
      <vt:lpstr>Snímek 30</vt:lpstr>
      <vt:lpstr>KEY to the handout</vt:lpstr>
      <vt:lpstr>Snímek 32</vt:lpstr>
      <vt:lpstr>KEY to the handout</vt:lpstr>
      <vt:lpstr>Snímek 34</vt:lpstr>
      <vt:lpstr>KEY to the handout</vt:lpstr>
      <vt:lpstr>Snímek 36</vt:lpstr>
      <vt:lpstr>KEY to the handout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  <vt:lpstr>Vocabulary II</vt:lpstr>
    </vt:vector>
  </TitlesOfParts>
  <Company>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Law</dc:title>
  <dc:creator>A</dc:creator>
  <cp:lastModifiedBy>CJV</cp:lastModifiedBy>
  <cp:revision>20</cp:revision>
  <dcterms:created xsi:type="dcterms:W3CDTF">2011-10-18T13:27:11Z</dcterms:created>
  <dcterms:modified xsi:type="dcterms:W3CDTF">2013-10-28T22:22:09Z</dcterms:modified>
</cp:coreProperties>
</file>