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30E3-2382-4F9C-BA0E-C8A32E0B05A1}" type="datetimeFigureOut">
              <a:rPr lang="en-GB" smtClean="0"/>
              <a:t>30/11/2012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711E-C3A1-4DE5-84A0-0CF9678F02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890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30E3-2382-4F9C-BA0E-C8A32E0B05A1}" type="datetimeFigureOut">
              <a:rPr lang="en-GB" smtClean="0"/>
              <a:t>30/11/2012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711E-C3A1-4DE5-84A0-0CF9678F02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289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30E3-2382-4F9C-BA0E-C8A32E0B05A1}" type="datetimeFigureOut">
              <a:rPr lang="en-GB" smtClean="0"/>
              <a:t>30/11/2012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711E-C3A1-4DE5-84A0-0CF9678F02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784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30E3-2382-4F9C-BA0E-C8A32E0B05A1}" type="datetimeFigureOut">
              <a:rPr lang="en-GB" smtClean="0"/>
              <a:t>30/11/2012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711E-C3A1-4DE5-84A0-0CF9678F02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1373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30E3-2382-4F9C-BA0E-C8A32E0B05A1}" type="datetimeFigureOut">
              <a:rPr lang="en-GB" smtClean="0"/>
              <a:t>30/11/2012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711E-C3A1-4DE5-84A0-0CF9678F02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447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30E3-2382-4F9C-BA0E-C8A32E0B05A1}" type="datetimeFigureOut">
              <a:rPr lang="en-GB" smtClean="0"/>
              <a:t>30/11/2012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711E-C3A1-4DE5-84A0-0CF9678F02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391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30E3-2382-4F9C-BA0E-C8A32E0B05A1}" type="datetimeFigureOut">
              <a:rPr lang="en-GB" smtClean="0"/>
              <a:t>30/11/2012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711E-C3A1-4DE5-84A0-0CF9678F02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59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30E3-2382-4F9C-BA0E-C8A32E0B05A1}" type="datetimeFigureOut">
              <a:rPr lang="en-GB" smtClean="0"/>
              <a:t>30/11/2012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711E-C3A1-4DE5-84A0-0CF9678F02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178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30E3-2382-4F9C-BA0E-C8A32E0B05A1}" type="datetimeFigureOut">
              <a:rPr lang="en-GB" smtClean="0"/>
              <a:t>30/11/2012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711E-C3A1-4DE5-84A0-0CF9678F02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399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30E3-2382-4F9C-BA0E-C8A32E0B05A1}" type="datetimeFigureOut">
              <a:rPr lang="en-GB" smtClean="0"/>
              <a:t>30/11/2012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711E-C3A1-4DE5-84A0-0CF9678F02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827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A30E3-2382-4F9C-BA0E-C8A32E0B05A1}" type="datetimeFigureOut">
              <a:rPr lang="en-GB" smtClean="0"/>
              <a:t>30/11/2012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C711E-C3A1-4DE5-84A0-0CF9678F02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542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A30E3-2382-4F9C-BA0E-C8A32E0B05A1}" type="datetimeFigureOut">
              <a:rPr lang="en-GB" smtClean="0"/>
              <a:t>30/11/2012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C711E-C3A1-4DE5-84A0-0CF9678F02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58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INTELLECTUAL PROPERTY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23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T x F</a:t>
            </a:r>
            <a:endParaRPr lang="en-GB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1. Intellectual property is the contents of all the brain you have in your head.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If Albert Einstein lived today, he could have his theory patented.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3. If Chopin had patented his music, he would have had a lot of money.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4. As soon as you finish your first novel, you have to register copyright.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5. You do not have to mark computer programs with the international copyright symbol ©.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6. Copyright can be readily sold.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7. Richard </a:t>
            </a:r>
            <a:r>
              <a:rPr lang="cs-CZ" dirty="0" err="1"/>
              <a:t>P</a:t>
            </a:r>
            <a:r>
              <a:rPr lang="en-US" dirty="0" err="1" smtClean="0"/>
              <a:t>owell</a:t>
            </a:r>
            <a:r>
              <a:rPr lang="en-US" dirty="0" smtClean="0"/>
              <a:t> is the copyright holder of this book.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40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r>
              <a:rPr lang="cs-CZ" sz="2000" b="1" dirty="0" smtClean="0"/>
              <a:t>T x F</a:t>
            </a:r>
            <a:endParaRPr lang="en-GB" sz="2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1. Intellectual property is the contents of all the brain you have in your head.</a:t>
            </a:r>
          </a:p>
          <a:p>
            <a:pPr marL="0" indent="0">
              <a:buNone/>
            </a:pPr>
            <a:r>
              <a:rPr lang="en-US" sz="2000" dirty="0" smtClean="0"/>
              <a:t>2. If Albert Einstein lived today, he could have his theory patented.</a:t>
            </a:r>
          </a:p>
          <a:p>
            <a:pPr marL="0" indent="0">
              <a:buNone/>
            </a:pPr>
            <a:r>
              <a:rPr lang="en-US" sz="2000" dirty="0" smtClean="0"/>
              <a:t>3. If Chopin had patented his music, he would have had a lot of money.</a:t>
            </a:r>
          </a:p>
          <a:p>
            <a:pPr marL="0" indent="0">
              <a:buNone/>
            </a:pPr>
            <a:r>
              <a:rPr lang="en-US" sz="2000" dirty="0" smtClean="0"/>
              <a:t>4. As soon as you finish your first novel, you have to register copyright.</a:t>
            </a:r>
          </a:p>
          <a:p>
            <a:pPr marL="0" indent="0">
              <a:buNone/>
            </a:pPr>
            <a:r>
              <a:rPr lang="en-US" sz="2000" dirty="0" smtClean="0"/>
              <a:t>5. You do not have to mark computer programs with the international copyright symbol ©.</a:t>
            </a:r>
          </a:p>
          <a:p>
            <a:pPr marL="0" indent="0">
              <a:buNone/>
            </a:pPr>
            <a:r>
              <a:rPr lang="en-US" sz="2000" dirty="0" smtClean="0"/>
              <a:t>6. Copyright can be readily sold.</a:t>
            </a:r>
          </a:p>
          <a:p>
            <a:pPr marL="0" indent="0">
              <a:buNone/>
            </a:pPr>
            <a:r>
              <a:rPr lang="en-US" sz="2000" dirty="0" smtClean="0"/>
              <a:t>7. Richard </a:t>
            </a:r>
            <a:r>
              <a:rPr lang="cs-CZ" sz="2000" dirty="0" smtClean="0"/>
              <a:t>P</a:t>
            </a:r>
            <a:r>
              <a:rPr lang="en-US" sz="2000" dirty="0" err="1" smtClean="0"/>
              <a:t>owell</a:t>
            </a:r>
            <a:r>
              <a:rPr lang="en-US" sz="2000" dirty="0" smtClean="0"/>
              <a:t> is the copyright holder of this book.</a:t>
            </a: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pPr marL="0" indent="0" algn="ctr">
              <a:buNone/>
            </a:pPr>
            <a:r>
              <a:rPr lang="cs-CZ" sz="2000" b="1" dirty="0" err="1" smtClean="0"/>
              <a:t>Complete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the</a:t>
            </a:r>
            <a:r>
              <a:rPr lang="cs-CZ" sz="2000" b="1" dirty="0" smtClean="0"/>
              <a:t> table</a:t>
            </a:r>
            <a:endParaRPr lang="en-US" sz="2000" b="1" dirty="0" smtClean="0"/>
          </a:p>
          <a:p>
            <a:endParaRPr lang="en-GB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113709"/>
              </p:ext>
            </p:extLst>
          </p:nvPr>
        </p:nvGraphicFramePr>
        <p:xfrm>
          <a:off x="755576" y="4509120"/>
          <a:ext cx="7056785" cy="14833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614623"/>
                <a:gridCol w="2221081"/>
                <a:gridCol w="2221081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Patent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Copyright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What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does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it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protect</a:t>
                      </a:r>
                      <a:r>
                        <a:rPr lang="cs-CZ" dirty="0" smtClean="0"/>
                        <a:t>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How</a:t>
                      </a:r>
                      <a:r>
                        <a:rPr lang="cs-CZ" dirty="0" smtClean="0"/>
                        <a:t> do </a:t>
                      </a:r>
                      <a:r>
                        <a:rPr lang="cs-CZ" dirty="0" err="1" smtClean="0"/>
                        <a:t>you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get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it</a:t>
                      </a:r>
                      <a:r>
                        <a:rPr lang="cs-CZ" baseline="0" dirty="0" smtClean="0"/>
                        <a:t>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Who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holds</a:t>
                      </a:r>
                      <a:r>
                        <a:rPr lang="cs-CZ" dirty="0" smtClean="0"/>
                        <a:t>/</a:t>
                      </a:r>
                      <a:r>
                        <a:rPr lang="cs-CZ" dirty="0" err="1" smtClean="0"/>
                        <a:t>owns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it</a:t>
                      </a:r>
                      <a:r>
                        <a:rPr lang="cs-CZ" dirty="0" smtClean="0"/>
                        <a:t>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803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F </a:t>
            </a:r>
            <a:r>
              <a:rPr lang="en-US" dirty="0" smtClean="0"/>
              <a:t>1. Intellectual property is the contents of all the brain you have in your head.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2. If Albert Einstein lived today, he could have his theory patented.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F</a:t>
            </a:r>
            <a:r>
              <a:rPr lang="cs-CZ" dirty="0" smtClean="0"/>
              <a:t> </a:t>
            </a:r>
            <a:r>
              <a:rPr lang="en-US" dirty="0" smtClean="0"/>
              <a:t>3. If Chopin had patented his music, he would have had a lot of money.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4. As soon as you finish your first novel, you have to register copyright.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T</a:t>
            </a:r>
            <a:r>
              <a:rPr lang="cs-CZ" dirty="0" smtClean="0"/>
              <a:t> </a:t>
            </a:r>
            <a:r>
              <a:rPr lang="en-US" dirty="0" smtClean="0"/>
              <a:t>5. You do not have to mark computer programs with the international copyright symbol ©.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T</a:t>
            </a:r>
            <a:r>
              <a:rPr lang="cs-CZ" dirty="0" smtClean="0"/>
              <a:t> </a:t>
            </a:r>
            <a:r>
              <a:rPr lang="en-US" dirty="0" smtClean="0"/>
              <a:t>6. Copyright can be readily sold.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F</a:t>
            </a:r>
            <a:r>
              <a:rPr lang="cs-CZ" b="1" dirty="0" smtClean="0"/>
              <a:t> </a:t>
            </a:r>
            <a:r>
              <a:rPr lang="en-US" dirty="0" smtClean="0"/>
              <a:t>7. Richard </a:t>
            </a:r>
            <a:r>
              <a:rPr lang="cs-CZ" dirty="0" smtClean="0"/>
              <a:t>P</a:t>
            </a:r>
            <a:r>
              <a:rPr lang="en-US" dirty="0" err="1" smtClean="0"/>
              <a:t>owell</a:t>
            </a:r>
            <a:r>
              <a:rPr lang="en-US" dirty="0" smtClean="0"/>
              <a:t> is the copyright holder of this book.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492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3225919"/>
              </p:ext>
            </p:extLst>
          </p:nvPr>
        </p:nvGraphicFramePr>
        <p:xfrm>
          <a:off x="457200" y="1600200"/>
          <a:ext cx="8229600" cy="3662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Patent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Copyright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What does it protect?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It is granted for discovery of scientific work (technology), shown for the first time in public and having</a:t>
                      </a:r>
                      <a:r>
                        <a:rPr lang="en-US" baseline="0" noProof="0" dirty="0" smtClean="0"/>
                        <a:t> industrial application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It protects literature, artistic works, computer programs or TV broadcasts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How do you get</a:t>
                      </a:r>
                      <a:r>
                        <a:rPr lang="en-US" baseline="0" noProof="0" smtClean="0"/>
                        <a:t> it?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It must be applied for at the Patent</a:t>
                      </a:r>
                      <a:r>
                        <a:rPr lang="en-US" baseline="0" noProof="0" smtClean="0"/>
                        <a:t> Office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It need not be applied for.</a:t>
                      </a:r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Who holds/owns it?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It is usually held by a company rather than the individual scientist.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It is usually owned by the creator, i.e. writer, painter or musician.</a:t>
                      </a:r>
                      <a:endParaRPr lang="en-US" noProof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197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/>
              <a:t>CONTRASTING</a:t>
            </a:r>
            <a:r>
              <a:rPr lang="cs-CZ" b="1" dirty="0" smtClean="0"/>
              <a:t> INFORMATION</a:t>
            </a:r>
            <a:endParaRPr lang="en-GB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err="1"/>
              <a:t>Summarise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differences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 smtClean="0"/>
              <a:t>patents</a:t>
            </a:r>
            <a:r>
              <a:rPr lang="cs-CZ" dirty="0" smtClean="0"/>
              <a:t> </a:t>
            </a:r>
            <a:r>
              <a:rPr lang="cs-CZ" dirty="0"/>
              <a:t>and </a:t>
            </a:r>
            <a:r>
              <a:rPr lang="cs-CZ" dirty="0" err="1"/>
              <a:t>copyrights</a:t>
            </a:r>
            <a:r>
              <a:rPr lang="cs-CZ" dirty="0"/>
              <a:t> </a:t>
            </a:r>
            <a:r>
              <a:rPr lang="cs-CZ" dirty="0" err="1"/>
              <a:t>using</a:t>
            </a:r>
            <a:r>
              <a:rPr lang="cs-CZ" dirty="0"/>
              <a:t> </a:t>
            </a:r>
            <a:r>
              <a:rPr lang="cs-CZ" dirty="0" err="1" smtClean="0"/>
              <a:t>prepositions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0070C0"/>
                </a:solidFill>
              </a:rPr>
              <a:t>UNLIKE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0070C0"/>
                </a:solidFill>
              </a:rPr>
              <a:t>AS OPPOSED TO</a:t>
            </a:r>
            <a:r>
              <a:rPr lang="cs-CZ" dirty="0" smtClean="0"/>
              <a:t>.</a:t>
            </a:r>
          </a:p>
          <a:p>
            <a:pPr marL="0" indent="0" algn="ctr">
              <a:buNone/>
            </a:pPr>
            <a:r>
              <a:rPr lang="cs-CZ" b="1" dirty="0" err="1" smtClean="0"/>
              <a:t>Examples</a:t>
            </a:r>
            <a:r>
              <a:rPr lang="cs-CZ" b="1" dirty="0" smtClean="0"/>
              <a:t>:</a:t>
            </a:r>
          </a:p>
          <a:p>
            <a:pPr marL="0" indent="0">
              <a:buNone/>
            </a:pPr>
            <a:r>
              <a:rPr lang="cs-CZ" b="1" dirty="0" smtClean="0"/>
              <a:t>-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0070C0"/>
                </a:solidFill>
              </a:rPr>
              <a:t>Unlike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spouses</a:t>
            </a:r>
            <a:r>
              <a:rPr lang="cs-CZ" dirty="0" smtClean="0">
                <a:solidFill>
                  <a:srgbClr val="0070C0"/>
                </a:solidFill>
              </a:rPr>
              <a:t>, </a:t>
            </a:r>
            <a:r>
              <a:rPr lang="cs-CZ" dirty="0" err="1" smtClean="0"/>
              <a:t>unmarried</a:t>
            </a:r>
            <a:r>
              <a:rPr lang="cs-CZ" dirty="0" smtClean="0"/>
              <a:t> </a:t>
            </a:r>
            <a:r>
              <a:rPr lang="cs-CZ" dirty="0" err="1" smtClean="0"/>
              <a:t>partners</a:t>
            </a:r>
            <a:r>
              <a:rPr lang="cs-CZ" dirty="0" smtClean="0"/>
              <a:t> do not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right</a:t>
            </a:r>
            <a:r>
              <a:rPr lang="cs-CZ" dirty="0" smtClean="0"/>
              <a:t> to </a:t>
            </a:r>
            <a:r>
              <a:rPr lang="cs-CZ" dirty="0" err="1" smtClean="0"/>
              <a:t>inherit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each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b="1" dirty="0" smtClean="0"/>
              <a:t>- </a:t>
            </a:r>
            <a:r>
              <a:rPr lang="cs-CZ" dirty="0" smtClean="0">
                <a:solidFill>
                  <a:srgbClr val="0070C0"/>
                </a:solidFill>
              </a:rPr>
              <a:t>As </a:t>
            </a:r>
            <a:r>
              <a:rPr lang="cs-CZ" dirty="0" err="1" smtClean="0">
                <a:solidFill>
                  <a:srgbClr val="0070C0"/>
                </a:solidFill>
              </a:rPr>
              <a:t>opposed</a:t>
            </a:r>
            <a:r>
              <a:rPr lang="cs-CZ" dirty="0" smtClean="0">
                <a:solidFill>
                  <a:srgbClr val="0070C0"/>
                </a:solidFill>
              </a:rPr>
              <a:t> to sole </a:t>
            </a:r>
            <a:r>
              <a:rPr lang="cs-CZ" dirty="0" err="1" smtClean="0">
                <a:solidFill>
                  <a:srgbClr val="0070C0"/>
                </a:solidFill>
              </a:rPr>
              <a:t>traders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en-GB" dirty="0" smtClean="0">
                <a:solidFill>
                  <a:srgbClr val="0070C0"/>
                </a:solidFill>
              </a:rPr>
              <a:t>who </a:t>
            </a:r>
            <a:r>
              <a:rPr lang="en-GB" dirty="0">
                <a:solidFill>
                  <a:srgbClr val="0070C0"/>
                </a:solidFill>
              </a:rPr>
              <a:t>pay tax on profits </a:t>
            </a:r>
            <a:r>
              <a:rPr lang="en-GB" dirty="0" smtClean="0">
                <a:solidFill>
                  <a:srgbClr val="0070C0"/>
                </a:solidFill>
              </a:rPr>
              <a:t>only, </a:t>
            </a:r>
            <a:r>
              <a:rPr lang="en-GB" dirty="0"/>
              <a:t>companies have two layers of tax</a:t>
            </a:r>
            <a:r>
              <a:rPr lang="en-GB" dirty="0" smtClean="0"/>
              <a:t>.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- </a:t>
            </a:r>
            <a:r>
              <a:rPr lang="cs-CZ" dirty="0" smtClean="0"/>
              <a:t>S</a:t>
            </a:r>
            <a:r>
              <a:rPr lang="en-GB" dirty="0" smtClean="0"/>
              <a:t>elf-employed</a:t>
            </a:r>
            <a:r>
              <a:rPr lang="cs-CZ" dirty="0" smtClean="0"/>
              <a:t> </a:t>
            </a:r>
            <a:r>
              <a:rPr lang="en-GB" dirty="0"/>
              <a:t>persons</a:t>
            </a:r>
            <a:r>
              <a:rPr lang="cs-CZ" dirty="0" smtClean="0">
                <a:solidFill>
                  <a:srgbClr val="0070C0"/>
                </a:solidFill>
              </a:rPr>
              <a:t>,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70C0"/>
                </a:solidFill>
              </a:rPr>
              <a:t>u</a:t>
            </a:r>
            <a:r>
              <a:rPr lang="en-GB" dirty="0" err="1" smtClean="0">
                <a:solidFill>
                  <a:srgbClr val="0070C0"/>
                </a:solidFill>
              </a:rPr>
              <a:t>nlike</a:t>
            </a:r>
            <a:r>
              <a:rPr lang="en-GB" dirty="0" smtClean="0">
                <a:solidFill>
                  <a:srgbClr val="0070C0"/>
                </a:solidFill>
              </a:rPr>
              <a:t> employees</a:t>
            </a:r>
            <a:r>
              <a:rPr lang="cs-CZ" dirty="0" smtClean="0">
                <a:solidFill>
                  <a:srgbClr val="0070C0"/>
                </a:solidFill>
              </a:rPr>
              <a:t>,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smtClean="0"/>
              <a:t>must </a:t>
            </a:r>
            <a:r>
              <a:rPr lang="en-GB" dirty="0"/>
              <a:t>take care of their own social security. </a:t>
            </a:r>
          </a:p>
        </p:txBody>
      </p:sp>
    </p:spTree>
    <p:extLst>
      <p:ext uri="{BB962C8B-B14F-4D97-AF65-F5344CB8AC3E}">
        <p14:creationId xmlns:p14="http://schemas.microsoft.com/office/powerpoint/2010/main" val="311444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Giving</a:t>
            </a:r>
            <a:r>
              <a:rPr lang="cs-CZ" dirty="0" smtClean="0"/>
              <a:t> </a:t>
            </a:r>
            <a:r>
              <a:rPr lang="cs-CZ" dirty="0" err="1" smtClean="0"/>
              <a:t>arguments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Group A – you strongly oppose to any limitations, copying and downloading should be allowed fully.</a:t>
            </a:r>
          </a:p>
          <a:p>
            <a:pPr marL="0" indent="0">
              <a:buNone/>
            </a:pPr>
            <a:endParaRPr lang="en-US" smtClean="0"/>
          </a:p>
          <a:p>
            <a:r>
              <a:rPr lang="en-US" dirty="0" smtClean="0"/>
              <a:t>Group B – Copying and downloading at home is just as bad as stealing from a store.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Group C – some copying should be allowed but it has to be regulated. How?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57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572</Words>
  <Application>Microsoft Office PowerPoint</Application>
  <PresentationFormat>Předvádění na obrazovce (4:3)</PresentationFormat>
  <Paragraphs>66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INTELLECTUAL PROPERTY</vt:lpstr>
      <vt:lpstr>T x F</vt:lpstr>
      <vt:lpstr>T x F</vt:lpstr>
      <vt:lpstr>Prezentace aplikace PowerPoint</vt:lpstr>
      <vt:lpstr>Prezentace aplikace PowerPoint</vt:lpstr>
      <vt:lpstr>CONTRASTING INFORMATION</vt:lpstr>
      <vt:lpstr>Giving arguments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INTELLECTUAL PROPERTY</dc:title>
  <dc:creator>Radmila Doupovcová</dc:creator>
  <cp:lastModifiedBy>Štěpánka Bilová</cp:lastModifiedBy>
  <cp:revision>16</cp:revision>
  <dcterms:created xsi:type="dcterms:W3CDTF">2012-11-29T11:08:00Z</dcterms:created>
  <dcterms:modified xsi:type="dcterms:W3CDTF">2012-11-30T12:36:01Z</dcterms:modified>
</cp:coreProperties>
</file>