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1"/>
  </p:notesMasterIdLst>
  <p:handoutMasterIdLst>
    <p:handoutMasterId r:id="rId22"/>
  </p:handoutMasterIdLst>
  <p:sldIdLst>
    <p:sldId id="309" r:id="rId3"/>
    <p:sldId id="304" r:id="rId4"/>
    <p:sldId id="310" r:id="rId5"/>
    <p:sldId id="305" r:id="rId6"/>
    <p:sldId id="311" r:id="rId7"/>
    <p:sldId id="313" r:id="rId8"/>
    <p:sldId id="314" r:id="rId9"/>
    <p:sldId id="315" r:id="rId10"/>
    <p:sldId id="316" r:id="rId11"/>
    <p:sldId id="312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>
        <p:scale>
          <a:sx n="75" d="100"/>
          <a:sy n="75" d="100"/>
        </p:scale>
        <p:origin x="-1613" y="-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F36495FB-B07C-47D5-9303-ACDEFB8F6F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6839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D8F53D9-3940-4FC5-A36D-6362246555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1206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00AE47-9E7E-4F54-9E55-D9A60D6E5DD7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E8BB6E-645B-4955-A17D-A65E38FE2E05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E8BB6E-645B-4955-A17D-A65E38FE2E05}" type="slidenum">
              <a:rPr lang="cs-CZ" altLang="cs-CZ">
                <a:solidFill>
                  <a:prstClr val="black"/>
                </a:solidFill>
              </a:rPr>
              <a:pPr/>
              <a:t>10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A9041052-ADE0-40A0-8E36-59B3ED7730B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E33413-35F4-4F51-8EC3-5EE9196D86B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769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56E556-225B-453F-AA13-2E6358381B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8645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05614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98109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72815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66248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33627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23705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088462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28555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7A061C-5F52-4CDC-A27B-E46105422FD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42263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160437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439711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4811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9EC557-A8BC-4D94-BC64-21F1755E5EC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4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BE5DBA-630B-477A-A040-4973B36CBD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459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BCEB85-7DDB-448D-BD50-6D927AD1D8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629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AEBD88-1044-4E6D-AA21-9274E40ADDB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601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7AF23F-4E86-4ED7-88C8-A5A74D2E7FA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823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A67100-18AB-4DB5-952B-054ED264A69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049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548D1D-DF64-4B25-9E30-BEFFC22C46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157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5546E4F-0684-40BF-A922-95B9E40ACC1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smtClean="0"/>
              <a:t>Charakteristika a cíle soukromého práva. Klíčová aktuální témata soukromého práva </a:t>
            </a:r>
            <a:endParaRPr lang="cs-CZ" altLang="cs-CZ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7C582F0-77CE-4703-8C84-28511456DB7B}" type="slidenum">
              <a:rPr lang="cs-CZ" altLang="cs-CZ">
                <a:solidFill>
                  <a:srgbClr val="000000"/>
                </a:solidFill>
              </a:rPr>
              <a:pPr/>
              <a:t>10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3789040"/>
            <a:ext cx="5969000" cy="2852936"/>
          </a:xfrm>
        </p:spPr>
        <p:txBody>
          <a:bodyPr/>
          <a:lstStyle/>
          <a:p>
            <a:r>
              <a:rPr lang="en-US" altLang="cs-CZ" sz="4000" dirty="0" err="1"/>
              <a:t>Kodifikace</a:t>
            </a:r>
            <a:r>
              <a:rPr lang="en-US" altLang="cs-CZ" sz="4000" dirty="0"/>
              <a:t> a </a:t>
            </a:r>
            <a:r>
              <a:rPr lang="en-US" altLang="cs-CZ" sz="4000" dirty="0" err="1"/>
              <a:t>jejich</a:t>
            </a:r>
            <a:r>
              <a:rPr lang="en-US" altLang="cs-CZ" sz="4000" dirty="0"/>
              <a:t> </a:t>
            </a:r>
            <a:r>
              <a:rPr lang="en-US" altLang="cs-CZ" sz="4000" dirty="0" err="1"/>
              <a:t>historická</a:t>
            </a:r>
            <a:r>
              <a:rPr lang="en-US" altLang="cs-CZ" sz="4000" dirty="0"/>
              <a:t> role v </a:t>
            </a:r>
            <a:r>
              <a:rPr lang="en-US" altLang="cs-CZ" sz="4000" dirty="0" err="1"/>
              <a:t>evropských</a:t>
            </a:r>
            <a:r>
              <a:rPr lang="en-US" altLang="cs-CZ" sz="4000" dirty="0"/>
              <a:t> </a:t>
            </a:r>
            <a:r>
              <a:rPr lang="en-US" altLang="cs-CZ" sz="4000" dirty="0" err="1"/>
              <a:t>státech</a:t>
            </a:r>
            <a:endParaRPr lang="cs-CZ" altLang="cs-CZ" sz="4000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730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936104"/>
          </a:xfrm>
        </p:spPr>
        <p:txBody>
          <a:bodyPr/>
          <a:lstStyle/>
          <a:p>
            <a:r>
              <a:rPr lang="cs-CZ" dirty="0" smtClean="0"/>
              <a:t>Potřeba </a:t>
            </a:r>
            <a:r>
              <a:rPr lang="cs-CZ" dirty="0"/>
              <a:t>další existence kodifikací jako jednotného základu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2204864"/>
            <a:ext cx="7772400" cy="4653136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V</a:t>
            </a:r>
            <a:r>
              <a:rPr lang="cs-CZ" sz="2000" b="1" dirty="0" smtClean="0"/>
              <a:t>ýchozí otázky: </a:t>
            </a:r>
            <a:endParaRPr lang="cs-CZ" sz="2000" b="1" dirty="0"/>
          </a:p>
          <a:p>
            <a:pPr marL="0" indent="0">
              <a:buNone/>
            </a:pPr>
            <a:r>
              <a:rPr lang="cs-CZ" sz="2000" dirty="0" smtClean="0"/>
              <a:t>a)Jakých </a:t>
            </a:r>
            <a:r>
              <a:rPr lang="cs-CZ" sz="2000" b="1" dirty="0"/>
              <a:t>hodnot </a:t>
            </a:r>
            <a:r>
              <a:rPr lang="cs-CZ" sz="2000" dirty="0"/>
              <a:t>je civilní kodex nositelem a jaká je klíčová charakteristika kodifikaci (kodexu)?</a:t>
            </a:r>
          </a:p>
          <a:p>
            <a:pPr marL="0" indent="0">
              <a:buNone/>
            </a:pPr>
            <a:r>
              <a:rPr lang="cs-CZ" sz="2000" dirty="0" smtClean="0"/>
              <a:t>b)Jaká </a:t>
            </a:r>
            <a:r>
              <a:rPr lang="cs-CZ" sz="2000" dirty="0"/>
              <a:t>je role kodexu z hlediska dosahování </a:t>
            </a:r>
            <a:r>
              <a:rPr lang="cs-CZ" sz="2000" b="1" dirty="0"/>
              <a:t>cíle</a:t>
            </a:r>
            <a:r>
              <a:rPr lang="cs-CZ" sz="2000" dirty="0"/>
              <a:t> soukromoprávní regulace?</a:t>
            </a:r>
          </a:p>
          <a:p>
            <a:pPr marL="0" indent="0">
              <a:buNone/>
            </a:pPr>
            <a:r>
              <a:rPr lang="cs-CZ" sz="2000" dirty="0" smtClean="0"/>
              <a:t>c)Jaká </a:t>
            </a:r>
            <a:r>
              <a:rPr lang="cs-CZ" sz="2000" dirty="0"/>
              <a:t>je role kodexu při volbě a jednotném prosazení </a:t>
            </a:r>
            <a:r>
              <a:rPr lang="cs-CZ" sz="2000" b="1" dirty="0"/>
              <a:t>metodiky právní regulace</a:t>
            </a:r>
            <a:r>
              <a:rPr lang="cs-CZ" sz="2000" dirty="0"/>
              <a:t>?</a:t>
            </a:r>
          </a:p>
          <a:p>
            <a:pPr marL="0" indent="0">
              <a:buNone/>
            </a:pPr>
            <a:r>
              <a:rPr lang="cs-CZ" sz="2000" dirty="0" smtClean="0"/>
              <a:t>d)Jaká </a:t>
            </a:r>
            <a:r>
              <a:rPr lang="cs-CZ" sz="2000" dirty="0"/>
              <a:t>je role kodexu jako nositele koherentního </a:t>
            </a:r>
            <a:r>
              <a:rPr lang="cs-CZ" sz="2000" b="1" dirty="0"/>
              <a:t>systému</a:t>
            </a:r>
            <a:r>
              <a:rPr lang="cs-CZ" sz="2000" dirty="0"/>
              <a:t> soukromého práva?</a:t>
            </a:r>
          </a:p>
          <a:p>
            <a:pPr marL="0" indent="0">
              <a:buNone/>
            </a:pPr>
            <a:r>
              <a:rPr lang="cs-CZ" sz="2000" dirty="0" smtClean="0"/>
              <a:t>e)Jaká </a:t>
            </a:r>
            <a:r>
              <a:rPr lang="cs-CZ" sz="2000" dirty="0"/>
              <a:t>je role kodexu jako tvůrce </a:t>
            </a:r>
            <a:r>
              <a:rPr lang="cs-CZ" sz="2000" b="1" dirty="0"/>
              <a:t>institucionálních základů </a:t>
            </a:r>
            <a:r>
              <a:rPr lang="cs-CZ" sz="2000" dirty="0"/>
              <a:t>soukromého práva?</a:t>
            </a:r>
          </a:p>
          <a:p>
            <a:pPr marL="0" indent="0">
              <a:buNone/>
            </a:pPr>
            <a:r>
              <a:rPr lang="cs-CZ" sz="2000" dirty="0" smtClean="0"/>
              <a:t>f) Kde </a:t>
            </a:r>
            <a:r>
              <a:rPr lang="cs-CZ" sz="2000" dirty="0"/>
              <a:t>jsou </a:t>
            </a:r>
            <a:r>
              <a:rPr lang="cs-CZ" sz="2000" b="1" dirty="0"/>
              <a:t>limity mezi zákonnou regulací a prostorem pro uplatnění role soudce</a:t>
            </a:r>
            <a:r>
              <a:rPr lang="cs-CZ" sz="2000" dirty="0" smtClean="0"/>
              <a:t>?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705600"/>
            <a:ext cx="6837363" cy="45719"/>
          </a:xfrm>
        </p:spPr>
        <p:txBody>
          <a:bodyPr/>
          <a:lstStyle/>
          <a:p>
            <a:r>
              <a:rPr lang="cs-CZ" altLang="cs-CZ" dirty="0" smtClean="0"/>
              <a:t>Zápatí </a:t>
            </a:r>
            <a:r>
              <a:rPr lang="cs-CZ" altLang="cs-CZ" dirty="0" err="1" smtClean="0"/>
              <a:t>prentace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A061C-5F52-4CDC-A27B-E46105422FD9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4090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19"/>
            <a:ext cx="7772400" cy="648073"/>
          </a:xfrm>
        </p:spPr>
        <p:txBody>
          <a:bodyPr/>
          <a:lstStyle/>
          <a:p>
            <a:r>
              <a:rPr lang="cs-CZ" dirty="0" smtClean="0"/>
              <a:t>K výchozí charakteristice kodexu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556792"/>
            <a:ext cx="7772400" cy="530120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a) </a:t>
            </a:r>
            <a:r>
              <a:rPr lang="cs-CZ" dirty="0" smtClean="0"/>
              <a:t>V </a:t>
            </a:r>
            <a:r>
              <a:rPr lang="cs-CZ" dirty="0"/>
              <a:t>současnosti </a:t>
            </a:r>
            <a:r>
              <a:rPr lang="cs-CZ" b="1" dirty="0" smtClean="0"/>
              <a:t>hodnotový </a:t>
            </a:r>
            <a:r>
              <a:rPr lang="cs-CZ" b="1" dirty="0"/>
              <a:t>základ </a:t>
            </a:r>
            <a:r>
              <a:rPr lang="cs-CZ" dirty="0" smtClean="0"/>
              <a:t>ve </a:t>
            </a:r>
            <a:r>
              <a:rPr lang="cs-CZ" dirty="0"/>
              <a:t>dvou souborech:</a:t>
            </a:r>
          </a:p>
          <a:p>
            <a:pPr marL="0" indent="0">
              <a:buNone/>
            </a:pPr>
            <a:r>
              <a:rPr lang="cs-CZ" dirty="0" smtClean="0"/>
              <a:t>A)	Jako </a:t>
            </a:r>
            <a:r>
              <a:rPr lang="cs-CZ" dirty="0"/>
              <a:t>soubor základních práv, majících svůj původ v </a:t>
            </a:r>
            <a:r>
              <a:rPr lang="cs-CZ" dirty="0" err="1"/>
              <a:t>konstitucionalistice</a:t>
            </a:r>
            <a:r>
              <a:rPr lang="cs-CZ" dirty="0"/>
              <a:t>, nicméně v posledních desítiletích se promítajících stále šířeji, intenzivněji a důsledněji do oblasti vlastní regulace soukromoprávních vztahů, </a:t>
            </a:r>
            <a:r>
              <a:rPr lang="cs-CZ" dirty="0" smtClean="0"/>
              <a:t>cestami</a:t>
            </a:r>
          </a:p>
          <a:p>
            <a:pPr>
              <a:buFontTx/>
              <a:buChar char="-"/>
            </a:pPr>
            <a:r>
              <a:rPr lang="cs-CZ" dirty="0" smtClean="0"/>
              <a:t>„</a:t>
            </a:r>
            <a:r>
              <a:rPr lang="cs-CZ" dirty="0"/>
              <a:t>prozařování“ </a:t>
            </a:r>
            <a:r>
              <a:rPr lang="cs-CZ" dirty="0" smtClean="0"/>
              <a:t>zákl. </a:t>
            </a:r>
            <a:r>
              <a:rPr lang="cs-CZ" dirty="0"/>
              <a:t>práv </a:t>
            </a:r>
            <a:r>
              <a:rPr lang="cs-CZ" dirty="0" smtClean="0"/>
              <a:t>do SP </a:t>
            </a:r>
            <a:r>
              <a:rPr lang="cs-CZ" dirty="0"/>
              <a:t>vztahů či </a:t>
            </a:r>
            <a:r>
              <a:rPr lang="cs-CZ" dirty="0" smtClean="0"/>
              <a:t>jako</a:t>
            </a:r>
          </a:p>
          <a:p>
            <a:pPr>
              <a:buFontTx/>
              <a:buChar char="-"/>
            </a:pPr>
            <a:r>
              <a:rPr lang="cs-CZ" dirty="0" smtClean="0"/>
              <a:t>„</a:t>
            </a:r>
            <a:r>
              <a:rPr lang="cs-CZ" dirty="0"/>
              <a:t>horizontální působení“ základních práv v </a:t>
            </a:r>
            <a:r>
              <a:rPr lang="cs-CZ" dirty="0" smtClean="0"/>
              <a:t>SP vztazích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B)	Jako </a:t>
            </a:r>
            <a:r>
              <a:rPr lang="cs-CZ" dirty="0"/>
              <a:t>soubor základních zásad soukromého práva, které mají svůj původ ve vlastním </a:t>
            </a:r>
            <a:r>
              <a:rPr lang="cs-CZ" dirty="0" smtClean="0"/>
              <a:t>SP </a:t>
            </a:r>
            <a:r>
              <a:rPr lang="cs-CZ" dirty="0"/>
              <a:t>a představují </a:t>
            </a:r>
            <a:r>
              <a:rPr lang="cs-CZ" dirty="0" smtClean="0"/>
              <a:t>zejména vymezení individuálního a sociálního prvku</a:t>
            </a:r>
          </a:p>
          <a:p>
            <a:pPr marL="0" indent="0">
              <a:buNone/>
            </a:pPr>
            <a:r>
              <a:rPr lang="cs-CZ" dirty="0" smtClean="0"/>
              <a:t>Ale: zákl. práva ani zásady nejsou nezbytnou součástí kodexu, jsou spíše překážkou flexibility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A061C-5F52-4CDC-A27B-E46105422FD9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8036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výchozí charakteristice </a:t>
            </a:r>
            <a:r>
              <a:rPr lang="cs-CZ" dirty="0" smtClean="0"/>
              <a:t>kodexu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96813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b)</a:t>
            </a:r>
            <a:r>
              <a:rPr lang="cs-CZ" dirty="0" smtClean="0"/>
              <a:t> Otázka: - má kodex své </a:t>
            </a:r>
            <a:r>
              <a:rPr lang="cs-CZ" b="1" dirty="0" smtClean="0"/>
              <a:t>cíle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/>
              <a:t>	 </a:t>
            </a:r>
            <a:r>
              <a:rPr lang="cs-CZ" dirty="0" smtClean="0"/>
              <a:t>      - má kodex formulovat své cíle?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Individualismus – ekvita</a:t>
            </a:r>
          </a:p>
          <a:p>
            <a:pPr marL="0" indent="0">
              <a:buNone/>
            </a:pPr>
            <a:r>
              <a:rPr lang="cs-CZ" dirty="0" smtClean="0"/>
              <a:t>Individualismus – sociální rozměr</a:t>
            </a:r>
          </a:p>
          <a:p>
            <a:pPr marL="0" indent="0">
              <a:buNone/>
            </a:pPr>
            <a:r>
              <a:rPr lang="cs-CZ" b="1" dirty="0" smtClean="0"/>
              <a:t>Cíle</a:t>
            </a:r>
            <a:r>
              <a:rPr lang="cs-CZ" dirty="0" smtClean="0"/>
              <a:t>: spravedlnost (komutativní, korektivní, distributivní, sociální, </a:t>
            </a:r>
            <a:r>
              <a:rPr lang="cs-CZ" i="1" dirty="0" err="1" smtClean="0"/>
              <a:t>access</a:t>
            </a:r>
            <a:r>
              <a:rPr lang="cs-CZ" i="1" dirty="0" smtClean="0"/>
              <a:t> justice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Promítnutí do kodexu:</a:t>
            </a:r>
          </a:p>
          <a:p>
            <a:pPr marL="0" indent="0">
              <a:buNone/>
            </a:pPr>
            <a:r>
              <a:rPr lang="cs-CZ" dirty="0" smtClean="0"/>
              <a:t>Institucionální: Odpovědnost individuální – </a:t>
            </a:r>
            <a:r>
              <a:rPr lang="cs-CZ" dirty="0"/>
              <a:t>sociální</a:t>
            </a:r>
          </a:p>
          <a:p>
            <a:pPr marL="0" indent="0">
              <a:buNone/>
            </a:pPr>
            <a:r>
              <a:rPr lang="cs-CZ" dirty="0" smtClean="0"/>
              <a:t>Metodiky: </a:t>
            </a:r>
            <a:r>
              <a:rPr lang="cs-CZ" dirty="0"/>
              <a:t>konsensuální – </a:t>
            </a:r>
            <a:r>
              <a:rPr lang="cs-CZ" dirty="0" smtClean="0"/>
              <a:t>regulatorní (viz dále)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A061C-5F52-4CDC-A27B-E46105422FD9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8628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výchozí charakteristice </a:t>
            </a:r>
            <a:r>
              <a:rPr lang="cs-CZ" dirty="0" smtClean="0"/>
              <a:t>kodexu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c)</a:t>
            </a:r>
            <a:r>
              <a:rPr lang="cs-CZ" dirty="0" smtClean="0"/>
              <a:t> </a:t>
            </a:r>
            <a:r>
              <a:rPr lang="cs-CZ" b="1" dirty="0" smtClean="0"/>
              <a:t>Metodické </a:t>
            </a:r>
            <a:r>
              <a:rPr lang="cs-CZ" dirty="0" smtClean="0"/>
              <a:t>nastavení kodexu</a:t>
            </a:r>
          </a:p>
          <a:p>
            <a:pPr marL="0" indent="0">
              <a:buNone/>
            </a:pPr>
            <a:r>
              <a:rPr lang="cs-CZ" dirty="0"/>
              <a:t>Metoda právní regulace v současnosti osciluje kolem dvou východisek:</a:t>
            </a:r>
          </a:p>
          <a:p>
            <a:pPr marL="0" indent="0">
              <a:buNone/>
            </a:pPr>
            <a:r>
              <a:rPr lang="cs-CZ" dirty="0" smtClean="0"/>
              <a:t>- Autonomie </a:t>
            </a:r>
            <a:r>
              <a:rPr lang="cs-CZ" dirty="0"/>
              <a:t>a liberální metoda regulace</a:t>
            </a:r>
          </a:p>
          <a:p>
            <a:pPr marL="0" indent="0">
              <a:buNone/>
            </a:pPr>
            <a:r>
              <a:rPr lang="cs-CZ" dirty="0" smtClean="0"/>
              <a:t>-„regulatorní</a:t>
            </a:r>
            <a:r>
              <a:rPr lang="cs-CZ" dirty="0"/>
              <a:t>“, sociálně determinovaná a sociálně odpovědná metoda a míra jejího koncepčního uplatnění jako limity individuální autonomie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Dílčí varianty metod dle uplatněné podoby spravedlnosti (</a:t>
            </a:r>
            <a:r>
              <a:rPr lang="cs-CZ" dirty="0" err="1" smtClean="0"/>
              <a:t>Pawlowski</a:t>
            </a:r>
            <a:r>
              <a:rPr lang="cs-CZ" dirty="0" smtClean="0"/>
              <a:t>: „sociální právo“)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A061C-5F52-4CDC-A27B-E46105422FD9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7843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výchozí charakteristice </a:t>
            </a:r>
            <a:r>
              <a:rPr lang="cs-CZ" dirty="0" smtClean="0"/>
              <a:t>kodexu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 </a:t>
            </a:r>
            <a:r>
              <a:rPr lang="cs-CZ" dirty="0" smtClean="0"/>
              <a:t>Vybudování </a:t>
            </a:r>
            <a:r>
              <a:rPr lang="cs-CZ" dirty="0"/>
              <a:t>a udržení koherentního </a:t>
            </a:r>
            <a:r>
              <a:rPr lang="cs-CZ" b="1" dirty="0"/>
              <a:t>systému </a:t>
            </a:r>
            <a:r>
              <a:rPr lang="cs-CZ" b="1" dirty="0" smtClean="0"/>
              <a:t>SP</a:t>
            </a:r>
          </a:p>
          <a:p>
            <a:pPr marL="0" indent="0">
              <a:buNone/>
            </a:pPr>
            <a:r>
              <a:rPr lang="cs-CZ" dirty="0" smtClean="0"/>
              <a:t>Historicky dva </a:t>
            </a:r>
            <a:r>
              <a:rPr lang="cs-CZ" dirty="0"/>
              <a:t>základní modely uspořádání </a:t>
            </a:r>
            <a:r>
              <a:rPr lang="cs-CZ" dirty="0" smtClean="0"/>
              <a:t>SP a </a:t>
            </a:r>
            <a:r>
              <a:rPr lang="cs-CZ" dirty="0"/>
              <a:t>kodexů:</a:t>
            </a:r>
          </a:p>
          <a:p>
            <a:pPr marL="0" indent="0">
              <a:buNone/>
            </a:pPr>
            <a:r>
              <a:rPr lang="cs-CZ" dirty="0" smtClean="0"/>
              <a:t>- Systematika </a:t>
            </a:r>
            <a:r>
              <a:rPr lang="cs-CZ" dirty="0"/>
              <a:t>vycházející z </a:t>
            </a:r>
            <a:r>
              <a:rPr lang="cs-CZ" dirty="0" err="1"/>
              <a:t>Gaiových</a:t>
            </a:r>
            <a:r>
              <a:rPr lang="cs-CZ" dirty="0"/>
              <a:t> </a:t>
            </a:r>
            <a:r>
              <a:rPr lang="cs-CZ" dirty="0" smtClean="0"/>
              <a:t>Institucí (francouzský </a:t>
            </a:r>
            <a:r>
              <a:rPr lang="cs-CZ" dirty="0" err="1"/>
              <a:t>Code</a:t>
            </a:r>
            <a:r>
              <a:rPr lang="cs-CZ" dirty="0"/>
              <a:t> civil 1804 a rakouský ABGB </a:t>
            </a:r>
            <a:r>
              <a:rPr lang="cs-CZ" dirty="0" smtClean="0"/>
              <a:t>1811), </a:t>
            </a:r>
            <a:r>
              <a:rPr lang="cs-CZ" dirty="0"/>
              <a:t>a</a:t>
            </a:r>
          </a:p>
          <a:p>
            <a:pPr marL="0" indent="0">
              <a:buNone/>
            </a:pPr>
            <a:r>
              <a:rPr lang="cs-CZ" dirty="0" smtClean="0"/>
              <a:t>- pandektní systematika</a:t>
            </a:r>
            <a:r>
              <a:rPr lang="cs-CZ" dirty="0"/>
              <a:t> </a:t>
            </a:r>
            <a:r>
              <a:rPr lang="cs-CZ" dirty="0" smtClean="0"/>
              <a:t>(německý </a:t>
            </a:r>
            <a:r>
              <a:rPr lang="cs-CZ" dirty="0"/>
              <a:t>BGB </a:t>
            </a:r>
            <a:r>
              <a:rPr lang="cs-CZ" dirty="0" smtClean="0"/>
              <a:t>1900)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Většina dalších kodifikací buď přijala přímo jeden z uvedených dvou systémů, nebo jejich systematika je modifikovanou podobou některého z nich, případně kombinací obou.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A061C-5F52-4CDC-A27B-E46105422FD9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7790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80729"/>
            <a:ext cx="7772400" cy="504056"/>
          </a:xfrm>
        </p:spPr>
        <p:txBody>
          <a:bodyPr/>
          <a:lstStyle/>
          <a:p>
            <a:r>
              <a:rPr lang="cs-CZ" dirty="0"/>
              <a:t>K výchozí charakteristice </a:t>
            </a:r>
            <a:r>
              <a:rPr lang="cs-CZ" dirty="0" smtClean="0"/>
              <a:t>kodexu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5229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d</a:t>
            </a:r>
            <a:r>
              <a:rPr lang="cs-CZ" b="1" dirty="0" smtClean="0"/>
              <a:t>) </a:t>
            </a:r>
            <a:r>
              <a:rPr lang="cs-CZ" dirty="0" smtClean="0"/>
              <a:t>Systém SP a systematika kodexů 2</a:t>
            </a:r>
          </a:p>
          <a:p>
            <a:pPr marL="0" indent="0">
              <a:buNone/>
            </a:pPr>
            <a:r>
              <a:rPr lang="cs-CZ" b="1" dirty="0" smtClean="0"/>
              <a:t>Protichůdné tendence:</a:t>
            </a:r>
          </a:p>
          <a:p>
            <a:pPr marL="457200" indent="-457200">
              <a:buAutoNum type="alphaLcParenBoth"/>
            </a:pPr>
            <a:r>
              <a:rPr lang="cs-CZ" dirty="0" smtClean="0"/>
              <a:t>na </a:t>
            </a:r>
            <a:r>
              <a:rPr lang="cs-CZ" dirty="0"/>
              <a:t>jedné straně </a:t>
            </a:r>
            <a:r>
              <a:rPr lang="cs-CZ" b="1" dirty="0" smtClean="0"/>
              <a:t>snahy o (re)integraci </a:t>
            </a:r>
            <a:r>
              <a:rPr lang="cs-CZ" dirty="0"/>
              <a:t>soukromého práva doktrinální a zejména legislativní; </a:t>
            </a:r>
            <a:endParaRPr lang="cs-CZ" dirty="0" smtClean="0"/>
          </a:p>
          <a:p>
            <a:pPr marL="457200" indent="-457200">
              <a:buAutoNum type="alphaLcParenBoth"/>
            </a:pPr>
            <a:r>
              <a:rPr lang="cs-CZ" dirty="0" smtClean="0"/>
              <a:t>na </a:t>
            </a:r>
            <a:r>
              <a:rPr lang="cs-CZ" dirty="0"/>
              <a:t>druhé straně </a:t>
            </a:r>
            <a:r>
              <a:rPr lang="cs-CZ" b="1" dirty="0" smtClean="0"/>
              <a:t>dezintegrační </a:t>
            </a:r>
            <a:r>
              <a:rPr lang="cs-CZ" b="1" dirty="0"/>
              <a:t>tendence</a:t>
            </a:r>
            <a:r>
              <a:rPr lang="cs-CZ" dirty="0"/>
              <a:t>, </a:t>
            </a:r>
            <a:r>
              <a:rPr lang="cs-CZ" dirty="0" smtClean="0"/>
              <a:t>které dopadají </a:t>
            </a:r>
            <a:r>
              <a:rPr lang="cs-CZ" dirty="0"/>
              <a:t>i na legislativní řešení systémové stránky </a:t>
            </a:r>
            <a:r>
              <a:rPr lang="cs-CZ" dirty="0" smtClean="0"/>
              <a:t>SP. </a:t>
            </a:r>
            <a:r>
              <a:rPr lang="cs-CZ" dirty="0"/>
              <a:t>Zatímco rodinné právo  zůstává zásadně integrováno do rámce civilních kodexů, předmětem dezintegračních tendencí jsou právo pracovní a právo ochrany </a:t>
            </a:r>
            <a:r>
              <a:rPr lang="cs-CZ" dirty="0" smtClean="0"/>
              <a:t>spotřebitele (zákoník práce, spotřebitelský kodex). </a:t>
            </a:r>
          </a:p>
          <a:p>
            <a:pPr marL="0" indent="0">
              <a:buNone/>
            </a:pPr>
            <a:r>
              <a:rPr lang="cs-CZ" dirty="0" smtClean="0"/>
              <a:t>Je současná </a:t>
            </a:r>
            <a:r>
              <a:rPr lang="cs-CZ" dirty="0"/>
              <a:t>doba </a:t>
            </a:r>
            <a:r>
              <a:rPr lang="cs-CZ" dirty="0" smtClean="0"/>
              <a:t>pro </a:t>
            </a:r>
            <a:r>
              <a:rPr lang="cs-CZ" dirty="0"/>
              <a:t>zásadní </a:t>
            </a:r>
            <a:r>
              <a:rPr lang="cs-CZ" dirty="0" smtClean="0"/>
              <a:t>reformy/rekodifikace </a:t>
            </a:r>
            <a:r>
              <a:rPr lang="cs-CZ" dirty="0"/>
              <a:t>soukromého práva skutečně </a:t>
            </a:r>
            <a:r>
              <a:rPr lang="cs-CZ" dirty="0" smtClean="0"/>
              <a:t>nejvhodnější?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A061C-5F52-4CDC-A27B-E46105422FD9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784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výchozí charakteristice kodexu </a:t>
            </a:r>
            <a:r>
              <a:rPr lang="cs-CZ" dirty="0" smtClean="0"/>
              <a:t>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e)</a:t>
            </a:r>
            <a:r>
              <a:rPr lang="cs-CZ" dirty="0" smtClean="0"/>
              <a:t> </a:t>
            </a:r>
            <a:r>
              <a:rPr lang="cs-CZ" b="1" dirty="0" smtClean="0"/>
              <a:t>Institucionální stránka </a:t>
            </a:r>
            <a:r>
              <a:rPr lang="cs-CZ" dirty="0" smtClean="0"/>
              <a:t>kodexu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 smtClean="0"/>
              <a:t>Na </a:t>
            </a:r>
            <a:r>
              <a:rPr lang="cs-CZ" dirty="0"/>
              <a:t>jakých institutech (tj. nástrojích, jejichž prostřednictvím se uskutečňuje (</a:t>
            </a:r>
            <a:r>
              <a:rPr lang="cs-CZ" dirty="0" err="1"/>
              <a:t>soukromo</a:t>
            </a:r>
            <a:r>
              <a:rPr lang="cs-CZ" dirty="0"/>
              <a:t>)právní regulace) je založeno soukromé </a:t>
            </a:r>
            <a:r>
              <a:rPr lang="cs-CZ" dirty="0" smtClean="0"/>
              <a:t>právo?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(a) vlastnictví; </a:t>
            </a:r>
          </a:p>
          <a:p>
            <a:pPr marL="0" indent="0">
              <a:buNone/>
            </a:pPr>
            <a:r>
              <a:rPr lang="cs-CZ" dirty="0"/>
              <a:t>(b) smlouva (závazek); </a:t>
            </a:r>
          </a:p>
          <a:p>
            <a:pPr marL="0" indent="0">
              <a:buNone/>
            </a:pPr>
            <a:r>
              <a:rPr lang="cs-CZ" dirty="0"/>
              <a:t>(c) odpovědnost.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A061C-5F52-4CDC-A27B-E46105422FD9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8523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504056"/>
          </a:xfrm>
        </p:spPr>
        <p:txBody>
          <a:bodyPr/>
          <a:lstStyle/>
          <a:p>
            <a:r>
              <a:rPr lang="da-DK" dirty="0"/>
              <a:t>K výchozí charakteristice kodexu </a:t>
            </a:r>
            <a:r>
              <a:rPr lang="da-DK" dirty="0" smtClean="0"/>
              <a:t>VI</a:t>
            </a:r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556792"/>
            <a:ext cx="7772400" cy="511256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f)</a:t>
            </a:r>
            <a:r>
              <a:rPr lang="cs-CZ" dirty="0" smtClean="0"/>
              <a:t> </a:t>
            </a:r>
            <a:r>
              <a:rPr lang="cs-CZ" b="1" dirty="0" smtClean="0"/>
              <a:t>Limity mezi prostorem pro zákon a  pro soudce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ývoj od </a:t>
            </a:r>
            <a:r>
              <a:rPr lang="cs-CZ" dirty="0"/>
              <a:t>výlučné role kodexu k pluralitě pramenů práva a dalšímu posilování role soudcovského dotváření/nalézání práva je dlouhodobý a setrvalý. </a:t>
            </a:r>
            <a:r>
              <a:rPr lang="cs-CZ" dirty="0" smtClean="0"/>
              <a:t>Těžiště </a:t>
            </a:r>
            <a:r>
              <a:rPr lang="cs-CZ" dirty="0"/>
              <a:t>regulatorní role kodexu/zákona v kontinentálním </a:t>
            </a:r>
            <a:r>
              <a:rPr lang="cs-CZ" dirty="0" smtClean="0"/>
              <a:t>právu? </a:t>
            </a:r>
          </a:p>
          <a:p>
            <a:pPr marL="0" indent="0">
              <a:buNone/>
            </a:pPr>
            <a:r>
              <a:rPr lang="cs-CZ" dirty="0" smtClean="0"/>
              <a:t>A) základní doktrinální otázky – doktríně (vč. </a:t>
            </a:r>
            <a:r>
              <a:rPr lang="cs-CZ" dirty="0"/>
              <a:t>d</a:t>
            </a:r>
            <a:r>
              <a:rPr lang="cs-CZ" dirty="0" smtClean="0"/>
              <a:t>efinic)</a:t>
            </a:r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dirty="0"/>
              <a:t>axiologii soukromého práva </a:t>
            </a:r>
            <a:r>
              <a:rPr lang="cs-CZ" dirty="0" smtClean="0"/>
              <a:t>- základním </a:t>
            </a:r>
            <a:r>
              <a:rPr lang="cs-CZ" dirty="0"/>
              <a:t>právům a základním zásadám  jako nástroji soudcovské moci,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C) základ </a:t>
            </a:r>
            <a:r>
              <a:rPr lang="cs-CZ" dirty="0"/>
              <a:t>textu kodexu </a:t>
            </a:r>
            <a:r>
              <a:rPr lang="cs-CZ" dirty="0" smtClean="0"/>
              <a:t>- tvořen </a:t>
            </a:r>
            <a:r>
              <a:rPr lang="cs-CZ" b="1" dirty="0"/>
              <a:t>právními instituty</a:t>
            </a:r>
            <a:r>
              <a:rPr lang="cs-CZ" dirty="0"/>
              <a:t>, fungujícími na základě </a:t>
            </a:r>
            <a:r>
              <a:rPr lang="cs-CZ" dirty="0" smtClean="0"/>
              <a:t>zákonodárcem stanovené </a:t>
            </a:r>
            <a:r>
              <a:rPr lang="cs-CZ" b="1" dirty="0"/>
              <a:t>metodiky</a:t>
            </a:r>
            <a:r>
              <a:rPr lang="cs-CZ" dirty="0"/>
              <a:t> právní regulace a vytvářející ve svém celku </a:t>
            </a:r>
            <a:r>
              <a:rPr lang="cs-CZ" b="1" dirty="0"/>
              <a:t>koherentní a funkční systém </a:t>
            </a:r>
            <a:r>
              <a:rPr lang="cs-CZ" dirty="0"/>
              <a:t>soukromého práva.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705600"/>
            <a:ext cx="6837363" cy="45719"/>
          </a:xfrm>
        </p:spPr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A061C-5F52-4CDC-A27B-E46105422FD9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748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E9EF0-12D3-4D45-9F88-4721DDFFA260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Obecná východiska:</a:t>
            </a:r>
            <a:endParaRPr lang="cs-CZ" alt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i="1" dirty="0" smtClean="0"/>
              <a:t>Motto: </a:t>
            </a:r>
          </a:p>
          <a:p>
            <a:pPr marL="914400" lvl="2" indent="0">
              <a:buNone/>
            </a:pPr>
            <a:r>
              <a:rPr lang="cs-CZ" altLang="cs-CZ" i="1" dirty="0" smtClean="0"/>
              <a:t>Co je NOZ proti velebnosti soukromého práva?</a:t>
            </a:r>
          </a:p>
          <a:p>
            <a:endParaRPr lang="cs-CZ" altLang="cs-CZ" dirty="0"/>
          </a:p>
          <a:p>
            <a:r>
              <a:rPr lang="cs-CZ" altLang="cs-CZ" dirty="0" smtClean="0"/>
              <a:t>Přelomový stav po rekodifikaci soukromého práva</a:t>
            </a:r>
          </a:p>
          <a:p>
            <a:r>
              <a:rPr lang="cs-CZ" altLang="cs-CZ" dirty="0" smtClean="0"/>
              <a:t>Nedostatek východisek obecné povahy</a:t>
            </a:r>
          </a:p>
          <a:p>
            <a:r>
              <a:rPr lang="cs-CZ" altLang="cs-CZ" dirty="0" smtClean="0"/>
              <a:t>Hledání půdy pod nohama </a:t>
            </a:r>
            <a:r>
              <a:rPr lang="cs-CZ" altLang="cs-CZ" dirty="0" smtClean="0"/>
              <a:t>pro kodex </a:t>
            </a:r>
            <a:r>
              <a:rPr lang="cs-CZ" altLang="cs-CZ" i="1" dirty="0" smtClean="0"/>
              <a:t>ex </a:t>
            </a:r>
            <a:r>
              <a:rPr lang="cs-CZ" altLang="cs-CZ" i="1" dirty="0" smtClean="0"/>
              <a:t>post </a:t>
            </a:r>
            <a:r>
              <a:rPr lang="cs-CZ" altLang="cs-CZ" dirty="0" smtClean="0"/>
              <a:t>(srov. komentáře)</a:t>
            </a:r>
          </a:p>
          <a:p>
            <a:r>
              <a:rPr lang="cs-CZ" altLang="cs-CZ" dirty="0" smtClean="0"/>
              <a:t>Redundance stanovisek a názorů – uniká podstata</a:t>
            </a:r>
          </a:p>
          <a:p>
            <a:r>
              <a:rPr lang="cs-CZ" altLang="cs-CZ" dirty="0" smtClean="0"/>
              <a:t>Rekodifikace </a:t>
            </a:r>
            <a:r>
              <a:rPr lang="cs-CZ" altLang="cs-CZ" dirty="0" smtClean="0"/>
              <a:t>usilovala řešit množství dílčích otázek: </a:t>
            </a:r>
            <a:r>
              <a:rPr lang="cs-CZ" altLang="cs-CZ" dirty="0" smtClean="0"/>
              <a:t>nevyřešila </a:t>
            </a:r>
            <a:r>
              <a:rPr lang="cs-CZ" altLang="cs-CZ" dirty="0" smtClean="0"/>
              <a:t>podstatné problémy SP</a:t>
            </a:r>
          </a:p>
          <a:p>
            <a:endParaRPr lang="cs-CZ" altLang="cs-CZ" dirty="0" smtClean="0"/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7C582F0-77CE-4703-8C84-28511456DB7B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5100" y="3501008"/>
            <a:ext cx="5969000" cy="2736280"/>
          </a:xfrm>
        </p:spPr>
        <p:txBody>
          <a:bodyPr/>
          <a:lstStyle/>
          <a:p>
            <a:r>
              <a:rPr lang="cs-CZ" altLang="cs-CZ" sz="4400" dirty="0" smtClean="0"/>
              <a:t>Tradice a reformy ve vývoji soukromého práva. Potřeba a povaha reforem SP</a:t>
            </a:r>
            <a:endParaRPr lang="cs-CZ" altLang="cs-CZ" sz="4400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71313"/>
          </a:xfrm>
        </p:spPr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C161B-A6A4-4AF4-A327-EC04389F6CE7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08721"/>
            <a:ext cx="7772400" cy="432048"/>
          </a:xfrm>
        </p:spPr>
        <p:txBody>
          <a:bodyPr/>
          <a:lstStyle/>
          <a:p>
            <a:r>
              <a:rPr lang="cs-CZ" altLang="cs-CZ" dirty="0" smtClean="0"/>
              <a:t>Tradice a reformy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412776"/>
            <a:ext cx="7772400" cy="5222205"/>
          </a:xfrm>
          <a:ln/>
        </p:spPr>
        <p:txBody>
          <a:bodyPr/>
          <a:lstStyle/>
          <a:p>
            <a:r>
              <a:rPr lang="cs-CZ" altLang="cs-CZ" dirty="0" smtClean="0"/>
              <a:t>Pojem „reforma“ ambivalentní</a:t>
            </a:r>
          </a:p>
          <a:p>
            <a:r>
              <a:rPr lang="cs-CZ" altLang="cs-CZ" dirty="0"/>
              <a:t>P</a:t>
            </a:r>
            <a:r>
              <a:rPr lang="cs-CZ" altLang="cs-CZ" dirty="0" smtClean="0"/>
              <a:t>rávní reformy směřují </a:t>
            </a:r>
          </a:p>
          <a:p>
            <a:pPr lvl="1"/>
            <a:r>
              <a:rPr lang="cs-CZ" altLang="cs-CZ" dirty="0" smtClean="0"/>
              <a:t>jednak k novým, skutečně modernizačním řešením</a:t>
            </a:r>
          </a:p>
          <a:p>
            <a:pPr lvl="1"/>
            <a:r>
              <a:rPr lang="cs-CZ" altLang="cs-CZ" dirty="0" smtClean="0"/>
              <a:t>jednak se navracejí ke starým právním konceptům </a:t>
            </a:r>
          </a:p>
          <a:p>
            <a:r>
              <a:rPr lang="cs-CZ" altLang="cs-CZ" dirty="0"/>
              <a:t>V</a:t>
            </a:r>
            <a:r>
              <a:rPr lang="cs-CZ" altLang="cs-CZ" dirty="0" smtClean="0"/>
              <a:t>nímání potřeby reforem SP má hluboce dialektický základ, jeho </a:t>
            </a:r>
            <a:r>
              <a:rPr lang="cs-CZ" altLang="cs-CZ" b="1" dirty="0" smtClean="0"/>
              <a:t>základní rozpory </a:t>
            </a:r>
            <a:r>
              <a:rPr lang="cs-CZ" altLang="cs-CZ" dirty="0" smtClean="0"/>
              <a:t>jsou:</a:t>
            </a:r>
          </a:p>
          <a:p>
            <a:pPr lvl="1"/>
            <a:r>
              <a:rPr lang="cs-CZ" altLang="cs-CZ" dirty="0" smtClean="0"/>
              <a:t>tendence k tradicionalismu, vyjadřujícímu staleté hodnoty „evropské právní kultury“ </a:t>
            </a:r>
          </a:p>
          <a:p>
            <a:pPr lvl="1"/>
            <a:r>
              <a:rPr lang="cs-CZ" altLang="cs-CZ" dirty="0" smtClean="0"/>
              <a:t>změny ve společenské struktuře, včetně struktury společenských hodnot, překážky: </a:t>
            </a:r>
          </a:p>
          <a:p>
            <a:pPr lvl="2"/>
            <a:r>
              <a:rPr lang="cs-CZ" altLang="cs-CZ" dirty="0" smtClean="0"/>
              <a:t>nerovnoměrný vývoj </a:t>
            </a:r>
          </a:p>
          <a:p>
            <a:pPr lvl="2"/>
            <a:r>
              <a:rPr lang="cs-CZ" altLang="cs-CZ" dirty="0" smtClean="0"/>
              <a:t>konfrontace s konzervativními rysy společnosti, jejichž současný základ tkví v počátcích modernity a jejím vnímání společnosti (včetně řady omylů a předsudků)</a:t>
            </a:r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504056"/>
          </a:xfrm>
        </p:spPr>
        <p:txBody>
          <a:bodyPr/>
          <a:lstStyle/>
          <a:p>
            <a:r>
              <a:rPr lang="cs-CZ" dirty="0" smtClean="0"/>
              <a:t>Tradice a reformy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445224"/>
          </a:xfrm>
        </p:spPr>
        <p:txBody>
          <a:bodyPr/>
          <a:lstStyle/>
          <a:p>
            <a:r>
              <a:rPr lang="cs-CZ" b="1" dirty="0" smtClean="0"/>
              <a:t>Potřeba reforem SP </a:t>
            </a:r>
            <a:r>
              <a:rPr lang="cs-CZ" dirty="0" smtClean="0"/>
              <a:t>a její prezentace v jednotlivých státech a reformních skupinách má </a:t>
            </a:r>
            <a:r>
              <a:rPr lang="cs-CZ" b="1" dirty="0" smtClean="0"/>
              <a:t>dvojí povahu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koncepční kořeny, zasahující hodnotový základ práva,</a:t>
            </a:r>
          </a:p>
          <a:p>
            <a:pPr lvl="1"/>
            <a:r>
              <a:rPr lang="cs-CZ" dirty="0" smtClean="0"/>
              <a:t>požadavky změn dílčích, jevových, nepostihujících podstatu rysů práva označovaných za základ modernity.  </a:t>
            </a:r>
            <a:r>
              <a:rPr lang="cs-CZ" dirty="0"/>
              <a:t>(</a:t>
            </a:r>
            <a:r>
              <a:rPr lang="cs-CZ" dirty="0" smtClean="0"/>
              <a:t>požadavek aproximace právních řádů členských států EU či kandidátů na členství v EU s právem EU jsou změny spíše vnější formy a nikoli podstaty)</a:t>
            </a:r>
          </a:p>
          <a:p>
            <a:r>
              <a:rPr lang="cs-CZ" dirty="0" smtClean="0"/>
              <a:t>Suma: </a:t>
            </a:r>
          </a:p>
          <a:p>
            <a:pPr lvl="1"/>
            <a:r>
              <a:rPr lang="cs-CZ" dirty="0" smtClean="0"/>
              <a:t>Většina reformních národních právních řádů neřešila paradigmaticky základy soukromoprávní regulace.  </a:t>
            </a:r>
          </a:p>
          <a:p>
            <a:pPr lvl="1"/>
            <a:r>
              <a:rPr lang="cs-CZ" dirty="0" smtClean="0"/>
              <a:t>Reformu soukromého práva evropských států: proces dialektického střetu tradice a progresu, v němž zatím - převažují tradice a návraty k „osvědčeným“ řešením.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A061C-5F52-4CDC-A27B-E46105422FD9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6116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836713"/>
            <a:ext cx="7772400" cy="504056"/>
          </a:xfrm>
        </p:spPr>
        <p:txBody>
          <a:bodyPr/>
          <a:lstStyle/>
          <a:p>
            <a:r>
              <a:rPr lang="cs-CZ" dirty="0" smtClean="0"/>
              <a:t>Potřeba a povaha reforem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340768"/>
            <a:ext cx="7772400" cy="551723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Důvody:</a:t>
            </a:r>
          </a:p>
          <a:p>
            <a:pPr marL="0" indent="0">
              <a:buNone/>
            </a:pPr>
            <a:r>
              <a:rPr lang="cs-CZ" dirty="0" smtClean="0"/>
              <a:t>	- primárně v povaze společnosti</a:t>
            </a:r>
          </a:p>
          <a:p>
            <a:pPr marL="0" indent="0">
              <a:buNone/>
            </a:pPr>
            <a:r>
              <a:rPr lang="cs-CZ" dirty="0" smtClean="0"/>
              <a:t>	- sekundárně v odrazu společenských rozporů v 		právu</a:t>
            </a:r>
          </a:p>
          <a:p>
            <a:pPr marL="0" indent="0">
              <a:buNone/>
            </a:pPr>
            <a:r>
              <a:rPr lang="cs-CZ" dirty="0" smtClean="0"/>
              <a:t>Společnost modernity spojena s racionalismem</a:t>
            </a:r>
          </a:p>
          <a:p>
            <a:pPr marL="0" indent="0">
              <a:buNone/>
            </a:pPr>
            <a:r>
              <a:rPr lang="cs-CZ" dirty="0" smtClean="0"/>
              <a:t>-sekularizovaná; vrcholnou morální autoritou je v ní morální soud, zdrojem je společnost sama, prostřednictvím demokratických mechanismů tvorby vůle. </a:t>
            </a:r>
          </a:p>
          <a:p>
            <a:pPr marL="0" indent="0">
              <a:buNone/>
            </a:pPr>
            <a:r>
              <a:rPr lang="cs-CZ" dirty="0" smtClean="0"/>
              <a:t>-Racionalismus mění i další tradiční zdroje práva: potlačuje zvyky a tradice; v konfrontaci s liberalismem potlačuje rovněž ochranářské tendence určitých skupin osob v zájmu rovnosti lidí. To vytváří vakuum v oporách práva, mění podobu hlavních společenských rozporů.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A061C-5F52-4CDC-A27B-E46105422FD9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475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836713"/>
            <a:ext cx="7772400" cy="504056"/>
          </a:xfrm>
        </p:spPr>
        <p:txBody>
          <a:bodyPr/>
          <a:lstStyle/>
          <a:p>
            <a:r>
              <a:rPr lang="cs-CZ" dirty="0" smtClean="0"/>
              <a:t>Potřeba a povaha reforem SP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268760"/>
            <a:ext cx="7772400" cy="5589240"/>
          </a:xfrm>
        </p:spPr>
        <p:txBody>
          <a:bodyPr/>
          <a:lstStyle/>
          <a:p>
            <a:r>
              <a:rPr lang="cs-CZ" dirty="0" smtClean="0"/>
              <a:t>Modernita vnímána jako otevřený prostor bez časových a prostorových hranic </a:t>
            </a:r>
            <a:r>
              <a:rPr lang="cs-CZ" sz="2000" dirty="0" smtClean="0"/>
              <a:t>(„nekonečné možnosti“) </a:t>
            </a:r>
          </a:p>
          <a:p>
            <a:r>
              <a:rPr lang="cs-CZ" dirty="0" smtClean="0"/>
              <a:t>Především modernita etapou individualismu a individuální vůle=pevný základ soukromé sféry. </a:t>
            </a:r>
          </a:p>
          <a:p>
            <a:r>
              <a:rPr lang="cs-CZ" dirty="0" smtClean="0"/>
              <a:t>Fungování modernity se dnes jeví v krizi. Síla individualismu a liberalismu se vyčerpala. </a:t>
            </a:r>
          </a:p>
          <a:p>
            <a:pPr lvl="1"/>
            <a:r>
              <a:rPr lang="cs-CZ" dirty="0" smtClean="0"/>
              <a:t>Racionalita ukázala limity, zbavené duchovního rozměru; pokrok se omezuje na pokrok technický/technologický, na panství nad přírodou a přirozeností přírody a člověka. </a:t>
            </a:r>
          </a:p>
          <a:p>
            <a:pPr lvl="1"/>
            <a:r>
              <a:rPr lang="cs-CZ" dirty="0" smtClean="0"/>
              <a:t>Přitom na druhé straně mince se technologický pokrok stává zotročujícím faktorem lidské individuality; individualita, lidská svoboda jsou v sítích vztahů, stále více iluzornější</a:t>
            </a:r>
          </a:p>
          <a:p>
            <a:r>
              <a:rPr lang="cs-CZ" dirty="0"/>
              <a:t>D</a:t>
            </a:r>
            <a:r>
              <a:rPr lang="cs-CZ" dirty="0" smtClean="0"/>
              <a:t>ovolávání se svobody dnes je bojem o iluze.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A061C-5F52-4CDC-A27B-E46105422FD9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7229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432048"/>
          </a:xfrm>
        </p:spPr>
        <p:txBody>
          <a:bodyPr/>
          <a:lstStyle/>
          <a:p>
            <a:r>
              <a:rPr lang="cs-CZ" dirty="0" smtClean="0"/>
              <a:t>Potřeba a povaha reforem SP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40060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V</a:t>
            </a:r>
            <a:r>
              <a:rPr lang="cs-CZ" b="1" dirty="0" smtClean="0"/>
              <a:t>ýchodisko:</a:t>
            </a:r>
            <a:r>
              <a:rPr lang="cs-CZ" dirty="0" smtClean="0"/>
              <a:t> někteří vidí v </a:t>
            </a:r>
            <a:r>
              <a:rPr lang="cs-CZ" b="1" dirty="0" smtClean="0"/>
              <a:t>opuštění čisté autonomie </a:t>
            </a:r>
            <a:r>
              <a:rPr lang="cs-CZ" dirty="0" smtClean="0"/>
              <a:t>individua a její </a:t>
            </a:r>
            <a:r>
              <a:rPr lang="cs-CZ" b="1" dirty="0" smtClean="0"/>
              <a:t>podpoře autonomií materiální</a:t>
            </a:r>
            <a:r>
              <a:rPr lang="cs-CZ" dirty="0" smtClean="0"/>
              <a:t>, předpokladem emancipace člověka cestou umožnění a </a:t>
            </a:r>
            <a:r>
              <a:rPr lang="cs-CZ" b="1" dirty="0" smtClean="0"/>
              <a:t>garantování</a:t>
            </a:r>
            <a:r>
              <a:rPr lang="cs-CZ" dirty="0" smtClean="0"/>
              <a:t> jeho přístupu k potenciálu (technologickému i vztahovému) společnosti sítí.</a:t>
            </a:r>
          </a:p>
          <a:p>
            <a:pPr marL="0" indent="0">
              <a:buNone/>
            </a:pPr>
            <a:r>
              <a:rPr lang="cs-CZ" dirty="0" smtClean="0"/>
              <a:t>To je řešení nikoli příčiny, nýbrž jevové stránky rozporů současnosti. </a:t>
            </a:r>
          </a:p>
          <a:p>
            <a:pPr marL="0" indent="0">
              <a:buNone/>
            </a:pPr>
            <a:r>
              <a:rPr lang="cs-CZ" dirty="0" smtClean="0"/>
              <a:t>Právo však přijalo tuto variantu jako východisko reforem SP. Prosazení </a:t>
            </a:r>
            <a:r>
              <a:rPr lang="cs-CZ" b="1" dirty="0" smtClean="0"/>
              <a:t>do individualistického SP regulatorních prvků a metod </a:t>
            </a:r>
            <a:r>
              <a:rPr lang="cs-CZ" dirty="0" smtClean="0"/>
              <a:t>je </a:t>
            </a:r>
            <a:r>
              <a:rPr lang="cs-CZ" i="1" dirty="0" smtClean="0"/>
              <a:t>mainstreamové</a:t>
            </a:r>
            <a:r>
              <a:rPr lang="cs-CZ" dirty="0" smtClean="0"/>
              <a:t> řešení;</a:t>
            </a:r>
          </a:p>
          <a:p>
            <a:pPr marL="0" indent="0">
              <a:buNone/>
            </a:pPr>
            <a:r>
              <a:rPr lang="cs-CZ" dirty="0" smtClean="0"/>
              <a:t>diskuse se omezují na míru individualismu a „čisté“ autonomie na jedné straně, na druhé straně na posílení této autonomie „materiální“ autonomií a na regulatorní zásahy zákonodárce do liberálního prostředí.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9592" y="6858000"/>
            <a:ext cx="6837363" cy="45719"/>
          </a:xfrm>
        </p:spPr>
        <p:txBody>
          <a:bodyPr/>
          <a:lstStyle/>
          <a:p>
            <a:r>
              <a:rPr lang="cs-CZ" altLang="cs-CZ" dirty="0" err="1" smtClean="0"/>
              <a:t>Zápatace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A061C-5F52-4CDC-A27B-E46105422FD9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8783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432048"/>
          </a:xfrm>
        </p:spPr>
        <p:txBody>
          <a:bodyPr/>
          <a:lstStyle/>
          <a:p>
            <a:r>
              <a:rPr lang="cs-CZ" dirty="0" smtClean="0"/>
              <a:t>Potřeba a povaha reforem SP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445224"/>
          </a:xfrm>
        </p:spPr>
        <p:txBody>
          <a:bodyPr/>
          <a:lstStyle/>
          <a:p>
            <a:r>
              <a:rPr lang="cs-CZ" dirty="0" smtClean="0"/>
              <a:t>Historická zkušenost ukazuje, že ani hluboká reforma paradigmatického významu, jako byla implantace ekvity si nevyžádala rekodifikaci, ba ani leg. změny. </a:t>
            </a:r>
          </a:p>
          <a:p>
            <a:r>
              <a:rPr lang="cs-CZ" dirty="0" smtClean="0"/>
              <a:t>Je-li důvodem reforem soukromého práva promítnutí regulatorního práva a metod do SP, z pohledu </a:t>
            </a:r>
            <a:r>
              <a:rPr lang="cs-CZ" dirty="0" err="1" smtClean="0"/>
              <a:t>hist</a:t>
            </a:r>
            <a:r>
              <a:rPr lang="cs-CZ" dirty="0" smtClean="0"/>
              <a:t>. zkušeností jde o </a:t>
            </a:r>
            <a:r>
              <a:rPr lang="cs-CZ" b="1" dirty="0" smtClean="0"/>
              <a:t>změny parametrické, ne paradigmatické </a:t>
            </a:r>
            <a:r>
              <a:rPr lang="cs-CZ" dirty="0" smtClean="0"/>
              <a:t>a těžko jimi lze odůvodnit potřebu rekodifikace.</a:t>
            </a:r>
          </a:p>
          <a:p>
            <a:r>
              <a:rPr lang="cs-CZ" b="1" dirty="0" smtClean="0"/>
              <a:t>Suma:</a:t>
            </a:r>
            <a:r>
              <a:rPr lang="cs-CZ" dirty="0" smtClean="0"/>
              <a:t> tradice evropské kultury a zejména setrvačnost a hloubka zakořenění liberálně individualistického ekonomického základu evropské společnosti zatím naznačují svou převahu a odolnost před skutečně paradigmatickými koncepty změn a jejich výzvami.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A061C-5F52-4CDC-A27B-E46105422FD9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4277543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156</TotalTime>
  <Words>1145</Words>
  <Application>Microsoft Office PowerPoint</Application>
  <PresentationFormat>Předvádění na obrazovce (4:3)</PresentationFormat>
  <Paragraphs>147</Paragraphs>
  <Slides>18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3558</vt:lpstr>
      <vt:lpstr>BÉŽOVÁ TITL</vt:lpstr>
      <vt:lpstr>Charakteristika a cíle soukromého práva. Klíčová aktuální témata soukromého práva </vt:lpstr>
      <vt:lpstr>Obecná východiska:</vt:lpstr>
      <vt:lpstr>Tradice a reformy ve vývoji soukromého práva. Potřeba a povaha reforem SP</vt:lpstr>
      <vt:lpstr>Tradice a reformy</vt:lpstr>
      <vt:lpstr>Tradice a reformy II</vt:lpstr>
      <vt:lpstr>Potřeba a povaha reforem SP</vt:lpstr>
      <vt:lpstr>Potřeba a povaha reforem SP II</vt:lpstr>
      <vt:lpstr>Potřeba a povaha reforem SP III</vt:lpstr>
      <vt:lpstr>Potřeba a povaha reforem SP IV</vt:lpstr>
      <vt:lpstr>Kodifikace a jejich historická role v evropských státech</vt:lpstr>
      <vt:lpstr>Potřeba další existence kodifikací jako jednotného základu soukromého práva</vt:lpstr>
      <vt:lpstr>K výchozí charakteristice kodexu</vt:lpstr>
      <vt:lpstr>K výchozí charakteristice kodexu II</vt:lpstr>
      <vt:lpstr>K výchozí charakteristice kodexu III</vt:lpstr>
      <vt:lpstr>K výchozí charakteristice kodexu IV</vt:lpstr>
      <vt:lpstr>K výchozí charakteristice kodexu V</vt:lpstr>
      <vt:lpstr>K výchozí charakteristice kodexu VI</vt:lpstr>
      <vt:lpstr>K výchozí charakteristice kodexu VII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Charakteristika a cíle soukromého práva. Klíčová aktuální témata soukromého práva</dc:title>
  <dc:creator>1412</dc:creator>
  <cp:lastModifiedBy>1412</cp:lastModifiedBy>
  <cp:revision>20</cp:revision>
  <dcterms:created xsi:type="dcterms:W3CDTF">2014-10-27T21:54:22Z</dcterms:created>
  <dcterms:modified xsi:type="dcterms:W3CDTF">2014-10-30T21:39:02Z</dcterms:modified>
</cp:coreProperties>
</file>