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75" r:id="rId4"/>
    <p:sldId id="274" r:id="rId5"/>
    <p:sldId id="273" r:id="rId6"/>
    <p:sldId id="258" r:id="rId7"/>
    <p:sldId id="259" r:id="rId8"/>
    <p:sldId id="282" r:id="rId9"/>
    <p:sldId id="281" r:id="rId10"/>
    <p:sldId id="280" r:id="rId11"/>
    <p:sldId id="279" r:id="rId12"/>
    <p:sldId id="278" r:id="rId13"/>
    <p:sldId id="277" r:id="rId14"/>
    <p:sldId id="276" r:id="rId15"/>
    <p:sldId id="260" r:id="rId16"/>
    <p:sldId id="261" r:id="rId17"/>
    <p:sldId id="262" r:id="rId18"/>
    <p:sldId id="263" r:id="rId19"/>
    <p:sldId id="283" r:id="rId20"/>
    <p:sldId id="287" r:id="rId21"/>
    <p:sldId id="286" r:id="rId22"/>
    <p:sldId id="285" r:id="rId23"/>
    <p:sldId id="284" r:id="rId24"/>
    <p:sldId id="264" r:id="rId25"/>
    <p:sldId id="265" r:id="rId26"/>
    <p:sldId id="266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3AD-8349-45B4-BAB4-590E305C27AB}" type="doc">
      <dgm:prSet loTypeId="urn:microsoft.com/office/officeart/2005/8/layout/process4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18B94D92-E7FD-4B6E-A341-F2B3A0629023}">
      <dgm:prSet phldrT="[Text]"/>
      <dgm:spPr/>
      <dgm:t>
        <a:bodyPr/>
        <a:lstStyle/>
        <a:p>
          <a:r>
            <a:rPr lang="cs-CZ" dirty="0" smtClean="0"/>
            <a:t>Informační zdroje</a:t>
          </a:r>
          <a:endParaRPr lang="cs-CZ" dirty="0"/>
        </a:p>
      </dgm:t>
    </dgm:pt>
    <dgm:pt modelId="{9203EB5B-C71A-4E83-80F1-8ED5FC936A86}" type="parTrans" cxnId="{EE19BD08-87B5-4E76-B8BF-1F38FCD4D9A5}">
      <dgm:prSet/>
      <dgm:spPr/>
      <dgm:t>
        <a:bodyPr/>
        <a:lstStyle/>
        <a:p>
          <a:endParaRPr lang="cs-CZ"/>
        </a:p>
      </dgm:t>
    </dgm:pt>
    <dgm:pt modelId="{E272751E-DBEA-4071-BB66-92B8177B7CF2}" type="sibTrans" cxnId="{EE19BD08-87B5-4E76-B8BF-1F38FCD4D9A5}">
      <dgm:prSet/>
      <dgm:spPr/>
      <dgm:t>
        <a:bodyPr/>
        <a:lstStyle/>
        <a:p>
          <a:endParaRPr lang="cs-CZ"/>
        </a:p>
      </dgm:t>
    </dgm:pt>
    <dgm:pt modelId="{6B461C31-1214-4CF1-99C4-E4A4A4C263DF}">
      <dgm:prSet phldrT="[Text]"/>
      <dgm:spPr/>
      <dgm:t>
        <a:bodyPr/>
        <a:lstStyle/>
        <a:p>
          <a:r>
            <a:rPr lang="cs-CZ" dirty="0" smtClean="0"/>
            <a:t>Analýza údajů</a:t>
          </a:r>
          <a:endParaRPr lang="cs-CZ" dirty="0"/>
        </a:p>
      </dgm:t>
    </dgm:pt>
    <dgm:pt modelId="{E7E8A7D4-5745-4981-912E-9A4D1AF31412}" type="parTrans" cxnId="{BD07EA6C-87A3-4642-B1C1-0EE1FD13CD02}">
      <dgm:prSet/>
      <dgm:spPr/>
      <dgm:t>
        <a:bodyPr/>
        <a:lstStyle/>
        <a:p>
          <a:endParaRPr lang="cs-CZ"/>
        </a:p>
      </dgm:t>
    </dgm:pt>
    <dgm:pt modelId="{AAE951A5-F793-4AE0-89B5-6F06E53DD72A}" type="sibTrans" cxnId="{BD07EA6C-87A3-4642-B1C1-0EE1FD13CD02}">
      <dgm:prSet/>
      <dgm:spPr/>
      <dgm:t>
        <a:bodyPr/>
        <a:lstStyle/>
        <a:p>
          <a:endParaRPr lang="cs-CZ"/>
        </a:p>
      </dgm:t>
    </dgm:pt>
    <dgm:pt modelId="{E5DC6CF9-FC67-4B3B-894A-AE45370E0668}">
      <dgm:prSet phldrT="[Text]"/>
      <dgm:spPr/>
      <dgm:t>
        <a:bodyPr/>
        <a:lstStyle/>
        <a:p>
          <a:r>
            <a:rPr lang="cs-CZ" dirty="0" smtClean="0"/>
            <a:t>Vyhodnocení - realizace</a:t>
          </a:r>
          <a:endParaRPr lang="cs-CZ" dirty="0"/>
        </a:p>
      </dgm:t>
    </dgm:pt>
    <dgm:pt modelId="{EA81AE18-8D9D-47DD-BF6A-972E3516ECEE}" type="parTrans" cxnId="{6BFDFE00-7865-4F07-A5C8-F99EBB8E7EC3}">
      <dgm:prSet/>
      <dgm:spPr/>
      <dgm:t>
        <a:bodyPr/>
        <a:lstStyle/>
        <a:p>
          <a:endParaRPr lang="cs-CZ"/>
        </a:p>
      </dgm:t>
    </dgm:pt>
    <dgm:pt modelId="{86286006-3838-479F-8026-B7AD13D7E701}" type="sibTrans" cxnId="{6BFDFE00-7865-4F07-A5C8-F99EBB8E7EC3}">
      <dgm:prSet/>
      <dgm:spPr/>
      <dgm:t>
        <a:bodyPr/>
        <a:lstStyle/>
        <a:p>
          <a:endParaRPr lang="cs-CZ"/>
        </a:p>
      </dgm:t>
    </dgm:pt>
    <dgm:pt modelId="{092E033F-DC1E-4E82-B79B-8F9443890952}">
      <dgm:prSet phldrT="[Text]"/>
      <dgm:spPr/>
      <dgm:t>
        <a:bodyPr/>
        <a:lstStyle/>
        <a:p>
          <a:r>
            <a:rPr lang="cs-CZ" b="1" baseline="0" dirty="0" smtClean="0">
              <a:solidFill>
                <a:srgbClr val="FF0000"/>
              </a:solidFill>
            </a:rPr>
            <a:t>VÝSLEDEK</a:t>
          </a:r>
          <a:endParaRPr lang="cs-CZ" b="1" baseline="0" dirty="0">
            <a:solidFill>
              <a:srgbClr val="FF0000"/>
            </a:solidFill>
          </a:endParaRPr>
        </a:p>
      </dgm:t>
    </dgm:pt>
    <dgm:pt modelId="{5A24A715-BAFE-4F70-B47B-83BA5E128875}" type="parTrans" cxnId="{06068A9E-378D-4616-BD50-C15228C8730D}">
      <dgm:prSet/>
      <dgm:spPr/>
      <dgm:t>
        <a:bodyPr/>
        <a:lstStyle/>
        <a:p>
          <a:endParaRPr lang="cs-CZ"/>
        </a:p>
      </dgm:t>
    </dgm:pt>
    <dgm:pt modelId="{C2D5DA35-3A67-486F-B4F7-603E12C49E9A}" type="sibTrans" cxnId="{06068A9E-378D-4616-BD50-C15228C8730D}">
      <dgm:prSet/>
      <dgm:spPr/>
      <dgm:t>
        <a:bodyPr/>
        <a:lstStyle/>
        <a:p>
          <a:endParaRPr lang="cs-CZ"/>
        </a:p>
      </dgm:t>
    </dgm:pt>
    <dgm:pt modelId="{4F674A05-1C2E-4343-872F-397BF8134018}">
      <dgm:prSet phldrT="[Text]"/>
      <dgm:spPr/>
      <dgm:t>
        <a:bodyPr/>
        <a:lstStyle/>
        <a:p>
          <a:r>
            <a:rPr lang="cs-CZ" dirty="0" smtClean="0"/>
            <a:t>Nositelé informací</a:t>
          </a:r>
          <a:endParaRPr lang="cs-CZ" dirty="0"/>
        </a:p>
      </dgm:t>
    </dgm:pt>
    <dgm:pt modelId="{551F8726-E6C6-421C-A50F-6418E70163D9}" type="parTrans" cxnId="{F991FA41-FC4B-4423-BD07-79B1D939E9CD}">
      <dgm:prSet/>
      <dgm:spPr/>
      <dgm:t>
        <a:bodyPr/>
        <a:lstStyle/>
        <a:p>
          <a:endParaRPr lang="cs-CZ"/>
        </a:p>
      </dgm:t>
    </dgm:pt>
    <dgm:pt modelId="{DC09ECE4-141E-465E-A14C-0196F8E6A66B}" type="sibTrans" cxnId="{F991FA41-FC4B-4423-BD07-79B1D939E9CD}">
      <dgm:prSet/>
      <dgm:spPr/>
      <dgm:t>
        <a:bodyPr/>
        <a:lstStyle/>
        <a:p>
          <a:endParaRPr lang="cs-CZ"/>
        </a:p>
      </dgm:t>
    </dgm:pt>
    <dgm:pt modelId="{54F9EB33-56A8-4D2B-98C7-9468D4860816}" type="pres">
      <dgm:prSet presAssocID="{3CE2F3AD-8349-45B4-BAB4-590E305C27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7076F14-B73C-434C-A219-D8BDC008E238}" type="pres">
      <dgm:prSet presAssocID="{092E033F-DC1E-4E82-B79B-8F9443890952}" presName="boxAndChildren" presStyleCnt="0"/>
      <dgm:spPr/>
    </dgm:pt>
    <dgm:pt modelId="{C0311B92-CABD-46BE-910C-A47E473ED88C}" type="pres">
      <dgm:prSet presAssocID="{092E033F-DC1E-4E82-B79B-8F9443890952}" presName="parentTextBox" presStyleLbl="node1" presStyleIdx="0" presStyleCnt="5"/>
      <dgm:spPr/>
      <dgm:t>
        <a:bodyPr/>
        <a:lstStyle/>
        <a:p>
          <a:endParaRPr lang="cs-CZ"/>
        </a:p>
      </dgm:t>
    </dgm:pt>
    <dgm:pt modelId="{51B978A6-B66A-4390-8C1B-6A7C5E6ECF7F}" type="pres">
      <dgm:prSet presAssocID="{86286006-3838-479F-8026-B7AD13D7E701}" presName="sp" presStyleCnt="0"/>
      <dgm:spPr/>
    </dgm:pt>
    <dgm:pt modelId="{84AAA868-CEB8-439C-B254-4102C00D80A5}" type="pres">
      <dgm:prSet presAssocID="{E5DC6CF9-FC67-4B3B-894A-AE45370E0668}" presName="arrowAndChildren" presStyleCnt="0"/>
      <dgm:spPr/>
    </dgm:pt>
    <dgm:pt modelId="{1CAB3649-BFF5-4AFF-BAA2-44E3A867D569}" type="pres">
      <dgm:prSet presAssocID="{E5DC6CF9-FC67-4B3B-894A-AE45370E0668}" presName="parentTextArrow" presStyleLbl="node1" presStyleIdx="1" presStyleCnt="5"/>
      <dgm:spPr/>
      <dgm:t>
        <a:bodyPr/>
        <a:lstStyle/>
        <a:p>
          <a:endParaRPr lang="cs-CZ"/>
        </a:p>
      </dgm:t>
    </dgm:pt>
    <dgm:pt modelId="{617D28CE-B130-493C-A14C-DB338453471D}" type="pres">
      <dgm:prSet presAssocID="{AAE951A5-F793-4AE0-89B5-6F06E53DD72A}" presName="sp" presStyleCnt="0"/>
      <dgm:spPr/>
    </dgm:pt>
    <dgm:pt modelId="{88B63985-D625-4B56-ACC9-206A1C24E7ED}" type="pres">
      <dgm:prSet presAssocID="{6B461C31-1214-4CF1-99C4-E4A4A4C263DF}" presName="arrowAndChildren" presStyleCnt="0"/>
      <dgm:spPr/>
    </dgm:pt>
    <dgm:pt modelId="{2C72D18D-8C26-4F20-BDAD-97E834BE8EF6}" type="pres">
      <dgm:prSet presAssocID="{6B461C31-1214-4CF1-99C4-E4A4A4C263DF}" presName="parentTextArrow" presStyleLbl="node1" presStyleIdx="2" presStyleCnt="5"/>
      <dgm:spPr/>
      <dgm:t>
        <a:bodyPr/>
        <a:lstStyle/>
        <a:p>
          <a:endParaRPr lang="cs-CZ"/>
        </a:p>
      </dgm:t>
    </dgm:pt>
    <dgm:pt modelId="{88910A8A-9781-42C0-BC2C-CD2E8CAF4D00}" type="pres">
      <dgm:prSet presAssocID="{DC09ECE4-141E-465E-A14C-0196F8E6A66B}" presName="sp" presStyleCnt="0"/>
      <dgm:spPr/>
    </dgm:pt>
    <dgm:pt modelId="{3826D477-0023-45B4-A720-EB68D28FFEAE}" type="pres">
      <dgm:prSet presAssocID="{4F674A05-1C2E-4343-872F-397BF8134018}" presName="arrowAndChildren" presStyleCnt="0"/>
      <dgm:spPr/>
    </dgm:pt>
    <dgm:pt modelId="{385C3817-A9AA-42EC-8F73-09BF23FC6643}" type="pres">
      <dgm:prSet presAssocID="{4F674A05-1C2E-4343-872F-397BF8134018}" presName="parentTextArrow" presStyleLbl="node1" presStyleIdx="3" presStyleCnt="5"/>
      <dgm:spPr/>
      <dgm:t>
        <a:bodyPr/>
        <a:lstStyle/>
        <a:p>
          <a:endParaRPr lang="cs-CZ"/>
        </a:p>
      </dgm:t>
    </dgm:pt>
    <dgm:pt modelId="{DB423269-2470-4079-B0B5-6F2B06FC7A96}" type="pres">
      <dgm:prSet presAssocID="{E272751E-DBEA-4071-BB66-92B8177B7CF2}" presName="sp" presStyleCnt="0"/>
      <dgm:spPr/>
    </dgm:pt>
    <dgm:pt modelId="{8AA7992D-620B-400E-B094-3C25FDBEAC2E}" type="pres">
      <dgm:prSet presAssocID="{18B94D92-E7FD-4B6E-A341-F2B3A0629023}" presName="arrowAndChildren" presStyleCnt="0"/>
      <dgm:spPr/>
    </dgm:pt>
    <dgm:pt modelId="{BDA2AA0B-57A5-4DC5-B2D0-66116D9369E7}" type="pres">
      <dgm:prSet presAssocID="{18B94D92-E7FD-4B6E-A341-F2B3A0629023}" presName="parentTextArrow" presStyleLbl="node1" presStyleIdx="4" presStyleCnt="5" custLinFactNeighborX="6977" custLinFactNeighborY="-59631"/>
      <dgm:spPr/>
      <dgm:t>
        <a:bodyPr/>
        <a:lstStyle/>
        <a:p>
          <a:endParaRPr lang="cs-CZ"/>
        </a:p>
      </dgm:t>
    </dgm:pt>
  </dgm:ptLst>
  <dgm:cxnLst>
    <dgm:cxn modelId="{F991FA41-FC4B-4423-BD07-79B1D939E9CD}" srcId="{3CE2F3AD-8349-45B4-BAB4-590E305C27AB}" destId="{4F674A05-1C2E-4343-872F-397BF8134018}" srcOrd="1" destOrd="0" parTransId="{551F8726-E6C6-421C-A50F-6418E70163D9}" sibTransId="{DC09ECE4-141E-465E-A14C-0196F8E6A66B}"/>
    <dgm:cxn modelId="{64F921AE-510B-4374-8FD5-7E0D74F54FC5}" type="presOf" srcId="{E5DC6CF9-FC67-4B3B-894A-AE45370E0668}" destId="{1CAB3649-BFF5-4AFF-BAA2-44E3A867D569}" srcOrd="0" destOrd="0" presId="urn:microsoft.com/office/officeart/2005/8/layout/process4"/>
    <dgm:cxn modelId="{AB072B0B-5C26-4B28-B1C8-3B3237519A38}" type="presOf" srcId="{6B461C31-1214-4CF1-99C4-E4A4A4C263DF}" destId="{2C72D18D-8C26-4F20-BDAD-97E834BE8EF6}" srcOrd="0" destOrd="0" presId="urn:microsoft.com/office/officeart/2005/8/layout/process4"/>
    <dgm:cxn modelId="{BD07EA6C-87A3-4642-B1C1-0EE1FD13CD02}" srcId="{3CE2F3AD-8349-45B4-BAB4-590E305C27AB}" destId="{6B461C31-1214-4CF1-99C4-E4A4A4C263DF}" srcOrd="2" destOrd="0" parTransId="{E7E8A7D4-5745-4981-912E-9A4D1AF31412}" sibTransId="{AAE951A5-F793-4AE0-89B5-6F06E53DD72A}"/>
    <dgm:cxn modelId="{683129FD-7400-4B3D-B1DC-6C1401B8C07E}" type="presOf" srcId="{3CE2F3AD-8349-45B4-BAB4-590E305C27AB}" destId="{54F9EB33-56A8-4D2B-98C7-9468D4860816}" srcOrd="0" destOrd="0" presId="urn:microsoft.com/office/officeart/2005/8/layout/process4"/>
    <dgm:cxn modelId="{EE19BD08-87B5-4E76-B8BF-1F38FCD4D9A5}" srcId="{3CE2F3AD-8349-45B4-BAB4-590E305C27AB}" destId="{18B94D92-E7FD-4B6E-A341-F2B3A0629023}" srcOrd="0" destOrd="0" parTransId="{9203EB5B-C71A-4E83-80F1-8ED5FC936A86}" sibTransId="{E272751E-DBEA-4071-BB66-92B8177B7CF2}"/>
    <dgm:cxn modelId="{8B087E69-141E-4C1E-B3BD-8CCB8BEDA447}" type="presOf" srcId="{18B94D92-E7FD-4B6E-A341-F2B3A0629023}" destId="{BDA2AA0B-57A5-4DC5-B2D0-66116D9369E7}" srcOrd="0" destOrd="0" presId="urn:microsoft.com/office/officeart/2005/8/layout/process4"/>
    <dgm:cxn modelId="{398ECE46-8F13-40F1-9C34-D5EBA3E616F9}" type="presOf" srcId="{4F674A05-1C2E-4343-872F-397BF8134018}" destId="{385C3817-A9AA-42EC-8F73-09BF23FC6643}" srcOrd="0" destOrd="0" presId="urn:microsoft.com/office/officeart/2005/8/layout/process4"/>
    <dgm:cxn modelId="{06068A9E-378D-4616-BD50-C15228C8730D}" srcId="{3CE2F3AD-8349-45B4-BAB4-590E305C27AB}" destId="{092E033F-DC1E-4E82-B79B-8F9443890952}" srcOrd="4" destOrd="0" parTransId="{5A24A715-BAFE-4F70-B47B-83BA5E128875}" sibTransId="{C2D5DA35-3A67-486F-B4F7-603E12C49E9A}"/>
    <dgm:cxn modelId="{6BFDFE00-7865-4F07-A5C8-F99EBB8E7EC3}" srcId="{3CE2F3AD-8349-45B4-BAB4-590E305C27AB}" destId="{E5DC6CF9-FC67-4B3B-894A-AE45370E0668}" srcOrd="3" destOrd="0" parTransId="{EA81AE18-8D9D-47DD-BF6A-972E3516ECEE}" sibTransId="{86286006-3838-479F-8026-B7AD13D7E701}"/>
    <dgm:cxn modelId="{DA171187-AAD3-4723-9BCF-083ECA666533}" type="presOf" srcId="{092E033F-DC1E-4E82-B79B-8F9443890952}" destId="{C0311B92-CABD-46BE-910C-A47E473ED88C}" srcOrd="0" destOrd="0" presId="urn:microsoft.com/office/officeart/2005/8/layout/process4"/>
    <dgm:cxn modelId="{D3556F54-9C1B-475D-9AAE-0B1F4F6F933E}" type="presParOf" srcId="{54F9EB33-56A8-4D2B-98C7-9468D4860816}" destId="{27076F14-B73C-434C-A219-D8BDC008E238}" srcOrd="0" destOrd="0" presId="urn:microsoft.com/office/officeart/2005/8/layout/process4"/>
    <dgm:cxn modelId="{E2B5736D-C901-4322-B042-A0EC9988900D}" type="presParOf" srcId="{27076F14-B73C-434C-A219-D8BDC008E238}" destId="{C0311B92-CABD-46BE-910C-A47E473ED88C}" srcOrd="0" destOrd="0" presId="urn:microsoft.com/office/officeart/2005/8/layout/process4"/>
    <dgm:cxn modelId="{5B88036C-56DD-431F-A5C3-69B9A9FB6E04}" type="presParOf" srcId="{54F9EB33-56A8-4D2B-98C7-9468D4860816}" destId="{51B978A6-B66A-4390-8C1B-6A7C5E6ECF7F}" srcOrd="1" destOrd="0" presId="urn:microsoft.com/office/officeart/2005/8/layout/process4"/>
    <dgm:cxn modelId="{1FE2055A-EA60-471D-AD41-27C276AE0811}" type="presParOf" srcId="{54F9EB33-56A8-4D2B-98C7-9468D4860816}" destId="{84AAA868-CEB8-439C-B254-4102C00D80A5}" srcOrd="2" destOrd="0" presId="urn:microsoft.com/office/officeart/2005/8/layout/process4"/>
    <dgm:cxn modelId="{9CACA0F4-A934-4E44-A073-1B9C3930F3E2}" type="presParOf" srcId="{84AAA868-CEB8-439C-B254-4102C00D80A5}" destId="{1CAB3649-BFF5-4AFF-BAA2-44E3A867D569}" srcOrd="0" destOrd="0" presId="urn:microsoft.com/office/officeart/2005/8/layout/process4"/>
    <dgm:cxn modelId="{1E280F88-481A-4E5D-8C41-C420BDB06FFE}" type="presParOf" srcId="{54F9EB33-56A8-4D2B-98C7-9468D4860816}" destId="{617D28CE-B130-493C-A14C-DB338453471D}" srcOrd="3" destOrd="0" presId="urn:microsoft.com/office/officeart/2005/8/layout/process4"/>
    <dgm:cxn modelId="{78CA68BA-3FCF-46FB-B0C6-7F932264395D}" type="presParOf" srcId="{54F9EB33-56A8-4D2B-98C7-9468D4860816}" destId="{88B63985-D625-4B56-ACC9-206A1C24E7ED}" srcOrd="4" destOrd="0" presId="urn:microsoft.com/office/officeart/2005/8/layout/process4"/>
    <dgm:cxn modelId="{EDD36709-E598-4A97-9BDF-65298959150D}" type="presParOf" srcId="{88B63985-D625-4B56-ACC9-206A1C24E7ED}" destId="{2C72D18D-8C26-4F20-BDAD-97E834BE8EF6}" srcOrd="0" destOrd="0" presId="urn:microsoft.com/office/officeart/2005/8/layout/process4"/>
    <dgm:cxn modelId="{3BD65C87-D9BC-43E7-91E0-0714A30010EB}" type="presParOf" srcId="{54F9EB33-56A8-4D2B-98C7-9468D4860816}" destId="{88910A8A-9781-42C0-BC2C-CD2E8CAF4D00}" srcOrd="5" destOrd="0" presId="urn:microsoft.com/office/officeart/2005/8/layout/process4"/>
    <dgm:cxn modelId="{8FC37C4A-0EEB-47EF-82D5-30D3A9BE4F9B}" type="presParOf" srcId="{54F9EB33-56A8-4D2B-98C7-9468D4860816}" destId="{3826D477-0023-45B4-A720-EB68D28FFEAE}" srcOrd="6" destOrd="0" presId="urn:microsoft.com/office/officeart/2005/8/layout/process4"/>
    <dgm:cxn modelId="{CE095A64-B713-4DF5-93C2-84B18A1AA8D0}" type="presParOf" srcId="{3826D477-0023-45B4-A720-EB68D28FFEAE}" destId="{385C3817-A9AA-42EC-8F73-09BF23FC6643}" srcOrd="0" destOrd="0" presId="urn:microsoft.com/office/officeart/2005/8/layout/process4"/>
    <dgm:cxn modelId="{48A2E93B-4760-4AD8-A43D-3282930C6F06}" type="presParOf" srcId="{54F9EB33-56A8-4D2B-98C7-9468D4860816}" destId="{DB423269-2470-4079-B0B5-6F2B06FC7A96}" srcOrd="7" destOrd="0" presId="urn:microsoft.com/office/officeart/2005/8/layout/process4"/>
    <dgm:cxn modelId="{EE626A18-54CC-42D8-95C0-06F2BDF8F0EC}" type="presParOf" srcId="{54F9EB33-56A8-4D2B-98C7-9468D4860816}" destId="{8AA7992D-620B-400E-B094-3C25FDBEAC2E}" srcOrd="8" destOrd="0" presId="urn:microsoft.com/office/officeart/2005/8/layout/process4"/>
    <dgm:cxn modelId="{08C3250F-C83B-4BAA-9111-39FCA5025F2B}" type="presParOf" srcId="{8AA7992D-620B-400E-B094-3C25FDBEAC2E}" destId="{BDA2AA0B-57A5-4DC5-B2D0-66116D9369E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7EAED9-538E-496F-8679-064BE3179425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1C12A9-4013-49E4-AC00-819096F521AD}">
      <dgm:prSet phldrT="[Text]" custT="1"/>
      <dgm:spPr/>
      <dgm:t>
        <a:bodyPr/>
        <a:lstStyle/>
        <a:p>
          <a:r>
            <a:rPr lang="cs-CZ" sz="2000" dirty="0" smtClean="0"/>
            <a:t>Vnitřní firemní údaje</a:t>
          </a:r>
          <a:endParaRPr lang="cs-CZ" sz="2000" dirty="0"/>
        </a:p>
      </dgm:t>
    </dgm:pt>
    <dgm:pt modelId="{97AF6769-92C6-4D55-9486-497ABD85BEDB}" type="parTrans" cxnId="{9C4CC707-D610-4364-A57F-D041504868E7}">
      <dgm:prSet/>
      <dgm:spPr/>
      <dgm:t>
        <a:bodyPr/>
        <a:lstStyle/>
        <a:p>
          <a:endParaRPr lang="cs-CZ"/>
        </a:p>
      </dgm:t>
    </dgm:pt>
    <dgm:pt modelId="{A18E49D8-83C4-4A07-9535-08CE91A2A878}" type="sibTrans" cxnId="{9C4CC707-D610-4364-A57F-D041504868E7}">
      <dgm:prSet/>
      <dgm:spPr/>
      <dgm:t>
        <a:bodyPr/>
        <a:lstStyle/>
        <a:p>
          <a:endParaRPr lang="cs-CZ"/>
        </a:p>
      </dgm:t>
    </dgm:pt>
    <dgm:pt modelId="{69547091-351E-4C40-BC25-86391FA68D8F}">
      <dgm:prSet phldrT="[Text]"/>
      <dgm:spPr/>
      <dgm:t>
        <a:bodyPr/>
        <a:lstStyle/>
        <a:p>
          <a:r>
            <a:rPr lang="cs-CZ" dirty="0" smtClean="0"/>
            <a:t>Údaje z vnějšího prostředí</a:t>
          </a:r>
          <a:endParaRPr lang="cs-CZ" dirty="0"/>
        </a:p>
      </dgm:t>
    </dgm:pt>
    <dgm:pt modelId="{1016C776-9039-4233-B940-C93F8A74F0D3}" type="parTrans" cxnId="{BA93BF79-39B3-4002-BB2B-6380342F8E84}">
      <dgm:prSet/>
      <dgm:spPr/>
      <dgm:t>
        <a:bodyPr/>
        <a:lstStyle/>
        <a:p>
          <a:endParaRPr lang="cs-CZ"/>
        </a:p>
      </dgm:t>
    </dgm:pt>
    <dgm:pt modelId="{3307F697-E302-4110-A02A-A06FFC75B1A5}" type="sibTrans" cxnId="{BA93BF79-39B3-4002-BB2B-6380342F8E84}">
      <dgm:prSet/>
      <dgm:spPr/>
      <dgm:t>
        <a:bodyPr/>
        <a:lstStyle/>
        <a:p>
          <a:endParaRPr lang="cs-CZ"/>
        </a:p>
      </dgm:t>
    </dgm:pt>
    <dgm:pt modelId="{49D498C8-5EAB-4DE0-B8E1-42D8BDC18CCE}">
      <dgm:prSet phldrT="[Text]"/>
      <dgm:spPr/>
      <dgm:t>
        <a:bodyPr/>
        <a:lstStyle/>
        <a:p>
          <a:r>
            <a:rPr lang="cs-CZ" dirty="0" smtClean="0"/>
            <a:t>Marketingový výzkum trhu</a:t>
          </a:r>
          <a:endParaRPr lang="cs-CZ" dirty="0"/>
        </a:p>
      </dgm:t>
    </dgm:pt>
    <dgm:pt modelId="{8C647B6E-C569-48CB-AF70-2E65E4A384E6}" type="parTrans" cxnId="{DFE9FD92-E636-4B04-A84C-7EFED0760909}">
      <dgm:prSet/>
      <dgm:spPr/>
      <dgm:t>
        <a:bodyPr/>
        <a:lstStyle/>
        <a:p>
          <a:endParaRPr lang="cs-CZ"/>
        </a:p>
      </dgm:t>
    </dgm:pt>
    <dgm:pt modelId="{CE5D4F55-FC9E-455A-8B6F-07CD9BD55259}" type="sibTrans" cxnId="{DFE9FD92-E636-4B04-A84C-7EFED0760909}">
      <dgm:prSet/>
      <dgm:spPr/>
      <dgm:t>
        <a:bodyPr/>
        <a:lstStyle/>
        <a:p>
          <a:endParaRPr lang="cs-CZ"/>
        </a:p>
      </dgm:t>
    </dgm:pt>
    <dgm:pt modelId="{C96DA1B9-3118-483B-96F5-C96A41297582}" type="pres">
      <dgm:prSet presAssocID="{7D7EAED9-538E-496F-8679-064BE31794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2900F36-B013-4B8B-9F98-7467E057C3A6}" type="pres">
      <dgm:prSet presAssocID="{021C12A9-4013-49E4-AC00-819096F521AD}" presName="arrow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5FA914-8219-40E0-93F2-09B0AAB21560}" type="pres">
      <dgm:prSet presAssocID="{69547091-351E-4C40-BC25-86391FA68D8F}" presName="arrow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40E6D1-D992-4632-A5C5-E9314D96E8C7}" type="pres">
      <dgm:prSet presAssocID="{49D498C8-5EAB-4DE0-B8E1-42D8BDC18CCE}" presName="arrow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C4CC707-D610-4364-A57F-D041504868E7}" srcId="{7D7EAED9-538E-496F-8679-064BE3179425}" destId="{021C12A9-4013-49E4-AC00-819096F521AD}" srcOrd="0" destOrd="0" parTransId="{97AF6769-92C6-4D55-9486-497ABD85BEDB}" sibTransId="{A18E49D8-83C4-4A07-9535-08CE91A2A878}"/>
    <dgm:cxn modelId="{2307D447-1CE1-4E5B-B32E-4CA0EF09A133}" type="presOf" srcId="{49D498C8-5EAB-4DE0-B8E1-42D8BDC18CCE}" destId="{E340E6D1-D992-4632-A5C5-E9314D96E8C7}" srcOrd="0" destOrd="0" presId="urn:microsoft.com/office/officeart/2005/8/layout/arrow5"/>
    <dgm:cxn modelId="{DFE9FD92-E636-4B04-A84C-7EFED0760909}" srcId="{7D7EAED9-538E-496F-8679-064BE3179425}" destId="{49D498C8-5EAB-4DE0-B8E1-42D8BDC18CCE}" srcOrd="2" destOrd="0" parTransId="{8C647B6E-C569-48CB-AF70-2E65E4A384E6}" sibTransId="{CE5D4F55-FC9E-455A-8B6F-07CD9BD55259}"/>
    <dgm:cxn modelId="{CB63B199-EE30-4F5C-A463-6FE6A4F5EC37}" type="presOf" srcId="{7D7EAED9-538E-496F-8679-064BE3179425}" destId="{C96DA1B9-3118-483B-96F5-C96A41297582}" srcOrd="0" destOrd="0" presId="urn:microsoft.com/office/officeart/2005/8/layout/arrow5"/>
    <dgm:cxn modelId="{BA93BF79-39B3-4002-BB2B-6380342F8E84}" srcId="{7D7EAED9-538E-496F-8679-064BE3179425}" destId="{69547091-351E-4C40-BC25-86391FA68D8F}" srcOrd="1" destOrd="0" parTransId="{1016C776-9039-4233-B940-C93F8A74F0D3}" sibTransId="{3307F697-E302-4110-A02A-A06FFC75B1A5}"/>
    <dgm:cxn modelId="{39C939DF-D9E3-4157-A5BD-5C9FA8B6DF8A}" type="presOf" srcId="{021C12A9-4013-49E4-AC00-819096F521AD}" destId="{A2900F36-B013-4B8B-9F98-7467E057C3A6}" srcOrd="0" destOrd="0" presId="urn:microsoft.com/office/officeart/2005/8/layout/arrow5"/>
    <dgm:cxn modelId="{DA19A2FC-EDCC-401C-939E-785006489271}" type="presOf" srcId="{69547091-351E-4C40-BC25-86391FA68D8F}" destId="{F55FA914-8219-40E0-93F2-09B0AAB21560}" srcOrd="0" destOrd="0" presId="urn:microsoft.com/office/officeart/2005/8/layout/arrow5"/>
    <dgm:cxn modelId="{F0DA6737-740C-4492-8F84-ACC2C86162F0}" type="presParOf" srcId="{C96DA1B9-3118-483B-96F5-C96A41297582}" destId="{A2900F36-B013-4B8B-9F98-7467E057C3A6}" srcOrd="0" destOrd="0" presId="urn:microsoft.com/office/officeart/2005/8/layout/arrow5"/>
    <dgm:cxn modelId="{080458AA-F03F-4C4E-99D2-DD069D3A752E}" type="presParOf" srcId="{C96DA1B9-3118-483B-96F5-C96A41297582}" destId="{F55FA914-8219-40E0-93F2-09B0AAB21560}" srcOrd="1" destOrd="0" presId="urn:microsoft.com/office/officeart/2005/8/layout/arrow5"/>
    <dgm:cxn modelId="{C0B5441B-0E9A-4BFF-9CA5-982CE8EB2D9B}" type="presParOf" srcId="{C96DA1B9-3118-483B-96F5-C96A41297582}" destId="{E340E6D1-D992-4632-A5C5-E9314D96E8C7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775F85-ADEE-4187-BB23-7D6A2A7D1C97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10594A-AB55-4613-9D29-2D37853E1EA0}">
      <dgm:prSet phldrT="[Text]"/>
      <dgm:spPr/>
      <dgm:t>
        <a:bodyPr/>
        <a:lstStyle/>
        <a:p>
          <a:r>
            <a:rPr lang="cs-CZ" dirty="0" smtClean="0"/>
            <a:t>TRH</a:t>
          </a:r>
          <a:endParaRPr lang="cs-CZ" dirty="0"/>
        </a:p>
      </dgm:t>
    </dgm:pt>
    <dgm:pt modelId="{0336EE9B-B949-4313-B726-A17303261BAF}" type="parTrans" cxnId="{B78D260A-DAD3-492E-862A-CE638BA7EF4C}">
      <dgm:prSet/>
      <dgm:spPr/>
      <dgm:t>
        <a:bodyPr/>
        <a:lstStyle/>
        <a:p>
          <a:endParaRPr lang="cs-CZ"/>
        </a:p>
      </dgm:t>
    </dgm:pt>
    <dgm:pt modelId="{371E859C-F9EB-42D2-B819-1770E48BF6E2}" type="sibTrans" cxnId="{B78D260A-DAD3-492E-862A-CE638BA7EF4C}">
      <dgm:prSet/>
      <dgm:spPr/>
      <dgm:t>
        <a:bodyPr/>
        <a:lstStyle/>
        <a:p>
          <a:endParaRPr lang="cs-CZ"/>
        </a:p>
      </dgm:t>
    </dgm:pt>
    <dgm:pt modelId="{C8127124-1096-42AD-9CCA-257E57DF7FEE}">
      <dgm:prSet phldrT="[Text]"/>
      <dgm:spPr/>
      <dgm:t>
        <a:bodyPr/>
        <a:lstStyle/>
        <a:p>
          <a:r>
            <a:rPr lang="cs-CZ" dirty="0" smtClean="0"/>
            <a:t>ekologie</a:t>
          </a:r>
          <a:endParaRPr lang="cs-CZ" dirty="0"/>
        </a:p>
      </dgm:t>
    </dgm:pt>
    <dgm:pt modelId="{A210F54D-CC3B-4BE5-B3D4-E15C01C56FB5}" type="parTrans" cxnId="{7FEA34FE-B49E-49DC-83A8-B1F10E591078}">
      <dgm:prSet/>
      <dgm:spPr/>
      <dgm:t>
        <a:bodyPr/>
        <a:lstStyle/>
        <a:p>
          <a:endParaRPr lang="cs-CZ"/>
        </a:p>
      </dgm:t>
    </dgm:pt>
    <dgm:pt modelId="{725B4F68-8357-46E0-879C-334947F63E97}" type="sibTrans" cxnId="{7FEA34FE-B49E-49DC-83A8-B1F10E591078}">
      <dgm:prSet/>
      <dgm:spPr/>
      <dgm:t>
        <a:bodyPr/>
        <a:lstStyle/>
        <a:p>
          <a:endParaRPr lang="cs-CZ"/>
        </a:p>
      </dgm:t>
    </dgm:pt>
    <dgm:pt modelId="{7B9452BF-8804-418A-BD9C-DFB2AD272F12}">
      <dgm:prSet phldrT="[Text]"/>
      <dgm:spPr/>
      <dgm:t>
        <a:bodyPr/>
        <a:lstStyle/>
        <a:p>
          <a:r>
            <a:rPr lang="cs-CZ" dirty="0" err="1" smtClean="0"/>
            <a:t>soc</a:t>
          </a:r>
          <a:r>
            <a:rPr lang="cs-CZ" dirty="0" smtClean="0"/>
            <a:t>. vlivy</a:t>
          </a:r>
          <a:endParaRPr lang="cs-CZ" dirty="0"/>
        </a:p>
      </dgm:t>
    </dgm:pt>
    <dgm:pt modelId="{14C0E88E-B091-4B53-B089-CDE340D11A3D}" type="parTrans" cxnId="{63683358-C0DA-42E2-82FF-C3C1D0C8DB6E}">
      <dgm:prSet/>
      <dgm:spPr/>
      <dgm:t>
        <a:bodyPr/>
        <a:lstStyle/>
        <a:p>
          <a:endParaRPr lang="cs-CZ"/>
        </a:p>
      </dgm:t>
    </dgm:pt>
    <dgm:pt modelId="{0E264E39-D9FB-449D-BE34-536DEB5664EC}" type="sibTrans" cxnId="{63683358-C0DA-42E2-82FF-C3C1D0C8DB6E}">
      <dgm:prSet/>
      <dgm:spPr/>
      <dgm:t>
        <a:bodyPr/>
        <a:lstStyle/>
        <a:p>
          <a:endParaRPr lang="cs-CZ"/>
        </a:p>
      </dgm:t>
    </dgm:pt>
    <dgm:pt modelId="{C97964E5-0516-4C5C-A169-92AF5F547F0E}">
      <dgm:prSet phldrT="[Text]"/>
      <dgm:spPr/>
      <dgm:t>
        <a:bodyPr/>
        <a:lstStyle/>
        <a:p>
          <a:r>
            <a:rPr lang="cs-CZ" dirty="0" smtClean="0"/>
            <a:t>ekonomie</a:t>
          </a:r>
          <a:endParaRPr lang="cs-CZ" dirty="0"/>
        </a:p>
      </dgm:t>
    </dgm:pt>
    <dgm:pt modelId="{435C2C1E-231A-412F-9019-55932FC49C7A}" type="parTrans" cxnId="{289F3E8C-503E-4524-9861-18999AB91832}">
      <dgm:prSet/>
      <dgm:spPr/>
      <dgm:t>
        <a:bodyPr/>
        <a:lstStyle/>
        <a:p>
          <a:endParaRPr lang="cs-CZ"/>
        </a:p>
      </dgm:t>
    </dgm:pt>
    <dgm:pt modelId="{1CD959A5-714C-43FA-9CB9-3F553848157C}" type="sibTrans" cxnId="{289F3E8C-503E-4524-9861-18999AB91832}">
      <dgm:prSet/>
      <dgm:spPr/>
      <dgm:t>
        <a:bodyPr/>
        <a:lstStyle/>
        <a:p>
          <a:endParaRPr lang="cs-CZ"/>
        </a:p>
      </dgm:t>
    </dgm:pt>
    <dgm:pt modelId="{39E623D1-EC65-458A-B8C1-9B2F6AE0F8C1}">
      <dgm:prSet phldrT="[Text]" phldr="1"/>
      <dgm:spPr/>
      <dgm:t>
        <a:bodyPr/>
        <a:lstStyle/>
        <a:p>
          <a:endParaRPr lang="cs-CZ"/>
        </a:p>
      </dgm:t>
    </dgm:pt>
    <dgm:pt modelId="{9E3DF92C-6E4C-4440-932F-2A474FED900C}" type="parTrans" cxnId="{81C74AD5-A6BE-42CF-8329-18EFEA9FEE94}">
      <dgm:prSet/>
      <dgm:spPr/>
      <dgm:t>
        <a:bodyPr/>
        <a:lstStyle/>
        <a:p>
          <a:endParaRPr lang="cs-CZ"/>
        </a:p>
      </dgm:t>
    </dgm:pt>
    <dgm:pt modelId="{A5E0AC56-5BF3-4F33-9AF9-43986CECA842}" type="sibTrans" cxnId="{81C74AD5-A6BE-42CF-8329-18EFEA9FEE94}">
      <dgm:prSet/>
      <dgm:spPr/>
      <dgm:t>
        <a:bodyPr/>
        <a:lstStyle/>
        <a:p>
          <a:endParaRPr lang="cs-CZ"/>
        </a:p>
      </dgm:t>
    </dgm:pt>
    <dgm:pt modelId="{F53BBE9F-10DC-4752-A3E2-65380D5AFC0F}">
      <dgm:prSet phldrT="[Text]"/>
      <dgm:spPr/>
      <dgm:t>
        <a:bodyPr/>
        <a:lstStyle/>
        <a:p>
          <a:r>
            <a:rPr lang="cs-CZ" dirty="0" smtClean="0"/>
            <a:t>technika</a:t>
          </a:r>
          <a:endParaRPr lang="cs-CZ" dirty="0"/>
        </a:p>
      </dgm:t>
    </dgm:pt>
    <dgm:pt modelId="{54666E97-7FC4-4312-8FD6-C3F58D7269D5}" type="parTrans" cxnId="{ED7D6C93-0C29-4D12-9C1D-0DF5DA273064}">
      <dgm:prSet/>
      <dgm:spPr/>
      <dgm:t>
        <a:bodyPr/>
        <a:lstStyle/>
        <a:p>
          <a:endParaRPr lang="cs-CZ"/>
        </a:p>
      </dgm:t>
    </dgm:pt>
    <dgm:pt modelId="{2160AFD2-799C-44FE-9886-C99685CF86A8}" type="sibTrans" cxnId="{ED7D6C93-0C29-4D12-9C1D-0DF5DA273064}">
      <dgm:prSet/>
      <dgm:spPr/>
      <dgm:t>
        <a:bodyPr/>
        <a:lstStyle/>
        <a:p>
          <a:endParaRPr lang="cs-CZ"/>
        </a:p>
      </dgm:t>
    </dgm:pt>
    <dgm:pt modelId="{13DA678D-2717-4BD0-B5EE-2CF5F6AC0A95}">
      <dgm:prSet phldrT="[Text]"/>
      <dgm:spPr/>
      <dgm:t>
        <a:bodyPr/>
        <a:lstStyle/>
        <a:p>
          <a:r>
            <a:rPr lang="cs-CZ" dirty="0" smtClean="0"/>
            <a:t>klima</a:t>
          </a:r>
          <a:endParaRPr lang="cs-CZ" dirty="0"/>
        </a:p>
      </dgm:t>
    </dgm:pt>
    <dgm:pt modelId="{A80809A0-9B68-48EC-AF18-C5786F781178}" type="parTrans" cxnId="{76B17DFB-246A-4D85-82F9-477B326D9923}">
      <dgm:prSet/>
      <dgm:spPr/>
      <dgm:t>
        <a:bodyPr/>
        <a:lstStyle/>
        <a:p>
          <a:endParaRPr lang="cs-CZ"/>
        </a:p>
      </dgm:t>
    </dgm:pt>
    <dgm:pt modelId="{11612478-74F0-4CA9-A99E-429EE2164088}" type="sibTrans" cxnId="{76B17DFB-246A-4D85-82F9-477B326D9923}">
      <dgm:prSet/>
      <dgm:spPr/>
      <dgm:t>
        <a:bodyPr/>
        <a:lstStyle/>
        <a:p>
          <a:endParaRPr lang="cs-CZ"/>
        </a:p>
      </dgm:t>
    </dgm:pt>
    <dgm:pt modelId="{BC6E8F15-DEAF-4C75-9576-FA4A813E6214}">
      <dgm:prSet phldrT="[Text]"/>
      <dgm:spPr/>
      <dgm:t>
        <a:bodyPr/>
        <a:lstStyle/>
        <a:p>
          <a:r>
            <a:rPr lang="cs-CZ" dirty="0" smtClean="0"/>
            <a:t>politika</a:t>
          </a:r>
          <a:endParaRPr lang="cs-CZ" dirty="0"/>
        </a:p>
      </dgm:t>
    </dgm:pt>
    <dgm:pt modelId="{B026081A-FBBF-4499-B53C-A7C1243D6452}" type="parTrans" cxnId="{8283A121-E1A5-469E-BD58-A81CAF75EBE9}">
      <dgm:prSet/>
      <dgm:spPr/>
      <dgm:t>
        <a:bodyPr/>
        <a:lstStyle/>
        <a:p>
          <a:endParaRPr lang="cs-CZ"/>
        </a:p>
      </dgm:t>
    </dgm:pt>
    <dgm:pt modelId="{901DC24F-B203-4B59-9CBF-E990A447A8A2}" type="sibTrans" cxnId="{8283A121-E1A5-469E-BD58-A81CAF75EBE9}">
      <dgm:prSet/>
      <dgm:spPr/>
      <dgm:t>
        <a:bodyPr/>
        <a:lstStyle/>
        <a:p>
          <a:endParaRPr lang="cs-CZ"/>
        </a:p>
      </dgm:t>
    </dgm:pt>
    <dgm:pt modelId="{6EB67451-4542-4718-A011-F438FE76D562}" type="pres">
      <dgm:prSet presAssocID="{EE775F85-ADEE-4187-BB23-7D6A2A7D1C9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F98ECB9-56E6-42F8-B4F1-E6DE589B21F1}" type="pres">
      <dgm:prSet presAssocID="{4910594A-AB55-4613-9D29-2D37853E1EA0}" presName="centerShape" presStyleLbl="node0" presStyleIdx="0" presStyleCnt="1"/>
      <dgm:spPr/>
      <dgm:t>
        <a:bodyPr/>
        <a:lstStyle/>
        <a:p>
          <a:endParaRPr lang="cs-CZ"/>
        </a:p>
      </dgm:t>
    </dgm:pt>
    <dgm:pt modelId="{9878FB6A-DA16-4CFF-BB51-A483F05C31AD}" type="pres">
      <dgm:prSet presAssocID="{A210F54D-CC3B-4BE5-B3D4-E15C01C56FB5}" presName="parTrans" presStyleLbl="bgSibTrans2D1" presStyleIdx="0" presStyleCnt="6"/>
      <dgm:spPr/>
      <dgm:t>
        <a:bodyPr/>
        <a:lstStyle/>
        <a:p>
          <a:endParaRPr lang="cs-CZ"/>
        </a:p>
      </dgm:t>
    </dgm:pt>
    <dgm:pt modelId="{48467C74-476F-4AC6-82CB-B9ED7E8A0212}" type="pres">
      <dgm:prSet presAssocID="{C8127124-1096-42AD-9CCA-257E57DF7FE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EFE981-E56F-4885-9E0F-9B9605F4C2C8}" type="pres">
      <dgm:prSet presAssocID="{14C0E88E-B091-4B53-B089-CDE340D11A3D}" presName="parTrans" presStyleLbl="bgSibTrans2D1" presStyleIdx="1" presStyleCnt="6"/>
      <dgm:spPr/>
      <dgm:t>
        <a:bodyPr/>
        <a:lstStyle/>
        <a:p>
          <a:endParaRPr lang="cs-CZ"/>
        </a:p>
      </dgm:t>
    </dgm:pt>
    <dgm:pt modelId="{D746149A-E636-49AC-B1A2-67CEA254B607}" type="pres">
      <dgm:prSet presAssocID="{7B9452BF-8804-418A-BD9C-DFB2AD272F1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E252AD-8C4F-4CB9-A7A7-BE0397FD88B8}" type="pres">
      <dgm:prSet presAssocID="{435C2C1E-231A-412F-9019-55932FC49C7A}" presName="parTrans" presStyleLbl="bgSibTrans2D1" presStyleIdx="2" presStyleCnt="6"/>
      <dgm:spPr/>
      <dgm:t>
        <a:bodyPr/>
        <a:lstStyle/>
        <a:p>
          <a:endParaRPr lang="cs-CZ"/>
        </a:p>
      </dgm:t>
    </dgm:pt>
    <dgm:pt modelId="{74B4ECC0-DC98-45C1-BFE3-AC06C9D633BA}" type="pres">
      <dgm:prSet presAssocID="{C97964E5-0516-4C5C-A169-92AF5F547F0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1E78D9-B1CC-4618-80E6-ED8B7608F5C8}" type="pres">
      <dgm:prSet presAssocID="{A80809A0-9B68-48EC-AF18-C5786F781178}" presName="parTrans" presStyleLbl="bgSibTrans2D1" presStyleIdx="3" presStyleCnt="6"/>
      <dgm:spPr/>
      <dgm:t>
        <a:bodyPr/>
        <a:lstStyle/>
        <a:p>
          <a:endParaRPr lang="cs-CZ"/>
        </a:p>
      </dgm:t>
    </dgm:pt>
    <dgm:pt modelId="{930762DA-A55B-47BE-9492-971E1DC910E2}" type="pres">
      <dgm:prSet presAssocID="{13DA678D-2717-4BD0-B5EE-2CF5F6AC0A9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2A72E6-8808-45F3-998B-164F794C51E2}" type="pres">
      <dgm:prSet presAssocID="{B026081A-FBBF-4499-B53C-A7C1243D6452}" presName="parTrans" presStyleLbl="bgSibTrans2D1" presStyleIdx="4" presStyleCnt="6"/>
      <dgm:spPr/>
      <dgm:t>
        <a:bodyPr/>
        <a:lstStyle/>
        <a:p>
          <a:endParaRPr lang="cs-CZ"/>
        </a:p>
      </dgm:t>
    </dgm:pt>
    <dgm:pt modelId="{6815F86F-956D-4CC9-86EA-5564E92EB8FA}" type="pres">
      <dgm:prSet presAssocID="{BC6E8F15-DEAF-4C75-9576-FA4A813E621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06FA3A-6796-4D38-BAAE-CE192B576CA6}" type="pres">
      <dgm:prSet presAssocID="{54666E97-7FC4-4312-8FD6-C3F58D7269D5}" presName="parTrans" presStyleLbl="bgSibTrans2D1" presStyleIdx="5" presStyleCnt="6"/>
      <dgm:spPr/>
      <dgm:t>
        <a:bodyPr/>
        <a:lstStyle/>
        <a:p>
          <a:endParaRPr lang="cs-CZ"/>
        </a:p>
      </dgm:t>
    </dgm:pt>
    <dgm:pt modelId="{8537AFDD-EB7C-43F4-BCD5-08505BB61F67}" type="pres">
      <dgm:prSet presAssocID="{F53BBE9F-10DC-4752-A3E2-65380D5AFC0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1C74AD5-A6BE-42CF-8329-18EFEA9FEE94}" srcId="{EE775F85-ADEE-4187-BB23-7D6A2A7D1C97}" destId="{39E623D1-EC65-458A-B8C1-9B2F6AE0F8C1}" srcOrd="1" destOrd="0" parTransId="{9E3DF92C-6E4C-4440-932F-2A474FED900C}" sibTransId="{A5E0AC56-5BF3-4F33-9AF9-43986CECA842}"/>
    <dgm:cxn modelId="{B83B3433-B3CB-4867-AC36-498AFA9F0238}" type="presOf" srcId="{14C0E88E-B091-4B53-B089-CDE340D11A3D}" destId="{D8EFE981-E56F-4885-9E0F-9B9605F4C2C8}" srcOrd="0" destOrd="0" presId="urn:microsoft.com/office/officeart/2005/8/layout/radial4"/>
    <dgm:cxn modelId="{A27C131A-790E-4810-8D3B-63B0C5B544A5}" type="presOf" srcId="{13DA678D-2717-4BD0-B5EE-2CF5F6AC0A95}" destId="{930762DA-A55B-47BE-9492-971E1DC910E2}" srcOrd="0" destOrd="0" presId="urn:microsoft.com/office/officeart/2005/8/layout/radial4"/>
    <dgm:cxn modelId="{6DB1A59E-E55C-498B-893F-2432259965A7}" type="presOf" srcId="{EE775F85-ADEE-4187-BB23-7D6A2A7D1C97}" destId="{6EB67451-4542-4718-A011-F438FE76D562}" srcOrd="0" destOrd="0" presId="urn:microsoft.com/office/officeart/2005/8/layout/radial4"/>
    <dgm:cxn modelId="{4EFF547D-D627-4007-AFF4-8DA26FEC35DC}" type="presOf" srcId="{BC6E8F15-DEAF-4C75-9576-FA4A813E6214}" destId="{6815F86F-956D-4CC9-86EA-5564E92EB8FA}" srcOrd="0" destOrd="0" presId="urn:microsoft.com/office/officeart/2005/8/layout/radial4"/>
    <dgm:cxn modelId="{4EEEC3F3-B585-4075-9C27-2DA91E8ED002}" type="presOf" srcId="{54666E97-7FC4-4312-8FD6-C3F58D7269D5}" destId="{C706FA3A-6796-4D38-BAAE-CE192B576CA6}" srcOrd="0" destOrd="0" presId="urn:microsoft.com/office/officeart/2005/8/layout/radial4"/>
    <dgm:cxn modelId="{8283A121-E1A5-469E-BD58-A81CAF75EBE9}" srcId="{4910594A-AB55-4613-9D29-2D37853E1EA0}" destId="{BC6E8F15-DEAF-4C75-9576-FA4A813E6214}" srcOrd="4" destOrd="0" parTransId="{B026081A-FBBF-4499-B53C-A7C1243D6452}" sibTransId="{901DC24F-B203-4B59-9CBF-E990A447A8A2}"/>
    <dgm:cxn modelId="{2F292529-A24F-4556-9140-D3D04CD141D2}" type="presOf" srcId="{F53BBE9F-10DC-4752-A3E2-65380D5AFC0F}" destId="{8537AFDD-EB7C-43F4-BCD5-08505BB61F67}" srcOrd="0" destOrd="0" presId="urn:microsoft.com/office/officeart/2005/8/layout/radial4"/>
    <dgm:cxn modelId="{C3010017-CF61-4338-A0DF-486132AB2B07}" type="presOf" srcId="{435C2C1E-231A-412F-9019-55932FC49C7A}" destId="{D8E252AD-8C4F-4CB9-A7A7-BE0397FD88B8}" srcOrd="0" destOrd="0" presId="urn:microsoft.com/office/officeart/2005/8/layout/radial4"/>
    <dgm:cxn modelId="{B3AEDAC6-4D62-4AD2-B461-56E0E296306F}" type="presOf" srcId="{A210F54D-CC3B-4BE5-B3D4-E15C01C56FB5}" destId="{9878FB6A-DA16-4CFF-BB51-A483F05C31AD}" srcOrd="0" destOrd="0" presId="urn:microsoft.com/office/officeart/2005/8/layout/radial4"/>
    <dgm:cxn modelId="{90FEF65B-556E-46E7-BB41-A2A70BFD0646}" type="presOf" srcId="{C8127124-1096-42AD-9CCA-257E57DF7FEE}" destId="{48467C74-476F-4AC6-82CB-B9ED7E8A0212}" srcOrd="0" destOrd="0" presId="urn:microsoft.com/office/officeart/2005/8/layout/radial4"/>
    <dgm:cxn modelId="{F54124F6-A719-4A30-A0E6-000E308B5EBA}" type="presOf" srcId="{B026081A-FBBF-4499-B53C-A7C1243D6452}" destId="{3E2A72E6-8808-45F3-998B-164F794C51E2}" srcOrd="0" destOrd="0" presId="urn:microsoft.com/office/officeart/2005/8/layout/radial4"/>
    <dgm:cxn modelId="{76B17DFB-246A-4D85-82F9-477B326D9923}" srcId="{4910594A-AB55-4613-9D29-2D37853E1EA0}" destId="{13DA678D-2717-4BD0-B5EE-2CF5F6AC0A95}" srcOrd="3" destOrd="0" parTransId="{A80809A0-9B68-48EC-AF18-C5786F781178}" sibTransId="{11612478-74F0-4CA9-A99E-429EE2164088}"/>
    <dgm:cxn modelId="{B78D260A-DAD3-492E-862A-CE638BA7EF4C}" srcId="{EE775F85-ADEE-4187-BB23-7D6A2A7D1C97}" destId="{4910594A-AB55-4613-9D29-2D37853E1EA0}" srcOrd="0" destOrd="0" parTransId="{0336EE9B-B949-4313-B726-A17303261BAF}" sibTransId="{371E859C-F9EB-42D2-B819-1770E48BF6E2}"/>
    <dgm:cxn modelId="{7FEA34FE-B49E-49DC-83A8-B1F10E591078}" srcId="{4910594A-AB55-4613-9D29-2D37853E1EA0}" destId="{C8127124-1096-42AD-9CCA-257E57DF7FEE}" srcOrd="0" destOrd="0" parTransId="{A210F54D-CC3B-4BE5-B3D4-E15C01C56FB5}" sibTransId="{725B4F68-8357-46E0-879C-334947F63E97}"/>
    <dgm:cxn modelId="{EA60627B-D46F-44AC-A2C6-275DB73B0ED3}" type="presOf" srcId="{A80809A0-9B68-48EC-AF18-C5786F781178}" destId="{351E78D9-B1CC-4618-80E6-ED8B7608F5C8}" srcOrd="0" destOrd="0" presId="urn:microsoft.com/office/officeart/2005/8/layout/radial4"/>
    <dgm:cxn modelId="{596634E0-D232-4CD5-B452-DF1BE53BF402}" type="presOf" srcId="{C97964E5-0516-4C5C-A169-92AF5F547F0E}" destId="{74B4ECC0-DC98-45C1-BFE3-AC06C9D633BA}" srcOrd="0" destOrd="0" presId="urn:microsoft.com/office/officeart/2005/8/layout/radial4"/>
    <dgm:cxn modelId="{289F3E8C-503E-4524-9861-18999AB91832}" srcId="{4910594A-AB55-4613-9D29-2D37853E1EA0}" destId="{C97964E5-0516-4C5C-A169-92AF5F547F0E}" srcOrd="2" destOrd="0" parTransId="{435C2C1E-231A-412F-9019-55932FC49C7A}" sibTransId="{1CD959A5-714C-43FA-9CB9-3F553848157C}"/>
    <dgm:cxn modelId="{1D2B7396-4581-4BE2-93E8-6F2C77E49ABF}" type="presOf" srcId="{4910594A-AB55-4613-9D29-2D37853E1EA0}" destId="{9F98ECB9-56E6-42F8-B4F1-E6DE589B21F1}" srcOrd="0" destOrd="0" presId="urn:microsoft.com/office/officeart/2005/8/layout/radial4"/>
    <dgm:cxn modelId="{C48B70C8-A181-445C-ABF3-2EB6E80B39F0}" type="presOf" srcId="{7B9452BF-8804-418A-BD9C-DFB2AD272F12}" destId="{D746149A-E636-49AC-B1A2-67CEA254B607}" srcOrd="0" destOrd="0" presId="urn:microsoft.com/office/officeart/2005/8/layout/radial4"/>
    <dgm:cxn modelId="{63683358-C0DA-42E2-82FF-C3C1D0C8DB6E}" srcId="{4910594A-AB55-4613-9D29-2D37853E1EA0}" destId="{7B9452BF-8804-418A-BD9C-DFB2AD272F12}" srcOrd="1" destOrd="0" parTransId="{14C0E88E-B091-4B53-B089-CDE340D11A3D}" sibTransId="{0E264E39-D9FB-449D-BE34-536DEB5664EC}"/>
    <dgm:cxn modelId="{ED7D6C93-0C29-4D12-9C1D-0DF5DA273064}" srcId="{4910594A-AB55-4613-9D29-2D37853E1EA0}" destId="{F53BBE9F-10DC-4752-A3E2-65380D5AFC0F}" srcOrd="5" destOrd="0" parTransId="{54666E97-7FC4-4312-8FD6-C3F58D7269D5}" sibTransId="{2160AFD2-799C-44FE-9886-C99685CF86A8}"/>
    <dgm:cxn modelId="{45FF1A36-64F3-4FCE-A2D8-634922E67ED7}" type="presParOf" srcId="{6EB67451-4542-4718-A011-F438FE76D562}" destId="{9F98ECB9-56E6-42F8-B4F1-E6DE589B21F1}" srcOrd="0" destOrd="0" presId="urn:microsoft.com/office/officeart/2005/8/layout/radial4"/>
    <dgm:cxn modelId="{2B59431E-B0BC-4DD8-83AA-29C503F8B036}" type="presParOf" srcId="{6EB67451-4542-4718-A011-F438FE76D562}" destId="{9878FB6A-DA16-4CFF-BB51-A483F05C31AD}" srcOrd="1" destOrd="0" presId="urn:microsoft.com/office/officeart/2005/8/layout/radial4"/>
    <dgm:cxn modelId="{4E80ECF7-C491-41BE-9B29-B841D57262EE}" type="presParOf" srcId="{6EB67451-4542-4718-A011-F438FE76D562}" destId="{48467C74-476F-4AC6-82CB-B9ED7E8A0212}" srcOrd="2" destOrd="0" presId="urn:microsoft.com/office/officeart/2005/8/layout/radial4"/>
    <dgm:cxn modelId="{B6135BE2-9985-4A2A-8F4B-511E9837F14D}" type="presParOf" srcId="{6EB67451-4542-4718-A011-F438FE76D562}" destId="{D8EFE981-E56F-4885-9E0F-9B9605F4C2C8}" srcOrd="3" destOrd="0" presId="urn:microsoft.com/office/officeart/2005/8/layout/radial4"/>
    <dgm:cxn modelId="{797ED7C4-8C8A-45CD-B94F-CFCFF1D265BE}" type="presParOf" srcId="{6EB67451-4542-4718-A011-F438FE76D562}" destId="{D746149A-E636-49AC-B1A2-67CEA254B607}" srcOrd="4" destOrd="0" presId="urn:microsoft.com/office/officeart/2005/8/layout/radial4"/>
    <dgm:cxn modelId="{B4D3308A-E5B7-4ACB-9AF9-778D37050186}" type="presParOf" srcId="{6EB67451-4542-4718-A011-F438FE76D562}" destId="{D8E252AD-8C4F-4CB9-A7A7-BE0397FD88B8}" srcOrd="5" destOrd="0" presId="urn:microsoft.com/office/officeart/2005/8/layout/radial4"/>
    <dgm:cxn modelId="{E6D6B201-6AD7-4EA1-843F-97B9C3E4F2DB}" type="presParOf" srcId="{6EB67451-4542-4718-A011-F438FE76D562}" destId="{74B4ECC0-DC98-45C1-BFE3-AC06C9D633BA}" srcOrd="6" destOrd="0" presId="urn:microsoft.com/office/officeart/2005/8/layout/radial4"/>
    <dgm:cxn modelId="{98FEB6FA-7D62-4048-ABF3-E76C8F09CB48}" type="presParOf" srcId="{6EB67451-4542-4718-A011-F438FE76D562}" destId="{351E78D9-B1CC-4618-80E6-ED8B7608F5C8}" srcOrd="7" destOrd="0" presId="urn:microsoft.com/office/officeart/2005/8/layout/radial4"/>
    <dgm:cxn modelId="{D029C039-5367-465A-A9C4-B0B98AE24D14}" type="presParOf" srcId="{6EB67451-4542-4718-A011-F438FE76D562}" destId="{930762DA-A55B-47BE-9492-971E1DC910E2}" srcOrd="8" destOrd="0" presId="urn:microsoft.com/office/officeart/2005/8/layout/radial4"/>
    <dgm:cxn modelId="{13D6E672-F94C-4984-99A5-C395EBD3A4C2}" type="presParOf" srcId="{6EB67451-4542-4718-A011-F438FE76D562}" destId="{3E2A72E6-8808-45F3-998B-164F794C51E2}" srcOrd="9" destOrd="0" presId="urn:microsoft.com/office/officeart/2005/8/layout/radial4"/>
    <dgm:cxn modelId="{8E085C9C-9162-443E-86F7-D789855D8EB7}" type="presParOf" srcId="{6EB67451-4542-4718-A011-F438FE76D562}" destId="{6815F86F-956D-4CC9-86EA-5564E92EB8FA}" srcOrd="10" destOrd="0" presId="urn:microsoft.com/office/officeart/2005/8/layout/radial4"/>
    <dgm:cxn modelId="{BEB86FF1-9870-4A39-9887-4D67851942E2}" type="presParOf" srcId="{6EB67451-4542-4718-A011-F438FE76D562}" destId="{C706FA3A-6796-4D38-BAAE-CE192B576CA6}" srcOrd="11" destOrd="0" presId="urn:microsoft.com/office/officeart/2005/8/layout/radial4"/>
    <dgm:cxn modelId="{55EFE568-EE4F-428F-ABAD-BA8A1EE83935}" type="presParOf" srcId="{6EB67451-4542-4718-A011-F438FE76D562}" destId="{8537AFDD-EB7C-43F4-BCD5-08505BB61F67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11B92-CABD-46BE-910C-A47E473ED88C}">
      <dsp:nvSpPr>
        <dsp:cNvPr id="0" name=""/>
        <dsp:cNvSpPr/>
      </dsp:nvSpPr>
      <dsp:spPr>
        <a:xfrm>
          <a:off x="0" y="3925767"/>
          <a:ext cx="4857784" cy="64405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shade val="8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baseline="0" dirty="0" smtClean="0">
              <a:solidFill>
                <a:srgbClr val="FF0000"/>
              </a:solidFill>
            </a:rPr>
            <a:t>VÝSLEDEK</a:t>
          </a:r>
          <a:endParaRPr lang="cs-CZ" sz="2300" b="1" kern="1200" baseline="0" dirty="0">
            <a:solidFill>
              <a:srgbClr val="FF0000"/>
            </a:solidFill>
          </a:endParaRPr>
        </a:p>
      </dsp:txBody>
      <dsp:txXfrm>
        <a:off x="0" y="3925767"/>
        <a:ext cx="4857784" cy="644054"/>
      </dsp:txXfrm>
    </dsp:sp>
    <dsp:sp modelId="{1CAB3649-BFF5-4AFF-BAA2-44E3A867D569}">
      <dsp:nvSpPr>
        <dsp:cNvPr id="0" name=""/>
        <dsp:cNvSpPr/>
      </dsp:nvSpPr>
      <dsp:spPr>
        <a:xfrm rot="10800000">
          <a:off x="0" y="2944872"/>
          <a:ext cx="4857784" cy="990556"/>
        </a:xfrm>
        <a:prstGeom prst="upArrowCallout">
          <a:avLst/>
        </a:prstGeom>
        <a:gradFill rotWithShape="0">
          <a:gsLst>
            <a:gs pos="0">
              <a:schemeClr val="accent2">
                <a:shade val="80000"/>
                <a:hueOff val="-8968"/>
                <a:satOff val="-1006"/>
                <a:lumOff val="6420"/>
                <a:alphaOff val="0"/>
                <a:tint val="1000"/>
                <a:satMod val="255000"/>
              </a:schemeClr>
            </a:gs>
            <a:gs pos="55000">
              <a:schemeClr val="accent2">
                <a:shade val="80000"/>
                <a:hueOff val="-8968"/>
                <a:satOff val="-1006"/>
                <a:lumOff val="6420"/>
                <a:alphaOff val="0"/>
                <a:tint val="12000"/>
                <a:satMod val="255000"/>
              </a:schemeClr>
            </a:gs>
            <a:gs pos="100000">
              <a:schemeClr val="accent2">
                <a:shade val="80000"/>
                <a:hueOff val="-8968"/>
                <a:satOff val="-1006"/>
                <a:lumOff val="642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Vyhodnocení - realizace</a:t>
          </a:r>
          <a:endParaRPr lang="cs-CZ" sz="2300" kern="1200" dirty="0"/>
        </a:p>
      </dsp:txBody>
      <dsp:txXfrm rot="10800000">
        <a:off x="0" y="2944872"/>
        <a:ext cx="4857784" cy="643634"/>
      </dsp:txXfrm>
    </dsp:sp>
    <dsp:sp modelId="{2C72D18D-8C26-4F20-BDAD-97E834BE8EF6}">
      <dsp:nvSpPr>
        <dsp:cNvPr id="0" name=""/>
        <dsp:cNvSpPr/>
      </dsp:nvSpPr>
      <dsp:spPr>
        <a:xfrm rot="10800000">
          <a:off x="0" y="1963976"/>
          <a:ext cx="4857784" cy="990556"/>
        </a:xfrm>
        <a:prstGeom prst="upArrowCallout">
          <a:avLst/>
        </a:prstGeom>
        <a:gradFill rotWithShape="0">
          <a:gsLst>
            <a:gs pos="0">
              <a:schemeClr val="accent2">
                <a:shade val="80000"/>
                <a:hueOff val="-17936"/>
                <a:satOff val="-2012"/>
                <a:lumOff val="12840"/>
                <a:alphaOff val="0"/>
                <a:tint val="1000"/>
                <a:satMod val="255000"/>
              </a:schemeClr>
            </a:gs>
            <a:gs pos="55000">
              <a:schemeClr val="accent2">
                <a:shade val="80000"/>
                <a:hueOff val="-17936"/>
                <a:satOff val="-2012"/>
                <a:lumOff val="12840"/>
                <a:alphaOff val="0"/>
                <a:tint val="12000"/>
                <a:satMod val="255000"/>
              </a:schemeClr>
            </a:gs>
            <a:gs pos="100000">
              <a:schemeClr val="accent2">
                <a:shade val="80000"/>
                <a:hueOff val="-17936"/>
                <a:satOff val="-2012"/>
                <a:lumOff val="1284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Analýza údajů</a:t>
          </a:r>
          <a:endParaRPr lang="cs-CZ" sz="2300" kern="1200" dirty="0"/>
        </a:p>
      </dsp:txBody>
      <dsp:txXfrm rot="10800000">
        <a:off x="0" y="1963976"/>
        <a:ext cx="4857784" cy="643634"/>
      </dsp:txXfrm>
    </dsp:sp>
    <dsp:sp modelId="{385C3817-A9AA-42EC-8F73-09BF23FC6643}">
      <dsp:nvSpPr>
        <dsp:cNvPr id="0" name=""/>
        <dsp:cNvSpPr/>
      </dsp:nvSpPr>
      <dsp:spPr>
        <a:xfrm rot="10800000">
          <a:off x="0" y="983081"/>
          <a:ext cx="4857784" cy="990556"/>
        </a:xfrm>
        <a:prstGeom prst="upArrowCallout">
          <a:avLst/>
        </a:prstGeom>
        <a:gradFill rotWithShape="0">
          <a:gsLst>
            <a:gs pos="0">
              <a:schemeClr val="accent2">
                <a:shade val="80000"/>
                <a:hueOff val="-26904"/>
                <a:satOff val="-3018"/>
                <a:lumOff val="19260"/>
                <a:alphaOff val="0"/>
                <a:tint val="1000"/>
                <a:satMod val="255000"/>
              </a:schemeClr>
            </a:gs>
            <a:gs pos="55000">
              <a:schemeClr val="accent2">
                <a:shade val="80000"/>
                <a:hueOff val="-26904"/>
                <a:satOff val="-3018"/>
                <a:lumOff val="19260"/>
                <a:alphaOff val="0"/>
                <a:tint val="12000"/>
                <a:satMod val="255000"/>
              </a:schemeClr>
            </a:gs>
            <a:gs pos="100000">
              <a:schemeClr val="accent2">
                <a:shade val="80000"/>
                <a:hueOff val="-26904"/>
                <a:satOff val="-3018"/>
                <a:lumOff val="1926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Nositelé informací</a:t>
          </a:r>
          <a:endParaRPr lang="cs-CZ" sz="2300" kern="1200" dirty="0"/>
        </a:p>
      </dsp:txBody>
      <dsp:txXfrm rot="10800000">
        <a:off x="0" y="983081"/>
        <a:ext cx="4857784" cy="643634"/>
      </dsp:txXfrm>
    </dsp:sp>
    <dsp:sp modelId="{BDA2AA0B-57A5-4DC5-B2D0-66116D9369E7}">
      <dsp:nvSpPr>
        <dsp:cNvPr id="0" name=""/>
        <dsp:cNvSpPr/>
      </dsp:nvSpPr>
      <dsp:spPr>
        <a:xfrm rot="10800000">
          <a:off x="0" y="0"/>
          <a:ext cx="4857784" cy="990556"/>
        </a:xfrm>
        <a:prstGeom prst="upArrowCallou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tint val="1000"/>
                <a:satMod val="255000"/>
              </a:schemeClr>
            </a:gs>
            <a:gs pos="55000">
              <a:schemeClr val="accent2">
                <a:shade val="80000"/>
                <a:hueOff val="-35872"/>
                <a:satOff val="-4024"/>
                <a:lumOff val="25680"/>
                <a:alphaOff val="0"/>
                <a:tint val="12000"/>
                <a:satMod val="255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Informační zdroje</a:t>
          </a:r>
          <a:endParaRPr lang="cs-CZ" sz="2300" kern="1200" dirty="0"/>
        </a:p>
      </dsp:txBody>
      <dsp:txXfrm rot="10800000">
        <a:off x="0" y="0"/>
        <a:ext cx="4857784" cy="643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00F36-B013-4B8B-9F98-7467E057C3A6}">
      <dsp:nvSpPr>
        <dsp:cNvPr id="0" name=""/>
        <dsp:cNvSpPr/>
      </dsp:nvSpPr>
      <dsp:spPr>
        <a:xfrm>
          <a:off x="2214891" y="386"/>
          <a:ext cx="2285388" cy="228538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Vnitřní firemní údaje</a:t>
          </a:r>
          <a:endParaRPr lang="cs-CZ" sz="2000" kern="1200" dirty="0"/>
        </a:p>
      </dsp:txBody>
      <dsp:txXfrm>
        <a:off x="2786238" y="386"/>
        <a:ext cx="1142694" cy="1885445"/>
      </dsp:txXfrm>
    </dsp:sp>
    <dsp:sp modelId="{F55FA914-8219-40E0-93F2-09B0AAB21560}">
      <dsp:nvSpPr>
        <dsp:cNvPr id="0" name=""/>
        <dsp:cNvSpPr/>
      </dsp:nvSpPr>
      <dsp:spPr>
        <a:xfrm rot="7200000">
          <a:off x="3534640" y="2286257"/>
          <a:ext cx="2285388" cy="228538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Údaje z vnějšího prostředí</a:t>
          </a:r>
          <a:endParaRPr lang="cs-CZ" sz="2000" kern="1200" dirty="0"/>
        </a:p>
      </dsp:txBody>
      <dsp:txXfrm rot="-5400000">
        <a:off x="3907792" y="2957589"/>
        <a:ext cx="1885445" cy="1142694"/>
      </dsp:txXfrm>
    </dsp:sp>
    <dsp:sp modelId="{E340E6D1-D992-4632-A5C5-E9314D96E8C7}">
      <dsp:nvSpPr>
        <dsp:cNvPr id="0" name=""/>
        <dsp:cNvSpPr/>
      </dsp:nvSpPr>
      <dsp:spPr>
        <a:xfrm rot="14400000">
          <a:off x="895143" y="2286257"/>
          <a:ext cx="2285388" cy="228538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Marketingový výzkum trhu</a:t>
          </a:r>
          <a:endParaRPr lang="cs-CZ" sz="2000" kern="1200" dirty="0"/>
        </a:p>
      </dsp:txBody>
      <dsp:txXfrm rot="5400000">
        <a:off x="921935" y="2957589"/>
        <a:ext cx="1885445" cy="1142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8ECB9-56E6-42F8-B4F1-E6DE589B21F1}">
      <dsp:nvSpPr>
        <dsp:cNvPr id="0" name=""/>
        <dsp:cNvSpPr/>
      </dsp:nvSpPr>
      <dsp:spPr>
        <a:xfrm>
          <a:off x="2878609" y="2356231"/>
          <a:ext cx="1929481" cy="19294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TRH</a:t>
          </a:r>
          <a:endParaRPr lang="cs-CZ" sz="4800" kern="1200" dirty="0"/>
        </a:p>
      </dsp:txBody>
      <dsp:txXfrm>
        <a:off x="3161175" y="2638797"/>
        <a:ext cx="1364349" cy="1364349"/>
      </dsp:txXfrm>
    </dsp:sp>
    <dsp:sp modelId="{9878FB6A-DA16-4CFF-BB51-A483F05C31AD}">
      <dsp:nvSpPr>
        <dsp:cNvPr id="0" name=""/>
        <dsp:cNvSpPr/>
      </dsp:nvSpPr>
      <dsp:spPr>
        <a:xfrm rot="10800000">
          <a:off x="920115" y="3046021"/>
          <a:ext cx="1850776" cy="5499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8467C74-476F-4AC6-82CB-B9ED7E8A0212}">
      <dsp:nvSpPr>
        <dsp:cNvPr id="0" name=""/>
        <dsp:cNvSpPr/>
      </dsp:nvSpPr>
      <dsp:spPr>
        <a:xfrm>
          <a:off x="244796" y="2780717"/>
          <a:ext cx="1350637" cy="1080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ekologie</a:t>
          </a:r>
          <a:endParaRPr lang="cs-CZ" sz="2100" kern="1200" dirty="0"/>
        </a:p>
      </dsp:txBody>
      <dsp:txXfrm>
        <a:off x="276443" y="2812364"/>
        <a:ext cx="1287343" cy="1017215"/>
      </dsp:txXfrm>
    </dsp:sp>
    <dsp:sp modelId="{D8EFE981-E56F-4885-9E0F-9B9605F4C2C8}">
      <dsp:nvSpPr>
        <dsp:cNvPr id="0" name=""/>
        <dsp:cNvSpPr/>
      </dsp:nvSpPr>
      <dsp:spPr>
        <a:xfrm rot="12960000">
          <a:off x="1301670" y="1871716"/>
          <a:ext cx="1850776" cy="5499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746149A-E636-49AC-B1A2-67CEA254B607}">
      <dsp:nvSpPr>
        <dsp:cNvPr id="0" name=""/>
        <dsp:cNvSpPr/>
      </dsp:nvSpPr>
      <dsp:spPr>
        <a:xfrm>
          <a:off x="803084" y="1062483"/>
          <a:ext cx="1350637" cy="1080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soc</a:t>
          </a:r>
          <a:r>
            <a:rPr lang="cs-CZ" sz="2100" kern="1200" dirty="0" smtClean="0"/>
            <a:t>. vlivy</a:t>
          </a:r>
          <a:endParaRPr lang="cs-CZ" sz="2100" kern="1200" dirty="0"/>
        </a:p>
      </dsp:txBody>
      <dsp:txXfrm>
        <a:off x="834731" y="1094130"/>
        <a:ext cx="1287343" cy="1017215"/>
      </dsp:txXfrm>
    </dsp:sp>
    <dsp:sp modelId="{D8E252AD-8C4F-4CB9-A7A7-BE0397FD88B8}">
      <dsp:nvSpPr>
        <dsp:cNvPr id="0" name=""/>
        <dsp:cNvSpPr/>
      </dsp:nvSpPr>
      <dsp:spPr>
        <a:xfrm rot="15120000">
          <a:off x="2300593" y="1145956"/>
          <a:ext cx="1850776" cy="5499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B4ECC0-DC98-45C1-BFE3-AC06C9D633BA}">
      <dsp:nvSpPr>
        <dsp:cNvPr id="0" name=""/>
        <dsp:cNvSpPr/>
      </dsp:nvSpPr>
      <dsp:spPr>
        <a:xfrm>
          <a:off x="2264702" y="555"/>
          <a:ext cx="1350637" cy="1080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ekonomie</a:t>
          </a:r>
          <a:endParaRPr lang="cs-CZ" sz="2100" kern="1200" dirty="0"/>
        </a:p>
      </dsp:txBody>
      <dsp:txXfrm>
        <a:off x="2296349" y="32202"/>
        <a:ext cx="1287343" cy="1017215"/>
      </dsp:txXfrm>
    </dsp:sp>
    <dsp:sp modelId="{351E78D9-B1CC-4618-80E6-ED8B7608F5C8}">
      <dsp:nvSpPr>
        <dsp:cNvPr id="0" name=""/>
        <dsp:cNvSpPr/>
      </dsp:nvSpPr>
      <dsp:spPr>
        <a:xfrm rot="17280000">
          <a:off x="3535330" y="1145956"/>
          <a:ext cx="1850776" cy="5499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30762DA-A55B-47BE-9492-971E1DC910E2}">
      <dsp:nvSpPr>
        <dsp:cNvPr id="0" name=""/>
        <dsp:cNvSpPr/>
      </dsp:nvSpPr>
      <dsp:spPr>
        <a:xfrm>
          <a:off x="4071360" y="555"/>
          <a:ext cx="1350637" cy="1080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klima</a:t>
          </a:r>
          <a:endParaRPr lang="cs-CZ" sz="2100" kern="1200" dirty="0"/>
        </a:p>
      </dsp:txBody>
      <dsp:txXfrm>
        <a:off x="4103007" y="32202"/>
        <a:ext cx="1287343" cy="1017215"/>
      </dsp:txXfrm>
    </dsp:sp>
    <dsp:sp modelId="{3E2A72E6-8808-45F3-998B-164F794C51E2}">
      <dsp:nvSpPr>
        <dsp:cNvPr id="0" name=""/>
        <dsp:cNvSpPr/>
      </dsp:nvSpPr>
      <dsp:spPr>
        <a:xfrm rot="19440000">
          <a:off x="4534253" y="1871716"/>
          <a:ext cx="1850776" cy="5499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815F86F-956D-4CC9-86EA-5564E92EB8FA}">
      <dsp:nvSpPr>
        <dsp:cNvPr id="0" name=""/>
        <dsp:cNvSpPr/>
      </dsp:nvSpPr>
      <dsp:spPr>
        <a:xfrm>
          <a:off x="5532977" y="1062483"/>
          <a:ext cx="1350637" cy="1080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politika</a:t>
          </a:r>
          <a:endParaRPr lang="cs-CZ" sz="2100" kern="1200" dirty="0"/>
        </a:p>
      </dsp:txBody>
      <dsp:txXfrm>
        <a:off x="5564624" y="1094130"/>
        <a:ext cx="1287343" cy="1017215"/>
      </dsp:txXfrm>
    </dsp:sp>
    <dsp:sp modelId="{C706FA3A-6796-4D38-BAAE-CE192B576CA6}">
      <dsp:nvSpPr>
        <dsp:cNvPr id="0" name=""/>
        <dsp:cNvSpPr/>
      </dsp:nvSpPr>
      <dsp:spPr>
        <a:xfrm>
          <a:off x="4915808" y="3046021"/>
          <a:ext cx="1850776" cy="5499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537AFDD-EB7C-43F4-BCD5-08505BB61F67}">
      <dsp:nvSpPr>
        <dsp:cNvPr id="0" name=""/>
        <dsp:cNvSpPr/>
      </dsp:nvSpPr>
      <dsp:spPr>
        <a:xfrm>
          <a:off x="6091266" y="2780717"/>
          <a:ext cx="1350637" cy="1080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technika</a:t>
          </a:r>
          <a:endParaRPr lang="cs-CZ" sz="2100" kern="1200" dirty="0"/>
        </a:p>
      </dsp:txBody>
      <dsp:txXfrm>
        <a:off x="6122913" y="2812364"/>
        <a:ext cx="1287343" cy="1017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0D0FC0-70C2-4F7B-A26A-5EA5BCE7EBFF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447E037-7B3C-4573-9B43-7E186FCAFB1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 smtClean="0"/>
              <a:t>II. Fáze analýzy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Má klíčový význam pro stanovení m. strategie</a:t>
            </a:r>
          </a:p>
          <a:p>
            <a:r>
              <a:rPr lang="cs-CZ" sz="2800" dirty="0" smtClean="0"/>
              <a:t>Je nákladná (finančně, časově, personálně)</a:t>
            </a:r>
          </a:p>
          <a:p>
            <a:r>
              <a:rPr lang="cs-CZ" sz="2800" dirty="0" smtClean="0"/>
              <a:t>Rozhodující roli zde hraje </a:t>
            </a:r>
            <a:r>
              <a:rPr lang="cs-CZ" sz="2800" b="1" dirty="0" smtClean="0">
                <a:solidFill>
                  <a:srgbClr val="FF0000"/>
                </a:solidFill>
              </a:rPr>
              <a:t>informační systém </a:t>
            </a:r>
            <a:r>
              <a:rPr lang="cs-CZ" sz="2800" dirty="0" smtClean="0"/>
              <a:t>(organizace, šíře a hloubka záběru)</a:t>
            </a:r>
          </a:p>
          <a:p>
            <a:pPr lvl="2"/>
            <a:r>
              <a:rPr lang="cs-CZ" dirty="0" smtClean="0"/>
              <a:t>Rychlost informací</a:t>
            </a:r>
          </a:p>
          <a:p>
            <a:pPr lvl="2"/>
            <a:r>
              <a:rPr lang="cs-CZ" dirty="0" smtClean="0"/>
              <a:t>Úplnost informací</a:t>
            </a:r>
          </a:p>
          <a:p>
            <a:pPr lvl="2"/>
            <a:r>
              <a:rPr lang="cs-CZ" dirty="0" smtClean="0"/>
              <a:t>Pravdivost informací</a:t>
            </a:r>
          </a:p>
          <a:p>
            <a:pPr lvl="2"/>
            <a:r>
              <a:rPr lang="cs-CZ" dirty="0" smtClean="0"/>
              <a:t>Vypovídající schopnost</a:t>
            </a:r>
          </a:p>
          <a:p>
            <a:pPr lvl="2"/>
            <a:r>
              <a:rPr lang="cs-CZ" dirty="0" smtClean="0"/>
              <a:t>Spolehlivost v čase</a:t>
            </a:r>
          </a:p>
          <a:p>
            <a:pPr lvl="2"/>
            <a:r>
              <a:rPr lang="cs-CZ" dirty="0" smtClean="0"/>
              <a:t>Efektivnost, dostupnost, aktuálnost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cs-CZ" dirty="0" smtClean="0"/>
              <a:t>Určení informačních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r>
              <a:rPr lang="cs-CZ" dirty="0" smtClean="0"/>
              <a:t>Rozsah a hloubka potřebných údajů</a:t>
            </a:r>
          </a:p>
          <a:p>
            <a:r>
              <a:rPr lang="cs-CZ" dirty="0" smtClean="0"/>
              <a:t>Vypovídací schopnost údajů</a:t>
            </a:r>
          </a:p>
          <a:p>
            <a:r>
              <a:rPr lang="cs-CZ" dirty="0" smtClean="0"/>
              <a:t>Objektivita informací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DŮLEŽITÉ:</a:t>
            </a:r>
          </a:p>
          <a:p>
            <a:r>
              <a:rPr lang="cs-CZ" dirty="0" smtClean="0"/>
              <a:t>Rozhodnout, zda informace získám: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Vlastním průzkumem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Zadám externí firmě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cs-CZ" dirty="0" smtClean="0"/>
              <a:t>Určení cenzu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r>
              <a:rPr lang="cs-CZ" dirty="0" smtClean="0"/>
              <a:t>Velikost (je ovlivněna předmětem a rozsahem průzkumu)</a:t>
            </a:r>
          </a:p>
          <a:p>
            <a:r>
              <a:rPr lang="cs-CZ" dirty="0" smtClean="0"/>
              <a:t>Způsob tvorby vzorku (náhodný, částečně nebo plně ovlivněný výběr)</a:t>
            </a:r>
          </a:p>
          <a:p>
            <a:endParaRPr lang="cs-CZ" dirty="0" smtClean="0"/>
          </a:p>
          <a:p>
            <a:r>
              <a:rPr lang="cs-CZ" dirty="0" smtClean="0"/>
              <a:t>OVLIVNĚNÝ VÝBĚR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Územně 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Věkově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Sociálně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Ekonomicky…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Segmentace trhu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57224" y="2357430"/>
          <a:ext cx="7686700" cy="4286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cs-CZ" dirty="0" smtClean="0"/>
              <a:t>Rozdělení trhu dle znaků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r>
              <a:rPr lang="cs-CZ" dirty="0" smtClean="0"/>
              <a:t>Demografických</a:t>
            </a:r>
          </a:p>
          <a:p>
            <a:r>
              <a:rPr lang="cs-CZ" dirty="0" smtClean="0"/>
              <a:t>Ekonomických</a:t>
            </a:r>
          </a:p>
          <a:p>
            <a:r>
              <a:rPr lang="cs-CZ" dirty="0" smtClean="0"/>
              <a:t>Geografických</a:t>
            </a:r>
          </a:p>
          <a:p>
            <a:r>
              <a:rPr lang="cs-CZ" dirty="0" smtClean="0"/>
              <a:t>Politických</a:t>
            </a:r>
          </a:p>
          <a:p>
            <a:r>
              <a:rPr lang="cs-CZ" dirty="0" smtClean="0"/>
              <a:t>Sociálních</a:t>
            </a:r>
          </a:p>
          <a:p>
            <a:r>
              <a:rPr lang="cs-CZ" dirty="0" smtClean="0"/>
              <a:t>Kulturních</a:t>
            </a:r>
          </a:p>
          <a:p>
            <a:r>
              <a:rPr lang="cs-CZ" dirty="0" smtClean="0"/>
              <a:t>Náboženských</a:t>
            </a:r>
          </a:p>
          <a:p>
            <a:r>
              <a:rPr lang="cs-CZ" dirty="0" smtClean="0"/>
              <a:t>Ekologických…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cs-CZ" dirty="0" smtClean="0"/>
              <a:t>Metody průzkumu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DŮLEŽITÉ: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Provést segmentaci trhu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Určení rozsahu a výběr censu (vzorku)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Volba vlastní metody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cs-CZ" dirty="0" smtClean="0"/>
              <a:t>Metody průzkumu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Vstupní metody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Modelování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Matematické a statistické metody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Výzkumy u spotřebitelů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Operativní zprávy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Testování výrobků a obalů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Testy účinnosti nástrojů obchodní politiky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Expertní metody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/>
              <a:t>Prognostické metody</a:t>
            </a:r>
          </a:p>
          <a:p>
            <a:pPr marL="624078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066800"/>
          </a:xfrm>
        </p:spPr>
        <p:txBody>
          <a:bodyPr/>
          <a:lstStyle/>
          <a:p>
            <a:r>
              <a:rPr lang="cs-CZ" dirty="0" smtClean="0"/>
              <a:t>1.Vstupní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 marL="916686" lvl="1" indent="-514350">
              <a:buNone/>
            </a:pPr>
            <a:r>
              <a:rPr lang="cs-CZ" sz="2800" dirty="0" smtClean="0"/>
              <a:t>1.1.</a:t>
            </a:r>
            <a:r>
              <a:rPr lang="cs-CZ" dirty="0" smtClean="0"/>
              <a:t>		</a:t>
            </a:r>
            <a:r>
              <a:rPr lang="cs-CZ" sz="2800" dirty="0" smtClean="0"/>
              <a:t>rešerše</a:t>
            </a:r>
          </a:p>
          <a:p>
            <a:pPr marL="916686" lvl="1" indent="-514350">
              <a:buNone/>
            </a:pPr>
            <a:r>
              <a:rPr lang="cs-CZ" sz="2800" dirty="0" smtClean="0"/>
              <a:t>1.2.	evidence – kartotéky</a:t>
            </a:r>
          </a:p>
          <a:p>
            <a:pPr marL="916686" lvl="1" indent="-514350">
              <a:buNone/>
            </a:pPr>
            <a:r>
              <a:rPr lang="cs-CZ" sz="2800" dirty="0" smtClean="0"/>
              <a:t>1.3.	diskuse – brainstorming</a:t>
            </a:r>
          </a:p>
          <a:p>
            <a:pPr marL="916686" lvl="1" indent="-514350">
              <a:buNone/>
            </a:pPr>
            <a:r>
              <a:rPr lang="cs-CZ" sz="2800" dirty="0" smtClean="0"/>
              <a:t>1.4.	</a:t>
            </a:r>
            <a:r>
              <a:rPr lang="cs-CZ" sz="2800" dirty="0" err="1" smtClean="0"/>
              <a:t>předvýzkum</a:t>
            </a:r>
            <a:r>
              <a:rPr lang="cs-CZ" sz="2800" dirty="0" smtClean="0"/>
              <a:t> u spotřebitelů (pilotáž)</a:t>
            </a:r>
          </a:p>
          <a:p>
            <a:pPr marL="916686" lvl="1" indent="-514350">
              <a:buNone/>
            </a:pPr>
            <a:endParaRPr lang="cs-CZ" sz="2800" dirty="0" smtClean="0"/>
          </a:p>
          <a:p>
            <a:pPr marL="916686" lvl="1" indent="-514350">
              <a:buNone/>
            </a:pPr>
            <a:endParaRPr lang="cs-CZ" dirty="0" smtClean="0"/>
          </a:p>
          <a:p>
            <a:pPr marL="624078" indent="-514350"/>
            <a:r>
              <a:rPr lang="cs-CZ" dirty="0" smtClean="0"/>
              <a:t>Tyto postupy umožňují vytvoření pracovní</a:t>
            </a:r>
          </a:p>
          <a:p>
            <a:pPr marL="624078" indent="-514350">
              <a:buNone/>
            </a:pPr>
            <a:r>
              <a:rPr lang="cs-CZ" dirty="0" smtClean="0"/>
              <a:t>hypotézy, vytvoření metodického systému a volbu</a:t>
            </a:r>
          </a:p>
          <a:p>
            <a:pPr marL="624078" indent="-514350">
              <a:buNone/>
            </a:pPr>
            <a:r>
              <a:rPr lang="cs-CZ" dirty="0" smtClean="0"/>
              <a:t>dalšího postupu</a:t>
            </a:r>
          </a:p>
          <a:p>
            <a:pPr marL="624078" indent="-514350"/>
            <a:r>
              <a:rPr lang="cs-CZ" dirty="0" smtClean="0"/>
              <a:t>Výhoda: rychlé a levné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Informace od prodejců 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tzv. kartotéka zákazníků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600" dirty="0" smtClean="0"/>
              <a:t>Obsahuje:</a:t>
            </a:r>
          </a:p>
          <a:p>
            <a:r>
              <a:rPr lang="cs-CZ" sz="2600" dirty="0" smtClean="0"/>
              <a:t>Identifikaci zákazníka</a:t>
            </a:r>
          </a:p>
          <a:p>
            <a:r>
              <a:rPr lang="cs-CZ" sz="2600" dirty="0" smtClean="0"/>
              <a:t>Objem realizovaných obchodů</a:t>
            </a:r>
          </a:p>
          <a:p>
            <a:r>
              <a:rPr lang="cs-CZ" sz="2600" dirty="0" smtClean="0"/>
              <a:t>Nakupovaný sortiment</a:t>
            </a:r>
          </a:p>
          <a:p>
            <a:r>
              <a:rPr lang="cs-CZ" sz="2600" dirty="0" smtClean="0"/>
              <a:t>Platební disciplína</a:t>
            </a:r>
          </a:p>
          <a:p>
            <a:r>
              <a:rPr lang="cs-CZ" sz="2600" dirty="0" smtClean="0"/>
              <a:t>Další aktivity</a:t>
            </a:r>
          </a:p>
          <a:p>
            <a:r>
              <a:rPr lang="cs-CZ" sz="2600" dirty="0" smtClean="0"/>
              <a:t>Kontaktní osoby a adresy</a:t>
            </a:r>
          </a:p>
          <a:p>
            <a:r>
              <a:rPr lang="cs-CZ" sz="2600" dirty="0" smtClean="0"/>
              <a:t>Zvláštní charakteristiky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SOUČASNÝ TREND</a:t>
            </a:r>
            <a:r>
              <a:rPr lang="cs-CZ" sz="2600" dirty="0" smtClean="0"/>
              <a:t>: </a:t>
            </a:r>
          </a:p>
          <a:p>
            <a:pPr>
              <a:buNone/>
            </a:pPr>
            <a:r>
              <a:rPr lang="cs-CZ" sz="2600" dirty="0" smtClean="0"/>
              <a:t>tvorba databázových souborů o zákaznících (využití v </a:t>
            </a:r>
            <a:r>
              <a:rPr lang="cs-CZ" sz="2600" dirty="0" err="1" smtClean="0"/>
              <a:t>direct</a:t>
            </a:r>
            <a:r>
              <a:rPr lang="cs-CZ" sz="2600" dirty="0" smtClean="0"/>
              <a:t> marketingovém programu)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 smtClean="0"/>
              <a:t>2.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pPr marL="916686" lvl="1" indent="-514350">
              <a:buNone/>
            </a:pPr>
            <a:r>
              <a:rPr lang="cs-CZ" sz="2800" dirty="0" smtClean="0"/>
              <a:t>2.1.	vztahové modely</a:t>
            </a:r>
          </a:p>
          <a:p>
            <a:pPr marL="1181862" lvl="2" indent="-51435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Slouží k ujasnění systému vztahů a vazeb</a:t>
            </a:r>
          </a:p>
          <a:p>
            <a:pPr marL="916686" lvl="1" indent="-514350">
              <a:buNone/>
            </a:pPr>
            <a:r>
              <a:rPr lang="cs-CZ" sz="2800" dirty="0" smtClean="0"/>
              <a:t>2.2.	poptávkové modely</a:t>
            </a:r>
          </a:p>
          <a:p>
            <a:pPr marL="1181862" lvl="2" indent="-51435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Slouží k objasnění všech vazeb a vztahů ovlivňujících poptávku</a:t>
            </a:r>
          </a:p>
          <a:p>
            <a:pPr marL="916686" lvl="1" indent="-514350">
              <a:buNone/>
            </a:pPr>
            <a:r>
              <a:rPr lang="cs-CZ" sz="2800" dirty="0" smtClean="0"/>
              <a:t>2.3	.	 postupové modely</a:t>
            </a:r>
          </a:p>
          <a:p>
            <a:pPr marL="1181862" lvl="2" indent="-51435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Představují harmonogram postupu (časový, pracovní, finanční)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Matematické a statistické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/>
          <a:lstStyle/>
          <a:p>
            <a:pPr lvl="1">
              <a:buNone/>
            </a:pPr>
            <a:r>
              <a:rPr lang="cs-CZ" dirty="0" smtClean="0"/>
              <a:t>3.1.		trendové charakteristiky</a:t>
            </a:r>
          </a:p>
          <a:p>
            <a:pPr lvl="2">
              <a:buNone/>
            </a:pPr>
            <a:r>
              <a:rPr lang="cs-CZ" dirty="0" smtClean="0">
                <a:solidFill>
                  <a:schemeClr val="tx1"/>
                </a:solidFill>
              </a:rPr>
              <a:t>Indexy, průměrné přírůstky</a:t>
            </a:r>
          </a:p>
          <a:p>
            <a:pPr lvl="1">
              <a:buNone/>
            </a:pPr>
            <a:r>
              <a:rPr lang="cs-CZ" dirty="0" smtClean="0"/>
              <a:t>3.2.	koeficienty pružnosti</a:t>
            </a:r>
          </a:p>
          <a:p>
            <a:pPr lvl="1">
              <a:buNone/>
            </a:pPr>
            <a:r>
              <a:rPr lang="cs-CZ" dirty="0" smtClean="0"/>
              <a:t>3.3.	korelační analýza</a:t>
            </a:r>
          </a:p>
          <a:p>
            <a:pPr lvl="1">
              <a:buNone/>
            </a:pPr>
            <a:r>
              <a:rPr lang="cs-CZ" dirty="0" smtClean="0"/>
              <a:t>3.4.	regresní analýza</a:t>
            </a:r>
          </a:p>
          <a:p>
            <a:pPr lvl="1">
              <a:buNone/>
            </a:pPr>
            <a:r>
              <a:rPr lang="cs-CZ" dirty="0" smtClean="0"/>
              <a:t>3.5.	operační analýza </a:t>
            </a:r>
            <a:endParaRPr lang="cs-CZ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	zejména u výzkumu spotřebitelské poptávky (teorie pravděpodobnosti, teorie </a:t>
            </a:r>
            <a:r>
              <a:rPr lang="cs-CZ" sz="2400" dirty="0" err="1" smtClean="0">
                <a:solidFill>
                  <a:schemeClr val="tx1"/>
                </a:solidFill>
              </a:rPr>
              <a:t>froní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markovovské</a:t>
            </a:r>
            <a:r>
              <a:rPr lang="cs-CZ" sz="2400" dirty="0" smtClean="0">
                <a:solidFill>
                  <a:schemeClr val="tx1"/>
                </a:solidFill>
              </a:rPr>
              <a:t> řetězce)</a:t>
            </a:r>
          </a:p>
          <a:p>
            <a:pPr lvl="1">
              <a:buNone/>
            </a:pPr>
            <a:r>
              <a:rPr lang="cs-CZ" dirty="0" smtClean="0"/>
              <a:t>3.6.	faktorová analýza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cs-CZ" dirty="0" smtClean="0"/>
              <a:t>Marketingový informační systém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857356" y="1785926"/>
          <a:ext cx="4857784" cy="4572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cs-CZ" dirty="0" smtClean="0"/>
              <a:t>4.Výzkumy u spotřebitelů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Zkoumají mínění, postoje a motivy spotřebního jednání</a:t>
            </a:r>
          </a:p>
          <a:p>
            <a:pPr lvl="1">
              <a:buNone/>
            </a:pPr>
            <a:r>
              <a:rPr lang="cs-CZ" dirty="0" smtClean="0"/>
              <a:t>4.1.		pozorování</a:t>
            </a:r>
          </a:p>
          <a:p>
            <a:pPr lvl="1">
              <a:buNone/>
            </a:pPr>
            <a:r>
              <a:rPr lang="cs-CZ" dirty="0" smtClean="0"/>
              <a:t>4.2.	dotazování</a:t>
            </a:r>
          </a:p>
          <a:p>
            <a:pPr lvl="1">
              <a:buNone/>
            </a:pPr>
            <a:r>
              <a:rPr lang="cs-CZ" dirty="0" smtClean="0"/>
              <a:t>		4.2.1.	telefonické </a:t>
            </a:r>
          </a:p>
          <a:p>
            <a:pPr lvl="1">
              <a:buNone/>
            </a:pPr>
            <a:r>
              <a:rPr lang="cs-CZ" dirty="0" smtClean="0">
                <a:solidFill>
                  <a:schemeClr val="tx1"/>
                </a:solidFill>
              </a:rPr>
              <a:t>			CATI – </a:t>
            </a:r>
            <a:r>
              <a:rPr lang="cs-CZ" dirty="0" err="1" smtClean="0">
                <a:solidFill>
                  <a:schemeClr val="tx1"/>
                </a:solidFill>
              </a:rPr>
              <a:t>computer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assisted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telephone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interviewing</a:t>
            </a:r>
            <a:endParaRPr lang="cs-CZ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cs-CZ" dirty="0" smtClean="0"/>
              <a:t>		4.2.2.	písemné</a:t>
            </a:r>
          </a:p>
          <a:p>
            <a:pPr lvl="1">
              <a:buNone/>
            </a:pPr>
            <a:r>
              <a:rPr lang="cs-CZ" dirty="0" smtClean="0"/>
              <a:t>		4.2.3.	ústní </a:t>
            </a:r>
          </a:p>
          <a:p>
            <a:pPr lvl="1">
              <a:buNone/>
            </a:pPr>
            <a:r>
              <a:rPr lang="cs-CZ" dirty="0" smtClean="0"/>
              <a:t>			</a:t>
            </a:r>
            <a:r>
              <a:rPr lang="cs-CZ" dirty="0" smtClean="0">
                <a:solidFill>
                  <a:schemeClr val="tx1"/>
                </a:solidFill>
              </a:rPr>
              <a:t>interview </a:t>
            </a:r>
            <a:r>
              <a:rPr lang="cs-CZ" dirty="0" err="1" smtClean="0">
                <a:solidFill>
                  <a:schemeClr val="tx1"/>
                </a:solidFill>
              </a:rPr>
              <a:t>face</a:t>
            </a:r>
            <a:r>
              <a:rPr lang="cs-CZ" dirty="0" smtClean="0">
                <a:solidFill>
                  <a:schemeClr val="tx1"/>
                </a:solidFill>
              </a:rPr>
              <a:t> to </a:t>
            </a:r>
            <a:r>
              <a:rPr lang="cs-CZ" dirty="0" err="1" smtClean="0">
                <a:solidFill>
                  <a:schemeClr val="tx1"/>
                </a:solidFill>
              </a:rPr>
              <a:t>face</a:t>
            </a:r>
            <a:r>
              <a:rPr lang="cs-CZ" dirty="0" smtClean="0">
                <a:solidFill>
                  <a:schemeClr val="tx1"/>
                </a:solidFill>
              </a:rPr>
              <a:t>, může být PAPI- </a:t>
            </a:r>
            <a:r>
              <a:rPr lang="cs-CZ" dirty="0" err="1" smtClean="0">
                <a:solidFill>
                  <a:schemeClr val="tx1"/>
                </a:solidFill>
              </a:rPr>
              <a:t>pen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paper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interviewing</a:t>
            </a:r>
            <a:r>
              <a:rPr lang="cs-CZ" dirty="0" smtClean="0">
                <a:solidFill>
                  <a:schemeClr val="tx1"/>
                </a:solidFill>
              </a:rPr>
              <a:t>, nebo CAPI – ústní s pomocí počítače</a:t>
            </a:r>
          </a:p>
          <a:p>
            <a:pPr lvl="1">
              <a:buNone/>
            </a:pPr>
            <a:r>
              <a:rPr lang="cs-CZ" dirty="0" smtClean="0"/>
              <a:t>		4.2.4.	online  </a:t>
            </a:r>
          </a:p>
          <a:p>
            <a:pPr lvl="1">
              <a:buNone/>
            </a:pPr>
            <a:r>
              <a:rPr lang="cs-CZ" dirty="0" smtClean="0"/>
              <a:t>		</a:t>
            </a:r>
            <a:r>
              <a:rPr lang="cs-CZ" dirty="0" smtClean="0">
                <a:solidFill>
                  <a:schemeClr val="tx1"/>
                </a:solidFill>
              </a:rPr>
              <a:t>	CAWI - </a:t>
            </a:r>
            <a:r>
              <a:rPr lang="cs-CZ" dirty="0" err="1" smtClean="0">
                <a:solidFill>
                  <a:schemeClr val="tx1"/>
                </a:solidFill>
              </a:rPr>
              <a:t>computer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assisted</a:t>
            </a:r>
            <a:r>
              <a:rPr lang="cs-CZ" dirty="0" smtClean="0">
                <a:solidFill>
                  <a:schemeClr val="tx1"/>
                </a:solidFill>
              </a:rPr>
              <a:t> web </a:t>
            </a:r>
            <a:r>
              <a:rPr lang="cs-CZ" dirty="0" err="1" smtClean="0">
                <a:solidFill>
                  <a:schemeClr val="tx1"/>
                </a:solidFill>
              </a:rPr>
              <a:t>interviewing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sz="2400" dirty="0" smtClean="0"/>
              <a:t>4.3. 	skupinový rozhovor  - </a:t>
            </a:r>
            <a:r>
              <a:rPr lang="cs-CZ" sz="2400" dirty="0" err="1" smtClean="0"/>
              <a:t>focus</a:t>
            </a:r>
            <a:r>
              <a:rPr lang="cs-CZ" sz="2400" dirty="0" smtClean="0"/>
              <a:t> </a:t>
            </a:r>
            <a:r>
              <a:rPr lang="cs-CZ" sz="2400" dirty="0" err="1" smtClean="0"/>
              <a:t>group</a:t>
            </a:r>
            <a:endParaRPr lang="cs-CZ" sz="2400" dirty="0" smtClean="0"/>
          </a:p>
          <a:p>
            <a:pPr lvl="1">
              <a:buNone/>
            </a:pPr>
            <a:r>
              <a:rPr lang="cs-CZ" sz="2400" dirty="0" smtClean="0"/>
              <a:t>4.4. 	psychologická explorace</a:t>
            </a:r>
          </a:p>
          <a:p>
            <a:pPr lvl="1">
              <a:buNone/>
            </a:pPr>
            <a:r>
              <a:rPr lang="cs-CZ" sz="2400" dirty="0" smtClean="0"/>
              <a:t>4.5. 	psychologické testy</a:t>
            </a:r>
          </a:p>
          <a:p>
            <a:pPr lvl="1">
              <a:buNone/>
            </a:pPr>
            <a:r>
              <a:rPr lang="cs-CZ" sz="2400" dirty="0" smtClean="0"/>
              <a:t>4.6. 	experiment (hry, tržní exp.)</a:t>
            </a:r>
          </a:p>
          <a:p>
            <a:pPr lvl="1"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cs-CZ" dirty="0" smtClean="0"/>
              <a:t>5. Operativní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/>
          <a:lstStyle/>
          <a:p>
            <a:pPr lvl="1">
              <a:buNone/>
            </a:pPr>
            <a:r>
              <a:rPr lang="cs-CZ" dirty="0" smtClean="0"/>
              <a:t>5.1. 	záznamy z prodejen, vzorkoven a skladů</a:t>
            </a:r>
          </a:p>
          <a:p>
            <a:pPr lvl="1">
              <a:buNone/>
            </a:pPr>
            <a:r>
              <a:rPr lang="cs-CZ" dirty="0" smtClean="0"/>
              <a:t>5.2.	operativní zprávy z trhu</a:t>
            </a:r>
          </a:p>
          <a:p>
            <a:pPr lvl="1">
              <a:buNone/>
            </a:pPr>
            <a:r>
              <a:rPr lang="cs-CZ" dirty="0" smtClean="0"/>
              <a:t>5.3.	konjunkturální kalendář</a:t>
            </a:r>
          </a:p>
          <a:p>
            <a:pPr lvl="1">
              <a:buNone/>
            </a:pPr>
            <a:r>
              <a:rPr lang="cs-CZ" dirty="0" smtClean="0"/>
              <a:t>5.4.	testy kupních plánů</a:t>
            </a:r>
          </a:p>
          <a:p>
            <a:pPr lvl="1">
              <a:buNone/>
            </a:pPr>
            <a:r>
              <a:rPr lang="cs-CZ" dirty="0" smtClean="0"/>
              <a:t>5.5.	testy kupní ochoty</a:t>
            </a:r>
          </a:p>
          <a:p>
            <a:pPr lvl="1">
              <a:buNone/>
            </a:pPr>
            <a:r>
              <a:rPr lang="cs-CZ" dirty="0" smtClean="0"/>
              <a:t>5.6.	zkoumání nerealizovaných nákupů</a:t>
            </a:r>
          </a:p>
          <a:p>
            <a:pPr lvl="1">
              <a:buNone/>
            </a:pPr>
            <a:r>
              <a:rPr lang="cs-CZ" dirty="0" smtClean="0"/>
              <a:t>5.7.	analýzy kontraktací	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cs-CZ" dirty="0" smtClean="0"/>
              <a:t>6. Testování výrobků a obalů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dirty="0" smtClean="0"/>
              <a:t>6.1.	laboratorní testy</a:t>
            </a:r>
          </a:p>
          <a:p>
            <a:pPr lvl="1">
              <a:buNone/>
            </a:pPr>
            <a:r>
              <a:rPr lang="cs-CZ" dirty="0" smtClean="0"/>
              <a:t>6.2.	dojmové testy</a:t>
            </a:r>
          </a:p>
          <a:p>
            <a:pPr lvl="1">
              <a:buNone/>
            </a:pPr>
            <a:r>
              <a:rPr lang="cs-CZ" dirty="0" smtClean="0"/>
              <a:t>6.3.	zkušenostní testy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Viz. Test AHOLD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7. Testy účinnosti nástrojů obchodní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cs-CZ" dirty="0" smtClean="0"/>
              <a:t>7.1.		propagační testy:</a:t>
            </a:r>
          </a:p>
          <a:p>
            <a:pPr lvl="2">
              <a:buNone/>
            </a:pPr>
            <a:r>
              <a:rPr lang="cs-CZ" dirty="0" smtClean="0">
                <a:solidFill>
                  <a:schemeClr val="tx1"/>
                </a:solidFill>
              </a:rPr>
              <a:t>7.1.1.	testy rozsevu</a:t>
            </a:r>
          </a:p>
          <a:p>
            <a:pPr lvl="2">
              <a:buNone/>
            </a:pPr>
            <a:r>
              <a:rPr lang="cs-CZ" dirty="0" smtClean="0">
                <a:solidFill>
                  <a:schemeClr val="tx1"/>
                </a:solidFill>
              </a:rPr>
              <a:t>7.1.2.	pamětní testy</a:t>
            </a:r>
          </a:p>
          <a:p>
            <a:pPr lvl="2">
              <a:buNone/>
            </a:pPr>
            <a:r>
              <a:rPr lang="cs-CZ" dirty="0" smtClean="0">
                <a:solidFill>
                  <a:schemeClr val="tx1"/>
                </a:solidFill>
              </a:rPr>
              <a:t>7.1.3.	testy přijetí</a:t>
            </a:r>
          </a:p>
          <a:p>
            <a:pPr lvl="2">
              <a:buNone/>
            </a:pPr>
            <a:r>
              <a:rPr lang="cs-CZ" dirty="0" smtClean="0">
                <a:solidFill>
                  <a:schemeClr val="tx1"/>
                </a:solidFill>
              </a:rPr>
              <a:t>7.1.4.	testy efektu</a:t>
            </a:r>
          </a:p>
          <a:p>
            <a:pPr lvl="1">
              <a:buNone/>
            </a:pPr>
            <a:r>
              <a:rPr lang="cs-CZ" dirty="0" smtClean="0"/>
              <a:t>7.2.	cenové testy:</a:t>
            </a:r>
          </a:p>
          <a:p>
            <a:pPr lvl="2">
              <a:buNone/>
            </a:pPr>
            <a:r>
              <a:rPr lang="cs-CZ" dirty="0" smtClean="0">
                <a:solidFill>
                  <a:schemeClr val="tx1"/>
                </a:solidFill>
              </a:rPr>
              <a:t>7.2.1.	testy cenové pružnosti poptávky</a:t>
            </a:r>
          </a:p>
          <a:p>
            <a:pPr lvl="2">
              <a:buNone/>
            </a:pPr>
            <a:r>
              <a:rPr lang="cs-CZ" dirty="0" smtClean="0">
                <a:solidFill>
                  <a:schemeClr val="tx1"/>
                </a:solidFill>
              </a:rPr>
              <a:t>7.2.2.	testy cenové přijatelnosti</a:t>
            </a:r>
          </a:p>
          <a:p>
            <a:pPr lvl="2">
              <a:buNone/>
            </a:pPr>
            <a:r>
              <a:rPr lang="cs-CZ" dirty="0" smtClean="0">
                <a:solidFill>
                  <a:schemeClr val="tx1"/>
                </a:solidFill>
              </a:rPr>
              <a:t>7.2.3.	testy cenové účinnosti</a:t>
            </a:r>
          </a:p>
          <a:p>
            <a:pPr lvl="1">
              <a:buNone/>
            </a:pPr>
            <a:r>
              <a:rPr lang="cs-CZ" dirty="0" smtClean="0"/>
              <a:t>7.3.	testy účinnosti spotřebního úvěru</a:t>
            </a:r>
          </a:p>
          <a:p>
            <a:pPr lvl="1">
              <a:buNone/>
            </a:pPr>
            <a:r>
              <a:rPr lang="cs-CZ" dirty="0" smtClean="0"/>
              <a:t>7.4.	testy spádovosti poptávky </a:t>
            </a:r>
            <a:r>
              <a:rPr lang="cs-CZ" dirty="0" smtClean="0">
                <a:solidFill>
                  <a:schemeClr val="tx1"/>
                </a:solidFill>
              </a:rPr>
              <a:t>(test image, test frekvence kupujících)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cs-CZ" dirty="0" smtClean="0"/>
              <a:t>8. Expertní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pPr lvl="1">
              <a:buNone/>
            </a:pPr>
            <a:r>
              <a:rPr lang="cs-CZ" dirty="0" smtClean="0"/>
              <a:t>8.1.	singulární expertizy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 odborné posouzení problému (např. </a:t>
            </a:r>
            <a:r>
              <a:rPr lang="cs-CZ" dirty="0" err="1" smtClean="0">
                <a:solidFill>
                  <a:schemeClr val="tx1"/>
                </a:solidFill>
              </a:rPr>
              <a:t>tehcnický</a:t>
            </a:r>
            <a:r>
              <a:rPr lang="cs-CZ" dirty="0" smtClean="0">
                <a:solidFill>
                  <a:schemeClr val="tx1"/>
                </a:solidFill>
              </a:rPr>
              <a:t> vývoj) všude tam, kde znalosti přesahují daný problém</a:t>
            </a:r>
          </a:p>
          <a:p>
            <a:pPr lvl="1">
              <a:buNone/>
            </a:pPr>
            <a:r>
              <a:rPr lang="cs-CZ" dirty="0" smtClean="0"/>
              <a:t>8.2.	expertní diskuze</a:t>
            </a:r>
          </a:p>
          <a:p>
            <a:pPr lvl="1">
              <a:buNone/>
            </a:pPr>
            <a:r>
              <a:rPr lang="cs-CZ" dirty="0" smtClean="0"/>
              <a:t>8.3.	</a:t>
            </a:r>
            <a:r>
              <a:rPr lang="cs-CZ" dirty="0" err="1" smtClean="0"/>
              <a:t>delfi</a:t>
            </a:r>
            <a:r>
              <a:rPr lang="cs-CZ" dirty="0" smtClean="0"/>
              <a:t> metoda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Základem je písemné dotazování expertů na determinanty budoucího vývoje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r>
              <a:rPr lang="cs-CZ" dirty="0" smtClean="0"/>
              <a:t>9. Prognostické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pPr lvl="1">
              <a:buNone/>
            </a:pPr>
            <a:r>
              <a:rPr lang="cs-CZ" dirty="0" smtClean="0"/>
              <a:t>9.1.	extrapolace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Metoda spočívá v tom, že dosavadní vývoj je analyzován se zvoleným modelem</a:t>
            </a:r>
          </a:p>
          <a:p>
            <a:pPr lvl="1">
              <a:buNone/>
            </a:pPr>
            <a:r>
              <a:rPr lang="cs-CZ" dirty="0" smtClean="0"/>
              <a:t>9.2.	</a:t>
            </a:r>
            <a:r>
              <a:rPr lang="cs-CZ" dirty="0" err="1" smtClean="0"/>
              <a:t>expektace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Jde o přiřazení sledovaného jevu ke známému jevu- viz. analogie</a:t>
            </a:r>
          </a:p>
          <a:p>
            <a:pPr lvl="1">
              <a:buNone/>
            </a:pPr>
            <a:r>
              <a:rPr lang="cs-CZ" dirty="0" smtClean="0"/>
              <a:t>9.3.	reflexivní metody</a:t>
            </a:r>
          </a:p>
          <a:p>
            <a:pPr lvl="1">
              <a:buNone/>
            </a:pPr>
            <a:r>
              <a:rPr lang="cs-CZ" dirty="0" smtClean="0"/>
              <a:t>9.4.	optimalizační metody</a:t>
            </a:r>
          </a:p>
          <a:p>
            <a:pPr lvl="1">
              <a:buNone/>
            </a:pPr>
            <a:r>
              <a:rPr lang="cs-CZ" dirty="0" smtClean="0"/>
              <a:t>9.5.	variantní postupy</a:t>
            </a:r>
          </a:p>
          <a:p>
            <a:pPr lvl="1">
              <a:buNone/>
            </a:pPr>
            <a:r>
              <a:rPr lang="cs-CZ" dirty="0" smtClean="0"/>
              <a:t>9.6.	srovnávací analýzy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MIS </a:t>
            </a:r>
            <a:br>
              <a:rPr lang="cs-CZ" dirty="0" smtClean="0"/>
            </a:br>
            <a:r>
              <a:rPr lang="cs-CZ" dirty="0" smtClean="0"/>
              <a:t>informační zdroje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214414" y="2000240"/>
          <a:ext cx="671517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cs-CZ" dirty="0" smtClean="0"/>
              <a:t>Zdroj – vnitřní firemní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/>
          <a:lstStyle/>
          <a:p>
            <a:r>
              <a:rPr lang="cs-CZ" dirty="0" smtClean="0"/>
              <a:t>Prodejní přehledy</a:t>
            </a:r>
          </a:p>
          <a:p>
            <a:r>
              <a:rPr lang="cs-CZ" dirty="0" smtClean="0"/>
              <a:t>Statistické výkazy</a:t>
            </a:r>
          </a:p>
          <a:p>
            <a:r>
              <a:rPr lang="cs-CZ" dirty="0" smtClean="0"/>
              <a:t>Účetní a finanční přehledy</a:t>
            </a:r>
          </a:p>
          <a:p>
            <a:r>
              <a:rPr lang="cs-CZ" dirty="0" smtClean="0"/>
              <a:t>Zápisy z porad</a:t>
            </a:r>
          </a:p>
          <a:p>
            <a:r>
              <a:rPr lang="cs-CZ" dirty="0" smtClean="0"/>
              <a:t>Interní informace zaměstnanců</a:t>
            </a:r>
          </a:p>
          <a:p>
            <a:r>
              <a:rPr lang="cs-CZ" dirty="0" smtClean="0"/>
              <a:t>Cestovní zprávy</a:t>
            </a:r>
          </a:p>
          <a:p>
            <a:r>
              <a:rPr lang="cs-CZ" dirty="0" smtClean="0"/>
              <a:t>Došlá korespondence</a:t>
            </a:r>
          </a:p>
          <a:p>
            <a:r>
              <a:rPr lang="cs-CZ" dirty="0" smtClean="0"/>
              <a:t>Reklamace</a:t>
            </a:r>
          </a:p>
          <a:p>
            <a:r>
              <a:rPr lang="cs-CZ" dirty="0" smtClean="0"/>
              <a:t>Kontrolní zprávy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/>
          <a:lstStyle/>
          <a:p>
            <a:r>
              <a:rPr lang="cs-CZ" dirty="0" smtClean="0"/>
              <a:t>Zdroje – údaje z vnějšího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Statistické ročenky</a:t>
            </a:r>
          </a:p>
          <a:p>
            <a:r>
              <a:rPr lang="cs-CZ" dirty="0" smtClean="0"/>
              <a:t>Odborné publikace</a:t>
            </a:r>
          </a:p>
          <a:p>
            <a:r>
              <a:rPr lang="cs-CZ" dirty="0" smtClean="0"/>
              <a:t>Zpravodajství informačních médií (</a:t>
            </a:r>
            <a:r>
              <a:rPr lang="cs-CZ" dirty="0" err="1" smtClean="0"/>
              <a:t>Ro</a:t>
            </a:r>
            <a:r>
              <a:rPr lang="cs-CZ" dirty="0" smtClean="0"/>
              <a:t>., tel, tisk, internet…)</a:t>
            </a:r>
          </a:p>
          <a:p>
            <a:r>
              <a:rPr lang="cs-CZ" dirty="0" smtClean="0"/>
              <a:t>Informace vládních institucí</a:t>
            </a:r>
          </a:p>
          <a:p>
            <a:r>
              <a:rPr lang="cs-CZ" dirty="0" smtClean="0"/>
              <a:t>Informace vědeckých a výzkumných pracovišť (výzkumné zprávy)</a:t>
            </a:r>
          </a:p>
          <a:p>
            <a:r>
              <a:rPr lang="cs-CZ" dirty="0" smtClean="0"/>
              <a:t>Informace mezinárodních agentur (OSN, EU, MMF…)</a:t>
            </a:r>
          </a:p>
          <a:p>
            <a:r>
              <a:rPr lang="cs-CZ" dirty="0" smtClean="0"/>
              <a:t>Informace hospodářské komory (od nás, ze zahraničí)…atd.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cs-CZ" dirty="0" smtClean="0"/>
              <a:t>Zdroje – marketingový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FÁZE</a:t>
            </a:r>
            <a:r>
              <a:rPr lang="cs-CZ" dirty="0" smtClean="0"/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Formulace problému (určení cíle průzkumu)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Stanovit informační potřeby (určit údaje, které chceme získat)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Stanovit metody výzkumu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Odhad nákladů průzkumu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Vlastní průzkum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Zpracování výsledků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Prezentace (využití) výsledků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Formulace problému – určení cíle průzkumu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6543692" cy="4525963"/>
          </a:xfrm>
        </p:spPr>
        <p:txBody>
          <a:bodyPr wrap="none" numCol="1" spcCol="360000">
            <a:normAutofit/>
          </a:bodyPr>
          <a:lstStyle/>
          <a:p>
            <a:pPr>
              <a:buNone/>
            </a:pPr>
            <a:r>
              <a:rPr lang="cs-CZ" sz="2300" dirty="0" smtClean="0">
                <a:solidFill>
                  <a:srgbClr val="FF0000"/>
                </a:solidFill>
              </a:rPr>
              <a:t>VÝZKUM REKLAMY</a:t>
            </a:r>
          </a:p>
          <a:p>
            <a:r>
              <a:rPr lang="cs-CZ" sz="2300" dirty="0" smtClean="0"/>
              <a:t>Motivační výzkum</a:t>
            </a:r>
          </a:p>
          <a:p>
            <a:r>
              <a:rPr lang="cs-CZ" sz="2300" dirty="0" smtClean="0"/>
              <a:t>Čtenářský výzkum</a:t>
            </a:r>
          </a:p>
          <a:p>
            <a:r>
              <a:rPr lang="cs-CZ" sz="2300" dirty="0" smtClean="0"/>
              <a:t>Výzkum medií</a:t>
            </a:r>
          </a:p>
          <a:p>
            <a:r>
              <a:rPr lang="cs-CZ" sz="2300" dirty="0" smtClean="0"/>
              <a:t>Zkoumání efekt.reklamy</a:t>
            </a:r>
          </a:p>
          <a:p>
            <a:pPr>
              <a:buNone/>
            </a:pPr>
            <a:r>
              <a:rPr lang="cs-CZ" sz="2300" dirty="0" smtClean="0">
                <a:solidFill>
                  <a:srgbClr val="FF0000"/>
                </a:solidFill>
              </a:rPr>
              <a:t>VÝZKUM OBCHOD. ČINNOSTI</a:t>
            </a:r>
          </a:p>
          <a:p>
            <a:r>
              <a:rPr lang="cs-CZ" sz="2300" dirty="0" smtClean="0"/>
              <a:t>Krátkodobé předpovědi (do 1. roku)</a:t>
            </a:r>
          </a:p>
          <a:p>
            <a:r>
              <a:rPr lang="cs-CZ" sz="2300" dirty="0" smtClean="0"/>
              <a:t>Dlouhodobé předpovědi</a:t>
            </a:r>
          </a:p>
          <a:p>
            <a:r>
              <a:rPr lang="cs-CZ" sz="2300" dirty="0" smtClean="0"/>
              <a:t>Studie podnikatelských trendů</a:t>
            </a:r>
          </a:p>
          <a:p>
            <a:r>
              <a:rPr lang="cs-CZ" sz="2300" dirty="0" smtClean="0"/>
              <a:t>Cenové studie</a:t>
            </a:r>
          </a:p>
          <a:p>
            <a:pPr>
              <a:buNone/>
            </a:pPr>
            <a:endParaRPr lang="cs-CZ" sz="24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29322" y="2249424"/>
            <a:ext cx="2000264" cy="45259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sz="2300" dirty="0" smtClean="0"/>
              <a:t>47%</a:t>
            </a:r>
          </a:p>
          <a:p>
            <a:pPr algn="r">
              <a:buNone/>
            </a:pPr>
            <a:r>
              <a:rPr lang="cs-CZ" sz="2300" dirty="0" smtClean="0"/>
              <a:t>61%</a:t>
            </a:r>
          </a:p>
          <a:p>
            <a:pPr algn="r">
              <a:buNone/>
            </a:pPr>
            <a:r>
              <a:rPr lang="cs-CZ" sz="2300" dirty="0" smtClean="0"/>
              <a:t>68%</a:t>
            </a:r>
          </a:p>
          <a:p>
            <a:pPr algn="r">
              <a:buNone/>
            </a:pPr>
            <a:r>
              <a:rPr lang="cs-CZ" sz="2300" dirty="0" smtClean="0"/>
              <a:t>76%</a:t>
            </a:r>
          </a:p>
          <a:p>
            <a:pPr algn="r">
              <a:buNone/>
            </a:pPr>
            <a:endParaRPr lang="cs-CZ" sz="2300" dirty="0" smtClean="0"/>
          </a:p>
          <a:p>
            <a:pPr algn="r">
              <a:buNone/>
            </a:pPr>
            <a:r>
              <a:rPr lang="cs-CZ" sz="2300" dirty="0" smtClean="0"/>
              <a:t>89%</a:t>
            </a:r>
          </a:p>
          <a:p>
            <a:pPr algn="r">
              <a:buNone/>
            </a:pPr>
            <a:r>
              <a:rPr lang="cs-CZ" sz="2300" dirty="0" smtClean="0"/>
              <a:t>87%</a:t>
            </a:r>
          </a:p>
          <a:p>
            <a:pPr algn="r">
              <a:buNone/>
            </a:pPr>
            <a:r>
              <a:rPr lang="cs-CZ" sz="2300" dirty="0" smtClean="0"/>
              <a:t>91%</a:t>
            </a:r>
          </a:p>
          <a:p>
            <a:pPr algn="r">
              <a:buNone/>
            </a:pPr>
            <a:r>
              <a:rPr lang="cs-CZ" sz="2300" dirty="0" smtClean="0"/>
              <a:t>83%</a:t>
            </a:r>
          </a:p>
          <a:p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70961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VÝZKUM PRODEJE A TRHU</a:t>
            </a:r>
            <a:endParaRPr 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6329378" cy="541808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Měření tržního potenciálu</a:t>
            </a:r>
          </a:p>
          <a:p>
            <a:r>
              <a:rPr lang="cs-CZ" sz="2400" dirty="0" smtClean="0"/>
              <a:t>Měření tržního podílu</a:t>
            </a:r>
          </a:p>
          <a:p>
            <a:r>
              <a:rPr lang="cs-CZ" sz="2400" dirty="0" smtClean="0"/>
              <a:t>Určení tržních charakteristik (elasticita poptávky…)</a:t>
            </a:r>
          </a:p>
          <a:p>
            <a:r>
              <a:rPr lang="cs-CZ" sz="2400" dirty="0" smtClean="0"/>
              <a:t>Analýzy prodeje</a:t>
            </a:r>
          </a:p>
          <a:p>
            <a:r>
              <a:rPr lang="cs-CZ" sz="2400" dirty="0" smtClean="0"/>
              <a:t>Stanovení prodejních </a:t>
            </a:r>
            <a:r>
              <a:rPr lang="cs-CZ" sz="2400" dirty="0" err="1" smtClean="0"/>
              <a:t>kvot</a:t>
            </a:r>
            <a:endParaRPr lang="cs-CZ" sz="2400" dirty="0" smtClean="0"/>
          </a:p>
          <a:p>
            <a:r>
              <a:rPr lang="cs-CZ" sz="2400" dirty="0" smtClean="0"/>
              <a:t>Studie distribučních cest</a:t>
            </a:r>
          </a:p>
          <a:p>
            <a:r>
              <a:rPr lang="cs-CZ" sz="2400" dirty="0" smtClean="0"/>
              <a:t>Testování trhů</a:t>
            </a:r>
          </a:p>
          <a:p>
            <a:r>
              <a:rPr lang="cs-CZ" sz="2400" dirty="0" smtClean="0"/>
              <a:t>Kontrola zásob</a:t>
            </a:r>
          </a:p>
          <a:p>
            <a:r>
              <a:rPr lang="cs-CZ" sz="2400" dirty="0" smtClean="0"/>
              <a:t>Spotřebitelské panely</a:t>
            </a:r>
          </a:p>
          <a:p>
            <a:r>
              <a:rPr lang="cs-CZ" sz="2400" dirty="0" smtClean="0"/>
              <a:t>Studie ztrát a škod při prodeji</a:t>
            </a:r>
          </a:p>
          <a:p>
            <a:r>
              <a:rPr lang="cs-CZ" sz="2400" dirty="0" smtClean="0"/>
              <a:t>Modely preferencí spotřebitelů…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29454" y="1357298"/>
            <a:ext cx="1757346" cy="541808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/>
              <a:t>97%</a:t>
            </a:r>
          </a:p>
          <a:p>
            <a:pPr>
              <a:buNone/>
            </a:pPr>
            <a:r>
              <a:rPr lang="cs-CZ" sz="2400" dirty="0" smtClean="0"/>
              <a:t>97%</a:t>
            </a:r>
          </a:p>
          <a:p>
            <a:pPr>
              <a:buNone/>
            </a:pPr>
            <a:r>
              <a:rPr lang="cs-CZ" sz="2400" dirty="0" smtClean="0"/>
              <a:t>99%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92%</a:t>
            </a:r>
          </a:p>
          <a:p>
            <a:pPr>
              <a:buNone/>
            </a:pPr>
            <a:r>
              <a:rPr lang="cs-CZ" sz="2400" dirty="0" smtClean="0"/>
              <a:t>78%</a:t>
            </a:r>
          </a:p>
          <a:p>
            <a:pPr>
              <a:buNone/>
            </a:pPr>
            <a:r>
              <a:rPr lang="cs-CZ" sz="2400" dirty="0" smtClean="0"/>
              <a:t>71%</a:t>
            </a:r>
          </a:p>
          <a:p>
            <a:pPr>
              <a:buNone/>
            </a:pPr>
            <a:r>
              <a:rPr lang="cs-CZ" sz="2400" dirty="0" smtClean="0"/>
              <a:t>59%</a:t>
            </a:r>
          </a:p>
          <a:p>
            <a:pPr>
              <a:buNone/>
            </a:pPr>
            <a:r>
              <a:rPr lang="cs-CZ" sz="2400" dirty="0" smtClean="0"/>
              <a:t>58%</a:t>
            </a:r>
          </a:p>
          <a:p>
            <a:pPr>
              <a:buNone/>
            </a:pPr>
            <a:r>
              <a:rPr lang="cs-CZ" sz="2400" dirty="0" smtClean="0"/>
              <a:t>63%</a:t>
            </a:r>
          </a:p>
          <a:p>
            <a:pPr>
              <a:buNone/>
            </a:pPr>
            <a:r>
              <a:rPr lang="cs-CZ" sz="2400" dirty="0" smtClean="0"/>
              <a:t>60%</a:t>
            </a:r>
          </a:p>
          <a:p>
            <a:pPr>
              <a:buNone/>
            </a:pPr>
            <a:r>
              <a:rPr lang="cs-CZ" sz="2400" dirty="0" smtClean="0"/>
              <a:t>76%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6043626" cy="570384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Studie o rozmístění výroby a skladů</a:t>
            </a:r>
          </a:p>
          <a:p>
            <a:r>
              <a:rPr lang="cs-CZ" sz="2400" dirty="0" smtClean="0"/>
              <a:t>Analýza nákupních zdrojů</a:t>
            </a:r>
          </a:p>
          <a:p>
            <a:r>
              <a:rPr lang="cs-CZ" sz="2400" dirty="0" smtClean="0"/>
              <a:t>Výzkum možností vývozu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VÝZKUM EKONOMICKÝCH A PRÁVNÍCH OMEZENÍ</a:t>
            </a:r>
          </a:p>
          <a:p>
            <a:r>
              <a:rPr lang="cs-CZ" sz="2400" dirty="0" smtClean="0"/>
              <a:t>Studie právních omezení reklamy</a:t>
            </a:r>
          </a:p>
          <a:p>
            <a:r>
              <a:rPr lang="cs-CZ" sz="2400" dirty="0" smtClean="0"/>
              <a:t>Studie systému hodnot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VÝROBKOVÝ VÝZKUM</a:t>
            </a:r>
          </a:p>
          <a:p>
            <a:r>
              <a:rPr lang="cs-CZ" sz="2400" dirty="0" smtClean="0"/>
              <a:t>Přijetí nového výrobku</a:t>
            </a:r>
          </a:p>
          <a:p>
            <a:r>
              <a:rPr lang="cs-CZ" sz="2400" dirty="0" smtClean="0"/>
              <a:t>Studie konkurenceschopnosti výrobku</a:t>
            </a:r>
          </a:p>
          <a:p>
            <a:r>
              <a:rPr lang="cs-CZ" sz="2400" dirty="0" smtClean="0"/>
              <a:t>Testování výrobků</a:t>
            </a:r>
          </a:p>
          <a:p>
            <a:r>
              <a:rPr lang="cs-CZ" sz="2400" dirty="0" smtClean="0"/>
              <a:t>Testování obalů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858016" y="1071546"/>
            <a:ext cx="1828784" cy="57038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68%</a:t>
            </a:r>
          </a:p>
          <a:p>
            <a:pPr>
              <a:buNone/>
            </a:pPr>
            <a:r>
              <a:rPr lang="cs-CZ" sz="2400" dirty="0" smtClean="0"/>
              <a:t>73%</a:t>
            </a:r>
          </a:p>
          <a:p>
            <a:pPr>
              <a:buNone/>
            </a:pPr>
            <a:r>
              <a:rPr lang="cs-CZ" sz="2400" dirty="0" smtClean="0"/>
              <a:t>49%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46%</a:t>
            </a:r>
          </a:p>
          <a:p>
            <a:pPr>
              <a:buNone/>
            </a:pPr>
            <a:r>
              <a:rPr lang="cs-CZ" sz="2400" dirty="0" smtClean="0"/>
              <a:t>39%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76%</a:t>
            </a:r>
          </a:p>
          <a:p>
            <a:pPr>
              <a:buNone/>
            </a:pPr>
            <a:r>
              <a:rPr lang="cs-CZ" sz="2400" dirty="0" smtClean="0"/>
              <a:t>87%</a:t>
            </a:r>
          </a:p>
          <a:p>
            <a:pPr>
              <a:buNone/>
            </a:pPr>
            <a:r>
              <a:rPr lang="cs-CZ" sz="2400" dirty="0" smtClean="0"/>
              <a:t>80%</a:t>
            </a:r>
          </a:p>
          <a:p>
            <a:pPr>
              <a:buNone/>
            </a:pPr>
            <a:r>
              <a:rPr lang="cs-CZ" sz="2400" dirty="0" smtClean="0"/>
              <a:t>65%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268</TotalTime>
  <Words>596</Words>
  <Application>Microsoft Office PowerPoint</Application>
  <PresentationFormat>Předvádění na obrazovce (4:3)</PresentationFormat>
  <Paragraphs>266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Urbanistický</vt:lpstr>
      <vt:lpstr>II. Fáze analýzy trhu</vt:lpstr>
      <vt:lpstr>Marketingový informační systém</vt:lpstr>
      <vt:lpstr>MIS  informační zdroje</vt:lpstr>
      <vt:lpstr>Zdroj – vnitřní firemní údaje</vt:lpstr>
      <vt:lpstr>Zdroje – údaje z vnějšího prostředí</vt:lpstr>
      <vt:lpstr>Zdroje – marketingový výzkum</vt:lpstr>
      <vt:lpstr>Formulace problému – určení cíle průzkumu</vt:lpstr>
      <vt:lpstr>VÝZKUM PRODEJE A TRHU</vt:lpstr>
      <vt:lpstr>Prezentace aplikace PowerPoint</vt:lpstr>
      <vt:lpstr>Určení informačních potřeb</vt:lpstr>
      <vt:lpstr>Určení cenzu</vt:lpstr>
      <vt:lpstr>Segmentace trhu</vt:lpstr>
      <vt:lpstr>Rozdělení trhu dle znaků</vt:lpstr>
      <vt:lpstr>Metody průzkumu trhu</vt:lpstr>
      <vt:lpstr>Metody průzkumu trhu</vt:lpstr>
      <vt:lpstr>1.Vstupní metody</vt:lpstr>
      <vt:lpstr>Informace od prodejců  tzv. kartotéka zákazníků</vt:lpstr>
      <vt:lpstr>2. Modelování</vt:lpstr>
      <vt:lpstr>3. Matematické a statistické metody</vt:lpstr>
      <vt:lpstr>4.Výzkumy u spotřebitelů</vt:lpstr>
      <vt:lpstr>Prezentace aplikace PowerPoint</vt:lpstr>
      <vt:lpstr>5. Operativní zprávy</vt:lpstr>
      <vt:lpstr>6. Testování výrobků a obalů</vt:lpstr>
      <vt:lpstr>7. Testy účinnosti nástrojů obchodní politiky</vt:lpstr>
      <vt:lpstr>8. Expertní metody</vt:lpstr>
      <vt:lpstr>9. Prognostické metody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Fáze analýzy trhu</dc:title>
  <dc:creator>Pecik</dc:creator>
  <cp:lastModifiedBy>Jiří Blažek</cp:lastModifiedBy>
  <cp:revision>25</cp:revision>
  <dcterms:created xsi:type="dcterms:W3CDTF">2014-10-17T06:21:22Z</dcterms:created>
  <dcterms:modified xsi:type="dcterms:W3CDTF">2014-10-21T08:05:45Z</dcterms:modified>
</cp:coreProperties>
</file>