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18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6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2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3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7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19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44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0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2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B1FC0-DEFB-47D4-8189-782A62CBF307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4D80-2AC5-4604-A89C-7C7B7B440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3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Skončení služebního/pracovního poměru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právo pro veřejnou správu 2014/2015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27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Zák. č. 361/2003 Sb., o služebním poměru příslušníků bezpečnostních sborů</a:t>
            </a:r>
          </a:p>
          <a:p>
            <a:r>
              <a:rPr lang="cs-CZ" dirty="0" smtClean="0"/>
              <a:t>Samostatná právní úprava (nepoužívá se zákoník práce)</a:t>
            </a:r>
          </a:p>
          <a:p>
            <a:r>
              <a:rPr lang="cs-CZ" dirty="0" smtClean="0"/>
              <a:t>Bezpečnostním sborem se rozumí </a:t>
            </a:r>
          </a:p>
          <a:p>
            <a:pPr lvl="1"/>
            <a:r>
              <a:rPr lang="cs-CZ" dirty="0" smtClean="0"/>
              <a:t>Policie </a:t>
            </a:r>
            <a:r>
              <a:rPr lang="cs-CZ" dirty="0"/>
              <a:t>České republiky, </a:t>
            </a:r>
            <a:endParaRPr lang="cs-CZ" dirty="0" smtClean="0"/>
          </a:p>
          <a:p>
            <a:pPr lvl="1"/>
            <a:r>
              <a:rPr lang="cs-CZ" dirty="0" smtClean="0"/>
              <a:t>Hasičský </a:t>
            </a:r>
            <a:r>
              <a:rPr lang="cs-CZ" dirty="0"/>
              <a:t>záchranný sbor České republiky, </a:t>
            </a:r>
            <a:endParaRPr lang="cs-CZ" dirty="0" smtClean="0"/>
          </a:p>
          <a:p>
            <a:pPr lvl="1"/>
            <a:r>
              <a:rPr lang="cs-CZ" dirty="0" smtClean="0"/>
              <a:t>Celní </a:t>
            </a:r>
            <a:r>
              <a:rPr lang="cs-CZ" dirty="0"/>
              <a:t>správa České republiky, </a:t>
            </a:r>
            <a:endParaRPr lang="cs-CZ" dirty="0" smtClean="0"/>
          </a:p>
          <a:p>
            <a:pPr lvl="1"/>
            <a:r>
              <a:rPr lang="cs-CZ" dirty="0" smtClean="0"/>
              <a:t>Vězeňská </a:t>
            </a:r>
            <a:r>
              <a:rPr lang="cs-CZ" dirty="0"/>
              <a:t>služba České republiky, </a:t>
            </a:r>
            <a:endParaRPr lang="cs-CZ" dirty="0" smtClean="0"/>
          </a:p>
          <a:p>
            <a:pPr lvl="1"/>
            <a:r>
              <a:rPr lang="cs-CZ" dirty="0" smtClean="0"/>
              <a:t>Generální </a:t>
            </a:r>
            <a:r>
              <a:rPr lang="cs-CZ" dirty="0"/>
              <a:t>inspekce bezpečnostních sborů, </a:t>
            </a:r>
            <a:endParaRPr lang="cs-CZ" dirty="0" smtClean="0"/>
          </a:p>
          <a:p>
            <a:pPr lvl="1"/>
            <a:r>
              <a:rPr lang="cs-CZ" dirty="0" smtClean="0"/>
              <a:t>Bezpečnostní </a:t>
            </a:r>
            <a:r>
              <a:rPr lang="cs-CZ" dirty="0"/>
              <a:t>informační služba a </a:t>
            </a:r>
            <a:endParaRPr lang="cs-CZ" dirty="0" smtClean="0"/>
          </a:p>
          <a:p>
            <a:pPr lvl="1"/>
            <a:r>
              <a:rPr lang="cs-CZ" dirty="0" smtClean="0"/>
              <a:t>Úřad </a:t>
            </a:r>
            <a:r>
              <a:rPr lang="cs-CZ" dirty="0"/>
              <a:t>pro zahraniční styky a informace.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91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Způsoby skončení služebního poměru příslušníků</a:t>
            </a:r>
          </a:p>
          <a:p>
            <a:pPr lvl="1"/>
            <a:r>
              <a:rPr lang="cs-CZ" dirty="0" smtClean="0"/>
              <a:t>Uplynutím doby určité</a:t>
            </a:r>
          </a:p>
          <a:p>
            <a:pPr lvl="1"/>
            <a:r>
              <a:rPr lang="cs-CZ" dirty="0" smtClean="0"/>
              <a:t>Propuštěním</a:t>
            </a:r>
          </a:p>
          <a:p>
            <a:pPr lvl="1"/>
            <a:r>
              <a:rPr lang="cs-CZ" dirty="0" smtClean="0"/>
              <a:t>Úmrtím nebo prohlášením za mrtvého</a:t>
            </a:r>
          </a:p>
          <a:p>
            <a:pPr lvl="1"/>
            <a:r>
              <a:rPr lang="cs-CZ" dirty="0" smtClean="0"/>
              <a:t>Dnem 31. prosince kalendářního roku, v němž příslušník dovršil věku 65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77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 - propuštění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Obligatorně, pokud </a:t>
            </a:r>
          </a:p>
          <a:p>
            <a:pPr lvl="1"/>
            <a:r>
              <a:rPr lang="cs-CZ" dirty="0" smtClean="0"/>
              <a:t>Pravomocné odsouzení pro trestný čin spáchaný úmyslně</a:t>
            </a:r>
          </a:p>
          <a:p>
            <a:pPr lvl="1" fontAlgn="base"/>
            <a:r>
              <a:rPr lang="cs-CZ" dirty="0" smtClean="0"/>
              <a:t>Pravomocné odsouzení pro trestný čin </a:t>
            </a:r>
            <a:r>
              <a:rPr lang="cs-CZ" dirty="0" smtClean="0"/>
              <a:t>spáchaný </a:t>
            </a:r>
            <a:r>
              <a:rPr lang="cs-CZ" dirty="0"/>
              <a:t>z nedbalosti a jednání, kterým trestný čin spáchal, je v </a:t>
            </a:r>
            <a:r>
              <a:rPr lang="cs-CZ" dirty="0" smtClean="0"/>
              <a:t>rozporu </a:t>
            </a:r>
            <a:r>
              <a:rPr lang="cs-CZ" dirty="0"/>
              <a:t>s požadavky kladenými na </a:t>
            </a:r>
            <a:r>
              <a:rPr lang="cs-CZ" dirty="0" smtClean="0"/>
              <a:t>příslušníka</a:t>
            </a:r>
          </a:p>
          <a:p>
            <a:pPr lvl="1"/>
            <a:r>
              <a:rPr lang="cs-CZ" dirty="0" smtClean="0"/>
              <a:t>Podmínečné zatavení stíhání/odložení návrhu na potrestání (viz trestní řád)</a:t>
            </a:r>
          </a:p>
          <a:p>
            <a:pPr lvl="1"/>
            <a:r>
              <a:rPr lang="cs-CZ" dirty="0" smtClean="0"/>
              <a:t>Porušení služebního slibu jednáním charakteru zavrženíhodného (ohrožení pověsti bezpečnostního sboru)</a:t>
            </a:r>
          </a:p>
          <a:p>
            <a:pPr lvl="1" fontAlgn="base"/>
            <a:r>
              <a:rPr lang="cs-CZ" dirty="0" smtClean="0"/>
              <a:t>Uložení kázeňského trestu odnětí služební hodnosti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93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 - propuštění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Porušení omezení (viz </a:t>
            </a:r>
            <a:r>
              <a:rPr lang="cs-CZ" dirty="0" err="1" smtClean="0"/>
              <a:t>ust</a:t>
            </a:r>
            <a:r>
              <a:rPr lang="cs-CZ" dirty="0" smtClean="0"/>
              <a:t>. § 47 a § 48)</a:t>
            </a:r>
          </a:p>
          <a:p>
            <a:pPr lvl="1"/>
            <a:r>
              <a:rPr lang="cs-CZ" dirty="0" smtClean="0"/>
              <a:t>Členství v politické straně nebo hnutí</a:t>
            </a:r>
          </a:p>
          <a:p>
            <a:pPr lvl="1"/>
            <a:r>
              <a:rPr lang="cs-CZ" dirty="0" smtClean="0"/>
              <a:t>Členství v odborové organizaci  (příslušník zpravodajské služby)</a:t>
            </a:r>
          </a:p>
          <a:p>
            <a:pPr lvl="1"/>
            <a:r>
              <a:rPr lang="cs-CZ" dirty="0" smtClean="0"/>
              <a:t>Členství v řídících nebo kontrolních orgánech právnických osob provozující podnikatelskou činnost (výjimka – vyslání </a:t>
            </a:r>
            <a:r>
              <a:rPr lang="cs-CZ" dirty="0" err="1" smtClean="0"/>
              <a:t>bezpeč</a:t>
            </a:r>
            <a:r>
              <a:rPr lang="cs-CZ" dirty="0" smtClean="0"/>
              <a:t>. sborem)</a:t>
            </a:r>
          </a:p>
          <a:p>
            <a:pPr lvl="1"/>
            <a:r>
              <a:rPr lang="cs-CZ" dirty="0" smtClean="0"/>
              <a:t>Běžný výkon výdělečné činnosti</a:t>
            </a:r>
          </a:p>
          <a:p>
            <a:r>
              <a:rPr lang="cs-CZ" dirty="0" smtClean="0"/>
              <a:t>Pozbytí státního občanství ČR</a:t>
            </a:r>
          </a:p>
          <a:p>
            <a:r>
              <a:rPr lang="cs-CZ" dirty="0" smtClean="0"/>
              <a:t>Dlouhodobé pozbytí zdravotní způsobilosti k výkonu služby (vyjma zdravotní důvody související s těhotenstvím)</a:t>
            </a:r>
          </a:p>
        </p:txBody>
      </p:sp>
    </p:spTree>
    <p:extLst>
      <p:ext uri="{BB962C8B-B14F-4D97-AF65-F5344CB8AC3E}">
        <p14:creationId xmlns:p14="http://schemas.microsoft.com/office/powerpoint/2010/main" val="134919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 - propuštění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Odnětí osvědčení o tělesné zdatnosti a odborné způsobilosti (z. o požární ochraně)</a:t>
            </a:r>
          </a:p>
          <a:p>
            <a:r>
              <a:rPr lang="cs-CZ" dirty="0" smtClean="0"/>
              <a:t>Pozbytí osobnostní způsobilosti (posudek psychologa bezpečnostního sboru)</a:t>
            </a:r>
          </a:p>
          <a:p>
            <a:r>
              <a:rPr lang="cs-CZ" dirty="0" smtClean="0"/>
              <a:t>Omezení svéprávnosti</a:t>
            </a:r>
          </a:p>
          <a:p>
            <a:r>
              <a:rPr lang="cs-CZ" dirty="0" smtClean="0"/>
              <a:t>Uplynutím doby (tři měsíce) pro přechodně nezařazené a nepominutí důvodu </a:t>
            </a:r>
          </a:p>
          <a:p>
            <a:pPr lvl="1"/>
            <a:r>
              <a:rPr lang="cs-CZ" dirty="0" smtClean="0"/>
              <a:t>(odvolání ze služebního místa pro neuspokojivé výsledky výkonu služby a nemožnost zařadit na místo s menší hodností)</a:t>
            </a:r>
          </a:p>
          <a:p>
            <a:r>
              <a:rPr lang="cs-CZ" dirty="0" smtClean="0"/>
              <a:t>Žádost o propuštění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949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 - propuštění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Ztráta osvědčení pro styk s utajovanými informacemi u příslušníka zpravodajské služby</a:t>
            </a:r>
          </a:p>
          <a:p>
            <a:pPr lvl="1"/>
            <a:r>
              <a:rPr lang="cs-CZ" dirty="0" smtClean="0"/>
              <a:t>Současně není možné ho ani po roce zařazení do zálohy pro přechodně nezařazené ustanovit na jiné služební místo</a:t>
            </a:r>
          </a:p>
          <a:p>
            <a:r>
              <a:rPr lang="cs-CZ" dirty="0" smtClean="0"/>
              <a:t>Okamžik skončení</a:t>
            </a:r>
          </a:p>
          <a:p>
            <a:pPr lvl="1"/>
            <a:r>
              <a:rPr lang="cs-CZ" dirty="0" smtClean="0"/>
              <a:t>Dnem doručení rozhodnutí o propuštění (vyjma např. propuštění na základě žádosti)</a:t>
            </a:r>
          </a:p>
          <a:p>
            <a:pPr lvl="1"/>
            <a:r>
              <a:rPr lang="cs-CZ" dirty="0" smtClean="0"/>
              <a:t>Do dvou měsíci po doručení (zpět nezařaditelný ze zálohy pro dočasně nezařaditelné – odvolání ze služebního místa pro neuspokojivé plnění)</a:t>
            </a:r>
          </a:p>
          <a:p>
            <a:pPr lvl="1"/>
            <a:r>
              <a:rPr lang="cs-CZ" dirty="0" smtClean="0"/>
              <a:t>Do dvou měsíců po doručení žádosti o propuštění (není-li  rozhodnuto o kratší době)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546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služebního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Související</a:t>
            </a:r>
          </a:p>
          <a:p>
            <a:pPr lvl="1"/>
            <a:r>
              <a:rPr lang="cs-CZ" dirty="0" smtClean="0"/>
              <a:t>Potvrzení o výkonu služby</a:t>
            </a:r>
          </a:p>
          <a:p>
            <a:pPr lvl="1"/>
            <a:r>
              <a:rPr lang="cs-CZ" dirty="0" smtClean="0"/>
              <a:t>Vydání služebního posudku (</a:t>
            </a:r>
            <a:r>
              <a:rPr lang="cs-CZ" smtClean="0"/>
              <a:t>na žádost)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Nároky spojené se skončením služebního poměru</a:t>
            </a:r>
          </a:p>
          <a:p>
            <a:pPr lvl="1"/>
            <a:r>
              <a:rPr lang="cs-CZ" dirty="0" smtClean="0"/>
              <a:t>Odchodné</a:t>
            </a:r>
          </a:p>
          <a:p>
            <a:pPr lvl="1"/>
            <a:r>
              <a:rPr lang="cs-CZ" dirty="0" smtClean="0"/>
              <a:t>Výsluhový příspěvek</a:t>
            </a:r>
          </a:p>
          <a:p>
            <a:pPr lvl="1"/>
            <a:r>
              <a:rPr lang="cs-CZ" dirty="0" smtClean="0"/>
              <a:t>Úmrtné a příspěvek na pohřeb příslušníka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8952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429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Skončení služebního/pracovního poměru</vt:lpstr>
      <vt:lpstr>Skončení služebního poměru</vt:lpstr>
      <vt:lpstr>Skončení služebního poměru</vt:lpstr>
      <vt:lpstr>Skončení služebního poměru - propuštění</vt:lpstr>
      <vt:lpstr>Skončení služebního poměru - propuštění</vt:lpstr>
      <vt:lpstr>Skončení služebního poměru - propuštění</vt:lpstr>
      <vt:lpstr>Skončení služebního poměru - propuštění</vt:lpstr>
      <vt:lpstr>Skončení služebního poměru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Skončení služebního/pracovního poměru</dc:title>
  <dc:creator>office wb2vr</dc:creator>
  <cp:lastModifiedBy>office wb2vr</cp:lastModifiedBy>
  <cp:revision>9</cp:revision>
  <dcterms:created xsi:type="dcterms:W3CDTF">2014-11-21T07:29:55Z</dcterms:created>
  <dcterms:modified xsi:type="dcterms:W3CDTF">2014-11-21T09:30:56Z</dcterms:modified>
</cp:coreProperties>
</file>