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30"/>
  </p:notesMasterIdLst>
  <p:handoutMasterIdLst>
    <p:handoutMasterId r:id="rId31"/>
  </p:handoutMasterIdLst>
  <p:sldIdLst>
    <p:sldId id="264" r:id="rId3"/>
    <p:sldId id="276" r:id="rId4"/>
    <p:sldId id="301" r:id="rId5"/>
    <p:sldId id="277" r:id="rId6"/>
    <p:sldId id="278" r:id="rId7"/>
    <p:sldId id="281" r:id="rId8"/>
    <p:sldId id="282" r:id="rId9"/>
    <p:sldId id="289" r:id="rId10"/>
    <p:sldId id="283" r:id="rId11"/>
    <p:sldId id="284" r:id="rId12"/>
    <p:sldId id="304" r:id="rId13"/>
    <p:sldId id="290" r:id="rId14"/>
    <p:sldId id="303" r:id="rId15"/>
    <p:sldId id="285" r:id="rId16"/>
    <p:sldId id="286" r:id="rId17"/>
    <p:sldId id="287" r:id="rId18"/>
    <p:sldId id="292" r:id="rId19"/>
    <p:sldId id="293" r:id="rId20"/>
    <p:sldId id="308" r:id="rId21"/>
    <p:sldId id="309" r:id="rId22"/>
    <p:sldId id="310" r:id="rId23"/>
    <p:sldId id="311" r:id="rId24"/>
    <p:sldId id="312" r:id="rId25"/>
    <p:sldId id="294" r:id="rId26"/>
    <p:sldId id="295" r:id="rId27"/>
    <p:sldId id="305" r:id="rId28"/>
    <p:sldId id="266" r:id="rId29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-864" y="-102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1410" y="6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5FEB66-F22F-40AF-987D-18572B82B3D9}" type="doc">
      <dgm:prSet loTypeId="urn:microsoft.com/office/officeart/2005/8/layout/process4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cs-CZ"/>
        </a:p>
      </dgm:t>
    </dgm:pt>
    <dgm:pt modelId="{D941ACC5-6B31-4688-85B3-56C5D9389120}">
      <dgm:prSet custT="1"/>
      <dgm:spPr>
        <a:xfrm rot="10800000">
          <a:off x="0" y="746"/>
          <a:ext cx="7488832" cy="1008685"/>
        </a:xfrm>
        <a:prstGeom prst="upArrowCallout">
          <a:avLst/>
        </a:prstGeom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/>
          <a:r>
            <a:rPr lang="cs-CZ" sz="2800" b="1" i="1" dirty="0" smtClean="0">
              <a:latin typeface="Calibri"/>
              <a:ea typeface="+mn-ea"/>
              <a:cs typeface="+mn-cs"/>
            </a:rPr>
            <a:t>Stát (správní úřad, vykonavatel veřejné správy)</a:t>
          </a:r>
          <a:endParaRPr lang="cs-CZ" sz="2800" b="1" dirty="0">
            <a:latin typeface="Calibri"/>
            <a:ea typeface="+mn-ea"/>
            <a:cs typeface="+mn-cs"/>
          </a:endParaRPr>
        </a:p>
      </dgm:t>
    </dgm:pt>
    <dgm:pt modelId="{5F3AA6C3-78AB-4E6C-BDD5-C306522161B1}" type="parTrans" cxnId="{B8C93043-3100-4C47-89E1-63243120D463}">
      <dgm:prSet/>
      <dgm:spPr/>
      <dgm:t>
        <a:bodyPr/>
        <a:lstStyle/>
        <a:p>
          <a:endParaRPr lang="cs-CZ"/>
        </a:p>
      </dgm:t>
    </dgm:pt>
    <dgm:pt modelId="{C1DC23E2-C1F2-4E1E-8E17-B6C757C63A06}" type="sibTrans" cxnId="{B8C93043-3100-4C47-89E1-63243120D463}">
      <dgm:prSet/>
      <dgm:spPr/>
      <dgm:t>
        <a:bodyPr/>
        <a:lstStyle/>
        <a:p>
          <a:endParaRPr lang="cs-CZ"/>
        </a:p>
      </dgm:t>
    </dgm:pt>
    <dgm:pt modelId="{8B3175A9-1029-4348-A779-2F2CED260CC7}">
      <dgm:prSet custT="1"/>
      <dgm:spPr>
        <a:xfrm>
          <a:off x="0" y="999594"/>
          <a:ext cx="7488832" cy="655842"/>
        </a:xfrm>
        <a:prstGeom prst="rect">
          <a:avLst/>
        </a:prstGeom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/>
          <a:r>
            <a:rPr lang="cs-CZ" sz="2800" b="1" i="1" dirty="0" smtClean="0">
              <a:latin typeface="Calibri"/>
              <a:ea typeface="+mn-ea"/>
              <a:cs typeface="+mn-cs"/>
            </a:rPr>
            <a:t>Občan (adresát </a:t>
          </a:r>
          <a:r>
            <a:rPr lang="cs-CZ" sz="2800" b="1" i="1" dirty="0" err="1" smtClean="0">
              <a:latin typeface="Calibri"/>
              <a:ea typeface="+mn-ea"/>
              <a:cs typeface="+mn-cs"/>
            </a:rPr>
            <a:t>veřejnosprávního</a:t>
          </a:r>
          <a:r>
            <a:rPr lang="cs-CZ" sz="2800" b="1" i="1" dirty="0" smtClean="0">
              <a:latin typeface="Calibri"/>
              <a:ea typeface="+mn-ea"/>
              <a:cs typeface="+mn-cs"/>
            </a:rPr>
            <a:t> působení)</a:t>
          </a:r>
          <a:endParaRPr lang="cs-CZ" sz="2800" b="1" dirty="0">
            <a:latin typeface="Calibri"/>
            <a:ea typeface="+mn-ea"/>
            <a:cs typeface="+mn-cs"/>
          </a:endParaRPr>
        </a:p>
      </dgm:t>
    </dgm:pt>
    <dgm:pt modelId="{E154939E-1552-4F23-8F12-832700594CFB}" type="parTrans" cxnId="{E595A032-5B59-4CF9-BB1E-24B80C76F52C}">
      <dgm:prSet/>
      <dgm:spPr/>
      <dgm:t>
        <a:bodyPr/>
        <a:lstStyle/>
        <a:p>
          <a:endParaRPr lang="cs-CZ"/>
        </a:p>
      </dgm:t>
    </dgm:pt>
    <dgm:pt modelId="{B890B023-7BEE-4442-BC19-B9574F1D0A48}" type="sibTrans" cxnId="{E595A032-5B59-4CF9-BB1E-24B80C76F52C}">
      <dgm:prSet/>
      <dgm:spPr/>
      <dgm:t>
        <a:bodyPr/>
        <a:lstStyle/>
        <a:p>
          <a:endParaRPr lang="cs-CZ"/>
        </a:p>
      </dgm:t>
    </dgm:pt>
    <dgm:pt modelId="{7846B693-2CCE-4CE3-9A48-C982778D6BB8}" type="pres">
      <dgm:prSet presAssocID="{125FEB66-F22F-40AF-987D-18572B82B3D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9AE873FF-937E-479D-A6BA-F940CF919A9C}" type="pres">
      <dgm:prSet presAssocID="{8B3175A9-1029-4348-A779-2F2CED260CC7}" presName="boxAndChildren" presStyleCnt="0"/>
      <dgm:spPr/>
      <dgm:t>
        <a:bodyPr/>
        <a:lstStyle/>
        <a:p>
          <a:endParaRPr lang="cs-CZ"/>
        </a:p>
      </dgm:t>
    </dgm:pt>
    <dgm:pt modelId="{0A19CD41-D107-424D-936F-A2AB9F74D2DF}" type="pres">
      <dgm:prSet presAssocID="{8B3175A9-1029-4348-A779-2F2CED260CC7}" presName="parentTextBox" presStyleLbl="node1" presStyleIdx="0" presStyleCnt="2"/>
      <dgm:spPr/>
      <dgm:t>
        <a:bodyPr/>
        <a:lstStyle/>
        <a:p>
          <a:endParaRPr lang="cs-CZ"/>
        </a:p>
      </dgm:t>
    </dgm:pt>
    <dgm:pt modelId="{373CE9F5-F8F1-453A-A118-BBDF89788596}" type="pres">
      <dgm:prSet presAssocID="{C1DC23E2-C1F2-4E1E-8E17-B6C757C63A06}" presName="sp" presStyleCnt="0"/>
      <dgm:spPr/>
      <dgm:t>
        <a:bodyPr/>
        <a:lstStyle/>
        <a:p>
          <a:endParaRPr lang="cs-CZ"/>
        </a:p>
      </dgm:t>
    </dgm:pt>
    <dgm:pt modelId="{C1FC3D84-1271-4E3A-A305-2A3523A61A14}" type="pres">
      <dgm:prSet presAssocID="{D941ACC5-6B31-4688-85B3-56C5D9389120}" presName="arrowAndChildren" presStyleCnt="0"/>
      <dgm:spPr/>
      <dgm:t>
        <a:bodyPr/>
        <a:lstStyle/>
        <a:p>
          <a:endParaRPr lang="cs-CZ"/>
        </a:p>
      </dgm:t>
    </dgm:pt>
    <dgm:pt modelId="{D837EA46-F48B-484B-9242-8348A39E6F3D}" type="pres">
      <dgm:prSet presAssocID="{D941ACC5-6B31-4688-85B3-56C5D9389120}" presName="parentTextArrow" presStyleLbl="node1" presStyleIdx="1" presStyleCnt="2"/>
      <dgm:spPr/>
      <dgm:t>
        <a:bodyPr/>
        <a:lstStyle/>
        <a:p>
          <a:endParaRPr lang="cs-CZ"/>
        </a:p>
      </dgm:t>
    </dgm:pt>
  </dgm:ptLst>
  <dgm:cxnLst>
    <dgm:cxn modelId="{3D88EE9E-0131-472E-86F0-D4AB9350F22C}" type="presOf" srcId="{125FEB66-F22F-40AF-987D-18572B82B3D9}" destId="{7846B693-2CCE-4CE3-9A48-C982778D6BB8}" srcOrd="0" destOrd="0" presId="urn:microsoft.com/office/officeart/2005/8/layout/process4"/>
    <dgm:cxn modelId="{C45DECBC-296E-4D67-B29E-54E9623A6C85}" type="presOf" srcId="{D941ACC5-6B31-4688-85B3-56C5D9389120}" destId="{D837EA46-F48B-484B-9242-8348A39E6F3D}" srcOrd="0" destOrd="0" presId="urn:microsoft.com/office/officeart/2005/8/layout/process4"/>
    <dgm:cxn modelId="{4D68163A-92A7-4630-BE07-CD80CC400D6E}" type="presOf" srcId="{8B3175A9-1029-4348-A779-2F2CED260CC7}" destId="{0A19CD41-D107-424D-936F-A2AB9F74D2DF}" srcOrd="0" destOrd="0" presId="urn:microsoft.com/office/officeart/2005/8/layout/process4"/>
    <dgm:cxn modelId="{B8C93043-3100-4C47-89E1-63243120D463}" srcId="{125FEB66-F22F-40AF-987D-18572B82B3D9}" destId="{D941ACC5-6B31-4688-85B3-56C5D9389120}" srcOrd="0" destOrd="0" parTransId="{5F3AA6C3-78AB-4E6C-BDD5-C306522161B1}" sibTransId="{C1DC23E2-C1F2-4E1E-8E17-B6C757C63A06}"/>
    <dgm:cxn modelId="{E595A032-5B59-4CF9-BB1E-24B80C76F52C}" srcId="{125FEB66-F22F-40AF-987D-18572B82B3D9}" destId="{8B3175A9-1029-4348-A779-2F2CED260CC7}" srcOrd="1" destOrd="0" parTransId="{E154939E-1552-4F23-8F12-832700594CFB}" sibTransId="{B890B023-7BEE-4442-BC19-B9574F1D0A48}"/>
    <dgm:cxn modelId="{533295A2-ACBF-4387-9777-EE33EA3C11EB}" type="presParOf" srcId="{7846B693-2CCE-4CE3-9A48-C982778D6BB8}" destId="{9AE873FF-937E-479D-A6BA-F940CF919A9C}" srcOrd="0" destOrd="0" presId="urn:microsoft.com/office/officeart/2005/8/layout/process4"/>
    <dgm:cxn modelId="{2F366A25-368D-490F-BA5B-AB283B0D272F}" type="presParOf" srcId="{9AE873FF-937E-479D-A6BA-F940CF919A9C}" destId="{0A19CD41-D107-424D-936F-A2AB9F74D2DF}" srcOrd="0" destOrd="0" presId="urn:microsoft.com/office/officeart/2005/8/layout/process4"/>
    <dgm:cxn modelId="{85F8EDE7-257D-454D-945E-F3F29F007FE7}" type="presParOf" srcId="{7846B693-2CCE-4CE3-9A48-C982778D6BB8}" destId="{373CE9F5-F8F1-453A-A118-BBDF89788596}" srcOrd="1" destOrd="0" presId="urn:microsoft.com/office/officeart/2005/8/layout/process4"/>
    <dgm:cxn modelId="{701A5434-0A2B-4F01-A753-97EC5A9BA207}" type="presParOf" srcId="{7846B693-2CCE-4CE3-9A48-C982778D6BB8}" destId="{C1FC3D84-1271-4E3A-A305-2A3523A61A14}" srcOrd="2" destOrd="0" presId="urn:microsoft.com/office/officeart/2005/8/layout/process4"/>
    <dgm:cxn modelId="{E03A19DE-5ED2-489B-A19F-173F5DECA256}" type="presParOf" srcId="{C1FC3D84-1271-4E3A-A305-2A3523A61A14}" destId="{D837EA46-F48B-484B-9242-8348A39E6F3D}" srcOrd="0" destOrd="0" presId="urn:microsoft.com/office/officeart/2005/8/layout/process4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A19CD41-D107-424D-936F-A2AB9F74D2DF}">
      <dsp:nvSpPr>
        <dsp:cNvPr id="0" name=""/>
        <dsp:cNvSpPr/>
      </dsp:nvSpPr>
      <dsp:spPr>
        <a:xfrm>
          <a:off x="0" y="827833"/>
          <a:ext cx="8153400" cy="54314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1" i="1" kern="1200" dirty="0" smtClean="0">
              <a:latin typeface="Calibri"/>
              <a:ea typeface="+mn-ea"/>
              <a:cs typeface="+mn-cs"/>
            </a:rPr>
            <a:t>Občan (adresát </a:t>
          </a:r>
          <a:r>
            <a:rPr lang="cs-CZ" sz="2800" b="1" i="1" kern="1200" dirty="0" err="1" smtClean="0">
              <a:latin typeface="Calibri"/>
              <a:ea typeface="+mn-ea"/>
              <a:cs typeface="+mn-cs"/>
            </a:rPr>
            <a:t>veřejnosprávního</a:t>
          </a:r>
          <a:r>
            <a:rPr lang="cs-CZ" sz="2800" b="1" i="1" kern="1200" dirty="0" smtClean="0">
              <a:latin typeface="Calibri"/>
              <a:ea typeface="+mn-ea"/>
              <a:cs typeface="+mn-cs"/>
            </a:rPr>
            <a:t> působení)</a:t>
          </a:r>
          <a:endParaRPr lang="cs-CZ" sz="2800" b="1" kern="1200" dirty="0">
            <a:latin typeface="Calibri"/>
            <a:ea typeface="+mn-ea"/>
            <a:cs typeface="+mn-cs"/>
          </a:endParaRPr>
        </a:p>
      </dsp:txBody>
      <dsp:txXfrm>
        <a:off x="0" y="827833"/>
        <a:ext cx="8153400" cy="543148"/>
      </dsp:txXfrm>
    </dsp:sp>
    <dsp:sp modelId="{D837EA46-F48B-484B-9242-8348A39E6F3D}">
      <dsp:nvSpPr>
        <dsp:cNvPr id="0" name=""/>
        <dsp:cNvSpPr/>
      </dsp:nvSpPr>
      <dsp:spPr>
        <a:xfrm rot="10800000">
          <a:off x="0" y="618"/>
          <a:ext cx="8153400" cy="835361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1" i="1" kern="1200" dirty="0" smtClean="0">
              <a:latin typeface="Calibri"/>
              <a:ea typeface="+mn-ea"/>
              <a:cs typeface="+mn-cs"/>
            </a:rPr>
            <a:t>Stát (správní úřad, vykonavatel veřejné správy)</a:t>
          </a:r>
          <a:endParaRPr lang="cs-CZ" sz="2800" b="1" kern="1200" dirty="0">
            <a:latin typeface="Calibri"/>
            <a:ea typeface="+mn-ea"/>
            <a:cs typeface="+mn-cs"/>
          </a:endParaRPr>
        </a:p>
      </dsp:txBody>
      <dsp:txXfrm rot="10800000">
        <a:off x="0" y="618"/>
        <a:ext cx="8153400" cy="8353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cs-CZ" smtClean="0">
                <a:solidFill>
                  <a:schemeClr val="tx2"/>
                </a:solidFill>
              </a:rPr>
              <a:pPr/>
              <a:t>28.9.2015</a:t>
            </a:fld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 lang="cs-CZ" smtClean="0">
                <a:solidFill>
                  <a:schemeClr val="tx2"/>
                </a:solidFill>
              </a:rPr>
              <a:pPr/>
              <a:t>‹#›</a:t>
            </a:fld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cs-CZ" smtClean="0"/>
              <a:pPr/>
              <a:t>28.9.2015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cs-CZ" noProof="0" dirty="0" smtClean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noProof="0" dirty="0" smtClean="0"/>
              <a:t>Kliknutím lze upravit styl předlohy.</a:t>
            </a:r>
            <a:endParaRPr lang="cs-CZ" noProof="0" dirty="0"/>
          </a:p>
        </p:txBody>
      </p:sp>
    </p:spTree>
    <p:extLst>
      <p:ext uri="{BB962C8B-B14F-4D97-AF65-F5344CB8AC3E}">
        <p14:creationId xmlns=""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noProof="0" dirty="0" smtClean="0"/>
              <a:t>Kliknutím lze upravit styly předlohy textu.</a:t>
            </a:r>
          </a:p>
          <a:p>
            <a:pPr lvl="1"/>
            <a:r>
              <a:rPr lang="cs-CZ" noProof="0" dirty="0" smtClean="0"/>
              <a:t>Druhá úroveň</a:t>
            </a:r>
          </a:p>
          <a:p>
            <a:pPr lvl="2"/>
            <a:r>
              <a:rPr lang="cs-CZ" noProof="0" dirty="0" smtClean="0"/>
              <a:t>Třetí úroveň</a:t>
            </a:r>
          </a:p>
          <a:p>
            <a:pPr lvl="3"/>
            <a:r>
              <a:rPr lang="cs-CZ" noProof="0" dirty="0" smtClean="0"/>
              <a:t>Čtvrtá úroveň</a:t>
            </a:r>
          </a:p>
          <a:p>
            <a:pPr lvl="4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cs-CZ" noProof="0" smtClean="0"/>
              <a:pPr/>
              <a:t>28.9.2015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=""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cs-CZ" noProof="0" dirty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cs-CZ" noProof="0" dirty="0" smtClean="0"/>
              <a:t>Kliknutím lze upravit styly předlohy textu.</a:t>
            </a:r>
          </a:p>
          <a:p>
            <a:pPr lvl="1"/>
            <a:r>
              <a:rPr lang="cs-CZ" noProof="0" dirty="0" smtClean="0"/>
              <a:t>Druhá úroveň</a:t>
            </a:r>
          </a:p>
          <a:p>
            <a:pPr lvl="2"/>
            <a:r>
              <a:rPr lang="cs-CZ" noProof="0" dirty="0" smtClean="0"/>
              <a:t>Třetí úroveň</a:t>
            </a:r>
          </a:p>
          <a:p>
            <a:pPr lvl="3"/>
            <a:r>
              <a:rPr lang="cs-CZ" noProof="0" dirty="0" smtClean="0"/>
              <a:t>Čtvrtá úroveň</a:t>
            </a:r>
          </a:p>
          <a:p>
            <a:pPr lvl="4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cs-CZ" noProof="0" smtClean="0"/>
              <a:pPr/>
              <a:t>28.9.2015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=""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cs-CZ" noProof="0" dirty="0" smtClean="0"/>
              <a:t>Kliknutím lze upravit styly předlohy textu.</a:t>
            </a:r>
          </a:p>
          <a:p>
            <a:pPr lvl="1"/>
            <a:r>
              <a:rPr lang="cs-CZ" noProof="0" dirty="0" smtClean="0"/>
              <a:t>Druhá úroveň</a:t>
            </a:r>
          </a:p>
          <a:p>
            <a:pPr lvl="2"/>
            <a:r>
              <a:rPr lang="cs-CZ" noProof="0" dirty="0" smtClean="0"/>
              <a:t>Třetí úroveň</a:t>
            </a:r>
          </a:p>
          <a:p>
            <a:pPr lvl="3"/>
            <a:r>
              <a:rPr lang="cs-CZ" noProof="0" dirty="0" smtClean="0"/>
              <a:t>Čtvrtá úroveň</a:t>
            </a:r>
          </a:p>
          <a:p>
            <a:pPr lvl="4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cs-CZ" noProof="0" smtClean="0"/>
              <a:pPr/>
              <a:t>28.9.2015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=""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cs-CZ" noProof="0" dirty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noProof="0" dirty="0" smtClean="0"/>
              <a:t>Kliknutím lze upravit styly předlohy textu.</a:t>
            </a:r>
            <a:endParaRPr lang="cs-CZ" noProof="0" dirty="0"/>
          </a:p>
        </p:txBody>
      </p:sp>
    </p:spTree>
    <p:extLst>
      <p:ext uri="{BB962C8B-B14F-4D97-AF65-F5344CB8AC3E}">
        <p14:creationId xmlns=""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cs-CZ" noProof="0" dirty="0" smtClean="0"/>
              <a:t>Kliknutím lze upravit styly předlohy textu.</a:t>
            </a:r>
          </a:p>
          <a:p>
            <a:pPr lvl="1"/>
            <a:r>
              <a:rPr lang="cs-CZ" noProof="0" dirty="0" smtClean="0"/>
              <a:t>Druhá úroveň</a:t>
            </a:r>
          </a:p>
          <a:p>
            <a:pPr lvl="2"/>
            <a:r>
              <a:rPr lang="cs-CZ" noProof="0" dirty="0" smtClean="0"/>
              <a:t>Třetí úroveň</a:t>
            </a:r>
          </a:p>
          <a:p>
            <a:pPr lvl="3"/>
            <a:r>
              <a:rPr lang="cs-CZ" noProof="0" dirty="0" smtClean="0"/>
              <a:t>Čtvrtá úroveň</a:t>
            </a:r>
          </a:p>
          <a:p>
            <a:pPr lvl="4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cs-CZ" noProof="0" dirty="0" smtClean="0"/>
              <a:t>Kliknutím lze upravit styly předlohy textu.</a:t>
            </a:r>
          </a:p>
          <a:p>
            <a:pPr lvl="1"/>
            <a:r>
              <a:rPr lang="cs-CZ" noProof="0" dirty="0" smtClean="0"/>
              <a:t>Druhá úroveň</a:t>
            </a:r>
          </a:p>
          <a:p>
            <a:pPr lvl="2"/>
            <a:r>
              <a:rPr lang="cs-CZ" noProof="0" dirty="0" smtClean="0"/>
              <a:t>Třetí úroveň</a:t>
            </a:r>
          </a:p>
          <a:p>
            <a:pPr lvl="3"/>
            <a:r>
              <a:rPr lang="cs-CZ" noProof="0" dirty="0" smtClean="0"/>
              <a:t>Čtvrtá úroveň</a:t>
            </a:r>
          </a:p>
          <a:p>
            <a:pPr lvl="4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cs-CZ" noProof="0" smtClean="0"/>
              <a:pPr/>
              <a:t>28.9.2015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=""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cs-CZ" noProof="0" dirty="0" smtClean="0"/>
              <a:t>Kliknutím lze upravit styly předlohy textu.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cs-CZ" noProof="0" dirty="0" smtClean="0"/>
              <a:t>Kliknutím lze upravit styly předlohy textu.</a:t>
            </a:r>
          </a:p>
          <a:p>
            <a:pPr lvl="1"/>
            <a:r>
              <a:rPr lang="cs-CZ" noProof="0" dirty="0" smtClean="0"/>
              <a:t>Druhá úroveň</a:t>
            </a:r>
          </a:p>
          <a:p>
            <a:pPr lvl="2"/>
            <a:r>
              <a:rPr lang="cs-CZ" noProof="0" dirty="0" smtClean="0"/>
              <a:t>Třetí úroveň</a:t>
            </a:r>
          </a:p>
          <a:p>
            <a:pPr lvl="3"/>
            <a:r>
              <a:rPr lang="cs-CZ" noProof="0" dirty="0" smtClean="0"/>
              <a:t>Čtvrtá úroveň</a:t>
            </a:r>
          </a:p>
          <a:p>
            <a:pPr lvl="4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cs-CZ" noProof="0" dirty="0" smtClean="0"/>
              <a:t>Kliknutím lze upravit styly předlohy textu.</a:t>
            </a:r>
            <a:endParaRPr lang="cs-CZ" noProof="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cs-CZ" noProof="0" dirty="0" smtClean="0"/>
              <a:t>Kliknutím lze upravit styly předlohy textu.</a:t>
            </a:r>
          </a:p>
          <a:p>
            <a:pPr lvl="1"/>
            <a:r>
              <a:rPr lang="cs-CZ" noProof="0" dirty="0" smtClean="0"/>
              <a:t>Druhá úroveň</a:t>
            </a:r>
          </a:p>
          <a:p>
            <a:pPr lvl="2"/>
            <a:r>
              <a:rPr lang="cs-CZ" noProof="0" dirty="0" smtClean="0"/>
              <a:t>Třetí úroveň</a:t>
            </a:r>
          </a:p>
          <a:p>
            <a:pPr lvl="3"/>
            <a:r>
              <a:rPr lang="cs-CZ" noProof="0" dirty="0" smtClean="0"/>
              <a:t>Čtvrtá úroveň</a:t>
            </a:r>
          </a:p>
          <a:p>
            <a:pPr lvl="4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cs-CZ" noProof="0" smtClean="0"/>
              <a:pPr/>
              <a:t>28.9.2015</a:t>
            </a:fld>
            <a:endParaRPr lang="cs-CZ" noProof="0" dirty="0"/>
          </a:p>
        </p:txBody>
      </p:sp>
      <p:sp>
        <p:nvSpPr>
          <p:cNvPr id="8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=""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cs-CZ" noProof="0" smtClean="0"/>
              <a:pPr/>
              <a:t>28.9.2015</a:t>
            </a:fld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=""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cs-CZ" noProof="0" smtClean="0"/>
              <a:pPr/>
              <a:t>28.9.2015</a:t>
            </a:fld>
            <a:endParaRPr lang="cs-CZ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=""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cs-CZ" noProof="0" dirty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noProof="0" dirty="0" smtClean="0"/>
              <a:t>Kliknutím lze upravit styly předlohy textu.</a:t>
            </a:r>
          </a:p>
          <a:p>
            <a:pPr lvl="1"/>
            <a:r>
              <a:rPr lang="cs-CZ" noProof="0" dirty="0" smtClean="0"/>
              <a:t>Druhá úroveň</a:t>
            </a:r>
          </a:p>
          <a:p>
            <a:pPr lvl="2"/>
            <a:r>
              <a:rPr lang="cs-CZ" noProof="0" dirty="0" smtClean="0"/>
              <a:t>Třetí úroveň</a:t>
            </a:r>
          </a:p>
          <a:p>
            <a:pPr lvl="3"/>
            <a:r>
              <a:rPr lang="cs-CZ" noProof="0" dirty="0" smtClean="0"/>
              <a:t>Čtvrtá úroveň</a:t>
            </a:r>
          </a:p>
          <a:p>
            <a:pPr lvl="4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cs-CZ" noProof="0" dirty="0" smtClean="0"/>
              <a:t>Kliknutím lze upravit styly předlohy textu.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cs-CZ" noProof="0" smtClean="0"/>
              <a:pPr/>
              <a:t>28.9.2015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=""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cs-CZ" noProof="0" dirty="0" smtClean="0"/>
              <a:t>Kliknutím lze upravit styl.</a:t>
            </a:r>
            <a:endParaRPr lang="cs-CZ" noProof="0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cs-CZ" noProof="0" dirty="0" smtClean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cs-CZ" noProof="0" dirty="0" smtClean="0"/>
              <a:t>Kliknutím lze upravit styly předlohy textu.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cs-CZ" noProof="0" smtClean="0"/>
              <a:pPr/>
              <a:t>28.9.2015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=""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cs-CZ" noProof="0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cs-CZ" noProof="0" dirty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cs-CZ" noProof="0" dirty="0" smtClean="0"/>
              <a:t>Kliknutím lze upravit styly předlohy textu.</a:t>
            </a:r>
          </a:p>
          <a:p>
            <a:pPr lvl="1"/>
            <a:r>
              <a:rPr lang="cs-CZ" noProof="0" dirty="0" smtClean="0"/>
              <a:t>Druhá úroveň</a:t>
            </a:r>
          </a:p>
          <a:p>
            <a:pPr lvl="2"/>
            <a:r>
              <a:rPr lang="cs-CZ" noProof="0" dirty="0" smtClean="0"/>
              <a:t>Třetí úroveň</a:t>
            </a:r>
          </a:p>
          <a:p>
            <a:pPr lvl="3"/>
            <a:r>
              <a:rPr lang="cs-CZ" noProof="0" dirty="0" smtClean="0"/>
              <a:t>Čtvrtá úroveň</a:t>
            </a:r>
          </a:p>
          <a:p>
            <a:pPr lvl="4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cs-CZ" noProof="0" smtClean="0"/>
              <a:pPr/>
              <a:t>28.9.2015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=""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uni.cz/general/legal_standards/higher_education_act?lang=cs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oud.cz/listina-zakladnich-prav-a-svobod/" TargetMode="External"/><Relationship Id="rId2" Type="http://schemas.openxmlformats.org/officeDocument/2006/relationships/hyperlink" Target="http://www.usoud.cz/ustava-ceske-republiky/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soud.cz/listina-zakladnich-prav-a-svobod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037012" y="762001"/>
            <a:ext cx="7924800" cy="5410200"/>
          </a:xfrm>
        </p:spPr>
        <p:txBody>
          <a:bodyPr>
            <a:noAutofit/>
          </a:bodyPr>
          <a:lstStyle/>
          <a:p>
            <a:pPr defTabSz="1216152">
              <a:spcBef>
                <a:spcPts val="0"/>
              </a:spcBef>
            </a:pPr>
            <a:r>
              <a:rPr lang="cs-CZ" sz="2800" dirty="0" smtClean="0"/>
              <a:t>BEP302Zk Veřejná správa v ČR a v Evropě</a:t>
            </a:r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sz="4000" b="1" dirty="0" smtClean="0"/>
              <a:t>Základní orientace v právu a úvod do studia veřejné správy. </a:t>
            </a:r>
            <a:br>
              <a:rPr lang="cs-CZ" sz="4000" b="1" dirty="0" smtClean="0"/>
            </a:br>
            <a:r>
              <a:rPr lang="cs-CZ" sz="4000" b="1" dirty="0" smtClean="0"/>
              <a:t>Místo veřejné správy v systému veřejné moci ve státě.</a:t>
            </a:r>
            <a:br>
              <a:rPr lang="cs-CZ" sz="4000" b="1" dirty="0" smtClean="0"/>
            </a:br>
            <a:r>
              <a:rPr lang="cs-CZ" sz="4000" dirty="0" smtClean="0"/>
              <a:t>(22. 9. 2015)</a:t>
            </a:r>
            <a:r>
              <a:rPr lang="cs-CZ" sz="4000" b="1" dirty="0" smtClean="0"/>
              <a:t/>
            </a:r>
            <a:br>
              <a:rPr lang="cs-CZ" sz="4000" b="1" dirty="0" smtClean="0"/>
            </a:br>
            <a:r>
              <a:rPr lang="cs-CZ" sz="4000" b="1" dirty="0" smtClean="0"/>
              <a:t/>
            </a:r>
            <a:br>
              <a:rPr lang="cs-CZ" sz="4000" b="1" dirty="0" smtClean="0"/>
            </a:br>
            <a:r>
              <a:rPr lang="cs-CZ" sz="2800" dirty="0" smtClean="0">
                <a:solidFill>
                  <a:srgbClr val="374C81"/>
                </a:solidFill>
              </a:rPr>
              <a:t>JUDr. Veronika Kudrová, </a:t>
            </a:r>
            <a:r>
              <a:rPr lang="cs-CZ" sz="2800" dirty="0" err="1" smtClean="0">
                <a:solidFill>
                  <a:srgbClr val="374C81"/>
                </a:solidFill>
              </a:rPr>
              <a:t>Ph.D</a:t>
            </a:r>
            <a:r>
              <a:rPr lang="cs-CZ" sz="2800" dirty="0" smtClean="0">
                <a:solidFill>
                  <a:srgbClr val="374C81"/>
                </a:solidFill>
              </a:rPr>
              <a:t>.</a:t>
            </a:r>
            <a:r>
              <a:rPr lang="cs-CZ" sz="4000" dirty="0" smtClean="0">
                <a:solidFill>
                  <a:srgbClr val="374C81"/>
                </a:solidFill>
              </a:rPr>
              <a:t/>
            </a:r>
            <a:br>
              <a:rPr lang="cs-CZ" sz="4000" dirty="0" smtClean="0">
                <a:solidFill>
                  <a:srgbClr val="374C81"/>
                </a:solidFill>
              </a:rPr>
            </a:br>
            <a:endParaRPr lang="cs-CZ" sz="4000" b="1" i="0" baseline="0" dirty="0">
              <a:solidFill>
                <a:srgbClr val="374C81"/>
              </a:solidFill>
              <a:latin typeface="Century Gothic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8253703" cy="1397000"/>
          </a:xfrm>
        </p:spPr>
        <p:txBody>
          <a:bodyPr/>
          <a:lstStyle/>
          <a:p>
            <a:pPr defTabSz="1216152">
              <a:spcBef>
                <a:spcPts val="0"/>
              </a:spcBef>
            </a:pPr>
            <a:r>
              <a:rPr lang="cs-CZ" dirty="0" smtClean="0">
                <a:solidFill>
                  <a:srgbClr val="374C81"/>
                </a:solidFill>
              </a:rPr>
              <a:t>Veřejná správa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1117308" y="1701800"/>
            <a:ext cx="9853903" cy="4470400"/>
          </a:xfrm>
        </p:spPr>
        <p:txBody>
          <a:bodyPr>
            <a:normAutofit/>
          </a:bodyPr>
          <a:lstStyle/>
          <a:p>
            <a:r>
              <a:rPr lang="cs-CZ" sz="3200" dirty="0" smtClean="0"/>
              <a:t>sytém orgánů a činností, kterými stát (jiné veřejnoprávní subjekty) zajišťuje dodržování základních hodnot a umožňuje realizaci základních lidských práv a svobod</a:t>
            </a:r>
          </a:p>
          <a:p>
            <a:r>
              <a:rPr lang="cs-CZ" sz="3200" dirty="0" smtClean="0"/>
              <a:t>vykonávána v zájmu občanů (obyvatel) za $ občanů (obyvatel)</a:t>
            </a:r>
          </a:p>
        </p:txBody>
      </p:sp>
    </p:spTree>
    <p:extLst>
      <p:ext uri="{BB962C8B-B14F-4D97-AF65-F5344CB8AC3E}">
        <p14:creationId xmlns="" xmlns:p14="http://schemas.microsoft.com/office/powerpoint/2010/main" val="68604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Státní správa a samospráva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Státní správa</a:t>
            </a:r>
          </a:p>
          <a:p>
            <a:pPr lvl="1"/>
            <a:r>
              <a:rPr lang="cs-CZ" sz="2800" dirty="0" smtClean="0"/>
              <a:t>Přímá (orgány státu)</a:t>
            </a:r>
          </a:p>
          <a:p>
            <a:pPr lvl="1"/>
            <a:r>
              <a:rPr lang="cs-CZ" sz="2800" dirty="0" smtClean="0"/>
              <a:t>Nepřímá (jiné subjekty, typicky obce a kraje)</a:t>
            </a:r>
          </a:p>
          <a:p>
            <a:r>
              <a:rPr lang="cs-CZ" sz="3200" dirty="0" smtClean="0"/>
              <a:t>Samospráva</a:t>
            </a:r>
          </a:p>
          <a:p>
            <a:pPr lvl="1"/>
            <a:r>
              <a:rPr lang="cs-CZ" sz="2800" dirty="0" smtClean="0"/>
              <a:t>Územní (obce a kraje)</a:t>
            </a:r>
          </a:p>
          <a:p>
            <a:pPr lvl="1"/>
            <a:r>
              <a:rPr lang="cs-CZ" sz="2800" dirty="0" smtClean="0"/>
              <a:t>Zájmová (profesní komory, (veřejné) vysoké školy, komory s nepovinným členstvím)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8253703" cy="1397000"/>
          </a:xfrm>
        </p:spPr>
        <p:txBody>
          <a:bodyPr/>
          <a:lstStyle/>
          <a:p>
            <a:pPr defTabSz="1216152">
              <a:spcBef>
                <a:spcPts val="0"/>
              </a:spcBef>
            </a:pPr>
            <a:r>
              <a:rPr lang="cs-CZ" dirty="0" smtClean="0">
                <a:solidFill>
                  <a:srgbClr val="374C81"/>
                </a:solidFill>
              </a:rPr>
              <a:t>Veřejná správa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1117308" y="1701800"/>
            <a:ext cx="9853903" cy="4470400"/>
          </a:xfrm>
        </p:spPr>
        <p:txBody>
          <a:bodyPr>
            <a:normAutofit fontScale="92500"/>
          </a:bodyPr>
          <a:lstStyle/>
          <a:p>
            <a:r>
              <a:rPr lang="cs-CZ" sz="3200" dirty="0" smtClean="0"/>
              <a:t>v organizačním (formálním) pojetí</a:t>
            </a:r>
          </a:p>
          <a:p>
            <a:pPr lvl="1"/>
            <a:r>
              <a:rPr lang="cs-CZ" sz="2800" dirty="0" smtClean="0"/>
              <a:t>velmi zjednodušeně souhrn orgánů a vztahů mezi nimi</a:t>
            </a:r>
          </a:p>
          <a:p>
            <a:pPr lvl="1"/>
            <a:r>
              <a:rPr lang="cs-CZ" sz="2800" dirty="0" smtClean="0"/>
              <a:t>&gt; přednáška 27. 10. Organizace veřejné správy, vztah ústřední, regionální a místní správy. Organizace veřejné správy v České republice</a:t>
            </a:r>
          </a:p>
          <a:p>
            <a:r>
              <a:rPr lang="cs-CZ" sz="3200" dirty="0" smtClean="0"/>
              <a:t>ve funkčním (materiálním) pojetí</a:t>
            </a:r>
          </a:p>
          <a:p>
            <a:pPr lvl="1"/>
            <a:r>
              <a:rPr lang="cs-CZ" sz="2800" dirty="0" smtClean="0"/>
              <a:t>velmi zjednodušeně souhrn </a:t>
            </a:r>
            <a:r>
              <a:rPr lang="cs-CZ" sz="2800" dirty="0" err="1" smtClean="0"/>
              <a:t>činnností</a:t>
            </a:r>
            <a:endParaRPr lang="cs-CZ" sz="2800" dirty="0" smtClean="0"/>
          </a:p>
          <a:p>
            <a:pPr lvl="1"/>
            <a:r>
              <a:rPr lang="cs-CZ" sz="2800" dirty="0" smtClean="0"/>
              <a:t>&gt; přednáška 29. 9. Metody a formy realizace veřejné správy, rozhodovací procesy ve veřejné správě</a:t>
            </a:r>
          </a:p>
        </p:txBody>
      </p:sp>
    </p:spTree>
    <p:extLst>
      <p:ext uri="{BB962C8B-B14F-4D97-AF65-F5344CB8AC3E}">
        <p14:creationId xmlns="" xmlns:p14="http://schemas.microsoft.com/office/powerpoint/2010/main" val="68604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Veřejná správa v rámci dělby moci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Je realizována </a:t>
            </a:r>
            <a:r>
              <a:rPr lang="cs-CZ" sz="3200" b="1" dirty="0" smtClean="0"/>
              <a:t>v rámci moci výkonné</a:t>
            </a:r>
          </a:p>
          <a:p>
            <a:r>
              <a:rPr lang="cs-CZ" sz="3200" dirty="0" smtClean="0"/>
              <a:t>Její mantinely jsou určovány </a:t>
            </a:r>
            <a:r>
              <a:rPr lang="cs-CZ" sz="3200" b="1" dirty="0" smtClean="0"/>
              <a:t>mocí zákonodárnou</a:t>
            </a:r>
          </a:p>
          <a:p>
            <a:r>
              <a:rPr lang="cs-CZ" sz="3200" dirty="0" smtClean="0"/>
              <a:t>Kontrolována je mimo jiné </a:t>
            </a:r>
            <a:r>
              <a:rPr lang="cs-CZ" sz="3200" b="1" dirty="0" smtClean="0"/>
              <a:t>mocí soudní</a:t>
            </a:r>
            <a:endParaRPr lang="cs-CZ" sz="3200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8253703" cy="1397000"/>
          </a:xfrm>
        </p:spPr>
        <p:txBody>
          <a:bodyPr/>
          <a:lstStyle/>
          <a:p>
            <a:pPr defTabSz="1216152">
              <a:spcBef>
                <a:spcPts val="0"/>
              </a:spcBef>
            </a:pPr>
            <a:r>
              <a:rPr lang="cs-CZ" dirty="0" smtClean="0">
                <a:solidFill>
                  <a:srgbClr val="374C81"/>
                </a:solidFill>
              </a:rPr>
              <a:t>Veřejnoprávní vztah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1117308" y="1701800"/>
            <a:ext cx="9853903" cy="4470400"/>
          </a:xfrm>
        </p:spPr>
        <p:txBody>
          <a:bodyPr>
            <a:normAutofit/>
          </a:bodyPr>
          <a:lstStyle/>
          <a:p>
            <a:r>
              <a:rPr lang="cs-CZ" sz="3200" dirty="0" smtClean="0"/>
              <a:t>je právní vztah (poměr mezi stranami), který vzniká při realizaci veřejné správy</a:t>
            </a:r>
          </a:p>
          <a:p>
            <a:r>
              <a:rPr lang="cs-CZ" sz="2800" i="1" dirty="0" smtClean="0"/>
              <a:t>nadřazený</a:t>
            </a:r>
            <a:r>
              <a:rPr lang="cs-CZ" sz="2800" dirty="0" smtClean="0"/>
              <a:t> subjekt jednostranně, závazně určuje </a:t>
            </a:r>
            <a:r>
              <a:rPr lang="cs-CZ" sz="2800" i="1" dirty="0" smtClean="0"/>
              <a:t>podřazenému</a:t>
            </a:r>
            <a:r>
              <a:rPr lang="cs-CZ" sz="2800" dirty="0" smtClean="0"/>
              <a:t> subjektu, co bude či nebude dělat (a může to vynutit)</a:t>
            </a:r>
          </a:p>
          <a:p>
            <a:endParaRPr lang="cs-CZ" sz="2800" dirty="0" smtClean="0"/>
          </a:p>
        </p:txBody>
      </p:sp>
      <p:graphicFrame>
        <p:nvGraphicFramePr>
          <p:cNvPr id="6" name="Diagram 5"/>
          <p:cNvGraphicFramePr/>
          <p:nvPr/>
        </p:nvGraphicFramePr>
        <p:xfrm>
          <a:off x="1979612" y="4343400"/>
          <a:ext cx="8153400" cy="137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Obdélník 6"/>
          <p:cNvSpPr/>
          <p:nvPr/>
        </p:nvSpPr>
        <p:spPr>
          <a:xfrm>
            <a:off x="2055812" y="6096000"/>
            <a:ext cx="8064896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</a:pPr>
            <a:r>
              <a:rPr lang="cs-CZ" sz="2800" b="1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Kdo je ve výhodnějším postavení - úřad nebo občan?</a:t>
            </a:r>
          </a:p>
        </p:txBody>
      </p:sp>
    </p:spTree>
    <p:extLst>
      <p:ext uri="{BB962C8B-B14F-4D97-AF65-F5344CB8AC3E}">
        <p14:creationId xmlns="" xmlns:p14="http://schemas.microsoft.com/office/powerpoint/2010/main" val="68604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8253703" cy="1397000"/>
          </a:xfrm>
        </p:spPr>
        <p:txBody>
          <a:bodyPr/>
          <a:lstStyle/>
          <a:p>
            <a:pPr defTabSz="1216152">
              <a:spcBef>
                <a:spcPts val="0"/>
              </a:spcBef>
            </a:pPr>
            <a:r>
              <a:rPr lang="cs-CZ" dirty="0" smtClean="0">
                <a:solidFill>
                  <a:srgbClr val="374C81"/>
                </a:solidFill>
              </a:rPr>
              <a:t>Veřejnoprávní vztah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1117308" y="1701800"/>
            <a:ext cx="9853903" cy="44704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cs-CZ" sz="3200" b="1" dirty="0" smtClean="0"/>
              <a:t>Čl. 2 Ústavy ČR</a:t>
            </a:r>
          </a:p>
          <a:p>
            <a:r>
              <a:rPr lang="cs-CZ" sz="3200" i="1" dirty="0" smtClean="0"/>
              <a:t>(3) Státní moc slouží všem občanům a lze ji uplatňovat jen v případech, v mezích a způsoby, které stanoví zákon.</a:t>
            </a:r>
          </a:p>
          <a:p>
            <a:r>
              <a:rPr lang="cs-CZ" sz="3200" i="1" dirty="0" smtClean="0"/>
              <a:t>(4) Každý občan může činit, co není zákonem zakázáno, a nikdo nesmí být nucen činit, co zákon neukládá.</a:t>
            </a:r>
          </a:p>
          <a:p>
            <a:pPr>
              <a:buNone/>
            </a:pPr>
            <a:r>
              <a:rPr lang="cs-CZ" sz="3200" b="1" dirty="0" smtClean="0"/>
              <a:t>Čl. 2 Listiny základních práv a svobod</a:t>
            </a:r>
          </a:p>
          <a:p>
            <a:r>
              <a:rPr lang="cs-CZ" sz="3200" i="1" dirty="0" smtClean="0"/>
              <a:t>(2) Státní moc lze uplatňovat jen v případech a v mezích stanoveným zákonem, a to způsobem, který zákon stanoví.</a:t>
            </a:r>
          </a:p>
          <a:p>
            <a:r>
              <a:rPr lang="cs-CZ" sz="3200" i="1" dirty="0" smtClean="0"/>
              <a:t>(3) Každý může činit, co není zákonem zakázáno, a nikdo nesmí být nucen činit, co zákon neukládá.</a:t>
            </a:r>
          </a:p>
        </p:txBody>
      </p:sp>
    </p:spTree>
    <p:extLst>
      <p:ext uri="{BB962C8B-B14F-4D97-AF65-F5344CB8AC3E}">
        <p14:creationId xmlns="" xmlns:p14="http://schemas.microsoft.com/office/powerpoint/2010/main" val="68604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8253703" cy="1397000"/>
          </a:xfrm>
        </p:spPr>
        <p:txBody>
          <a:bodyPr/>
          <a:lstStyle/>
          <a:p>
            <a:pPr defTabSz="1216152">
              <a:spcBef>
                <a:spcPts val="0"/>
              </a:spcBef>
            </a:pPr>
            <a:r>
              <a:rPr lang="cs-CZ" dirty="0" smtClean="0">
                <a:solidFill>
                  <a:srgbClr val="374C81"/>
                </a:solidFill>
              </a:rPr>
              <a:t>Veřejnoprávní vztah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1117308" y="1701800"/>
            <a:ext cx="9853903" cy="4470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2800" b="1" dirty="0" smtClean="0"/>
              <a:t>Občan</a:t>
            </a:r>
          </a:p>
          <a:p>
            <a:r>
              <a:rPr lang="cs-CZ" sz="2800" dirty="0" smtClean="0"/>
              <a:t>může činit vše, co mu zákon nezakazuje</a:t>
            </a:r>
          </a:p>
          <a:p>
            <a:pPr>
              <a:buNone/>
            </a:pPr>
            <a:r>
              <a:rPr lang="cs-CZ" sz="2800" b="1" dirty="0" smtClean="0"/>
              <a:t>Úřad</a:t>
            </a:r>
          </a:p>
          <a:p>
            <a:r>
              <a:rPr lang="cs-CZ" sz="2800" dirty="0" smtClean="0"/>
              <a:t>může činit jen to, co mu Z umožňuje (k čemu ho zmocňuje)</a:t>
            </a:r>
          </a:p>
          <a:p>
            <a:r>
              <a:rPr lang="cs-CZ" sz="2800" dirty="0" smtClean="0"/>
              <a:t>na základě zákona (působnost, pravomoc), v jeho mezích (</a:t>
            </a:r>
            <a:r>
              <a:rPr lang="cs-CZ" sz="2800" dirty="0" err="1" smtClean="0"/>
              <a:t>hmotněprávní</a:t>
            </a:r>
            <a:r>
              <a:rPr lang="cs-CZ" sz="2800" dirty="0" smtClean="0"/>
              <a:t> základ), stanoveným způsobem (forma, procedura) = výhrada zákona (ústavní maxima, ...)</a:t>
            </a:r>
          </a:p>
        </p:txBody>
      </p:sp>
    </p:spTree>
    <p:extLst>
      <p:ext uri="{BB962C8B-B14F-4D97-AF65-F5344CB8AC3E}">
        <p14:creationId xmlns="" xmlns:p14="http://schemas.microsoft.com/office/powerpoint/2010/main" val="68604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8253703" cy="1397000"/>
          </a:xfrm>
        </p:spPr>
        <p:txBody>
          <a:bodyPr/>
          <a:lstStyle/>
          <a:p>
            <a:pPr defTabSz="1216152">
              <a:spcBef>
                <a:spcPts val="0"/>
              </a:spcBef>
            </a:pPr>
            <a:r>
              <a:rPr lang="cs-CZ" dirty="0" smtClean="0">
                <a:solidFill>
                  <a:srgbClr val="374C81"/>
                </a:solidFill>
              </a:rPr>
              <a:t>Právní úprava veřejné správy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1117308" y="1701800"/>
            <a:ext cx="9853903" cy="4470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2800" b="1" dirty="0" smtClean="0"/>
              <a:t>Správní právo</a:t>
            </a:r>
          </a:p>
          <a:p>
            <a:pPr>
              <a:buNone/>
            </a:pPr>
            <a:r>
              <a:rPr lang="cs-CZ" dirty="0" smtClean="0"/>
              <a:t>= právní odvětví, které patří do veřejného práva</a:t>
            </a:r>
          </a:p>
          <a:p>
            <a:r>
              <a:rPr lang="cs-CZ" dirty="0" smtClean="0"/>
              <a:t>upravuje vztahy uskutečňující se při realizaci veřejné správy, typicky jsou si subjekty v nerovném postavení</a:t>
            </a:r>
          </a:p>
          <a:p>
            <a:r>
              <a:rPr lang="cs-CZ" dirty="0" smtClean="0"/>
              <a:t>má blízko k jiným správním odvětvím (ÚP, </a:t>
            </a:r>
            <a:r>
              <a:rPr lang="cs-CZ" dirty="0" err="1" smtClean="0"/>
              <a:t>FinP</a:t>
            </a:r>
            <a:r>
              <a:rPr lang="cs-CZ" dirty="0" smtClean="0"/>
              <a:t>, </a:t>
            </a:r>
            <a:r>
              <a:rPr lang="cs-CZ" dirty="0" err="1" smtClean="0"/>
              <a:t>ObčP</a:t>
            </a:r>
            <a:r>
              <a:rPr lang="cs-CZ" dirty="0" smtClean="0"/>
              <a:t>, </a:t>
            </a:r>
            <a:r>
              <a:rPr lang="cs-CZ" dirty="0" err="1" smtClean="0"/>
              <a:t>TrP</a:t>
            </a:r>
            <a:r>
              <a:rPr lang="cs-CZ" dirty="0" smtClean="0"/>
              <a:t>…)</a:t>
            </a:r>
          </a:p>
          <a:p>
            <a:r>
              <a:rPr lang="cs-CZ" dirty="0" smtClean="0"/>
              <a:t>lze jej vnitřně členit na</a:t>
            </a:r>
          </a:p>
          <a:p>
            <a:pPr lvl="1"/>
            <a:r>
              <a:rPr lang="cs-CZ" dirty="0" err="1" smtClean="0"/>
              <a:t>SprP</a:t>
            </a:r>
            <a:r>
              <a:rPr lang="cs-CZ" dirty="0" smtClean="0"/>
              <a:t> hmotné</a:t>
            </a:r>
          </a:p>
          <a:p>
            <a:pPr lvl="1"/>
            <a:r>
              <a:rPr lang="cs-CZ" dirty="0" err="1" smtClean="0"/>
              <a:t>SprP</a:t>
            </a:r>
            <a:r>
              <a:rPr lang="cs-CZ" dirty="0" smtClean="0"/>
              <a:t> procesní</a:t>
            </a:r>
          </a:p>
          <a:p>
            <a:pPr lvl="1"/>
            <a:r>
              <a:rPr lang="cs-CZ" dirty="0" err="1" smtClean="0"/>
              <a:t>SprP</a:t>
            </a:r>
            <a:r>
              <a:rPr lang="cs-CZ" dirty="0" smtClean="0"/>
              <a:t> organizační</a:t>
            </a:r>
          </a:p>
          <a:p>
            <a:pPr lvl="1"/>
            <a:r>
              <a:rPr lang="cs-CZ" dirty="0" err="1" smtClean="0"/>
              <a:t>SprP</a:t>
            </a:r>
            <a:r>
              <a:rPr lang="cs-CZ" dirty="0" smtClean="0"/>
              <a:t> trestní</a:t>
            </a:r>
          </a:p>
        </p:txBody>
      </p:sp>
    </p:spTree>
    <p:extLst>
      <p:ext uri="{BB962C8B-B14F-4D97-AF65-F5344CB8AC3E}">
        <p14:creationId xmlns="" xmlns:p14="http://schemas.microsoft.com/office/powerpoint/2010/main" val="68604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8558503" cy="1397000"/>
          </a:xfrm>
        </p:spPr>
        <p:txBody>
          <a:bodyPr/>
          <a:lstStyle/>
          <a:p>
            <a:pPr defTabSz="1216152">
              <a:spcBef>
                <a:spcPts val="0"/>
              </a:spcBef>
            </a:pPr>
            <a:r>
              <a:rPr lang="cs-CZ" dirty="0" smtClean="0">
                <a:solidFill>
                  <a:srgbClr val="374C81"/>
                </a:solidFill>
              </a:rPr>
              <a:t>Ústavní základy veřejné správy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1117308" y="1701800"/>
            <a:ext cx="9853903" cy="4470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2800" b="1" dirty="0" smtClean="0"/>
              <a:t>Vymezení činnosti (zejména)</a:t>
            </a:r>
          </a:p>
          <a:p>
            <a:r>
              <a:rPr lang="cs-CZ" sz="2800" dirty="0" smtClean="0"/>
              <a:t>ústavní </a:t>
            </a:r>
            <a:r>
              <a:rPr lang="cs-CZ" sz="2800" dirty="0" smtClean="0"/>
              <a:t>maxima (výhrada zákona), </a:t>
            </a:r>
            <a:r>
              <a:rPr lang="cs-CZ" sz="2800" dirty="0" smtClean="0"/>
              <a:t>(soudní) kontrola</a:t>
            </a:r>
          </a:p>
          <a:p>
            <a:r>
              <a:rPr lang="cs-CZ" sz="2800" dirty="0" smtClean="0"/>
              <a:t>základní pravidla pro podzákonnou </a:t>
            </a:r>
            <a:r>
              <a:rPr lang="cs-CZ" sz="2800" dirty="0" err="1" smtClean="0"/>
              <a:t>normotvorbu</a:t>
            </a:r>
            <a:endParaRPr lang="cs-CZ" sz="2800" dirty="0" smtClean="0"/>
          </a:p>
          <a:p>
            <a:r>
              <a:rPr lang="cs-CZ" sz="2800" dirty="0" smtClean="0"/>
              <a:t>okruh činností (Listina)</a:t>
            </a:r>
          </a:p>
          <a:p>
            <a:pPr>
              <a:buNone/>
            </a:pPr>
            <a:r>
              <a:rPr lang="cs-CZ" sz="2800" b="1" dirty="0" smtClean="0"/>
              <a:t>Vymezení organizace (zejména)</a:t>
            </a:r>
          </a:p>
          <a:p>
            <a:r>
              <a:rPr lang="cs-CZ" sz="2800" dirty="0" smtClean="0"/>
              <a:t>základní orgány moci výkonné</a:t>
            </a:r>
          </a:p>
          <a:p>
            <a:r>
              <a:rPr lang="cs-CZ" sz="2800" dirty="0" smtClean="0"/>
              <a:t>územní samospráva</a:t>
            </a:r>
          </a:p>
        </p:txBody>
      </p:sp>
    </p:spTree>
    <p:extLst>
      <p:ext uri="{BB962C8B-B14F-4D97-AF65-F5344CB8AC3E}">
        <p14:creationId xmlns="" xmlns:p14="http://schemas.microsoft.com/office/powerpoint/2010/main" val="68604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Ústavní maxima (výhrada zákona)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1447800"/>
            <a:ext cx="10808293" cy="5149850"/>
          </a:xfrm>
        </p:spPr>
        <p:txBody>
          <a:bodyPr>
            <a:noAutofit/>
          </a:bodyPr>
          <a:lstStyle/>
          <a:p>
            <a:pPr marL="365760" indent="-283464" eaLnBrk="1" fontAlgn="auto" hangingPunct="1">
              <a:spcAft>
                <a:spcPts val="0"/>
              </a:spcAft>
              <a:buNone/>
              <a:defRPr/>
            </a:pPr>
            <a:r>
              <a:rPr lang="cs-CZ" sz="2800" b="1" dirty="0" smtClean="0"/>
              <a:t>Čl. 2 Ústavy ČR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i="1" dirty="0" smtClean="0"/>
              <a:t>(3) Státní moc slouží všem občanům a lze ji uplatňovat jen v případech, v mezích a způsoby, které stanoví zákon.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i="1" dirty="0" smtClean="0"/>
              <a:t>(4) Každý občan může činit, co není zákonem zakázáno, a nikdo nesmí být nucen činit, co zákon neukládá.</a:t>
            </a:r>
          </a:p>
          <a:p>
            <a:pPr marL="365760" indent="-283464" eaLnBrk="1" fontAlgn="auto" hangingPunct="1">
              <a:spcAft>
                <a:spcPts val="0"/>
              </a:spcAft>
              <a:buNone/>
              <a:defRPr/>
            </a:pPr>
            <a:r>
              <a:rPr lang="cs-CZ" sz="2800" b="1" dirty="0" smtClean="0"/>
              <a:t>Čl. 2 Listiny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i="1" dirty="0" smtClean="0"/>
              <a:t>(2) Státní moc lze uplatňovat jen v případech a v mezích stanoveným zákonem, a to způsobem, který zákon stanoví.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i="1" dirty="0" smtClean="0"/>
              <a:t>(3) Každý může činit, co není zákonem zakázáno, a nikdo nesmí být nucen činit, co zákon neukládá</a:t>
            </a:r>
            <a:r>
              <a:rPr lang="cs-CZ" i="1" dirty="0" smtClean="0"/>
              <a:t>.</a:t>
            </a:r>
            <a:endParaRPr lang="cs-CZ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9930103" cy="1397000"/>
          </a:xfrm>
        </p:spPr>
        <p:txBody>
          <a:bodyPr/>
          <a:lstStyle/>
          <a:p>
            <a:pPr algn="l" defTabSz="1216152">
              <a:lnSpc>
                <a:spcPct val="85000"/>
              </a:lnSpc>
              <a:spcBef>
                <a:spcPts val="0"/>
              </a:spcBef>
              <a:buNone/>
            </a:pPr>
            <a:r>
              <a:rPr lang="cs-CZ" sz="4400" b="0" i="0" baseline="0" dirty="0" smtClean="0">
                <a:solidFill>
                  <a:srgbClr val="374C81"/>
                </a:solidFill>
                <a:latin typeface="Century Gothic"/>
                <a:ea typeface="+mj-ea"/>
                <a:cs typeface="+mj-cs"/>
              </a:rPr>
              <a:t>Obsah</a:t>
            </a:r>
            <a:endParaRPr lang="cs-CZ" sz="4400" b="0" i="0" baseline="0" dirty="0">
              <a:solidFill>
                <a:srgbClr val="374C81"/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Obecné informace k výuce</a:t>
            </a:r>
          </a:p>
          <a:p>
            <a:r>
              <a:rPr lang="cs-CZ" sz="3200" dirty="0" smtClean="0"/>
              <a:t>Právo a právní řád</a:t>
            </a:r>
          </a:p>
          <a:p>
            <a:pPr marL="301752" indent="-301752" defTabSz="1216152">
              <a:buClr>
                <a:srgbClr val="374C81"/>
              </a:buClr>
              <a:buFont typeface="Arial"/>
              <a:buChar char="•"/>
            </a:pPr>
            <a:r>
              <a:rPr lang="cs-CZ" sz="3200" b="0" i="0" dirty="0" smtClean="0">
                <a:solidFill>
                  <a:srgbClr val="374C81"/>
                </a:solidFill>
                <a:latin typeface="Century Gothic"/>
                <a:ea typeface="+mn-ea"/>
                <a:cs typeface="+mn-cs"/>
              </a:rPr>
              <a:t>Veřejná správa a veřejnoprávní vztah</a:t>
            </a:r>
          </a:p>
          <a:p>
            <a:pPr marL="301752" indent="-301752"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r>
              <a:rPr lang="cs-CZ" sz="3200" dirty="0" smtClean="0">
                <a:solidFill>
                  <a:srgbClr val="374C81"/>
                </a:solidFill>
                <a:latin typeface="Century Gothic"/>
              </a:rPr>
              <a:t>Právní úprava veřejné správy</a:t>
            </a:r>
            <a:endParaRPr lang="cs-CZ" sz="3200" b="0" i="0" dirty="0">
              <a:solidFill>
                <a:srgbClr val="374C81"/>
              </a:solidFill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Soudní kontrola (a náhrada škody)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1447800"/>
            <a:ext cx="10808293" cy="5149850"/>
          </a:xfrm>
        </p:spPr>
        <p:txBody>
          <a:bodyPr>
            <a:noAutofit/>
          </a:bodyPr>
          <a:lstStyle/>
          <a:p>
            <a:pPr marL="365760" indent="-283464">
              <a:buNone/>
              <a:defRPr/>
            </a:pPr>
            <a:r>
              <a:rPr lang="cs-CZ" sz="2800" b="1" dirty="0" smtClean="0"/>
              <a:t>Čl. 36 Listiny</a:t>
            </a:r>
          </a:p>
          <a:p>
            <a:pPr marL="365760" indent="-283464">
              <a:buNone/>
              <a:defRPr/>
            </a:pPr>
            <a:r>
              <a:rPr lang="cs-CZ" sz="2800" i="1" dirty="0" smtClean="0"/>
              <a:t>(1) Každý se může domáhat stanoveným postupem svého práva u nezávislého a nestranného soudu a ve stanovených případech u jiného orgánu.</a:t>
            </a:r>
          </a:p>
          <a:p>
            <a:pPr marL="365760" indent="-283464">
              <a:buNone/>
              <a:defRPr/>
            </a:pPr>
            <a:r>
              <a:rPr lang="cs-CZ" sz="2800" i="1" dirty="0" smtClean="0"/>
              <a:t>(3) Každý má právo na náhradu škody způsobené mu nezákonným rozhodnutím soudu, m. jiného státního orgánu či orgánu veřejné správy nebo nesprávným úředním postupem</a:t>
            </a:r>
            <a:r>
              <a:rPr lang="cs-CZ" sz="2800" i="1" dirty="0" smtClean="0"/>
              <a:t>.</a:t>
            </a:r>
            <a:endParaRPr lang="cs-CZ" sz="2800" i="1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7308" y="76200"/>
            <a:ext cx="10768304" cy="1397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Úst. východiska </a:t>
            </a:r>
            <a:r>
              <a:rPr lang="cs-CZ" dirty="0" err="1" smtClean="0"/>
              <a:t>podzák</a:t>
            </a:r>
            <a:r>
              <a:rPr lang="cs-CZ" dirty="0" smtClean="0"/>
              <a:t>. </a:t>
            </a:r>
            <a:r>
              <a:rPr lang="cs-CZ" dirty="0" err="1" smtClean="0"/>
              <a:t>normotvorby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1447800"/>
            <a:ext cx="10808293" cy="5149850"/>
          </a:xfrm>
        </p:spPr>
        <p:txBody>
          <a:bodyPr>
            <a:noAutofit/>
          </a:bodyPr>
          <a:lstStyle/>
          <a:p>
            <a:pPr marL="365760" indent="-283464" eaLnBrk="1" fontAlgn="auto" hangingPunct="1">
              <a:spcAft>
                <a:spcPts val="0"/>
              </a:spcAft>
              <a:buNone/>
              <a:defRPr/>
            </a:pPr>
            <a:r>
              <a:rPr lang="cs-CZ" sz="2800" b="1" dirty="0" smtClean="0"/>
              <a:t>Čl. </a:t>
            </a:r>
            <a:r>
              <a:rPr lang="cs-CZ" sz="2800" b="1" dirty="0" smtClean="0"/>
              <a:t>78 Ústavy</a:t>
            </a:r>
          </a:p>
          <a:p>
            <a:pPr marL="365760" indent="-283464">
              <a:buNone/>
              <a:defRPr/>
            </a:pPr>
            <a:r>
              <a:rPr lang="cs-CZ" i="1" dirty="0" smtClean="0"/>
              <a:t>K provedení zákona a v jeho mezích je vláda oprávněna vydávat nařízení. Nařízení podepisuje předseda vlády a příslušný člen vlády.</a:t>
            </a:r>
            <a:endParaRPr lang="cs-CZ" i="1" dirty="0" smtClean="0"/>
          </a:p>
          <a:p>
            <a:pPr marL="365760" indent="-283464" eaLnBrk="1" fontAlgn="auto" hangingPunct="1">
              <a:spcAft>
                <a:spcPts val="0"/>
              </a:spcAft>
              <a:buNone/>
              <a:defRPr/>
            </a:pPr>
            <a:r>
              <a:rPr lang="cs-CZ" sz="2800" b="1" dirty="0" smtClean="0"/>
              <a:t>Čl. </a:t>
            </a:r>
            <a:r>
              <a:rPr lang="cs-CZ" sz="2800" b="1" dirty="0" smtClean="0"/>
              <a:t>79 Ústavy</a:t>
            </a:r>
            <a:endParaRPr lang="cs-CZ" sz="2800" b="1" dirty="0" smtClean="0"/>
          </a:p>
          <a:p>
            <a:pPr marL="365760" indent="-283464">
              <a:buNone/>
              <a:defRPr/>
            </a:pPr>
            <a:r>
              <a:rPr lang="cs-CZ" i="1" dirty="0" smtClean="0"/>
              <a:t>(</a:t>
            </a:r>
            <a:r>
              <a:rPr lang="cs-CZ" i="1" dirty="0" smtClean="0"/>
              <a:t>3) Ministerstva, jiné správní úřady a orgány územní samosprávy mohou na základě a v mezích zákona vydávat právní předpisy, jsou-li k tomu zákonem zmocněny</a:t>
            </a:r>
            <a:r>
              <a:rPr lang="cs-CZ" i="1" dirty="0" smtClean="0"/>
              <a:t>.</a:t>
            </a:r>
          </a:p>
          <a:p>
            <a:pPr marL="365760" indent="-283464">
              <a:buNone/>
              <a:defRPr/>
            </a:pPr>
            <a:r>
              <a:rPr lang="cs-CZ" sz="2800" b="1" dirty="0" smtClean="0"/>
              <a:t>Čl. </a:t>
            </a:r>
            <a:r>
              <a:rPr lang="cs-CZ" sz="2800" b="1" dirty="0" smtClean="0"/>
              <a:t>104 Ústavy</a:t>
            </a:r>
          </a:p>
          <a:p>
            <a:pPr marL="365760" indent="-283464">
              <a:buNone/>
              <a:defRPr/>
            </a:pPr>
            <a:r>
              <a:rPr lang="cs-CZ" i="1" dirty="0" smtClean="0"/>
              <a:t>(3) Zastupitelstva mohou v mezích své působnosti vydávat obecně závazné vyhlášky.</a:t>
            </a:r>
          </a:p>
          <a:p>
            <a:pPr marL="365760" indent="-283464">
              <a:buNone/>
              <a:defRPr/>
            </a:pPr>
            <a:endParaRPr lang="cs-CZ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7308" y="76200"/>
            <a:ext cx="10768304" cy="1397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Základní orgány moci výkonné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1447800"/>
            <a:ext cx="10808293" cy="5149850"/>
          </a:xfrm>
        </p:spPr>
        <p:txBody>
          <a:bodyPr>
            <a:noAutofit/>
          </a:bodyPr>
          <a:lstStyle/>
          <a:p>
            <a:pPr marL="365760" indent="-283464" eaLnBrk="1" fontAlgn="auto" hangingPunct="1">
              <a:spcAft>
                <a:spcPts val="0"/>
              </a:spcAft>
              <a:buNone/>
              <a:defRPr/>
            </a:pPr>
            <a:r>
              <a:rPr lang="cs-CZ" sz="2800" b="1" dirty="0" smtClean="0"/>
              <a:t>Hlava třetí (čl. 54 – 80) Ústavy</a:t>
            </a:r>
          </a:p>
          <a:p>
            <a:pPr marL="365760" indent="-283464" eaLnBrk="1" fontAlgn="auto" hangingPunct="1">
              <a:spcAft>
                <a:spcPts val="0"/>
              </a:spcAft>
              <a:buNone/>
              <a:defRPr/>
            </a:pPr>
            <a:r>
              <a:rPr lang="cs-CZ" dirty="0" smtClean="0"/>
              <a:t>- postavení (vč. ustavení)</a:t>
            </a:r>
          </a:p>
          <a:p>
            <a:pPr marL="365760" indent="-283464" eaLnBrk="1" fontAlgn="auto" hangingPunct="1">
              <a:spcAft>
                <a:spcPts val="0"/>
              </a:spcAft>
              <a:buNone/>
              <a:defRPr/>
            </a:pPr>
            <a:r>
              <a:rPr lang="cs-CZ" dirty="0" smtClean="0"/>
              <a:t>- vztah k jiným orgánům</a:t>
            </a:r>
          </a:p>
          <a:p>
            <a:pPr marL="365760" indent="-283464" eaLnBrk="1" fontAlgn="auto" hangingPunct="1">
              <a:spcAft>
                <a:spcPts val="0"/>
              </a:spcAft>
              <a:buNone/>
              <a:defRPr/>
            </a:pPr>
            <a:r>
              <a:rPr lang="cs-CZ" dirty="0" smtClean="0"/>
              <a:t>- vybrané kompetence</a:t>
            </a:r>
          </a:p>
          <a:p>
            <a:pPr marL="365760" indent="-283464" eaLnBrk="1" fontAlgn="auto" hangingPunct="1">
              <a:spcAft>
                <a:spcPts val="0"/>
              </a:spcAft>
              <a:buNone/>
              <a:defRPr/>
            </a:pPr>
            <a:r>
              <a:rPr lang="cs-CZ" b="1" i="1" dirty="0" smtClean="0"/>
              <a:t>- prezident</a:t>
            </a:r>
          </a:p>
          <a:p>
            <a:pPr marL="365760" indent="-283464" eaLnBrk="1" fontAlgn="auto" hangingPunct="1">
              <a:spcAft>
                <a:spcPts val="0"/>
              </a:spcAft>
              <a:buNone/>
              <a:defRPr/>
            </a:pPr>
            <a:r>
              <a:rPr lang="cs-CZ" b="1" i="1" dirty="0" smtClean="0"/>
              <a:t>- vláda</a:t>
            </a:r>
          </a:p>
          <a:p>
            <a:pPr marL="365760" indent="-283464" eaLnBrk="1" fontAlgn="auto" hangingPunct="1">
              <a:spcAft>
                <a:spcPts val="0"/>
              </a:spcAft>
              <a:buNone/>
              <a:defRPr/>
            </a:pPr>
            <a:r>
              <a:rPr lang="cs-CZ" i="1" dirty="0" smtClean="0"/>
              <a:t>- podmínky zřízení ministerstev a jiných správních úřadů (čl. 79)</a:t>
            </a:r>
          </a:p>
          <a:p>
            <a:pPr marL="365760" indent="-283464" eaLnBrk="1" fontAlgn="auto" hangingPunct="1">
              <a:spcAft>
                <a:spcPts val="0"/>
              </a:spcAft>
              <a:buNone/>
              <a:defRPr/>
            </a:pPr>
            <a:r>
              <a:rPr lang="cs-CZ" i="1" dirty="0" smtClean="0"/>
              <a:t>- postavení státních zaměstnanců</a:t>
            </a:r>
          </a:p>
          <a:p>
            <a:pPr marL="365760" indent="-283464" eaLnBrk="1" fontAlgn="auto" hangingPunct="1">
              <a:spcAft>
                <a:spcPts val="0"/>
              </a:spcAft>
              <a:buNone/>
              <a:defRPr/>
            </a:pPr>
            <a:r>
              <a:rPr lang="cs-CZ" i="1" dirty="0" smtClean="0"/>
              <a:t>- postavení státního zastupitelství</a:t>
            </a:r>
            <a:endParaRPr lang="cs-CZ" i="1" dirty="0" smtClean="0"/>
          </a:p>
          <a:p>
            <a:pPr marL="365760" indent="-283464">
              <a:buNone/>
              <a:defRPr/>
            </a:pPr>
            <a:endParaRPr lang="cs-CZ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7308" y="76200"/>
            <a:ext cx="10768304" cy="1397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Územní samospráva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1447800"/>
            <a:ext cx="10808293" cy="5149850"/>
          </a:xfrm>
        </p:spPr>
        <p:txBody>
          <a:bodyPr>
            <a:noAutofit/>
          </a:bodyPr>
          <a:lstStyle/>
          <a:p>
            <a:pPr marL="365760" indent="-283464" eaLnBrk="1" fontAlgn="auto" hangingPunct="1">
              <a:spcAft>
                <a:spcPts val="0"/>
              </a:spcAft>
              <a:buNone/>
              <a:defRPr/>
            </a:pPr>
            <a:r>
              <a:rPr lang="cs-CZ" sz="2800" b="1" dirty="0" smtClean="0"/>
              <a:t>Hlava sedmá (čl. 99 – 105) Ústavy</a:t>
            </a:r>
          </a:p>
          <a:p>
            <a:pPr marL="365760" indent="-283464" eaLnBrk="1" fontAlgn="auto" hangingPunct="1">
              <a:spcAft>
                <a:spcPts val="0"/>
              </a:spcAft>
              <a:buNone/>
              <a:defRPr/>
            </a:pPr>
            <a:r>
              <a:rPr lang="cs-CZ" dirty="0" smtClean="0"/>
              <a:t>- členění na obce a kraje</a:t>
            </a:r>
          </a:p>
          <a:p>
            <a:pPr marL="365760" indent="-283464" eaLnBrk="1" fontAlgn="auto" hangingPunct="1">
              <a:spcAft>
                <a:spcPts val="0"/>
              </a:spcAft>
              <a:buNone/>
              <a:defRPr/>
            </a:pPr>
            <a:r>
              <a:rPr lang="cs-CZ" dirty="0" smtClean="0"/>
              <a:t>- právo na samosprávu</a:t>
            </a:r>
          </a:p>
          <a:p>
            <a:pPr marL="365760" indent="-283464" eaLnBrk="1" fontAlgn="auto" hangingPunct="1">
              <a:spcAft>
                <a:spcPts val="0"/>
              </a:spcAft>
              <a:buNone/>
              <a:defRPr/>
            </a:pPr>
            <a:r>
              <a:rPr lang="cs-CZ" dirty="0" smtClean="0"/>
              <a:t>- základní postavení obce a kraje</a:t>
            </a:r>
          </a:p>
          <a:p>
            <a:pPr marL="365760" indent="-283464" eaLnBrk="1" fontAlgn="auto" hangingPunct="1">
              <a:spcAft>
                <a:spcPts val="0"/>
              </a:spcAft>
              <a:buNone/>
              <a:defRPr/>
            </a:pPr>
            <a:r>
              <a:rPr lang="cs-CZ" dirty="0" smtClean="0"/>
              <a:t>- postavení zastupitelstva</a:t>
            </a:r>
            <a:endParaRPr lang="cs-CZ" dirty="0" smtClean="0"/>
          </a:p>
          <a:p>
            <a:pPr marL="365760" indent="-283464">
              <a:buNone/>
              <a:defRPr/>
            </a:pPr>
            <a:r>
              <a:rPr lang="cs-CZ" sz="2800" b="1" dirty="0" smtClean="0"/>
              <a:t>Ústavní zákon č. 347/1997 </a:t>
            </a:r>
            <a:r>
              <a:rPr lang="cs-CZ" sz="2800" b="1" dirty="0" smtClean="0"/>
              <a:t>Sb., o vytvoření vyšších územních samosprávných celků</a:t>
            </a:r>
          </a:p>
          <a:p>
            <a:pPr marL="365760" indent="-283464">
              <a:buNone/>
              <a:defRPr/>
            </a:pPr>
            <a:r>
              <a:rPr lang="cs-CZ" dirty="0" smtClean="0"/>
              <a:t>- zřízení a vymezení krajů</a:t>
            </a:r>
            <a:endParaRPr lang="cs-CZ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8634703" cy="1397000"/>
          </a:xfrm>
        </p:spPr>
        <p:txBody>
          <a:bodyPr/>
          <a:lstStyle/>
          <a:p>
            <a:pPr defTabSz="1216152">
              <a:spcBef>
                <a:spcPts val="0"/>
              </a:spcBef>
            </a:pPr>
            <a:r>
              <a:rPr lang="cs-CZ" dirty="0" smtClean="0">
                <a:solidFill>
                  <a:srgbClr val="374C81"/>
                </a:solidFill>
              </a:rPr>
              <a:t>Zákonný základ veřejné správy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1117308" y="1701800"/>
            <a:ext cx="9853903" cy="4470400"/>
          </a:xfrm>
        </p:spPr>
        <p:txBody>
          <a:bodyPr>
            <a:noAutofit/>
          </a:bodyPr>
          <a:lstStyle/>
          <a:p>
            <a:pPr marL="514350" indent="-514350"/>
            <a:r>
              <a:rPr lang="cs-CZ" sz="2800" dirty="0" smtClean="0"/>
              <a:t>Správní právo není kodifikované</a:t>
            </a:r>
          </a:p>
          <a:p>
            <a:pPr marL="514350" indent="-514350"/>
            <a:r>
              <a:rPr lang="cs-CZ" sz="2800" dirty="0" smtClean="0"/>
              <a:t>Vybrané stěžejní předpisy pro činnost</a:t>
            </a:r>
          </a:p>
          <a:p>
            <a:pPr marL="940995" lvl="1" indent="-514350"/>
            <a:r>
              <a:rPr lang="cs-CZ" sz="2400" dirty="0" smtClean="0"/>
              <a:t>Správní řád</a:t>
            </a:r>
          </a:p>
          <a:p>
            <a:pPr marL="940995" lvl="1" indent="-514350"/>
            <a:r>
              <a:rPr lang="cs-CZ" sz="2400" dirty="0" smtClean="0"/>
              <a:t>Zákon o přestupcích</a:t>
            </a:r>
          </a:p>
          <a:p>
            <a:pPr marL="514350" indent="-514350"/>
            <a:r>
              <a:rPr lang="cs-CZ" sz="2800" dirty="0" smtClean="0"/>
              <a:t>Vybrané stěžejní předpisy pro organizaci</a:t>
            </a:r>
          </a:p>
          <a:p>
            <a:pPr marL="940995" lvl="1" indent="-514350"/>
            <a:r>
              <a:rPr lang="cs-CZ" sz="2400" dirty="0" smtClean="0"/>
              <a:t>Kompetenční zákon</a:t>
            </a:r>
          </a:p>
          <a:p>
            <a:pPr marL="940995" lvl="1" indent="-514350"/>
            <a:r>
              <a:rPr lang="cs-CZ" sz="2400" dirty="0" smtClean="0"/>
              <a:t>Zákon o obcích, o krajích, o hlavním městě Praze</a:t>
            </a:r>
          </a:p>
          <a:p>
            <a:pPr marL="514350" indent="-514350"/>
            <a:r>
              <a:rPr lang="cs-CZ" sz="2800" dirty="0" smtClean="0"/>
              <a:t>Zmocňující </a:t>
            </a:r>
            <a:r>
              <a:rPr lang="cs-CZ" sz="2800" dirty="0" smtClean="0"/>
              <a:t>ustanovené předpisů</a:t>
            </a:r>
            <a:endParaRPr lang="cs-CZ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68604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8253703" cy="1397000"/>
          </a:xfrm>
        </p:spPr>
        <p:txBody>
          <a:bodyPr/>
          <a:lstStyle/>
          <a:p>
            <a:pPr defTabSz="1216152">
              <a:spcBef>
                <a:spcPts val="0"/>
              </a:spcBef>
            </a:pPr>
            <a:r>
              <a:rPr lang="cs-CZ" dirty="0" smtClean="0">
                <a:solidFill>
                  <a:srgbClr val="374C81"/>
                </a:solidFill>
              </a:rPr>
              <a:t>Podzákonné předpisy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1117308" y="1701800"/>
            <a:ext cx="9853903" cy="4470400"/>
          </a:xfrm>
        </p:spPr>
        <p:txBody>
          <a:bodyPr>
            <a:noAutofit/>
          </a:bodyPr>
          <a:lstStyle/>
          <a:p>
            <a:r>
              <a:rPr lang="cs-CZ" sz="2800" dirty="0" smtClean="0"/>
              <a:t>Nařízení vlády</a:t>
            </a:r>
          </a:p>
          <a:p>
            <a:r>
              <a:rPr lang="cs-CZ" sz="2800" dirty="0" smtClean="0"/>
              <a:t>Vyhlášky ministerstev a jiných ústředních orgánů</a:t>
            </a:r>
          </a:p>
          <a:p>
            <a:r>
              <a:rPr lang="cs-CZ" sz="2800" dirty="0" smtClean="0"/>
              <a:t>Obecně závazné vyhlášky obcí a krajů</a:t>
            </a:r>
          </a:p>
          <a:p>
            <a:r>
              <a:rPr lang="cs-CZ" sz="2800" dirty="0" smtClean="0"/>
              <a:t>Nařízení obcí a krajů</a:t>
            </a:r>
          </a:p>
        </p:txBody>
      </p:sp>
    </p:spTree>
    <p:extLst>
      <p:ext uri="{BB962C8B-B14F-4D97-AF65-F5344CB8AC3E}">
        <p14:creationId xmlns="" xmlns:p14="http://schemas.microsoft.com/office/powerpoint/2010/main" val="68604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Shrnutí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Co to je veřejná správa?</a:t>
            </a:r>
          </a:p>
          <a:p>
            <a:r>
              <a:rPr lang="cs-CZ" dirty="0" smtClean="0"/>
              <a:t>Kým je veřejná správa vykonávána?</a:t>
            </a:r>
          </a:p>
          <a:p>
            <a:r>
              <a:rPr lang="cs-CZ" dirty="0" smtClean="0"/>
              <a:t>Co veřejná správa činí?</a:t>
            </a:r>
          </a:p>
          <a:p>
            <a:r>
              <a:rPr lang="cs-CZ" dirty="0" smtClean="0"/>
              <a:t>Čím je veřejná správa regulována?</a:t>
            </a:r>
          </a:p>
          <a:p>
            <a:r>
              <a:rPr lang="cs-CZ" dirty="0" smtClean="0"/>
              <a:t>Jak dál veřejná správa reguluje, co má a nemá být?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2588" y="4445000"/>
            <a:ext cx="7415424" cy="1955800"/>
          </a:xfrm>
        </p:spPr>
        <p:txBody>
          <a:bodyPr>
            <a:noAutofit/>
          </a:bodyPr>
          <a:lstStyle/>
          <a:p>
            <a:r>
              <a:rPr lang="cs-CZ" sz="3200" dirty="0" smtClean="0"/>
              <a:t>Příští přednáška (29. 9. 2015)</a:t>
            </a:r>
            <a:br>
              <a:rPr lang="cs-CZ" sz="3200" dirty="0" smtClean="0"/>
            </a:b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2800" dirty="0" smtClean="0"/>
              <a:t>Metody a formy realizace veřejné správy, rozhodovací procesy ve veřejné správě  </a:t>
            </a:r>
            <a:endParaRPr lang="cs-CZ" sz="32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Konec</a:t>
            </a:r>
          </a:p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Děkuji za pozornost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Obecné informace k výuce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7308" y="1701800"/>
            <a:ext cx="10463503" cy="4699000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Přednášky každý týden (s výjimkou 17. listopadu)</a:t>
            </a:r>
          </a:p>
          <a:p>
            <a:r>
              <a:rPr lang="cs-CZ" dirty="0" err="1" smtClean="0"/>
              <a:t>Garantka</a:t>
            </a:r>
            <a:r>
              <a:rPr lang="cs-CZ" dirty="0" smtClean="0"/>
              <a:t> JUDr. </a:t>
            </a:r>
            <a:r>
              <a:rPr lang="cs-CZ" dirty="0" err="1" smtClean="0"/>
              <a:t>Jurníková</a:t>
            </a:r>
            <a:r>
              <a:rPr lang="cs-CZ" dirty="0" smtClean="0"/>
              <a:t>, </a:t>
            </a:r>
            <a:r>
              <a:rPr lang="cs-CZ" dirty="0" err="1" smtClean="0"/>
              <a:t>Ph.D</a:t>
            </a:r>
            <a:r>
              <a:rPr lang="cs-CZ" dirty="0" smtClean="0"/>
              <a:t>. (první přednáška 27. října)</a:t>
            </a:r>
          </a:p>
          <a:p>
            <a:r>
              <a:rPr lang="cs-CZ" dirty="0" smtClean="0"/>
              <a:t>Příprava na přednášku</a:t>
            </a:r>
          </a:p>
          <a:p>
            <a:pPr lvl="1"/>
            <a:r>
              <a:rPr lang="cs-CZ" dirty="0" smtClean="0"/>
              <a:t>právní předpisy dle tématu přednášky + Ústava ČR, Listina základních práv a svobod, Správní řád</a:t>
            </a:r>
          </a:p>
          <a:p>
            <a:pPr lvl="1"/>
            <a:r>
              <a:rPr lang="cs-CZ" dirty="0" smtClean="0"/>
              <a:t>popř. úkoly zadané na předchozí přednášce či ve studijních materiálech</a:t>
            </a:r>
          </a:p>
          <a:p>
            <a:r>
              <a:rPr lang="cs-CZ" dirty="0" smtClean="0"/>
              <a:t>Zkouška</a:t>
            </a:r>
          </a:p>
          <a:p>
            <a:pPr lvl="1"/>
            <a:r>
              <a:rPr lang="cs-CZ" dirty="0" smtClean="0"/>
              <a:t>ústní s přípravou</a:t>
            </a:r>
          </a:p>
          <a:p>
            <a:pPr lvl="1"/>
            <a:r>
              <a:rPr lang="cs-CZ" dirty="0" smtClean="0"/>
              <a:t>termíny budou vypsány do 4. 12., přihlašování bude možné od pondělka 7. 12. od 17:00</a:t>
            </a:r>
          </a:p>
          <a:p>
            <a:pPr lvl="1"/>
            <a:r>
              <a:rPr lang="cs-CZ" dirty="0" smtClean="0"/>
              <a:t>výhradně opravný termín (pro ty, kterým se nepodařilo složit zkoušku) bude vypsán i ve zkouškovém období jarního semestru; pokud se nepodaří splnit, bude třeba zapsat si předmět opakovaně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9777703" cy="1397000"/>
          </a:xfrm>
        </p:spPr>
        <p:txBody>
          <a:bodyPr/>
          <a:lstStyle/>
          <a:p>
            <a:pPr defTabSz="1216152">
              <a:spcBef>
                <a:spcPts val="0"/>
              </a:spcBef>
            </a:pPr>
            <a:r>
              <a:rPr lang="cs-CZ" dirty="0" smtClean="0">
                <a:solidFill>
                  <a:srgbClr val="374C81"/>
                </a:solidFill>
              </a:rPr>
              <a:t>Právo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cs-CZ" sz="2800" dirty="0" smtClean="0"/>
              <a:t>= regulativní systém (podobně jako morálka či náboženství), vynutitelný „silou“ (veřejnou mocí)</a:t>
            </a:r>
          </a:p>
          <a:p>
            <a:pPr>
              <a:buNone/>
            </a:pPr>
            <a:r>
              <a:rPr lang="cs-CZ" sz="2800" dirty="0" smtClean="0"/>
              <a:t>≠ spravedlnost, ke spravedlnosti by ale mělo směřovat</a:t>
            </a:r>
          </a:p>
          <a:p>
            <a:pPr>
              <a:buNone/>
            </a:pPr>
            <a:r>
              <a:rPr lang="cs-CZ" sz="2800" dirty="0" smtClean="0"/>
              <a:t>- je systémem </a:t>
            </a:r>
            <a:r>
              <a:rPr lang="cs-CZ" sz="2800" i="1" dirty="0" smtClean="0"/>
              <a:t>právních norem</a:t>
            </a:r>
            <a:r>
              <a:rPr lang="cs-CZ" sz="2800" dirty="0" smtClean="0"/>
              <a:t> (závazných pravidel chování)</a:t>
            </a:r>
          </a:p>
          <a:p>
            <a:pPr>
              <a:buNone/>
            </a:pPr>
            <a:r>
              <a:rPr lang="cs-CZ" sz="2800" u="sng" dirty="0" smtClean="0"/>
              <a:t>Problémy </a:t>
            </a:r>
          </a:p>
          <a:p>
            <a:r>
              <a:rPr lang="cs-CZ" sz="2800" dirty="0" smtClean="0"/>
              <a:t>Co je spravedlivé?</a:t>
            </a:r>
          </a:p>
          <a:p>
            <a:r>
              <a:rPr lang="cs-CZ" sz="2800" dirty="0" smtClean="0"/>
              <a:t>Co je „po právu“?</a:t>
            </a:r>
            <a:endParaRPr lang="cs-CZ" sz="2800" dirty="0"/>
          </a:p>
        </p:txBody>
      </p:sp>
    </p:spTree>
    <p:extLst>
      <p:ext uri="{BB962C8B-B14F-4D97-AF65-F5344CB8AC3E}">
        <p14:creationId xmlns="" xmlns:p14="http://schemas.microsoft.com/office/powerpoint/2010/main" val="24749173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8253703" cy="1397000"/>
          </a:xfrm>
        </p:spPr>
        <p:txBody>
          <a:bodyPr/>
          <a:lstStyle/>
          <a:p>
            <a:pPr defTabSz="1216152">
              <a:spcBef>
                <a:spcPts val="0"/>
              </a:spcBef>
            </a:pPr>
            <a:r>
              <a:rPr lang="cs-CZ" dirty="0" smtClean="0">
                <a:solidFill>
                  <a:srgbClr val="374C81"/>
                </a:solidFill>
              </a:rPr>
              <a:t>Co je po právu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1117308" y="1701800"/>
            <a:ext cx="9853903" cy="4470400"/>
          </a:xfrm>
        </p:spPr>
        <p:txBody>
          <a:bodyPr>
            <a:normAutofit/>
          </a:bodyPr>
          <a:lstStyle/>
          <a:p>
            <a:r>
              <a:rPr lang="cs-CZ" sz="3200" dirty="0" smtClean="0"/>
              <a:t>Text ustanovení ≠ </a:t>
            </a:r>
            <a:r>
              <a:rPr lang="cs-CZ" sz="3200" i="1" dirty="0" smtClean="0"/>
              <a:t>právní norma </a:t>
            </a:r>
            <a:r>
              <a:rPr lang="cs-CZ" sz="3200" dirty="0" smtClean="0"/>
              <a:t>(PN)</a:t>
            </a:r>
          </a:p>
          <a:p>
            <a:pPr marL="301752" indent="-301752" defTabSz="1216152">
              <a:buClr>
                <a:srgbClr val="374C81"/>
              </a:buClr>
              <a:buFont typeface="Arial"/>
              <a:buChar char="•"/>
            </a:pPr>
            <a:r>
              <a:rPr lang="cs-CZ" sz="3200" u="sng" dirty="0" smtClean="0"/>
              <a:t>Právní norma</a:t>
            </a:r>
            <a:r>
              <a:rPr lang="cs-CZ" sz="3200" dirty="0" smtClean="0"/>
              <a:t> je pravidlo chování zjištěné z textu ustanovení výkladem</a:t>
            </a:r>
          </a:p>
          <a:p>
            <a:pPr lvl="1"/>
            <a:r>
              <a:rPr lang="cs-CZ" sz="2800" dirty="0" smtClean="0"/>
              <a:t>Jazykový, systematický, logický výklad</a:t>
            </a:r>
          </a:p>
          <a:p>
            <a:pPr lvl="1"/>
            <a:r>
              <a:rPr lang="cs-CZ" sz="2800" dirty="0" smtClean="0"/>
              <a:t>Účelový výklad, historický, komparativní</a:t>
            </a:r>
          </a:p>
          <a:p>
            <a:pPr lvl="1">
              <a:buNone/>
            </a:pPr>
            <a:r>
              <a:rPr lang="cs-CZ" sz="2800" dirty="0" smtClean="0"/>
              <a:t>[</a:t>
            </a:r>
            <a:r>
              <a:rPr lang="cs-CZ" sz="2800" u="sng" dirty="0" smtClean="0"/>
              <a:t>doporučená literatura</a:t>
            </a:r>
            <a:r>
              <a:rPr lang="cs-CZ" sz="2800" dirty="0" smtClean="0"/>
              <a:t>: jakákoli učebnice teorie práva, kapitola o interpretaci (výkladu)]</a:t>
            </a:r>
          </a:p>
        </p:txBody>
      </p:sp>
    </p:spTree>
    <p:extLst>
      <p:ext uri="{BB962C8B-B14F-4D97-AF65-F5344CB8AC3E}">
        <p14:creationId xmlns="" xmlns:p14="http://schemas.microsoft.com/office/powerpoint/2010/main" val="68604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8787103" cy="1397000"/>
          </a:xfrm>
        </p:spPr>
        <p:txBody>
          <a:bodyPr>
            <a:normAutofit/>
          </a:bodyPr>
          <a:lstStyle/>
          <a:p>
            <a:pPr defTabSz="1216152">
              <a:spcBef>
                <a:spcPts val="0"/>
              </a:spcBef>
            </a:pPr>
            <a:r>
              <a:rPr lang="cs-CZ" dirty="0" smtClean="0">
                <a:solidFill>
                  <a:srgbClr val="374C81"/>
                </a:solidFill>
              </a:rPr>
              <a:t>Příklady [</a:t>
            </a:r>
            <a:r>
              <a:rPr lang="cs-CZ" dirty="0" smtClean="0"/>
              <a:t>ze </a:t>
            </a:r>
            <a:r>
              <a:rPr lang="cs-CZ" dirty="0" smtClean="0">
                <a:hlinkClick r:id="rId2"/>
              </a:rPr>
              <a:t>zákona o VŠ</a:t>
            </a:r>
            <a:r>
              <a:rPr lang="cs-CZ" dirty="0" smtClean="0"/>
              <a:t>]</a:t>
            </a:r>
            <a:endParaRPr lang="cs-CZ" dirty="0" smtClean="0">
              <a:solidFill>
                <a:srgbClr val="374C8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1117308" y="1701800"/>
            <a:ext cx="9853903" cy="4470400"/>
          </a:xfrm>
        </p:spPr>
        <p:txBody>
          <a:bodyPr>
            <a:normAutofit/>
          </a:bodyPr>
          <a:lstStyle/>
          <a:p>
            <a:r>
              <a:rPr lang="cs-CZ" dirty="0" smtClean="0"/>
              <a:t>Jazykový výklad (§ 8 odst. 1)</a:t>
            </a:r>
          </a:p>
          <a:p>
            <a:pPr lvl="1"/>
            <a:r>
              <a:rPr lang="cs-CZ" i="1" dirty="0" smtClean="0"/>
              <a:t>[Akademický senát veřejné vysoké školy…] Má nejméně jedenáct členů, z toho nejméně jednu třetinu a nejvýše jednu polovinu tvoří studenti</a:t>
            </a:r>
            <a:r>
              <a:rPr lang="cs-CZ" dirty="0" smtClean="0"/>
              <a:t>.</a:t>
            </a:r>
          </a:p>
          <a:p>
            <a:r>
              <a:rPr lang="cs-CZ" dirty="0" smtClean="0"/>
              <a:t>Systematický výklad  (§ 65)</a:t>
            </a:r>
          </a:p>
          <a:p>
            <a:pPr lvl="1"/>
            <a:r>
              <a:rPr lang="cs-CZ" i="1" dirty="0" smtClean="0"/>
              <a:t>Disciplinárním přestupkem je zaviněné porušení povinností stanovených právními předpisy nebo vnitřními předpisy vysoké školy a jejích součástí. </a:t>
            </a:r>
            <a:endParaRPr lang="cs-CZ" dirty="0" smtClean="0"/>
          </a:p>
          <a:p>
            <a:r>
              <a:rPr lang="cs-CZ" dirty="0" smtClean="0"/>
              <a:t>Logický výklad (§ 48 odst. 1)</a:t>
            </a:r>
          </a:p>
          <a:p>
            <a:pPr lvl="1"/>
            <a:r>
              <a:rPr lang="cs-CZ" i="1" dirty="0" smtClean="0"/>
              <a:t>Podmínkou přijetí ke studiu v magisterském studijním programu, který navazuje na bakalářský studijní program, je rovněž řádné ukončení studia v bakalářském studijním programu.</a:t>
            </a:r>
          </a:p>
        </p:txBody>
      </p:sp>
    </p:spTree>
    <p:extLst>
      <p:ext uri="{BB962C8B-B14F-4D97-AF65-F5344CB8AC3E}">
        <p14:creationId xmlns="" xmlns:p14="http://schemas.microsoft.com/office/powerpoint/2010/main" val="68604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8253703" cy="1397000"/>
          </a:xfrm>
        </p:spPr>
        <p:txBody>
          <a:bodyPr/>
          <a:lstStyle/>
          <a:p>
            <a:pPr defTabSz="1216152">
              <a:spcBef>
                <a:spcPts val="0"/>
              </a:spcBef>
            </a:pPr>
            <a:r>
              <a:rPr lang="cs-CZ" dirty="0" smtClean="0">
                <a:solidFill>
                  <a:srgbClr val="374C81"/>
                </a:solidFill>
              </a:rPr>
              <a:t>Právní řád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1117308" y="1701800"/>
            <a:ext cx="9853903" cy="4470400"/>
          </a:xfrm>
        </p:spPr>
        <p:txBody>
          <a:bodyPr>
            <a:noAutofit/>
          </a:bodyPr>
          <a:lstStyle/>
          <a:p>
            <a:r>
              <a:rPr lang="cs-CZ" sz="3200" dirty="0" smtClean="0"/>
              <a:t>Souhrnem pravidel určité země, vzniklých na základě určité „společenské smlouvy“</a:t>
            </a:r>
          </a:p>
          <a:p>
            <a:r>
              <a:rPr lang="cs-CZ" sz="3200" dirty="0" smtClean="0"/>
              <a:t>Tvořen právními předpisy, ty jsou tvořeny PN</a:t>
            </a:r>
          </a:p>
          <a:p>
            <a:r>
              <a:rPr lang="cs-CZ" sz="3200" dirty="0" smtClean="0"/>
              <a:t>Hierarchicky uspořádán</a:t>
            </a:r>
          </a:p>
          <a:p>
            <a:pPr lvl="1"/>
            <a:r>
              <a:rPr lang="cs-CZ" sz="2800" dirty="0" smtClean="0"/>
              <a:t>Ústavní pořádek</a:t>
            </a:r>
          </a:p>
          <a:p>
            <a:pPr lvl="1"/>
            <a:r>
              <a:rPr lang="cs-CZ" sz="2800" dirty="0" smtClean="0"/>
              <a:t>Zákony (a zákonná opatření senátu)</a:t>
            </a:r>
          </a:p>
          <a:p>
            <a:pPr lvl="1"/>
            <a:r>
              <a:rPr lang="cs-CZ" sz="2800" dirty="0" smtClean="0"/>
              <a:t>Podzákonné právní předpisy (vyhlášky, nařízení)</a:t>
            </a:r>
          </a:p>
        </p:txBody>
      </p:sp>
    </p:spTree>
    <p:extLst>
      <p:ext uri="{BB962C8B-B14F-4D97-AF65-F5344CB8AC3E}">
        <p14:creationId xmlns="" xmlns:p14="http://schemas.microsoft.com/office/powerpoint/2010/main" val="68604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8253703" cy="1397000"/>
          </a:xfrm>
        </p:spPr>
        <p:txBody>
          <a:bodyPr/>
          <a:lstStyle/>
          <a:p>
            <a:pPr defTabSz="1216152">
              <a:spcBef>
                <a:spcPts val="0"/>
              </a:spcBef>
            </a:pPr>
            <a:r>
              <a:rPr lang="cs-CZ" dirty="0" smtClean="0">
                <a:solidFill>
                  <a:srgbClr val="374C81"/>
                </a:solidFill>
              </a:rPr>
              <a:t>Právní řád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1117308" y="1701800"/>
            <a:ext cx="10463504" cy="4470400"/>
          </a:xfrm>
        </p:spPr>
        <p:txBody>
          <a:bodyPr>
            <a:noAutofit/>
          </a:bodyPr>
          <a:lstStyle/>
          <a:p>
            <a:r>
              <a:rPr lang="cs-CZ" sz="3200" dirty="0" smtClean="0"/>
              <a:t>Ústavní pořádek</a:t>
            </a:r>
          </a:p>
          <a:p>
            <a:pPr lvl="1"/>
            <a:r>
              <a:rPr lang="cs-CZ" sz="2800" dirty="0" smtClean="0"/>
              <a:t>Zejména </a:t>
            </a:r>
            <a:r>
              <a:rPr lang="cs-CZ" sz="2800" dirty="0" smtClean="0">
                <a:hlinkClick r:id="rId2"/>
              </a:rPr>
              <a:t>Ústava ČR </a:t>
            </a:r>
            <a:r>
              <a:rPr lang="cs-CZ" sz="2800" dirty="0" smtClean="0"/>
              <a:t>a </a:t>
            </a:r>
            <a:r>
              <a:rPr lang="cs-CZ" sz="2800" dirty="0" smtClean="0">
                <a:hlinkClick r:id="rId3"/>
              </a:rPr>
              <a:t>Listina základních práv a svobod</a:t>
            </a:r>
            <a:endParaRPr lang="cs-CZ" sz="2800" dirty="0" smtClean="0"/>
          </a:p>
          <a:p>
            <a:r>
              <a:rPr lang="cs-CZ" sz="3200" dirty="0" smtClean="0"/>
              <a:t>Zákony (a zákonná opatření senátu)</a:t>
            </a:r>
          </a:p>
          <a:p>
            <a:r>
              <a:rPr lang="cs-CZ" sz="3200" dirty="0" smtClean="0"/>
              <a:t>Podzákonné právní předpisy</a:t>
            </a:r>
          </a:p>
          <a:p>
            <a:pPr lvl="1"/>
            <a:r>
              <a:rPr lang="cs-CZ" sz="2800" dirty="0" smtClean="0"/>
              <a:t>Nařízení vlády</a:t>
            </a:r>
          </a:p>
          <a:p>
            <a:pPr lvl="1"/>
            <a:r>
              <a:rPr lang="cs-CZ" sz="2800" dirty="0" smtClean="0"/>
              <a:t>Vyhlášky ministerstev</a:t>
            </a:r>
          </a:p>
          <a:p>
            <a:pPr lvl="1"/>
            <a:r>
              <a:rPr lang="cs-CZ" sz="2800" dirty="0" smtClean="0"/>
              <a:t>Obecně závazné vyhlášky obcí a krajů</a:t>
            </a:r>
          </a:p>
          <a:p>
            <a:pPr lvl="1"/>
            <a:r>
              <a:rPr lang="cs-CZ" sz="2800" dirty="0" smtClean="0"/>
              <a:t>Nařízení obcí a krajů</a:t>
            </a:r>
          </a:p>
          <a:p>
            <a:pPr lvl="1"/>
            <a:endParaRPr lang="cs-CZ" sz="2800" dirty="0" smtClean="0"/>
          </a:p>
        </p:txBody>
      </p:sp>
      <p:sp>
        <p:nvSpPr>
          <p:cNvPr id="4" name="Pravá složená závorka 3"/>
          <p:cNvSpPr/>
          <p:nvPr/>
        </p:nvSpPr>
        <p:spPr>
          <a:xfrm>
            <a:off x="8609012" y="4343400"/>
            <a:ext cx="609600" cy="1981200"/>
          </a:xfrm>
          <a:prstGeom prst="rightBrace">
            <a:avLst>
              <a:gd name="adj1" fmla="val 8333"/>
              <a:gd name="adj2" fmla="val 50000"/>
            </a:avLst>
          </a:prstGeom>
          <a:ln w="127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68604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8253703" cy="1397000"/>
          </a:xfrm>
        </p:spPr>
        <p:txBody>
          <a:bodyPr/>
          <a:lstStyle/>
          <a:p>
            <a:pPr defTabSz="1216152">
              <a:spcBef>
                <a:spcPts val="0"/>
              </a:spcBef>
            </a:pPr>
            <a:r>
              <a:rPr lang="cs-CZ" dirty="0" smtClean="0">
                <a:solidFill>
                  <a:srgbClr val="374C81"/>
                </a:solidFill>
              </a:rPr>
              <a:t>Ústavní základy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1117308" y="1701800"/>
            <a:ext cx="9853903" cy="4470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800" dirty="0" smtClean="0">
                <a:hlinkClick r:id="rId2"/>
              </a:rPr>
              <a:t>Listina základních práv a svobod </a:t>
            </a:r>
            <a:r>
              <a:rPr lang="cs-CZ" sz="2800" dirty="0" smtClean="0"/>
              <a:t>je katalogem řady základních lidských práv (a svobod), např.</a:t>
            </a:r>
          </a:p>
          <a:p>
            <a:r>
              <a:rPr lang="cs-CZ" sz="2800" dirty="0" smtClean="0"/>
              <a:t>Právo na život</a:t>
            </a:r>
          </a:p>
          <a:p>
            <a:r>
              <a:rPr lang="cs-CZ" sz="2800" dirty="0" smtClean="0"/>
              <a:t>Právo vlastnit majetek</a:t>
            </a:r>
          </a:p>
          <a:p>
            <a:r>
              <a:rPr lang="cs-CZ" sz="2800" dirty="0" smtClean="0"/>
              <a:t>Svoboda slova</a:t>
            </a:r>
          </a:p>
          <a:p>
            <a:pPr lvl="1" algn="r">
              <a:buFont typeface="Arial" pitchFamily="34" charset="0"/>
              <a:buChar char="•"/>
            </a:pPr>
            <a:r>
              <a:rPr lang="cs-CZ" sz="2800" dirty="0" smtClean="0"/>
              <a:t>Právo na informace</a:t>
            </a:r>
          </a:p>
          <a:p>
            <a:pPr lvl="1" algn="r">
              <a:buFont typeface="Arial" pitchFamily="34" charset="0"/>
              <a:buChar char="•"/>
            </a:pPr>
            <a:r>
              <a:rPr lang="cs-CZ" sz="2800" dirty="0" smtClean="0"/>
              <a:t>Právo na bezplatnou zdravotní péči</a:t>
            </a:r>
          </a:p>
          <a:p>
            <a:pPr lvl="1" algn="r">
              <a:buFont typeface="Arial" pitchFamily="34" charset="0"/>
              <a:buChar char="•"/>
            </a:pPr>
            <a:r>
              <a:rPr lang="cs-CZ" sz="2800" dirty="0" smtClean="0"/>
              <a:t>Právo na vzdělání</a:t>
            </a:r>
          </a:p>
        </p:txBody>
      </p:sp>
    </p:spTree>
    <p:extLst>
      <p:ext uri="{BB962C8B-B14F-4D97-AF65-F5344CB8AC3E}">
        <p14:creationId xmlns="" xmlns:p14="http://schemas.microsoft.com/office/powerpoint/2010/main" val="68604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oks_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4FFFF2C-1B15-416E-8792-2CF484226C5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1319</Words>
  <Application>Microsoft Office PowerPoint</Application>
  <PresentationFormat>Vlastní</PresentationFormat>
  <Paragraphs>177</Paragraphs>
  <Slides>27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28" baseType="lpstr">
      <vt:lpstr>Books_16x9</vt:lpstr>
      <vt:lpstr>BEP302Zk Veřejná správa v ČR a v Evropě  Základní orientace v právu a úvod do studia veřejné správy.  Místo veřejné správy v systému veřejné moci ve státě. (22. 9. 2015)  JUDr. Veronika Kudrová, Ph.D. </vt:lpstr>
      <vt:lpstr>Obsah</vt:lpstr>
      <vt:lpstr>Obecné informace k výuce</vt:lpstr>
      <vt:lpstr>Právo</vt:lpstr>
      <vt:lpstr>Co je po právu</vt:lpstr>
      <vt:lpstr>Příklady [ze zákona o VŠ]</vt:lpstr>
      <vt:lpstr>Právní řád</vt:lpstr>
      <vt:lpstr>Právní řád</vt:lpstr>
      <vt:lpstr>Ústavní základy</vt:lpstr>
      <vt:lpstr>Veřejná správa</vt:lpstr>
      <vt:lpstr>Státní správa a samospráva</vt:lpstr>
      <vt:lpstr>Veřejná správa</vt:lpstr>
      <vt:lpstr>Veřejná správa v rámci dělby moci</vt:lpstr>
      <vt:lpstr>Veřejnoprávní vztah</vt:lpstr>
      <vt:lpstr>Veřejnoprávní vztah</vt:lpstr>
      <vt:lpstr>Veřejnoprávní vztah</vt:lpstr>
      <vt:lpstr>Právní úprava veřejné správy</vt:lpstr>
      <vt:lpstr>Ústavní základy veřejné správy</vt:lpstr>
      <vt:lpstr>Ústavní maxima (výhrada zákona)</vt:lpstr>
      <vt:lpstr>Soudní kontrola (a náhrada škody)</vt:lpstr>
      <vt:lpstr>Úst. východiska podzák. normotvorby</vt:lpstr>
      <vt:lpstr>Základní orgány moci výkonné</vt:lpstr>
      <vt:lpstr>Územní samospráva</vt:lpstr>
      <vt:lpstr>Zákonný základ veřejné správy</vt:lpstr>
      <vt:lpstr>Podzákonné předpisy</vt:lpstr>
      <vt:lpstr>Shrnutí</vt:lpstr>
      <vt:lpstr>Příští přednáška (29. 9. 2015)  Metody a formy realizace veřejné správy, rozhodovací procesy ve veřejné správě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2015-09-28T06:25:17Z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