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20" r:id="rId1"/>
  </p:sldMasterIdLst>
  <p:notesMasterIdLst>
    <p:notesMasterId r:id="rId38"/>
  </p:notesMasterIdLst>
  <p:sldIdLst>
    <p:sldId id="256" r:id="rId2"/>
    <p:sldId id="257" r:id="rId3"/>
    <p:sldId id="258" r:id="rId4"/>
    <p:sldId id="266" r:id="rId5"/>
    <p:sldId id="260" r:id="rId6"/>
    <p:sldId id="264" r:id="rId7"/>
    <p:sldId id="263" r:id="rId8"/>
    <p:sldId id="323" r:id="rId9"/>
    <p:sldId id="267" r:id="rId10"/>
    <p:sldId id="282" r:id="rId11"/>
    <p:sldId id="283" r:id="rId12"/>
    <p:sldId id="287" r:id="rId13"/>
    <p:sldId id="288" r:id="rId14"/>
    <p:sldId id="289" r:id="rId15"/>
    <p:sldId id="290" r:id="rId16"/>
    <p:sldId id="291" r:id="rId17"/>
    <p:sldId id="292" r:id="rId18"/>
    <p:sldId id="293" r:id="rId19"/>
    <p:sldId id="277" r:id="rId20"/>
    <p:sldId id="278" r:id="rId21"/>
    <p:sldId id="329" r:id="rId22"/>
    <p:sldId id="268" r:id="rId23"/>
    <p:sldId id="295" r:id="rId24"/>
    <p:sldId id="296" r:id="rId25"/>
    <p:sldId id="328" r:id="rId26"/>
    <p:sldId id="327" r:id="rId27"/>
    <p:sldId id="269" r:id="rId28"/>
    <p:sldId id="315" r:id="rId29"/>
    <p:sldId id="316" r:id="rId30"/>
    <p:sldId id="262" r:id="rId31"/>
    <p:sldId id="322" r:id="rId32"/>
    <p:sldId id="324" r:id="rId33"/>
    <p:sldId id="325" r:id="rId34"/>
    <p:sldId id="326" r:id="rId35"/>
    <p:sldId id="273" r:id="rId36"/>
    <p:sldId id="274" r:id="rId37"/>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87" autoAdjust="0"/>
    <p:restoredTop sz="94660"/>
  </p:normalViewPr>
  <p:slideViewPr>
    <p:cSldViewPr>
      <p:cViewPr varScale="1">
        <p:scale>
          <a:sx n="64" d="100"/>
          <a:sy n="64"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5C914F6-58C1-477F-8CE5-D9927DD320C9}" type="datetimeFigureOut">
              <a:rPr lang="cs-CZ" smtClean="0"/>
              <a:pPr/>
              <a:t>28.9.2015</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694C53-BC07-48E6-B831-320979E2FFD3}"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Elipsa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Elipsa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Nadpis 13"/>
          <p:cNvSpPr>
            <a:spLocks noGrp="1"/>
          </p:cNvSpPr>
          <p:nvPr>
            <p:ph type="ctrTitle"/>
          </p:nvPr>
        </p:nvSpPr>
        <p:spPr>
          <a:xfrm>
            <a:off x="1432560" y="359898"/>
            <a:ext cx="7406640" cy="1472184"/>
          </a:xfrm>
        </p:spPr>
        <p:txBody>
          <a:bodyPr anchor="b"/>
          <a:lstStyle>
            <a:lvl1pPr algn="l">
              <a:defRPr/>
            </a:lvl1pPr>
            <a:extLst/>
          </a:lstStyle>
          <a:p>
            <a:r>
              <a:rPr lang="cs-CZ" smtClean="0"/>
              <a:t>Klepnutím lze upravit styl předlohy nadpisů.</a:t>
            </a:r>
            <a:endParaRPr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Klepnutím lze upravit styl předlohy podnadpisů.</a:t>
            </a:r>
            <a:endParaRPr lang="en-US"/>
          </a:p>
        </p:txBody>
      </p:sp>
      <p:sp>
        <p:nvSpPr>
          <p:cNvPr id="6" name="Zástupný symbol pro datum 6"/>
          <p:cNvSpPr>
            <a:spLocks noGrp="1"/>
          </p:cNvSpPr>
          <p:nvPr>
            <p:ph type="dt" sz="half" idx="10"/>
          </p:nvPr>
        </p:nvSpPr>
        <p:spPr/>
        <p:txBody>
          <a:bodyPr/>
          <a:lstStyle>
            <a:lvl1pPr>
              <a:defRPr/>
            </a:lvl1pPr>
            <a:extLst/>
          </a:lstStyle>
          <a:p>
            <a:pPr>
              <a:defRPr/>
            </a:pPr>
            <a:fld id="{8027AFDD-45A1-4315-A4BF-80A4EF8A600C}" type="datetimeFigureOut">
              <a:rPr lang="cs-CZ"/>
              <a:pPr>
                <a:defRPr/>
              </a:pPr>
              <a:t>28.9.2015</a:t>
            </a:fld>
            <a:endParaRPr lang="cs-CZ"/>
          </a:p>
        </p:txBody>
      </p:sp>
      <p:sp>
        <p:nvSpPr>
          <p:cNvPr id="7" name="Zástupný symbol pro zápatí 19"/>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9"/>
          <p:cNvSpPr>
            <a:spLocks noGrp="1"/>
          </p:cNvSpPr>
          <p:nvPr>
            <p:ph type="sldNum" sz="quarter" idx="12"/>
          </p:nvPr>
        </p:nvSpPr>
        <p:spPr/>
        <p:txBody>
          <a:bodyPr/>
          <a:lstStyle>
            <a:lvl1pPr>
              <a:defRPr/>
            </a:lvl1pPr>
            <a:extLst/>
          </a:lstStyle>
          <a:p>
            <a:pPr>
              <a:defRPr/>
            </a:pPr>
            <a:fld id="{72743ABD-7D34-4055-B803-C757E7D33E1B}" type="slidenum">
              <a:rPr lang="cs-CZ"/>
              <a:pPr>
                <a:defRPr/>
              </a:pPr>
              <a:t>‹#›</a:t>
            </a:fld>
            <a:endParaRPr lang="cs-CZ"/>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7B2AA471-C3C2-4536-82AE-5E9168F145DB}" type="datetimeFigureOut">
              <a:rPr lang="cs-CZ"/>
              <a:pPr>
                <a:defRPr/>
              </a:pPr>
              <a:t>28.9.2015</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91CFE13B-D147-4105-B902-DDC15B42ADF8}" type="slidenum">
              <a:rPr lang="cs-CZ"/>
              <a:pPr>
                <a:defRPr/>
              </a:pPr>
              <a:t>‹#›</a:t>
            </a:fld>
            <a:endParaRPr lang="cs-CZ"/>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274639"/>
            <a:ext cx="1828800" cy="5851525"/>
          </a:xfrm>
        </p:spPr>
        <p:txBody>
          <a:bodyPr vert="eaVert"/>
          <a:lstStyle>
            <a:extLs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1143000" y="274640"/>
            <a:ext cx="5562600" cy="5851525"/>
          </a:xfrm>
        </p:spPr>
        <p:txBody>
          <a:bodyPr vert="eaVert"/>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8A84467C-B4EE-4F6D-B0BF-74C4381C8AC0}" type="datetimeFigureOut">
              <a:rPr lang="cs-CZ"/>
              <a:pPr>
                <a:defRPr/>
              </a:pPr>
              <a:t>28.9.2015</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CBF3BD8A-86AC-41CC-8A56-FA4557F03110}" type="slidenum">
              <a:rPr lang="cs-CZ"/>
              <a:pPr>
                <a:defRPr/>
              </a:pPr>
              <a:t>‹#›</a:t>
            </a:fld>
            <a:endParaRPr lang="cs-CZ"/>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lang="cs-CZ" smtClean="0"/>
              <a:t>Klepnutím lze upravit styl předlohy nadpisů.</a:t>
            </a:r>
            <a:endParaRPr lang="en-US"/>
          </a:p>
        </p:txBody>
      </p:sp>
      <p:sp>
        <p:nvSpPr>
          <p:cNvPr id="3" name="Zástupný symbol pro obsah 2"/>
          <p:cNvSpPr>
            <a:spLocks noGrp="1"/>
          </p:cNvSpPr>
          <p:nvPr>
            <p:ph idx="1"/>
          </p:nvPr>
        </p:nvSpPr>
        <p:spPr/>
        <p:txBody>
          <a:bodyPr/>
          <a:lstStyle>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23"/>
          <p:cNvSpPr>
            <a:spLocks noGrp="1"/>
          </p:cNvSpPr>
          <p:nvPr>
            <p:ph type="dt" sz="half" idx="10"/>
          </p:nvPr>
        </p:nvSpPr>
        <p:spPr/>
        <p:txBody>
          <a:bodyPr/>
          <a:lstStyle>
            <a:lvl1pPr>
              <a:defRPr/>
            </a:lvl1pPr>
          </a:lstStyle>
          <a:p>
            <a:pPr>
              <a:defRPr/>
            </a:pPr>
            <a:fld id="{C5C29734-3AAD-4DB3-8593-F1CEBFD907AE}" type="datetimeFigureOut">
              <a:rPr lang="cs-CZ"/>
              <a:pPr>
                <a:defRPr/>
              </a:pPr>
              <a:t>28.9.2015</a:t>
            </a:fld>
            <a:endParaRPr lang="cs-CZ"/>
          </a:p>
        </p:txBody>
      </p:sp>
      <p:sp>
        <p:nvSpPr>
          <p:cNvPr id="5" name="Zástupný symbol pro zápatí 9"/>
          <p:cNvSpPr>
            <a:spLocks noGrp="1"/>
          </p:cNvSpPr>
          <p:nvPr>
            <p:ph type="ftr" sz="quarter" idx="11"/>
          </p:nvPr>
        </p:nvSpPr>
        <p:spPr/>
        <p:txBody>
          <a:bodyPr/>
          <a:lstStyle>
            <a:lvl1pPr>
              <a:defRPr/>
            </a:lvl1pPr>
          </a:lstStyle>
          <a:p>
            <a:pPr>
              <a:defRPr/>
            </a:pPr>
            <a:endParaRPr lang="cs-CZ"/>
          </a:p>
        </p:txBody>
      </p:sp>
      <p:sp>
        <p:nvSpPr>
          <p:cNvPr id="6" name="Zástupný symbol pro číslo snímku 21"/>
          <p:cNvSpPr>
            <a:spLocks noGrp="1"/>
          </p:cNvSpPr>
          <p:nvPr>
            <p:ph type="sldNum" sz="quarter" idx="12"/>
          </p:nvPr>
        </p:nvSpPr>
        <p:spPr/>
        <p:txBody>
          <a:bodyPr/>
          <a:lstStyle>
            <a:lvl1pPr>
              <a:defRPr/>
            </a:lvl1pPr>
          </a:lstStyle>
          <a:p>
            <a:pPr>
              <a:defRPr/>
            </a:pPr>
            <a:fld id="{38E7CCAB-F246-4D55-80BF-3E9F8F54D360}" type="slidenum">
              <a:rPr lang="cs-CZ"/>
              <a:pPr>
                <a:defRPr/>
              </a:pPr>
              <a:t>‹#›</a:t>
            </a:fld>
            <a:endParaRPr lang="cs-CZ"/>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4" name="Obdélník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Obdélník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Elipsa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Elipsa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Klepnutím lze upravit styly předlohy textu.</a:t>
            </a:r>
          </a:p>
        </p:txBody>
      </p:sp>
      <p:sp>
        <p:nvSpPr>
          <p:cNvPr id="8" name="Zástupný symbol pro datum 3"/>
          <p:cNvSpPr>
            <a:spLocks noGrp="1"/>
          </p:cNvSpPr>
          <p:nvPr>
            <p:ph type="dt" sz="half" idx="10"/>
          </p:nvPr>
        </p:nvSpPr>
        <p:spPr/>
        <p:txBody>
          <a:bodyPr/>
          <a:lstStyle>
            <a:lvl1pPr>
              <a:defRPr/>
            </a:lvl1pPr>
            <a:extLst/>
          </a:lstStyle>
          <a:p>
            <a:pPr>
              <a:defRPr/>
            </a:pPr>
            <a:fld id="{CCB4178F-6272-4915-AF53-662B6A9CC31B}" type="datetimeFigureOut">
              <a:rPr lang="cs-CZ"/>
              <a:pPr>
                <a:defRPr/>
              </a:pPr>
              <a:t>28.9.2015</a:t>
            </a:fld>
            <a:endParaRPr lang="cs-CZ"/>
          </a:p>
        </p:txBody>
      </p:sp>
      <p:sp>
        <p:nvSpPr>
          <p:cNvPr id="9" name="Zástupný symbol pro zápatí 4"/>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5"/>
          <p:cNvSpPr>
            <a:spLocks noGrp="1"/>
          </p:cNvSpPr>
          <p:nvPr>
            <p:ph type="sldNum" sz="quarter" idx="12"/>
          </p:nvPr>
        </p:nvSpPr>
        <p:spPr/>
        <p:txBody>
          <a:bodyPr/>
          <a:lstStyle>
            <a:lvl1pPr>
              <a:defRPr/>
            </a:lvl1pPr>
            <a:extLst/>
          </a:lstStyle>
          <a:p>
            <a:pPr>
              <a:defRPr/>
            </a:pPr>
            <a:fld id="{7030FD48-CC4A-4C18-8AA2-AC4E388F3D62}" type="slidenum">
              <a:rPr lang="cs-CZ"/>
              <a:pPr>
                <a:defRPr/>
              </a:pPr>
              <a:t>‹#›</a:t>
            </a:fld>
            <a:endParaRPr lang="cs-CZ"/>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lang="cs-CZ" smtClean="0"/>
              <a:t>Klepnutím lze upravit styl předlohy nadpisů.</a:t>
            </a:r>
            <a:endParaRPr lang="en-US"/>
          </a:p>
        </p:txBody>
      </p:sp>
      <p:sp>
        <p:nvSpPr>
          <p:cNvPr id="3" name="Zástupný symbol pro obsah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23"/>
          <p:cNvSpPr>
            <a:spLocks noGrp="1"/>
          </p:cNvSpPr>
          <p:nvPr>
            <p:ph type="dt" sz="half" idx="10"/>
          </p:nvPr>
        </p:nvSpPr>
        <p:spPr/>
        <p:txBody>
          <a:bodyPr/>
          <a:lstStyle>
            <a:lvl1pPr>
              <a:defRPr/>
            </a:lvl1pPr>
          </a:lstStyle>
          <a:p>
            <a:pPr>
              <a:defRPr/>
            </a:pPr>
            <a:fld id="{F6447CF1-DAB8-4DCA-A71D-823209512F8F}" type="datetimeFigureOut">
              <a:rPr lang="cs-CZ"/>
              <a:pPr>
                <a:defRPr/>
              </a:pPr>
              <a:t>28.9.2015</a:t>
            </a:fld>
            <a:endParaRPr lang="cs-CZ"/>
          </a:p>
        </p:txBody>
      </p:sp>
      <p:sp>
        <p:nvSpPr>
          <p:cNvPr id="6" name="Zástupný symbol pro zápatí 9"/>
          <p:cNvSpPr>
            <a:spLocks noGrp="1"/>
          </p:cNvSpPr>
          <p:nvPr>
            <p:ph type="ftr" sz="quarter" idx="11"/>
          </p:nvPr>
        </p:nvSpPr>
        <p:spPr/>
        <p:txBody>
          <a:bodyPr/>
          <a:lstStyle>
            <a:lvl1pPr>
              <a:defRPr/>
            </a:lvl1pPr>
          </a:lstStyle>
          <a:p>
            <a:pPr>
              <a:defRPr/>
            </a:pPr>
            <a:endParaRPr lang="cs-CZ"/>
          </a:p>
        </p:txBody>
      </p:sp>
      <p:sp>
        <p:nvSpPr>
          <p:cNvPr id="7" name="Zástupný symbol pro číslo snímku 21"/>
          <p:cNvSpPr>
            <a:spLocks noGrp="1"/>
          </p:cNvSpPr>
          <p:nvPr>
            <p:ph type="sldNum" sz="quarter" idx="12"/>
          </p:nvPr>
        </p:nvSpPr>
        <p:spPr/>
        <p:txBody>
          <a:bodyPr/>
          <a:lstStyle>
            <a:lvl1pPr>
              <a:defRPr/>
            </a:lvl1pPr>
          </a:lstStyle>
          <a:p>
            <a:pPr>
              <a:defRPr/>
            </a:pPr>
            <a:fld id="{AC9763A0-B18A-450E-944F-7F0F0BE0DA5E}" type="slidenum">
              <a:rPr lang="cs-CZ"/>
              <a:pPr>
                <a:defRPr/>
              </a:pPr>
              <a:t>‹#›</a:t>
            </a:fld>
            <a:endParaRPr lang="cs-CZ"/>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lstStyle>
            <a:lvl1pPr algn="ctr">
              <a:defRPr sz="4500" b="1" cap="none" baseline="0"/>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4" name="Zástupný symbol pro text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5" name="Zástupný symbol pro obsah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C1B51F8D-D61E-4CFD-9F82-29497AF3920A}" type="datetimeFigureOut">
              <a:rPr lang="cs-CZ"/>
              <a:pPr>
                <a:defRPr/>
              </a:pPr>
              <a:t>28.9.2015</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21D6BADD-C289-4754-97C2-CDF3E13D1B63}" type="slidenum">
              <a:rPr lang="cs-CZ"/>
              <a:pPr>
                <a:defRPr/>
              </a:pPr>
              <a:t>‹#›</a:t>
            </a:fld>
            <a:endParaRPr lang="cs-CZ"/>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lang="cs-CZ" smtClean="0"/>
              <a:t>Klepnutím lze upravit styl předlohy nadpisů.</a:t>
            </a:r>
            <a:endParaRPr lang="en-US"/>
          </a:p>
        </p:txBody>
      </p:sp>
      <p:sp>
        <p:nvSpPr>
          <p:cNvPr id="3" name="Zástupný symbol pro datum 23"/>
          <p:cNvSpPr>
            <a:spLocks noGrp="1"/>
          </p:cNvSpPr>
          <p:nvPr>
            <p:ph type="dt" sz="half" idx="10"/>
          </p:nvPr>
        </p:nvSpPr>
        <p:spPr/>
        <p:txBody>
          <a:bodyPr/>
          <a:lstStyle>
            <a:lvl1pPr>
              <a:defRPr/>
            </a:lvl1pPr>
          </a:lstStyle>
          <a:p>
            <a:pPr>
              <a:defRPr/>
            </a:pPr>
            <a:fld id="{3E11DEB1-1ECC-4433-A0FD-9A03226227DE}" type="datetimeFigureOut">
              <a:rPr lang="cs-CZ"/>
              <a:pPr>
                <a:defRPr/>
              </a:pPr>
              <a:t>28.9.2015</a:t>
            </a:fld>
            <a:endParaRPr lang="cs-CZ"/>
          </a:p>
        </p:txBody>
      </p:sp>
      <p:sp>
        <p:nvSpPr>
          <p:cNvPr id="4" name="Zástupný symbol pro zápatí 9"/>
          <p:cNvSpPr>
            <a:spLocks noGrp="1"/>
          </p:cNvSpPr>
          <p:nvPr>
            <p:ph type="ftr" sz="quarter" idx="11"/>
          </p:nvPr>
        </p:nvSpPr>
        <p:spPr/>
        <p:txBody>
          <a:bodyPr/>
          <a:lstStyle>
            <a:lvl1pPr>
              <a:defRPr/>
            </a:lvl1pPr>
          </a:lstStyle>
          <a:p>
            <a:pPr>
              <a:defRPr/>
            </a:pPr>
            <a:endParaRPr lang="cs-CZ"/>
          </a:p>
        </p:txBody>
      </p:sp>
      <p:sp>
        <p:nvSpPr>
          <p:cNvPr id="5" name="Zástupný symbol pro číslo snímku 21"/>
          <p:cNvSpPr>
            <a:spLocks noGrp="1"/>
          </p:cNvSpPr>
          <p:nvPr>
            <p:ph type="sldNum" sz="quarter" idx="12"/>
          </p:nvPr>
        </p:nvSpPr>
        <p:spPr/>
        <p:txBody>
          <a:bodyPr/>
          <a:lstStyle>
            <a:lvl1pPr>
              <a:defRPr/>
            </a:lvl1pPr>
          </a:lstStyle>
          <a:p>
            <a:pPr>
              <a:defRPr/>
            </a:pPr>
            <a:fld id="{03BCA631-B5FD-4D1F-B1E1-FEAE88C0E3B8}" type="slidenum">
              <a:rPr lang="cs-CZ"/>
              <a:pPr>
                <a:defRPr/>
              </a:pPr>
              <a:t>‹#›</a:t>
            </a:fld>
            <a:endParaRPr lang="cs-CZ"/>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Obdélník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Obdélník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Zástupný symbol pro datum 1"/>
          <p:cNvSpPr>
            <a:spLocks noGrp="1"/>
          </p:cNvSpPr>
          <p:nvPr>
            <p:ph type="dt" sz="half" idx="10"/>
          </p:nvPr>
        </p:nvSpPr>
        <p:spPr/>
        <p:txBody>
          <a:bodyPr/>
          <a:lstStyle>
            <a:lvl1pPr>
              <a:defRPr/>
            </a:lvl1pPr>
            <a:extLst/>
          </a:lstStyle>
          <a:p>
            <a:pPr>
              <a:defRPr/>
            </a:pPr>
            <a:fld id="{C228E9E7-757D-427D-A165-16881C65CF86}" type="datetimeFigureOut">
              <a:rPr lang="cs-CZ"/>
              <a:pPr>
                <a:defRPr/>
              </a:pPr>
              <a:t>28.9.2015</a:t>
            </a:fld>
            <a:endParaRPr lang="cs-CZ"/>
          </a:p>
        </p:txBody>
      </p:sp>
      <p:sp>
        <p:nvSpPr>
          <p:cNvPr id="5" name="Zástupný symbol pro zápatí 2"/>
          <p:cNvSpPr>
            <a:spLocks noGrp="1"/>
          </p:cNvSpPr>
          <p:nvPr>
            <p:ph type="ftr" sz="quarter" idx="11"/>
          </p:nvPr>
        </p:nvSpPr>
        <p:spPr/>
        <p:txBody>
          <a:bodyPr/>
          <a:lstStyle>
            <a:lvl1pPr>
              <a:defRPr/>
            </a:lvl1pPr>
            <a:extLst/>
          </a:lstStyle>
          <a:p>
            <a:pPr>
              <a:defRPr/>
            </a:pPr>
            <a:endParaRPr lang="cs-CZ"/>
          </a:p>
        </p:txBody>
      </p:sp>
      <p:sp>
        <p:nvSpPr>
          <p:cNvPr id="6" name="Zástupný symbol pro číslo snímku 3"/>
          <p:cNvSpPr>
            <a:spLocks noGrp="1"/>
          </p:cNvSpPr>
          <p:nvPr>
            <p:ph type="sldNum" sz="quarter" idx="12"/>
          </p:nvPr>
        </p:nvSpPr>
        <p:spPr/>
        <p:txBody>
          <a:bodyPr/>
          <a:lstStyle>
            <a:lvl1pPr>
              <a:defRPr/>
            </a:lvl1pPr>
            <a:extLst/>
          </a:lstStyle>
          <a:p>
            <a:pPr>
              <a:defRPr/>
            </a:pPr>
            <a:fld id="{E22E3CBD-DA77-46D5-A209-17B16D11EC94}" type="slidenum">
              <a:rPr lang="cs-CZ"/>
              <a:pPr>
                <a:defRPr/>
              </a:pPr>
              <a:t>‹#›</a:t>
            </a:fld>
            <a:endParaRPr lang="cs-CZ"/>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cs-CZ" smtClean="0"/>
              <a:t>Klepnutím lze upravit styl předlohy nadpisů.</a:t>
            </a:r>
            <a:endParaRPr lang="en-US"/>
          </a:p>
        </p:txBody>
      </p:sp>
      <p:sp>
        <p:nvSpPr>
          <p:cNvPr id="3" name="Zástupný symbol pro text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cs-CZ" smtClean="0"/>
              <a:t>Klepnutím lze upravit styly předlohy textu.</a:t>
            </a:r>
          </a:p>
        </p:txBody>
      </p:sp>
      <p:sp>
        <p:nvSpPr>
          <p:cNvPr id="4" name="Zástupný symbol pro obsah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AD691525-1B67-465A-BFB0-96DEDA9AB360}" type="datetimeFigureOut">
              <a:rPr lang="cs-CZ"/>
              <a:pPr>
                <a:defRPr/>
              </a:pPr>
              <a:t>28.9.2015</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68F505D5-9D8C-438D-9A6A-2B7EF8E21653}" type="slidenum">
              <a:rPr lang="cs-CZ"/>
              <a:pPr>
                <a:defRPr/>
              </a:pPr>
              <a:t>‹#›</a:t>
            </a:fld>
            <a:endParaRPr lang="cs-CZ"/>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5" name="Obdélník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endParaRPr>
          </a:p>
        </p:txBody>
      </p:sp>
      <p:sp>
        <p:nvSpPr>
          <p:cNvPr id="6" name="Vývojový diagram: postup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Vývojový diagram: postup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cs-CZ" smtClean="0"/>
              <a:t>Klepnutím lze upravit styl předlohy nadpisů.</a:t>
            </a:r>
            <a:endParaRPr lang="en-US"/>
          </a:p>
        </p:txBody>
      </p:sp>
      <p:sp>
        <p:nvSpPr>
          <p:cNvPr id="3" name="Zástupný symbol pro obrázek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cs-CZ" noProof="0" smtClean="0"/>
              <a:t>Klepnutím na ikonu přidáte obrázek.</a:t>
            </a:r>
            <a:endParaRPr lang="en-US" noProof="0" dirty="0"/>
          </a:p>
        </p:txBody>
      </p:sp>
      <p:sp>
        <p:nvSpPr>
          <p:cNvPr id="4" name="Zástupný symbol pro text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cs-CZ" smtClean="0"/>
              <a:t>Klepnutím lze upravit styly předlohy textu.</a:t>
            </a:r>
          </a:p>
        </p:txBody>
      </p:sp>
      <p:sp>
        <p:nvSpPr>
          <p:cNvPr id="8" name="Zástupný symbol pro datum 4"/>
          <p:cNvSpPr>
            <a:spLocks noGrp="1"/>
          </p:cNvSpPr>
          <p:nvPr>
            <p:ph type="dt" sz="half" idx="10"/>
          </p:nvPr>
        </p:nvSpPr>
        <p:spPr/>
        <p:txBody>
          <a:bodyPr/>
          <a:lstStyle>
            <a:lvl1pPr>
              <a:defRPr/>
            </a:lvl1pPr>
            <a:extLst/>
          </a:lstStyle>
          <a:p>
            <a:pPr>
              <a:defRPr/>
            </a:pPr>
            <a:fld id="{D0DF3262-8CF2-4472-A344-84A1F0AB34FC}" type="datetimeFigureOut">
              <a:rPr lang="cs-CZ"/>
              <a:pPr>
                <a:defRPr/>
              </a:pPr>
              <a:t>28.9.2015</a:t>
            </a:fld>
            <a:endParaRPr lang="cs-CZ"/>
          </a:p>
        </p:txBody>
      </p:sp>
      <p:sp>
        <p:nvSpPr>
          <p:cNvPr id="9" name="Zástupný symbol pro zápatí 5"/>
          <p:cNvSpPr>
            <a:spLocks noGrp="1"/>
          </p:cNvSpPr>
          <p:nvPr>
            <p:ph type="ftr" sz="quarter" idx="11"/>
          </p:nvPr>
        </p:nvSpPr>
        <p:spPr/>
        <p:txBody>
          <a:bodyPr/>
          <a:lstStyle>
            <a:lvl1pPr>
              <a:defRPr/>
            </a:lvl1pPr>
            <a:extLst/>
          </a:lstStyle>
          <a:p>
            <a:pPr>
              <a:defRPr/>
            </a:pPr>
            <a:endParaRPr lang="cs-CZ"/>
          </a:p>
        </p:txBody>
      </p:sp>
      <p:sp>
        <p:nvSpPr>
          <p:cNvPr id="10" name="Zástupný symbol pro číslo snímku 6"/>
          <p:cNvSpPr>
            <a:spLocks noGrp="1"/>
          </p:cNvSpPr>
          <p:nvPr>
            <p:ph type="sldNum" sz="quarter" idx="12"/>
          </p:nvPr>
        </p:nvSpPr>
        <p:spPr/>
        <p:txBody>
          <a:bodyPr/>
          <a:lstStyle>
            <a:lvl1pPr>
              <a:defRPr/>
            </a:lvl1pPr>
            <a:extLst/>
          </a:lstStyle>
          <a:p>
            <a:pPr>
              <a:defRPr/>
            </a:pPr>
            <a:fld id="{EA707C38-2380-4F7A-A74D-07ACCE206937}" type="slidenum">
              <a:rPr lang="cs-CZ"/>
              <a:pPr>
                <a:defRPr/>
              </a:pPr>
              <a:t>‹#›</a:t>
            </a:fld>
            <a:endParaRPr lang="cs-CZ"/>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Výseč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Elipsa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Obdélník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Zástupný symbol pro nadpis 4"/>
          <p:cNvSpPr>
            <a:spLocks noGrp="1"/>
          </p:cNvSpPr>
          <p:nvPr>
            <p:ph type="title"/>
          </p:nvPr>
        </p:nvSpPr>
        <p:spPr>
          <a:xfrm>
            <a:off x="1435100" y="274638"/>
            <a:ext cx="7499350" cy="1143000"/>
          </a:xfrm>
          <a:prstGeom prst="rect">
            <a:avLst/>
          </a:prstGeom>
        </p:spPr>
        <p:txBody>
          <a:bodyPr anchor="ctr">
            <a:normAutofit/>
          </a:bodyPr>
          <a:lstStyle>
            <a:extLst/>
          </a:lstStyle>
          <a:p>
            <a:r>
              <a:rPr lang="cs-CZ" smtClean="0"/>
              <a:t>Klepnutím lze upravit styl předlohy nadpisů.</a:t>
            </a:r>
            <a:endParaRPr lang="en-US"/>
          </a:p>
        </p:txBody>
      </p:sp>
      <p:sp>
        <p:nvSpPr>
          <p:cNvPr id="1033" name="Zástupný symbol pro text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24" name="Zástupný symbol pro datum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defRPr>
            </a:lvl1pPr>
            <a:extLst/>
          </a:lstStyle>
          <a:p>
            <a:pPr>
              <a:defRPr/>
            </a:pPr>
            <a:fld id="{A1772691-4A3E-49F4-AD72-AE95D3815D40}" type="datetimeFigureOut">
              <a:rPr lang="cs-CZ"/>
              <a:pPr>
                <a:defRPr/>
              </a:pPr>
              <a:t>28.9.2015</a:t>
            </a:fld>
            <a:endParaRPr lang="cs-CZ"/>
          </a:p>
        </p:txBody>
      </p:sp>
      <p:sp>
        <p:nvSpPr>
          <p:cNvPr id="10" name="Zástupný symbol pro zápatí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endParaRPr lang="cs-CZ"/>
          </a:p>
        </p:txBody>
      </p:sp>
      <p:sp>
        <p:nvSpPr>
          <p:cNvPr id="22" name="Zástupný symbol pro číslo snímku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defRPr>
            </a:lvl1pPr>
            <a:extLst/>
          </a:lstStyle>
          <a:p>
            <a:pPr>
              <a:defRPr/>
            </a:pPr>
            <a:fld id="{51B84364-8010-4441-A087-7329BB8C855D}" type="slidenum">
              <a:rPr lang="cs-CZ"/>
              <a:pPr>
                <a:defRPr/>
              </a:pPr>
              <a:t>‹#›</a:t>
            </a:fld>
            <a:endParaRPr lang="cs-CZ"/>
          </a:p>
        </p:txBody>
      </p:sp>
      <p:sp>
        <p:nvSpPr>
          <p:cNvPr id="15" name="Obdélník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77" r:id="rId1"/>
    <p:sldLayoutId id="2147483772" r:id="rId2"/>
    <p:sldLayoutId id="2147483778" r:id="rId3"/>
    <p:sldLayoutId id="2147483773" r:id="rId4"/>
    <p:sldLayoutId id="2147483779" r:id="rId5"/>
    <p:sldLayoutId id="2147483774" r:id="rId6"/>
    <p:sldLayoutId id="2147483780" r:id="rId7"/>
    <p:sldLayoutId id="2147483781" r:id="rId8"/>
    <p:sldLayoutId id="2147483782" r:id="rId9"/>
    <p:sldLayoutId id="2147483775" r:id="rId10"/>
    <p:sldLayoutId id="2147483776" r:id="rId11"/>
  </p:sldLayoutIdLst>
  <p:transition/>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18"/>
        </a:defRPr>
      </a:lvl2pPr>
      <a:lvl3pPr algn="l" rtl="0" eaLnBrk="0" fontAlgn="base" hangingPunct="0">
        <a:spcBef>
          <a:spcPct val="0"/>
        </a:spcBef>
        <a:spcAft>
          <a:spcPct val="0"/>
        </a:spcAft>
        <a:defRPr sz="4300">
          <a:solidFill>
            <a:srgbClr val="572314"/>
          </a:solidFill>
          <a:latin typeface="Gill Sans MT" pitchFamily="34" charset="-18"/>
        </a:defRPr>
      </a:lvl3pPr>
      <a:lvl4pPr algn="l" rtl="0" eaLnBrk="0" fontAlgn="base" hangingPunct="0">
        <a:spcBef>
          <a:spcPct val="0"/>
        </a:spcBef>
        <a:spcAft>
          <a:spcPct val="0"/>
        </a:spcAft>
        <a:defRPr sz="4300">
          <a:solidFill>
            <a:srgbClr val="572314"/>
          </a:solidFill>
          <a:latin typeface="Gill Sans MT" pitchFamily="34" charset="-18"/>
        </a:defRPr>
      </a:lvl4pPr>
      <a:lvl5pPr algn="l" rtl="0" eaLnBrk="0" fontAlgn="base" hangingPunct="0">
        <a:spcBef>
          <a:spcPct val="0"/>
        </a:spcBef>
        <a:spcAft>
          <a:spcPct val="0"/>
        </a:spcAft>
        <a:defRPr sz="4300">
          <a:solidFill>
            <a:srgbClr val="572314"/>
          </a:solidFill>
          <a:latin typeface="Gill Sans MT" pitchFamily="34" charset="-18"/>
        </a:defRPr>
      </a:lvl5pPr>
      <a:lvl6pPr marL="457200" algn="l" rtl="0" fontAlgn="base">
        <a:spcBef>
          <a:spcPct val="0"/>
        </a:spcBef>
        <a:spcAft>
          <a:spcPct val="0"/>
        </a:spcAft>
        <a:defRPr sz="4300">
          <a:solidFill>
            <a:srgbClr val="572314"/>
          </a:solidFill>
          <a:latin typeface="Gill Sans MT" pitchFamily="34" charset="-18"/>
        </a:defRPr>
      </a:lvl6pPr>
      <a:lvl7pPr marL="914400" algn="l" rtl="0" fontAlgn="base">
        <a:spcBef>
          <a:spcPct val="0"/>
        </a:spcBef>
        <a:spcAft>
          <a:spcPct val="0"/>
        </a:spcAft>
        <a:defRPr sz="4300">
          <a:solidFill>
            <a:srgbClr val="572314"/>
          </a:solidFill>
          <a:latin typeface="Gill Sans MT" pitchFamily="34" charset="-18"/>
        </a:defRPr>
      </a:lvl7pPr>
      <a:lvl8pPr marL="1371600" algn="l" rtl="0" fontAlgn="base">
        <a:spcBef>
          <a:spcPct val="0"/>
        </a:spcBef>
        <a:spcAft>
          <a:spcPct val="0"/>
        </a:spcAft>
        <a:defRPr sz="4300">
          <a:solidFill>
            <a:srgbClr val="572314"/>
          </a:solidFill>
          <a:latin typeface="Gill Sans MT" pitchFamily="34" charset="-18"/>
        </a:defRPr>
      </a:lvl8pPr>
      <a:lvl9pPr marL="1828800" algn="l" rtl="0" fontAlgn="base">
        <a:spcBef>
          <a:spcPct val="0"/>
        </a:spcBef>
        <a:spcAft>
          <a:spcPct val="0"/>
        </a:spcAft>
        <a:defRPr sz="4300">
          <a:solidFill>
            <a:srgbClr val="572314"/>
          </a:solidFill>
          <a:latin typeface="Gill Sans MT" pitchFamily="34" charset="-18"/>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87450" y="2780928"/>
            <a:ext cx="7956550" cy="1062410"/>
          </a:xfrm>
        </p:spPr>
        <p:txBody>
          <a:bodyPr>
            <a:noAutofit/>
          </a:bodyPr>
          <a:lstStyle/>
          <a:p>
            <a:pPr eaLnBrk="1" fontAlgn="auto" hangingPunct="1">
              <a:spcAft>
                <a:spcPts val="0"/>
              </a:spcAft>
              <a:defRPr/>
            </a:pPr>
            <a:r>
              <a:rPr lang="cs-CZ" sz="3200" b="1" dirty="0" smtClean="0">
                <a:solidFill>
                  <a:schemeClr val="tx2">
                    <a:satMod val="130000"/>
                  </a:schemeClr>
                </a:solidFill>
              </a:rPr>
              <a:t>Metody a formy realizace veřejné správy. Rozhodovací procesy ve veřejné správě. </a:t>
            </a:r>
            <a:endParaRPr lang="cs-CZ" sz="3200" b="1" dirty="0">
              <a:solidFill>
                <a:schemeClr val="tx2">
                  <a:satMod val="130000"/>
                </a:schemeClr>
              </a:solidFill>
            </a:endParaRPr>
          </a:p>
        </p:txBody>
      </p:sp>
      <p:sp>
        <p:nvSpPr>
          <p:cNvPr id="3" name="Podnadpis 2"/>
          <p:cNvSpPr>
            <a:spLocks noGrp="1"/>
          </p:cNvSpPr>
          <p:nvPr>
            <p:ph type="subTitle" idx="1"/>
          </p:nvPr>
        </p:nvSpPr>
        <p:spPr>
          <a:xfrm>
            <a:off x="1331913" y="4005263"/>
            <a:ext cx="7405687" cy="461962"/>
          </a:xfrm>
        </p:spPr>
        <p:txBody>
          <a:bodyPr>
            <a:noAutofit/>
          </a:bodyPr>
          <a:lstStyle/>
          <a:p>
            <a:pPr eaLnBrk="1" fontAlgn="auto" hangingPunct="1">
              <a:spcAft>
                <a:spcPts val="0"/>
              </a:spcAft>
              <a:buFont typeface="Wingdings 2"/>
              <a:buNone/>
              <a:defRPr/>
            </a:pPr>
            <a:r>
              <a:rPr lang="cs-CZ" sz="2400" dirty="0" smtClean="0"/>
              <a:t>JUDr. Veronika Kudrová, </a:t>
            </a:r>
            <a:r>
              <a:rPr lang="cs-CZ" sz="2400" dirty="0" err="1" smtClean="0"/>
              <a:t>Ph.D</a:t>
            </a:r>
            <a:r>
              <a:rPr lang="cs-CZ" sz="2400" dirty="0" smtClean="0"/>
              <a:t>.</a:t>
            </a:r>
          </a:p>
          <a:p>
            <a:pPr eaLnBrk="1" fontAlgn="auto" hangingPunct="1">
              <a:spcAft>
                <a:spcPts val="0"/>
              </a:spcAft>
              <a:buFont typeface="Wingdings 2"/>
              <a:buNone/>
              <a:defRPr/>
            </a:pPr>
            <a:endParaRPr lang="cs-CZ" sz="2400" dirty="0" smtClean="0"/>
          </a:p>
          <a:p>
            <a:pPr eaLnBrk="1" fontAlgn="auto" hangingPunct="1">
              <a:spcAft>
                <a:spcPts val="0"/>
              </a:spcAft>
              <a:buFont typeface="Wingdings 2"/>
              <a:buNone/>
              <a:defRPr/>
            </a:pPr>
            <a:r>
              <a:rPr lang="cs-CZ" sz="2400" b="1" dirty="0" smtClean="0"/>
              <a:t>BEP302Zk Veřejná správa v ČR a v Evropě</a:t>
            </a:r>
          </a:p>
          <a:p>
            <a:pPr eaLnBrk="1" fontAlgn="auto" hangingPunct="1">
              <a:spcAft>
                <a:spcPts val="0"/>
              </a:spcAft>
              <a:buFont typeface="Wingdings 2"/>
              <a:buNone/>
              <a:defRPr/>
            </a:pPr>
            <a:r>
              <a:rPr lang="cs-CZ" sz="2400" dirty="0" smtClean="0"/>
              <a:t>29.  9.  2015</a:t>
            </a:r>
          </a:p>
          <a:p>
            <a:pPr eaLnBrk="1" fontAlgn="auto" hangingPunct="1">
              <a:spcAft>
                <a:spcPts val="0"/>
              </a:spcAft>
              <a:buFont typeface="Wingdings 2"/>
              <a:buNone/>
              <a:defRPr/>
            </a:pPr>
            <a:endParaRPr lang="cs-CZ" sz="2400" dirty="0" smtClean="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Správní akty</a:t>
            </a:r>
            <a:endParaRPr lang="cs-CZ" dirty="0">
              <a:solidFill>
                <a:schemeClr val="tx2">
                  <a:satMod val="130000"/>
                </a:schemeClr>
              </a:solidFill>
            </a:endParaRPr>
          </a:p>
        </p:txBody>
      </p:sp>
      <p:sp>
        <p:nvSpPr>
          <p:cNvPr id="16388" name="Zástupný symbol pro obsah 2"/>
          <p:cNvSpPr>
            <a:spLocks noGrp="1"/>
          </p:cNvSpPr>
          <p:nvPr>
            <p:ph idx="1"/>
          </p:nvPr>
        </p:nvSpPr>
        <p:spPr/>
        <p:txBody>
          <a:bodyPr/>
          <a:lstStyle/>
          <a:p>
            <a:pPr eaLnBrk="1" hangingPunct="1"/>
            <a:r>
              <a:rPr lang="cs-CZ" b="1" dirty="0" smtClean="0"/>
              <a:t>Individuální</a:t>
            </a:r>
            <a:r>
              <a:rPr lang="cs-CZ" dirty="0" smtClean="0"/>
              <a:t> – ISA (zvláštní předpisy a správní řád)</a:t>
            </a:r>
          </a:p>
          <a:p>
            <a:pPr eaLnBrk="1" hangingPunct="1"/>
            <a:r>
              <a:rPr lang="cs-CZ" b="1" dirty="0" smtClean="0"/>
              <a:t>Normativní</a:t>
            </a:r>
            <a:r>
              <a:rPr lang="cs-CZ" dirty="0" smtClean="0"/>
              <a:t> – NSA (zvláštní předpisy, zejm. Z o obcích, krajích, hl. m. Praze, ZVŠ...)</a:t>
            </a:r>
          </a:p>
          <a:p>
            <a:pPr eaLnBrk="1" hangingPunct="1"/>
            <a:r>
              <a:rPr lang="cs-CZ" b="1" dirty="0" smtClean="0"/>
              <a:t>Smíšené</a:t>
            </a:r>
            <a:r>
              <a:rPr lang="cs-CZ" dirty="0" smtClean="0"/>
              <a:t> – OOP (</a:t>
            </a:r>
            <a:r>
              <a:rPr lang="cs-CZ" dirty="0" err="1" smtClean="0"/>
              <a:t>SprŘ</a:t>
            </a:r>
            <a:r>
              <a:rPr lang="cs-CZ" dirty="0" smtClean="0"/>
              <a:t> &amp; zvláštní úprava)</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Individuální správní akt (ISA)</a:t>
            </a:r>
            <a:endParaRPr lang="cs-CZ" dirty="0">
              <a:solidFill>
                <a:schemeClr val="tx2">
                  <a:satMod val="130000"/>
                </a:schemeClr>
              </a:solidFill>
            </a:endParaRPr>
          </a:p>
        </p:txBody>
      </p:sp>
      <p:sp>
        <p:nvSpPr>
          <p:cNvPr id="16388" name="Zástupný symbol pro obsah 2"/>
          <p:cNvSpPr>
            <a:spLocks noGrp="1"/>
          </p:cNvSpPr>
          <p:nvPr>
            <p:ph idx="1"/>
          </p:nvPr>
        </p:nvSpPr>
        <p:spPr>
          <a:xfrm>
            <a:off x="1259632" y="1447800"/>
            <a:ext cx="7674818" cy="4800600"/>
          </a:xfrm>
        </p:spPr>
        <p:txBody>
          <a:bodyPr/>
          <a:lstStyle/>
          <a:p>
            <a:pPr eaLnBrk="1" hangingPunct="1">
              <a:buNone/>
            </a:pPr>
            <a:r>
              <a:rPr lang="cs-CZ" dirty="0" smtClean="0"/>
              <a:t>= jednostranný akt vydaný orgánem veřejné správy, který závazně stanovuje práva či povinnosti </a:t>
            </a:r>
            <a:r>
              <a:rPr lang="cs-CZ" u="sng" dirty="0" smtClean="0"/>
              <a:t>individuálně</a:t>
            </a:r>
            <a:r>
              <a:rPr lang="cs-CZ" dirty="0" smtClean="0"/>
              <a:t> určenému (konkrétnímu) adresátovi </a:t>
            </a:r>
            <a:r>
              <a:rPr lang="cs-CZ" dirty="0" err="1" smtClean="0"/>
              <a:t>veřejnosprávního</a:t>
            </a:r>
            <a:r>
              <a:rPr lang="cs-CZ" dirty="0" smtClean="0"/>
              <a:t> působení, tj. FO nebo PO (konstitutivní ISA), nebo závazně určuje,  zda určitá práva či povinnosti existují či nikoli (deklaratorní ISA)</a:t>
            </a:r>
          </a:p>
          <a:p>
            <a:pPr eaLnBrk="1" hangingPunct="1"/>
            <a:r>
              <a:rPr lang="cs-CZ" dirty="0" smtClean="0"/>
              <a:t>někteří autoři (UK, UPOL) označují ISA jen jako správní akt</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435100" y="0"/>
            <a:ext cx="7499350" cy="980728"/>
          </a:xfrm>
        </p:spPr>
        <p:txBody>
          <a:bodyPr>
            <a:noAutofit/>
          </a:bodyPr>
          <a:lstStyle/>
          <a:p>
            <a:pPr algn="r"/>
            <a:r>
              <a:rPr lang="cs-CZ" sz="1400" dirty="0" smtClean="0"/>
              <a:t>BRNĚNSKÁ UNIVERZITA</a:t>
            </a:r>
            <a:br>
              <a:rPr lang="cs-CZ" sz="1400" dirty="0" smtClean="0"/>
            </a:br>
            <a:r>
              <a:rPr lang="cs-CZ" sz="1400" dirty="0" smtClean="0"/>
              <a:t>SPRÁVNÍ FAKULTA</a:t>
            </a:r>
            <a:br>
              <a:rPr lang="cs-CZ" sz="1400" dirty="0" smtClean="0"/>
            </a:br>
            <a:r>
              <a:rPr lang="cs-CZ" sz="1400" dirty="0" smtClean="0"/>
              <a:t>Česká 1, 602 00 Brno</a:t>
            </a:r>
            <a:endParaRPr lang="cs-CZ" sz="1400" dirty="0"/>
          </a:p>
        </p:txBody>
      </p:sp>
      <p:sp>
        <p:nvSpPr>
          <p:cNvPr id="3" name="Zástupný symbol pro obsah 2"/>
          <p:cNvSpPr>
            <a:spLocks noGrp="1"/>
          </p:cNvSpPr>
          <p:nvPr>
            <p:ph idx="1"/>
          </p:nvPr>
        </p:nvSpPr>
        <p:spPr>
          <a:xfrm>
            <a:off x="1115616" y="908720"/>
            <a:ext cx="8028384" cy="5949280"/>
          </a:xfrm>
        </p:spPr>
        <p:txBody>
          <a:bodyPr/>
          <a:lstStyle/>
          <a:p>
            <a:pPr marL="6003925" indent="-7938">
              <a:spcBef>
                <a:spcPts val="0"/>
              </a:spcBef>
              <a:buNone/>
            </a:pPr>
            <a:r>
              <a:rPr lang="cs-CZ" sz="1400" dirty="0" smtClean="0"/>
              <a:t>Petr Neúspěšný</a:t>
            </a:r>
          </a:p>
          <a:p>
            <a:pPr marL="6003925" indent="-7938">
              <a:spcBef>
                <a:spcPts val="0"/>
              </a:spcBef>
              <a:buNone/>
            </a:pPr>
            <a:r>
              <a:rPr lang="cs-CZ" sz="1400" dirty="0" smtClean="0"/>
              <a:t>Horní Dolní 10</a:t>
            </a:r>
          </a:p>
          <a:p>
            <a:pPr marL="6003925" indent="-7938">
              <a:spcBef>
                <a:spcPts val="0"/>
              </a:spcBef>
              <a:buNone/>
            </a:pPr>
            <a:r>
              <a:rPr lang="cs-CZ" sz="1400" dirty="0" smtClean="0"/>
              <a:t>123 45</a:t>
            </a:r>
          </a:p>
          <a:p>
            <a:pPr marL="6003925" indent="-7938">
              <a:spcBef>
                <a:spcPts val="0"/>
              </a:spcBef>
              <a:buNone/>
            </a:pPr>
            <a:r>
              <a:rPr lang="cs-CZ" sz="1400" dirty="0" smtClean="0"/>
              <a:t> </a:t>
            </a:r>
          </a:p>
          <a:p>
            <a:pPr marL="6003925" indent="-7938">
              <a:spcBef>
                <a:spcPts val="0"/>
              </a:spcBef>
              <a:buNone/>
            </a:pPr>
            <a:r>
              <a:rPr lang="cs-CZ" sz="1400" dirty="0" smtClean="0"/>
              <a:t>V Brně dne 6. 10. 2014</a:t>
            </a:r>
          </a:p>
          <a:p>
            <a:pPr marL="6003925" indent="-7938">
              <a:spcBef>
                <a:spcPts val="0"/>
              </a:spcBef>
              <a:buNone/>
            </a:pPr>
            <a:r>
              <a:rPr lang="cs-CZ" sz="1400" dirty="0" err="1" smtClean="0"/>
              <a:t>Č.j</a:t>
            </a:r>
            <a:r>
              <a:rPr lang="cs-CZ" sz="1400" dirty="0" smtClean="0"/>
              <a:t>. 2014/1203/</a:t>
            </a:r>
            <a:r>
              <a:rPr lang="cs-CZ" sz="1400" dirty="0" err="1" smtClean="0"/>
              <a:t>Prij</a:t>
            </a:r>
            <a:r>
              <a:rPr lang="cs-CZ" sz="1400" dirty="0" smtClean="0"/>
              <a:t>-</a:t>
            </a:r>
            <a:r>
              <a:rPr lang="cs-CZ" sz="1400" dirty="0" err="1" smtClean="0"/>
              <a:t>SprF</a:t>
            </a:r>
            <a:endParaRPr lang="cs-CZ" sz="1400" dirty="0" smtClean="0"/>
          </a:p>
          <a:p>
            <a:pPr marL="7938" indent="261938" algn="ctr">
              <a:spcBef>
                <a:spcPts val="0"/>
              </a:spcBef>
              <a:buNone/>
            </a:pPr>
            <a:r>
              <a:rPr lang="cs-CZ" sz="1400" b="1" u="sng" dirty="0" smtClean="0"/>
              <a:t>Rozhodnutí o nepřijetí ke studiu</a:t>
            </a:r>
            <a:endParaRPr lang="cs-CZ" sz="1400" dirty="0" smtClean="0"/>
          </a:p>
          <a:p>
            <a:pPr marL="7938" indent="261938">
              <a:spcBef>
                <a:spcPts val="0"/>
              </a:spcBef>
              <a:buNone/>
            </a:pPr>
            <a:r>
              <a:rPr lang="cs-CZ" sz="1400" dirty="0" smtClean="0"/>
              <a:t>Nepřijímám Vás ke studiu ve studijním programu Správní právo a správní věda studijním oboru Veřejná správa.</a:t>
            </a:r>
          </a:p>
          <a:p>
            <a:pPr marL="7938" indent="261938" algn="ctr">
              <a:spcBef>
                <a:spcPts val="0"/>
              </a:spcBef>
              <a:buNone/>
            </a:pPr>
            <a:r>
              <a:rPr lang="cs-CZ" sz="1400" b="1" dirty="0" smtClean="0"/>
              <a:t>Odůvodnění</a:t>
            </a:r>
            <a:endParaRPr lang="cs-CZ" sz="1400" dirty="0" smtClean="0"/>
          </a:p>
          <a:p>
            <a:pPr marL="7938" indent="261938">
              <a:spcBef>
                <a:spcPts val="0"/>
              </a:spcBef>
              <a:buNone/>
            </a:pPr>
            <a:r>
              <a:rPr lang="cs-CZ" sz="1400" dirty="0" smtClean="0"/>
              <a:t>Dne 1. 6. 2014 jste se zúčastnil přijímací zkoušky k výše nadepsanému studiu. V testu studijních předpokladů jste uspěl s percentilem 80, v oborovém testu z práva jste uspěl se ziskem 40 bodů. Tím jste se umístil na 193. – 197. místě.</a:t>
            </a:r>
          </a:p>
          <a:p>
            <a:pPr marL="7938" indent="261938">
              <a:spcBef>
                <a:spcPts val="0"/>
              </a:spcBef>
              <a:buNone/>
            </a:pPr>
            <a:r>
              <a:rPr lang="cs-CZ" sz="1400" dirty="0" smtClean="0"/>
              <a:t>V řádně vyhlášených podmínkách přijímacího řízení pro rok 2012 bylo stanoveno, že ke studiu budou přijati uchazeči, kteří splní podmínky přijímací zkoušky a zároveň se umístí nejhůře na 200. místě. Pořadí, na jehož základě bude splnění druhé podmínky posuzováno, bude sestaveno součtem percentilu z testu studijních předpokladů (TSP) a součtem bodového zisku z oborového testu (OT). Pro splnění podmínek přijímací zkoušky bude nutné, aby uchazeč dosáhl v TSP percentilu vyššího nebo rovného 60, a zároveň minimálně 50 bodů OT.  Vzhledem k tomu, že jste získal méně než 50 bodů v oborovém testu, nesplnil jste podmínku přijímacího řízení.</a:t>
            </a:r>
          </a:p>
          <a:p>
            <a:pPr marL="7938" indent="261938" algn="ctr">
              <a:spcBef>
                <a:spcPts val="0"/>
              </a:spcBef>
              <a:buNone/>
            </a:pPr>
            <a:r>
              <a:rPr lang="cs-CZ" sz="1400" b="1" dirty="0" smtClean="0"/>
              <a:t>Poučení</a:t>
            </a:r>
            <a:endParaRPr lang="cs-CZ" sz="1400" dirty="0" smtClean="0"/>
          </a:p>
          <a:p>
            <a:pPr marL="7938" indent="261938">
              <a:spcBef>
                <a:spcPts val="0"/>
              </a:spcBef>
              <a:buNone/>
            </a:pPr>
            <a:r>
              <a:rPr lang="cs-CZ" sz="1400" dirty="0" smtClean="0"/>
              <a:t>	Máte právo požádat rektora o přezkum tohoto vyrozumění, a to ve lhůtě 30 dní od jeho doručení.</a:t>
            </a:r>
          </a:p>
          <a:p>
            <a:pPr marL="7938" indent="-7938">
              <a:spcBef>
                <a:spcPts val="0"/>
              </a:spcBef>
              <a:buNone/>
            </a:pPr>
            <a:endParaRPr lang="cs-CZ" sz="1400" dirty="0" smtClean="0"/>
          </a:p>
          <a:p>
            <a:pPr marL="4745038" indent="-7938">
              <a:spcBef>
                <a:spcPts val="0"/>
              </a:spcBef>
              <a:buNone/>
            </a:pPr>
            <a:r>
              <a:rPr lang="cs-CZ" sz="1400" b="1" dirty="0" smtClean="0"/>
              <a:t>	</a:t>
            </a:r>
            <a:r>
              <a:rPr lang="cs-CZ" sz="1400" b="1" i="1" dirty="0" smtClean="0"/>
              <a:t>Snaživý</a:t>
            </a:r>
            <a:endParaRPr lang="cs-CZ" sz="1400" dirty="0" smtClean="0"/>
          </a:p>
          <a:p>
            <a:pPr marL="4745038" indent="-7938">
              <a:spcBef>
                <a:spcPts val="0"/>
              </a:spcBef>
              <a:buNone/>
            </a:pPr>
            <a:r>
              <a:rPr lang="cs-CZ" sz="1400" dirty="0" smtClean="0"/>
              <a:t>Prof. JUDr. MUDr. Ing. Snaživý, CSc., MBA</a:t>
            </a:r>
          </a:p>
          <a:p>
            <a:pPr marL="4745038" indent="-7938">
              <a:spcBef>
                <a:spcPts val="0"/>
              </a:spcBef>
              <a:buNone/>
            </a:pPr>
            <a:r>
              <a:rPr lang="cs-CZ" sz="1400" dirty="0" smtClean="0"/>
              <a:t>Děkan</a:t>
            </a:r>
            <a:endParaRPr lang="cs-CZ" sz="1400"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Individuální správní akt (ISA)</a:t>
            </a:r>
            <a:endParaRPr lang="cs-CZ" dirty="0">
              <a:solidFill>
                <a:schemeClr val="tx2">
                  <a:satMod val="130000"/>
                </a:schemeClr>
              </a:solidFill>
            </a:endParaRPr>
          </a:p>
        </p:txBody>
      </p:sp>
      <p:sp>
        <p:nvSpPr>
          <p:cNvPr id="16388" name="Zástupný symbol pro obsah 2"/>
          <p:cNvSpPr>
            <a:spLocks noGrp="1"/>
          </p:cNvSpPr>
          <p:nvPr>
            <p:ph idx="1"/>
          </p:nvPr>
        </p:nvSpPr>
        <p:spPr>
          <a:xfrm>
            <a:off x="1435100" y="1447800"/>
            <a:ext cx="7499350" cy="5149552"/>
          </a:xfrm>
        </p:spPr>
        <p:txBody>
          <a:bodyPr/>
          <a:lstStyle/>
          <a:p>
            <a:pPr eaLnBrk="1" hangingPunct="1"/>
            <a:r>
              <a:rPr lang="cs-CZ" sz="2800" dirty="0" smtClean="0"/>
              <a:t>vydává se na základě zákona, v jeho mezích a způsobem zákonem stanoveným</a:t>
            </a:r>
          </a:p>
          <a:p>
            <a:pPr eaLnBrk="1" hangingPunct="1"/>
            <a:r>
              <a:rPr lang="cs-CZ" sz="2800" dirty="0" smtClean="0"/>
              <a:t>zákon musí stanovit</a:t>
            </a:r>
          </a:p>
          <a:p>
            <a:pPr lvl="1" eaLnBrk="1" hangingPunct="1"/>
            <a:r>
              <a:rPr lang="cs-CZ" sz="2400" dirty="0" smtClean="0"/>
              <a:t>kompetence (působnost, pravomoc a příslušnost)</a:t>
            </a:r>
            <a:endParaRPr lang="cs-CZ" sz="2000" dirty="0" smtClean="0"/>
          </a:p>
          <a:p>
            <a:pPr lvl="1" eaLnBrk="1" hangingPunct="1"/>
            <a:r>
              <a:rPr lang="cs-CZ" sz="2400" dirty="0" smtClean="0"/>
              <a:t>meze aplikace (tj. </a:t>
            </a:r>
            <a:r>
              <a:rPr lang="cs-CZ" sz="2400" dirty="0" err="1" smtClean="0"/>
              <a:t>hmotněprávní</a:t>
            </a:r>
            <a:r>
              <a:rPr lang="cs-CZ" sz="2400" dirty="0" smtClean="0"/>
              <a:t> úprava)</a:t>
            </a:r>
          </a:p>
          <a:p>
            <a:pPr lvl="1" eaLnBrk="1" hangingPunct="1"/>
            <a:r>
              <a:rPr lang="cs-CZ" sz="2400" dirty="0" smtClean="0"/>
              <a:t>forma</a:t>
            </a:r>
          </a:p>
          <a:p>
            <a:pPr lvl="1" eaLnBrk="1" hangingPunct="1"/>
            <a:r>
              <a:rPr lang="cs-CZ" sz="2400" dirty="0" smtClean="0"/>
              <a:t>procesní postup</a:t>
            </a:r>
          </a:p>
          <a:p>
            <a:pPr eaLnBrk="1" hangingPunct="1"/>
            <a:r>
              <a:rPr lang="cs-CZ" sz="2800" dirty="0" smtClean="0"/>
              <a:t>působnost, pravomoc a meze aplikace stanoví zpravidla zvláštní předpis</a:t>
            </a:r>
          </a:p>
          <a:p>
            <a:pPr eaLnBrk="1" hangingPunct="1"/>
            <a:r>
              <a:rPr lang="cs-CZ" sz="2800" dirty="0" smtClean="0"/>
              <a:t>příslušnost, formu a procesní postup zpravidla stanoví správní řád (zákon č. 500/2004 Sb.)</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Zástupný symbol pro obsah 2"/>
          <p:cNvSpPr>
            <a:spLocks noGrp="1"/>
          </p:cNvSpPr>
          <p:nvPr>
            <p:ph idx="1"/>
          </p:nvPr>
        </p:nvSpPr>
        <p:spPr>
          <a:xfrm>
            <a:off x="1115616" y="1196752"/>
            <a:ext cx="7848872" cy="5400600"/>
          </a:xfrm>
        </p:spPr>
        <p:txBody>
          <a:bodyPr/>
          <a:lstStyle/>
          <a:p>
            <a:pPr eaLnBrk="1" hangingPunct="1">
              <a:buNone/>
            </a:pPr>
            <a:r>
              <a:rPr lang="cs-CZ" sz="2400" dirty="0" smtClean="0"/>
              <a:t>Příklad: změna příjmení (dle zákona č. 301/2000 Sb., o matrikách, jménu a příjmení…)</a:t>
            </a:r>
          </a:p>
          <a:p>
            <a:pPr lvl="1" eaLnBrk="1" hangingPunct="1"/>
            <a:r>
              <a:rPr lang="cs-CZ" sz="1600" b="1" u="sng" dirty="0" smtClean="0"/>
              <a:t>kompetence</a:t>
            </a:r>
          </a:p>
          <a:p>
            <a:pPr marL="265113" lvl="1" algn="ctr" eaLnBrk="1" hangingPunct="1">
              <a:buNone/>
            </a:pPr>
            <a:r>
              <a:rPr lang="cs-CZ" sz="1600" i="1" dirty="0" smtClean="0"/>
              <a:t>§ 2</a:t>
            </a:r>
          </a:p>
          <a:p>
            <a:pPr marL="265113" lvl="1" algn="just" eaLnBrk="1" hangingPunct="1">
              <a:buNone/>
            </a:pPr>
            <a:r>
              <a:rPr lang="cs-CZ" sz="1600" i="1" dirty="0" smtClean="0"/>
              <a:t>(1) Působnost na úseku matrik a další činnosti stanovené tímto zákonem vykonávají</a:t>
            </a:r>
          </a:p>
          <a:p>
            <a:pPr marL="265113" lvl="1" algn="just" eaLnBrk="1" hangingPunct="1">
              <a:buNone/>
            </a:pPr>
            <a:r>
              <a:rPr lang="cs-CZ" sz="1600" i="1" dirty="0" smtClean="0"/>
              <a:t>a) matriční úřady, kterými jsou obecní úřady, v hlavním městě Praze úřady městských částí, v územně členěných statutárních městech úřady městských obvodů nebo úřady městských částí …</a:t>
            </a:r>
          </a:p>
          <a:p>
            <a:pPr marL="265113" lvl="1" algn="ctr" eaLnBrk="1" hangingPunct="1">
              <a:buNone/>
            </a:pPr>
            <a:r>
              <a:rPr lang="cs-CZ" sz="1600" i="1" dirty="0" smtClean="0"/>
              <a:t>§ 74</a:t>
            </a:r>
          </a:p>
          <a:p>
            <a:pPr marL="265113" lvl="1" algn="just" eaLnBrk="1" hangingPunct="1">
              <a:buNone/>
            </a:pPr>
            <a:r>
              <a:rPr lang="cs-CZ" sz="1600" i="1" dirty="0" smtClean="0"/>
              <a:t>(1) O žádosti o povolení změny jména nebo příjmení rozhoduje matriční úřad, v jehož správním obvodu je žadatel přihlášen k trvalému pobytu; u nezletilých dětí rozhoduje matriční úřad v místě trvalého pobytu dítěte.</a:t>
            </a:r>
          </a:p>
          <a:p>
            <a:pPr marL="265113" lvl="1" algn="ctr" eaLnBrk="1" hangingPunct="1">
              <a:buNone/>
            </a:pPr>
            <a:r>
              <a:rPr lang="cs-CZ" sz="1600" i="1" dirty="0" smtClean="0"/>
              <a:t>§ 11 </a:t>
            </a:r>
            <a:r>
              <a:rPr lang="cs-CZ" sz="1600" i="1" dirty="0" err="1" smtClean="0"/>
              <a:t>SprŘ</a:t>
            </a:r>
            <a:endParaRPr lang="cs-CZ" sz="1600" i="1" dirty="0" smtClean="0"/>
          </a:p>
          <a:p>
            <a:pPr marL="265113" lvl="1" algn="just" eaLnBrk="1" hangingPunct="1">
              <a:buNone/>
            </a:pPr>
            <a:r>
              <a:rPr lang="cs-CZ" sz="1600" i="1" dirty="0" smtClean="0"/>
              <a:t>(1) Místní příslušnost správního orgánu je určena</a:t>
            </a:r>
          </a:p>
          <a:p>
            <a:pPr marL="265113" lvl="1" algn="just" eaLnBrk="1" hangingPunct="1">
              <a:buNone/>
            </a:pPr>
            <a:r>
              <a:rPr lang="cs-CZ" sz="1600" i="1" dirty="0" smtClean="0"/>
              <a:t>d) v ostatních řízeních týkajících se fyzické osoby místem jejího trvalého pobytu…</a:t>
            </a:r>
          </a:p>
          <a:p>
            <a:pPr lvl="1" eaLnBrk="1" hangingPunct="1"/>
            <a:r>
              <a:rPr lang="cs-CZ" sz="1600" b="1" dirty="0" smtClean="0"/>
              <a:t>meze aplikace (tj. </a:t>
            </a:r>
            <a:r>
              <a:rPr lang="cs-CZ" sz="1600" b="1" dirty="0" err="1" smtClean="0"/>
              <a:t>hmotněprávní</a:t>
            </a:r>
            <a:r>
              <a:rPr lang="cs-CZ" sz="1600" b="1" dirty="0" smtClean="0"/>
              <a:t> úprava)</a:t>
            </a:r>
          </a:p>
          <a:p>
            <a:pPr lvl="1" eaLnBrk="1" hangingPunct="1"/>
            <a:r>
              <a:rPr lang="cs-CZ" sz="1600" b="1" dirty="0" smtClean="0"/>
              <a:t>forma</a:t>
            </a:r>
          </a:p>
          <a:p>
            <a:pPr lvl="1" eaLnBrk="1" hangingPunct="1"/>
            <a:r>
              <a:rPr lang="cs-CZ" sz="1600" b="1" dirty="0" smtClean="0"/>
              <a:t>procesní postup</a:t>
            </a:r>
            <a:endParaRPr lang="cs-CZ" sz="1800" b="1" dirty="0" smtClean="0"/>
          </a:p>
        </p:txBody>
      </p:sp>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Individuální správní akt (ISA)</a:t>
            </a:r>
            <a:endParaRPr lang="cs-CZ" dirty="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Zástupný symbol pro obsah 2"/>
          <p:cNvSpPr>
            <a:spLocks noGrp="1"/>
          </p:cNvSpPr>
          <p:nvPr>
            <p:ph idx="1"/>
          </p:nvPr>
        </p:nvSpPr>
        <p:spPr>
          <a:xfrm>
            <a:off x="1115616" y="1196752"/>
            <a:ext cx="7818834" cy="5400600"/>
          </a:xfrm>
        </p:spPr>
        <p:txBody>
          <a:bodyPr/>
          <a:lstStyle/>
          <a:p>
            <a:pPr eaLnBrk="1" hangingPunct="1">
              <a:buNone/>
            </a:pPr>
            <a:r>
              <a:rPr lang="cs-CZ" sz="2400" dirty="0" smtClean="0"/>
              <a:t>Příklad: změna příjmení (dle zákona č. 301/2000 Sb.)</a:t>
            </a:r>
          </a:p>
          <a:p>
            <a:pPr lvl="1" eaLnBrk="1" hangingPunct="1"/>
            <a:r>
              <a:rPr lang="cs-CZ" sz="1600" b="1" dirty="0" smtClean="0"/>
              <a:t>kompetence</a:t>
            </a:r>
          </a:p>
          <a:p>
            <a:pPr lvl="1" eaLnBrk="1" hangingPunct="1"/>
            <a:r>
              <a:rPr lang="cs-CZ" sz="1600" b="1" u="sng" dirty="0" smtClean="0"/>
              <a:t>meze aplikace (tj. </a:t>
            </a:r>
            <a:r>
              <a:rPr lang="cs-CZ" sz="1600" b="1" u="sng" dirty="0" err="1" smtClean="0"/>
              <a:t>hmotněprávní</a:t>
            </a:r>
            <a:r>
              <a:rPr lang="cs-CZ" sz="1600" b="1" u="sng" dirty="0" smtClean="0"/>
              <a:t> úpravu)</a:t>
            </a:r>
          </a:p>
          <a:p>
            <a:pPr marL="265113" lvl="1" algn="ctr" eaLnBrk="1" hangingPunct="1">
              <a:buNone/>
            </a:pPr>
            <a:r>
              <a:rPr lang="cs-CZ" sz="1600" i="1" dirty="0" smtClean="0"/>
              <a:t>§ 72</a:t>
            </a:r>
          </a:p>
          <a:p>
            <a:pPr marL="265113" lvl="1" algn="just" eaLnBrk="1" hangingPunct="1">
              <a:buNone/>
            </a:pPr>
            <a:r>
              <a:rPr lang="cs-CZ" sz="1600" i="1" dirty="0" smtClean="0"/>
              <a:t>(2) Změna příjmení se povolí zejména tehdy, jde-li o příjmení hanlivé, nebo směšné, nebo je-li pro to vážný důvod.</a:t>
            </a:r>
          </a:p>
          <a:p>
            <a:pPr marL="265113" lvl="1" algn="just" eaLnBrk="1" hangingPunct="1">
              <a:buNone/>
            </a:pPr>
            <a:r>
              <a:rPr lang="cs-CZ" sz="1600" i="1" dirty="0" smtClean="0"/>
              <a:t>(3) Změna jména se nepovolí, žádá-li fyzická osoba mužského pohlaví o změnu na jméno ženské, nebo naopak, žádá-li o změnu jména na jméno zkomolené, zdrobnělé, domácké, nebo na jméno, které má žijící sourozenec společných rodičů. Vzniknou-li pochybnosti o správné pravopisné podobě jména, je žadatel povinen předložit doklad vydaný znalcem.</a:t>
            </a:r>
          </a:p>
          <a:p>
            <a:pPr marL="265113" lvl="1" algn="just" eaLnBrk="1" hangingPunct="1">
              <a:buNone/>
            </a:pPr>
            <a:r>
              <a:rPr lang="cs-CZ" sz="1600" i="1" dirty="0" smtClean="0"/>
              <a:t>(4) Změna jména nebo příjmení se nepovolí, jestliže by změna byla v rozporu s potřebami a zájmy nezletilého.</a:t>
            </a:r>
          </a:p>
          <a:p>
            <a:pPr lvl="1" eaLnBrk="1" hangingPunct="1"/>
            <a:r>
              <a:rPr lang="cs-CZ" sz="1600" b="1" dirty="0" smtClean="0"/>
              <a:t>forma</a:t>
            </a:r>
          </a:p>
          <a:p>
            <a:pPr lvl="1" eaLnBrk="1" hangingPunct="1"/>
            <a:r>
              <a:rPr lang="cs-CZ" sz="1600" b="1" dirty="0" smtClean="0"/>
              <a:t>procesní postup</a:t>
            </a:r>
            <a:endParaRPr lang="cs-CZ" sz="1800" b="1" dirty="0" smtClean="0"/>
          </a:p>
        </p:txBody>
      </p:sp>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Individuální správní akt (ISA)</a:t>
            </a:r>
            <a:endParaRPr lang="cs-CZ" dirty="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Zástupný symbol pro obsah 2"/>
          <p:cNvSpPr>
            <a:spLocks noGrp="1"/>
          </p:cNvSpPr>
          <p:nvPr>
            <p:ph idx="1"/>
          </p:nvPr>
        </p:nvSpPr>
        <p:spPr>
          <a:xfrm>
            <a:off x="1115616" y="1196752"/>
            <a:ext cx="7848872" cy="5400600"/>
          </a:xfrm>
        </p:spPr>
        <p:txBody>
          <a:bodyPr/>
          <a:lstStyle/>
          <a:p>
            <a:pPr eaLnBrk="1" hangingPunct="1">
              <a:buNone/>
            </a:pPr>
            <a:r>
              <a:rPr lang="cs-CZ" sz="2000" dirty="0" smtClean="0"/>
              <a:t>Příklad: změna příjmení (dle zákona č. 301/2000 Sb.)</a:t>
            </a:r>
          </a:p>
          <a:p>
            <a:pPr lvl="1" eaLnBrk="1" hangingPunct="1"/>
            <a:r>
              <a:rPr lang="cs-CZ" sz="1400" b="1" dirty="0" smtClean="0"/>
              <a:t>kompetence</a:t>
            </a:r>
          </a:p>
          <a:p>
            <a:pPr lvl="1" eaLnBrk="1" hangingPunct="1"/>
            <a:r>
              <a:rPr lang="cs-CZ" sz="1400" b="1" dirty="0" smtClean="0"/>
              <a:t>meze aplikace (tj. </a:t>
            </a:r>
            <a:r>
              <a:rPr lang="cs-CZ" sz="1400" b="1" dirty="0" err="1" smtClean="0"/>
              <a:t>hmotněprávní</a:t>
            </a:r>
            <a:r>
              <a:rPr lang="cs-CZ" sz="1400" b="1" dirty="0" smtClean="0"/>
              <a:t> úpravu)</a:t>
            </a:r>
          </a:p>
          <a:p>
            <a:pPr lvl="1" eaLnBrk="1" hangingPunct="1"/>
            <a:r>
              <a:rPr lang="cs-CZ" sz="1400" b="1" u="sng" dirty="0" smtClean="0"/>
              <a:t>forma</a:t>
            </a:r>
          </a:p>
          <a:p>
            <a:pPr marL="265113" lvl="1" algn="ctr" eaLnBrk="1" hangingPunct="1">
              <a:buNone/>
            </a:pPr>
            <a:r>
              <a:rPr lang="cs-CZ" sz="1400" i="1" dirty="0" smtClean="0"/>
              <a:t>Díl 6 Správního řádu [Rozhodnutí]</a:t>
            </a:r>
          </a:p>
          <a:p>
            <a:pPr marL="265113" lvl="1" algn="ctr" eaLnBrk="1" hangingPunct="1">
              <a:buNone/>
            </a:pPr>
            <a:r>
              <a:rPr lang="cs-CZ" sz="1400" i="1" dirty="0" smtClean="0"/>
              <a:t>§ 67 </a:t>
            </a:r>
          </a:p>
          <a:p>
            <a:pPr marL="265113" lvl="1" algn="just" eaLnBrk="1" hangingPunct="1">
              <a:buNone/>
            </a:pPr>
            <a:r>
              <a:rPr lang="cs-CZ" sz="1400" i="1" dirty="0" smtClean="0"/>
              <a:t>(2) Rozhodnutí se vyhotovuje v písemné formě. Rozhodnutí se písemně nevyhotovuje, stanoví-li tak zákon; výroková část takového rozhodnutí, podstatné části jeho odůvodnění a poučení o opravném prostředku se pouze vyhlásí a do spisu se učiní záznam, který obsahuje výrokovou část, odůvodnění, datum vydání, číslo jednací, datum vyhotovení, otisk úředního razítka, jméno, příjmení, funkci nebo služební číslo a podpis oprávněné úřední osoby.</a:t>
            </a:r>
          </a:p>
          <a:p>
            <a:pPr marL="265113" lvl="1" algn="ctr" eaLnBrk="1" hangingPunct="1">
              <a:buNone/>
            </a:pPr>
            <a:r>
              <a:rPr lang="cs-CZ" sz="1400" i="1" dirty="0" smtClean="0"/>
              <a:t>§ 68 </a:t>
            </a:r>
          </a:p>
          <a:p>
            <a:pPr marL="265113" lvl="1" algn="just" eaLnBrk="1" hangingPunct="1">
              <a:buNone/>
            </a:pPr>
            <a:r>
              <a:rPr lang="cs-CZ" sz="1400" i="1" dirty="0" smtClean="0"/>
              <a:t>(1) Rozhodnutí obsahuje výrokovou část, odůvodnění a poučení účastníků.</a:t>
            </a:r>
          </a:p>
          <a:p>
            <a:pPr marL="265113" lvl="1" algn="just" eaLnBrk="1" hangingPunct="1">
              <a:buNone/>
            </a:pPr>
            <a:r>
              <a:rPr lang="cs-CZ" sz="1400" i="1" dirty="0" smtClean="0"/>
              <a:t>(2) Ve výrokové části se uvede řešení otázky, k </a:t>
            </a:r>
            <a:r>
              <a:rPr lang="cs-CZ" sz="1400" i="1" dirty="0" err="1" smtClean="0"/>
              <a:t>terá</a:t>
            </a:r>
            <a:r>
              <a:rPr lang="cs-CZ" sz="1400" i="1" dirty="0" smtClean="0"/>
              <a:t> je předmětem řízení, právní ustanovení…</a:t>
            </a:r>
          </a:p>
          <a:p>
            <a:pPr marL="265113" lvl="1" algn="ctr" eaLnBrk="1" hangingPunct="1">
              <a:buNone/>
            </a:pPr>
            <a:r>
              <a:rPr lang="cs-CZ" sz="1400" i="1" dirty="0" smtClean="0"/>
              <a:t>§ 69</a:t>
            </a:r>
          </a:p>
          <a:p>
            <a:pPr marL="265113" lvl="1" algn="just" eaLnBrk="1" hangingPunct="1">
              <a:buNone/>
            </a:pPr>
            <a:r>
              <a:rPr lang="cs-CZ" sz="1400" i="1" dirty="0" smtClean="0"/>
              <a:t>(1) V písemném vyhotovení rozhodnutí se uvede označení "rozhodnutí" nebo jiné označení stanovené zákonem. Písemné vyhotovení rozhodnutí dále musí obsahovat označení správního orgánu, který rozhodnutí vydal, číslo jednací, datum vyhotovení, otisk úředního razítka, jméno, příjmení, funkci nebo služební číslo a podpis oprávněné úřední osoby.</a:t>
            </a:r>
          </a:p>
          <a:p>
            <a:pPr lvl="1" eaLnBrk="1" hangingPunct="1"/>
            <a:r>
              <a:rPr lang="cs-CZ" sz="1400" b="1" dirty="0" smtClean="0"/>
              <a:t>procesní postup</a:t>
            </a:r>
            <a:endParaRPr lang="cs-CZ" sz="1600" b="1" dirty="0" smtClean="0"/>
          </a:p>
        </p:txBody>
      </p:sp>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Individuální správní akt (ISA)</a:t>
            </a:r>
            <a:endParaRPr lang="cs-CZ" dirty="0">
              <a:solidFill>
                <a:schemeClr val="tx2">
                  <a:satMod val="130000"/>
                </a:schemeClr>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Individuální správní akt (ISA)</a:t>
            </a:r>
            <a:endParaRPr lang="cs-CZ" dirty="0">
              <a:solidFill>
                <a:schemeClr val="tx2">
                  <a:satMod val="130000"/>
                </a:schemeClr>
              </a:solidFill>
            </a:endParaRPr>
          </a:p>
        </p:txBody>
      </p:sp>
      <p:sp>
        <p:nvSpPr>
          <p:cNvPr id="16388" name="Zástupný symbol pro obsah 2"/>
          <p:cNvSpPr>
            <a:spLocks noGrp="1"/>
          </p:cNvSpPr>
          <p:nvPr>
            <p:ph idx="1"/>
          </p:nvPr>
        </p:nvSpPr>
        <p:spPr>
          <a:xfrm>
            <a:off x="1115616" y="1196752"/>
            <a:ext cx="7818834" cy="5400600"/>
          </a:xfrm>
        </p:spPr>
        <p:txBody>
          <a:bodyPr/>
          <a:lstStyle/>
          <a:p>
            <a:pPr eaLnBrk="1" hangingPunct="1">
              <a:buNone/>
            </a:pPr>
            <a:r>
              <a:rPr lang="cs-CZ" sz="2400" dirty="0" smtClean="0"/>
              <a:t>Příklad: změna příjmení (dle zákona č. 301/2000 Sb.)</a:t>
            </a:r>
          </a:p>
          <a:p>
            <a:pPr lvl="1" eaLnBrk="1" hangingPunct="1"/>
            <a:r>
              <a:rPr lang="cs-CZ" sz="1600" b="1" dirty="0" smtClean="0"/>
              <a:t>kompetence</a:t>
            </a:r>
          </a:p>
          <a:p>
            <a:pPr lvl="1" eaLnBrk="1" hangingPunct="1"/>
            <a:r>
              <a:rPr lang="cs-CZ" sz="1600" b="1" dirty="0" smtClean="0"/>
              <a:t>meze aplikace (tj. </a:t>
            </a:r>
            <a:r>
              <a:rPr lang="cs-CZ" sz="1600" b="1" dirty="0" err="1" smtClean="0"/>
              <a:t>hmotněprávní</a:t>
            </a:r>
            <a:r>
              <a:rPr lang="cs-CZ" sz="1600" b="1" dirty="0" smtClean="0"/>
              <a:t> úpravu)</a:t>
            </a:r>
          </a:p>
          <a:p>
            <a:pPr lvl="1" eaLnBrk="1" hangingPunct="1"/>
            <a:r>
              <a:rPr lang="cs-CZ" sz="1600" b="1" dirty="0" smtClean="0"/>
              <a:t>forma</a:t>
            </a:r>
          </a:p>
          <a:p>
            <a:pPr lvl="1" eaLnBrk="1" hangingPunct="1"/>
            <a:r>
              <a:rPr lang="cs-CZ" sz="1600" b="1" u="sng" dirty="0" smtClean="0"/>
              <a:t>procesní postup</a:t>
            </a:r>
            <a:endParaRPr lang="cs-CZ" sz="1800" b="1" u="sng" dirty="0" smtClean="0"/>
          </a:p>
          <a:p>
            <a:pPr marL="265113" lvl="1" algn="ctr" eaLnBrk="1" hangingPunct="1">
              <a:buNone/>
            </a:pPr>
            <a:r>
              <a:rPr lang="cs-CZ" sz="1600" i="1" dirty="0" smtClean="0"/>
              <a:t>§ 72 zákona č. 301/200 Sb.</a:t>
            </a:r>
          </a:p>
          <a:p>
            <a:pPr marL="265113" lvl="1" eaLnBrk="1" hangingPunct="1">
              <a:buNone/>
            </a:pPr>
            <a:r>
              <a:rPr lang="cs-CZ" sz="1600" i="1" dirty="0" smtClean="0"/>
              <a:t>(1) Jméno, popřípadě jména, nebo příjmení, popřípadě více příjmení, která je fyzická osoba povinna užívat, lze změnit fyzické osobě pouze na základě její žádosti, případně žádosti jejích zákonných zástupců.</a:t>
            </a:r>
          </a:p>
          <a:p>
            <a:pPr marL="265113" lvl="1" algn="ctr" eaLnBrk="1" hangingPunct="1">
              <a:buNone/>
            </a:pPr>
            <a:r>
              <a:rPr lang="cs-CZ" sz="1600" i="1" dirty="0" smtClean="0"/>
              <a:t>§ 71 </a:t>
            </a:r>
            <a:r>
              <a:rPr lang="cs-CZ" sz="1600" i="1" dirty="0" err="1" smtClean="0"/>
              <a:t>SprŘ</a:t>
            </a:r>
            <a:endParaRPr lang="cs-CZ" sz="1600" i="1" dirty="0" smtClean="0"/>
          </a:p>
          <a:p>
            <a:pPr marL="265113" lvl="1" eaLnBrk="1" hangingPunct="1">
              <a:buNone/>
            </a:pPr>
            <a:r>
              <a:rPr lang="cs-CZ" sz="1600" i="1" dirty="0" smtClean="0"/>
              <a:t>(1) Správní orgán je povinen vydat rozhodnutí bez zbytečného odkladu....</a:t>
            </a:r>
          </a:p>
          <a:p>
            <a:pPr marL="265113" lvl="1" eaLnBrk="1" hangingPunct="1">
              <a:buNone/>
            </a:pPr>
            <a:r>
              <a:rPr lang="cs-CZ" sz="1600" i="1" dirty="0" smtClean="0"/>
              <a:t>(3) Pokud nelze rozhodnutí vydat bezodkladně, je správní orgán povinen vydat rozhodnutí nejpozději do 30 dnů od zahájení řízení, k nimž se připočítává doba…</a:t>
            </a:r>
          </a:p>
          <a:p>
            <a:pPr marL="265113" lvl="1" algn="ctr" eaLnBrk="1" hangingPunct="1">
              <a:buNone/>
            </a:pPr>
            <a:r>
              <a:rPr lang="cs-CZ" sz="1600" i="1" dirty="0" smtClean="0"/>
              <a:t>§ 72 </a:t>
            </a:r>
            <a:r>
              <a:rPr lang="cs-CZ" sz="1600" i="1" dirty="0" err="1" smtClean="0"/>
              <a:t>SprŘ</a:t>
            </a:r>
            <a:endParaRPr lang="cs-CZ" sz="1600" i="1" dirty="0" smtClean="0"/>
          </a:p>
          <a:p>
            <a:pPr marL="265113" lvl="1" eaLnBrk="1" hangingPunct="1">
              <a:buNone/>
            </a:pPr>
            <a:r>
              <a:rPr lang="cs-CZ" sz="1600" i="1" dirty="0" smtClean="0"/>
              <a:t>(1) Rozhodnutí se účastníkům oznamuje doručením stejnopisu písemného vyhotovení do vlastních rukou nebo ústním vyhlášením..</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Individuální správní akt (ISA)</a:t>
            </a:r>
            <a:endParaRPr lang="cs-CZ" dirty="0">
              <a:solidFill>
                <a:schemeClr val="tx2">
                  <a:satMod val="130000"/>
                </a:schemeClr>
              </a:solidFill>
            </a:endParaRPr>
          </a:p>
        </p:txBody>
      </p:sp>
      <p:sp>
        <p:nvSpPr>
          <p:cNvPr id="16388" name="Zástupný symbol pro obsah 2"/>
          <p:cNvSpPr>
            <a:spLocks noGrp="1"/>
          </p:cNvSpPr>
          <p:nvPr>
            <p:ph idx="1"/>
          </p:nvPr>
        </p:nvSpPr>
        <p:spPr>
          <a:xfrm>
            <a:off x="1115616" y="1196752"/>
            <a:ext cx="7818834" cy="5400600"/>
          </a:xfrm>
        </p:spPr>
        <p:txBody>
          <a:bodyPr/>
          <a:lstStyle/>
          <a:p>
            <a:pPr eaLnBrk="1" hangingPunct="1">
              <a:buNone/>
            </a:pPr>
            <a:r>
              <a:rPr lang="cs-CZ" sz="2400" dirty="0" smtClean="0"/>
              <a:t>Příklad: změna příjmení (dle zákona č. 301/2000 Sb.)</a:t>
            </a:r>
          </a:p>
          <a:p>
            <a:pPr lvl="1" eaLnBrk="1" hangingPunct="1"/>
            <a:r>
              <a:rPr lang="cs-CZ" sz="2000" b="1" dirty="0" smtClean="0"/>
              <a:t>kompetence</a:t>
            </a:r>
          </a:p>
          <a:p>
            <a:pPr lvl="2" eaLnBrk="1" hangingPunct="1"/>
            <a:r>
              <a:rPr lang="cs-CZ" sz="1800" dirty="0" smtClean="0"/>
              <a:t>Působnost a pravomoc má </a:t>
            </a:r>
            <a:r>
              <a:rPr lang="cs-CZ" sz="1800" u="sng" dirty="0" smtClean="0"/>
              <a:t>matriční úřad</a:t>
            </a:r>
            <a:r>
              <a:rPr lang="cs-CZ" sz="1800" dirty="0" smtClean="0"/>
              <a:t>, jímž je obecní úřad</a:t>
            </a:r>
          </a:p>
          <a:p>
            <a:pPr lvl="2" eaLnBrk="1" hangingPunct="1"/>
            <a:r>
              <a:rPr lang="cs-CZ" sz="1800" dirty="0" err="1" smtClean="0"/>
              <a:t>Příšlušný</a:t>
            </a:r>
            <a:r>
              <a:rPr lang="cs-CZ" sz="1800" dirty="0" smtClean="0"/>
              <a:t> je dle trvalého pobytu žadatele</a:t>
            </a:r>
          </a:p>
          <a:p>
            <a:pPr lvl="1" eaLnBrk="1" hangingPunct="1"/>
            <a:r>
              <a:rPr lang="cs-CZ" sz="2000" b="1" dirty="0" smtClean="0"/>
              <a:t>meze aplikace (tj. </a:t>
            </a:r>
            <a:r>
              <a:rPr lang="cs-CZ" sz="2000" b="1" dirty="0" err="1" smtClean="0"/>
              <a:t>hmotněprávní</a:t>
            </a:r>
            <a:r>
              <a:rPr lang="cs-CZ" sz="2000" b="1" dirty="0" smtClean="0"/>
              <a:t> úpravu)</a:t>
            </a:r>
          </a:p>
          <a:p>
            <a:pPr lvl="2" eaLnBrk="1" hangingPunct="1"/>
            <a:r>
              <a:rPr lang="cs-CZ" sz="1800" dirty="0" smtClean="0"/>
              <a:t>Jde-li o příjmení hanlivé, nebo směšné, nebo je-li pro to vážný důvod</a:t>
            </a:r>
          </a:p>
          <a:p>
            <a:pPr lvl="2" eaLnBrk="1" hangingPunct="1"/>
            <a:r>
              <a:rPr lang="cs-CZ" sz="1800" dirty="0" smtClean="0"/>
              <a:t>Nikoli, pokud jsou splněny překážky dle § 72 odst. 3 a 4</a:t>
            </a:r>
          </a:p>
          <a:p>
            <a:pPr lvl="1" eaLnBrk="1" hangingPunct="1"/>
            <a:r>
              <a:rPr lang="cs-CZ" sz="2000" b="1" dirty="0" smtClean="0"/>
              <a:t>forma</a:t>
            </a:r>
          </a:p>
          <a:p>
            <a:pPr lvl="2" eaLnBrk="1" hangingPunct="1"/>
            <a:r>
              <a:rPr lang="cs-CZ" sz="1800" dirty="0" smtClean="0"/>
              <a:t>Písemná</a:t>
            </a:r>
          </a:p>
          <a:p>
            <a:pPr lvl="2" eaLnBrk="1" hangingPunct="1"/>
            <a:r>
              <a:rPr lang="cs-CZ" sz="1800" dirty="0" smtClean="0"/>
              <a:t>Obsahuje výrokovou část, odůvodnění,  poučení  a další náležitosti</a:t>
            </a:r>
          </a:p>
          <a:p>
            <a:pPr lvl="1" eaLnBrk="1" hangingPunct="1"/>
            <a:r>
              <a:rPr lang="cs-CZ" sz="2000" b="1" dirty="0" smtClean="0"/>
              <a:t>procesní postup</a:t>
            </a:r>
          </a:p>
          <a:p>
            <a:pPr lvl="2" eaLnBrk="1" hangingPunct="1">
              <a:buClr>
                <a:srgbClr val="FEB80A"/>
              </a:buClr>
            </a:pPr>
            <a:r>
              <a:rPr lang="cs-CZ" sz="1800" dirty="0" smtClean="0">
                <a:solidFill>
                  <a:prstClr val="black"/>
                </a:solidFill>
              </a:rPr>
              <a:t>Na žádost</a:t>
            </a:r>
          </a:p>
          <a:p>
            <a:pPr lvl="2" eaLnBrk="1" hangingPunct="1">
              <a:buClr>
                <a:srgbClr val="FEB80A"/>
              </a:buClr>
            </a:pPr>
            <a:r>
              <a:rPr lang="cs-CZ" sz="1800" dirty="0" smtClean="0">
                <a:solidFill>
                  <a:prstClr val="black"/>
                </a:solidFill>
              </a:rPr>
              <a:t>Bezodkladně, nejpozději do 30 dní</a:t>
            </a:r>
          </a:p>
          <a:p>
            <a:pPr lvl="2" eaLnBrk="1" hangingPunct="1">
              <a:buClr>
                <a:srgbClr val="FEB80A"/>
              </a:buClr>
            </a:pPr>
            <a:r>
              <a:rPr lang="cs-CZ" sz="1800" dirty="0" smtClean="0">
                <a:solidFill>
                  <a:prstClr val="black"/>
                </a:solidFill>
              </a:rPr>
              <a:t>Doručuje se do vlastních rukou</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Formální a obsahové </a:t>
            </a:r>
            <a:r>
              <a:rPr lang="cs-CZ" dirty="0" err="1" smtClean="0">
                <a:solidFill>
                  <a:schemeClr val="tx2">
                    <a:satMod val="130000"/>
                  </a:schemeClr>
                </a:solidFill>
              </a:rPr>
              <a:t>nál</a:t>
            </a:r>
            <a:r>
              <a:rPr lang="cs-CZ" dirty="0" smtClean="0">
                <a:solidFill>
                  <a:schemeClr val="tx2">
                    <a:satMod val="130000"/>
                  </a:schemeClr>
                </a:solidFill>
              </a:rPr>
              <a:t>. IPA</a:t>
            </a:r>
            <a:endParaRPr lang="cs-CZ" dirty="0">
              <a:solidFill>
                <a:schemeClr val="tx2">
                  <a:satMod val="130000"/>
                </a:schemeClr>
              </a:solidFill>
            </a:endParaRPr>
          </a:p>
        </p:txBody>
      </p:sp>
      <p:sp>
        <p:nvSpPr>
          <p:cNvPr id="3" name="Zástupný symbol pro obsah 2"/>
          <p:cNvSpPr>
            <a:spLocks noGrp="1"/>
          </p:cNvSpPr>
          <p:nvPr>
            <p:ph idx="1"/>
          </p:nvPr>
        </p:nvSpPr>
        <p:spPr/>
        <p:txBody>
          <a:bodyPr>
            <a:normAutofit fontScale="47500" lnSpcReduction="20000"/>
          </a:bodyPr>
          <a:lstStyle/>
          <a:p>
            <a:pPr marL="365760" indent="-283464" eaLnBrk="1" fontAlgn="auto" hangingPunct="1">
              <a:spcAft>
                <a:spcPts val="0"/>
              </a:spcAft>
              <a:buFont typeface="Wingdings 2" pitchFamily="18" charset="2"/>
              <a:buNone/>
              <a:defRPr/>
            </a:pPr>
            <a:r>
              <a:rPr lang="cs-CZ" sz="5100" b="1" dirty="0" smtClean="0"/>
              <a:t>Formální (§ 69 </a:t>
            </a:r>
            <a:r>
              <a:rPr lang="cs-CZ" sz="5100" b="1" dirty="0" err="1" smtClean="0"/>
              <a:t>SprŘ</a:t>
            </a:r>
            <a:r>
              <a:rPr lang="cs-CZ" sz="5100" b="1" dirty="0" smtClean="0"/>
              <a:t>)</a:t>
            </a:r>
          </a:p>
          <a:p>
            <a:pPr marL="640398" lvl="1" indent="-283464" eaLnBrk="1" fontAlgn="auto" hangingPunct="1">
              <a:spcAft>
                <a:spcPts val="0"/>
              </a:spcAft>
              <a:buFont typeface="Wingdings 2"/>
              <a:buChar char=""/>
              <a:defRPr/>
            </a:pPr>
            <a:r>
              <a:rPr lang="cs-CZ" sz="3800" dirty="0" smtClean="0"/>
              <a:t>Písemná forma</a:t>
            </a:r>
          </a:p>
          <a:p>
            <a:pPr marL="640398" lvl="1" indent="-283464" eaLnBrk="1" fontAlgn="auto" hangingPunct="1">
              <a:spcAft>
                <a:spcPts val="0"/>
              </a:spcAft>
              <a:buFont typeface="Wingdings 2"/>
              <a:buChar char=""/>
              <a:defRPr/>
            </a:pPr>
            <a:r>
              <a:rPr lang="cs-CZ" sz="3800" dirty="0" smtClean="0"/>
              <a:t>Uvedení jmen a příjmení všech účastníků</a:t>
            </a:r>
          </a:p>
          <a:p>
            <a:pPr marL="640398" lvl="1" indent="-283464" eaLnBrk="1" fontAlgn="auto" hangingPunct="1">
              <a:spcAft>
                <a:spcPts val="0"/>
              </a:spcAft>
              <a:buFont typeface="Wingdings 2"/>
              <a:buChar char=""/>
              <a:defRPr/>
            </a:pPr>
            <a:r>
              <a:rPr lang="cs-CZ" sz="3800" dirty="0" smtClean="0"/>
              <a:t>Označení „rozhodnutí” nebo jiné označení stanovené zákonem</a:t>
            </a:r>
          </a:p>
          <a:p>
            <a:pPr marL="640398" lvl="1" indent="-283464" eaLnBrk="1" fontAlgn="auto" hangingPunct="1">
              <a:spcAft>
                <a:spcPts val="0"/>
              </a:spcAft>
              <a:buFont typeface="Wingdings 2"/>
              <a:buChar char=""/>
              <a:defRPr/>
            </a:pPr>
            <a:r>
              <a:rPr lang="cs-CZ" sz="3800" dirty="0" smtClean="0"/>
              <a:t>Označení správního orgánu, který rozhodnutí vydal</a:t>
            </a:r>
          </a:p>
          <a:p>
            <a:pPr marL="640398" lvl="1" indent="-283464" eaLnBrk="1" fontAlgn="auto" hangingPunct="1">
              <a:spcAft>
                <a:spcPts val="0"/>
              </a:spcAft>
              <a:buFont typeface="Wingdings 2"/>
              <a:buChar char=""/>
              <a:defRPr/>
            </a:pPr>
            <a:r>
              <a:rPr lang="cs-CZ" sz="3800" dirty="0" smtClean="0"/>
              <a:t>Číslo jednací, datum vyhotovení</a:t>
            </a:r>
          </a:p>
          <a:p>
            <a:pPr marL="640398" lvl="1" indent="-283464" eaLnBrk="1" fontAlgn="auto" hangingPunct="1">
              <a:spcAft>
                <a:spcPts val="0"/>
              </a:spcAft>
              <a:buFont typeface="Wingdings 2"/>
              <a:buChar char=""/>
              <a:defRPr/>
            </a:pPr>
            <a:r>
              <a:rPr lang="cs-CZ" sz="3800" dirty="0" smtClean="0"/>
              <a:t>Otisk úředního razítka</a:t>
            </a:r>
          </a:p>
          <a:p>
            <a:pPr marL="640398" lvl="1" indent="-283464" eaLnBrk="1" fontAlgn="auto" hangingPunct="1">
              <a:spcAft>
                <a:spcPts val="0"/>
              </a:spcAft>
              <a:buFont typeface="Wingdings 2"/>
              <a:buChar char=""/>
              <a:defRPr/>
            </a:pPr>
            <a:r>
              <a:rPr lang="cs-CZ" sz="3800" dirty="0" smtClean="0"/>
              <a:t>Jméno, příjmení, funkce nebo služební číslo oprávněné úřední osoby</a:t>
            </a:r>
          </a:p>
          <a:p>
            <a:pPr marL="640398" lvl="1" indent="-283464" eaLnBrk="1" fontAlgn="auto" hangingPunct="1">
              <a:spcAft>
                <a:spcPts val="0"/>
              </a:spcAft>
              <a:buFont typeface="Wingdings 2"/>
              <a:buChar char=""/>
              <a:defRPr/>
            </a:pPr>
            <a:r>
              <a:rPr lang="cs-CZ" sz="3800" dirty="0" smtClean="0"/>
              <a:t>Podpis oprávněné úřední osoby nebo doložka „vlastní rukou”, popř.  „v. r.”, u příjmení oprávněné úřední osoby doplněná o doložku „Za správnost vyhotovení:” s uvedením jména, příjmení a podpisu úřední osoby, která odpovídá za písemné vyhotovení rozhodnutí</a:t>
            </a:r>
            <a:endParaRPr lang="cs-CZ" sz="3800" b="1" dirty="0" smtClean="0"/>
          </a:p>
          <a:p>
            <a:pPr marL="365760" indent="-283464" eaLnBrk="1" fontAlgn="auto" hangingPunct="1">
              <a:spcAft>
                <a:spcPts val="0"/>
              </a:spcAft>
              <a:buFont typeface="Wingdings 2" pitchFamily="18" charset="2"/>
              <a:buNone/>
              <a:defRPr/>
            </a:pPr>
            <a:r>
              <a:rPr lang="cs-CZ" sz="5100" b="1" dirty="0" smtClean="0"/>
              <a:t>Obsahové</a:t>
            </a:r>
          </a:p>
          <a:p>
            <a:pPr marL="640398" lvl="1" indent="-283464" eaLnBrk="1" fontAlgn="auto" hangingPunct="1">
              <a:spcAft>
                <a:spcPts val="0"/>
              </a:spcAft>
              <a:buFont typeface="Wingdings 2"/>
              <a:buChar char=""/>
              <a:defRPr/>
            </a:pPr>
            <a:r>
              <a:rPr lang="cs-CZ" sz="3800" dirty="0" smtClean="0"/>
              <a:t>Výroková část</a:t>
            </a:r>
          </a:p>
          <a:p>
            <a:pPr marL="640398" lvl="1" indent="-283464" eaLnBrk="1" fontAlgn="auto" hangingPunct="1">
              <a:spcAft>
                <a:spcPts val="0"/>
              </a:spcAft>
              <a:buFont typeface="Wingdings 2"/>
              <a:buChar char=""/>
              <a:defRPr/>
            </a:pPr>
            <a:r>
              <a:rPr lang="cs-CZ" sz="3800" dirty="0" smtClean="0"/>
              <a:t>Odůvodnění</a:t>
            </a:r>
          </a:p>
          <a:p>
            <a:pPr marL="640398" lvl="1" indent="-283464" eaLnBrk="1" fontAlgn="auto" hangingPunct="1">
              <a:spcAft>
                <a:spcPts val="0"/>
              </a:spcAft>
              <a:buFont typeface="Wingdings 2"/>
              <a:buChar char=""/>
              <a:defRPr/>
            </a:pPr>
            <a:r>
              <a:rPr lang="cs-CZ" sz="3800" dirty="0" smtClean="0"/>
              <a:t>Poučení</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Obsah</a:t>
            </a:r>
            <a:endParaRPr lang="cs-CZ" dirty="0">
              <a:solidFill>
                <a:schemeClr val="tx2">
                  <a:satMod val="130000"/>
                </a:schemeClr>
              </a:solidFill>
            </a:endParaRPr>
          </a:p>
        </p:txBody>
      </p:sp>
      <p:sp>
        <p:nvSpPr>
          <p:cNvPr id="9219" name="Zástupný symbol pro obsah 2"/>
          <p:cNvSpPr>
            <a:spLocks noGrp="1"/>
          </p:cNvSpPr>
          <p:nvPr>
            <p:ph idx="1"/>
          </p:nvPr>
        </p:nvSpPr>
        <p:spPr>
          <a:xfrm>
            <a:off x="1116013" y="1447800"/>
            <a:ext cx="8027987" cy="4800600"/>
          </a:xfrm>
        </p:spPr>
        <p:txBody>
          <a:bodyPr/>
          <a:lstStyle/>
          <a:p>
            <a:pPr eaLnBrk="1" hangingPunct="1"/>
            <a:r>
              <a:rPr lang="cs-CZ" sz="2400" b="1" i="1" dirty="0" smtClean="0"/>
              <a:t>Veřejná správa jako činnost</a:t>
            </a:r>
            <a:r>
              <a:rPr lang="cs-CZ" sz="2400" i="1" dirty="0" smtClean="0"/>
              <a:t>, vrchnostenské a </a:t>
            </a:r>
            <a:r>
              <a:rPr lang="cs-CZ" sz="2400" i="1" dirty="0" err="1" smtClean="0"/>
              <a:t>nevrchnostenské</a:t>
            </a:r>
            <a:r>
              <a:rPr lang="cs-CZ" sz="2400" i="1" dirty="0" smtClean="0"/>
              <a:t> formy činnosti veřejné správy. Ústavní a zákonné základy činnosti veřejné správy v České republice. </a:t>
            </a:r>
            <a:endParaRPr lang="cs-CZ" sz="2400" dirty="0" smtClean="0"/>
          </a:p>
          <a:p>
            <a:pPr eaLnBrk="1" hangingPunct="1"/>
            <a:r>
              <a:rPr lang="cs-CZ" sz="2400" b="1" i="1" dirty="0" smtClean="0"/>
              <a:t>Individuální správní akty</a:t>
            </a:r>
            <a:r>
              <a:rPr lang="cs-CZ" sz="2400" i="1" dirty="0" smtClean="0"/>
              <a:t>, jejich charakteristika, členění, náležitosti, vady a vlastnosti .</a:t>
            </a:r>
            <a:endParaRPr lang="cs-CZ" sz="2400" dirty="0" smtClean="0"/>
          </a:p>
          <a:p>
            <a:pPr eaLnBrk="1" hangingPunct="1"/>
            <a:r>
              <a:rPr lang="cs-CZ" sz="2400" b="1" i="1" dirty="0" smtClean="0"/>
              <a:t>Normativní správní akty</a:t>
            </a:r>
            <a:r>
              <a:rPr lang="cs-CZ" sz="2400" i="1" dirty="0" smtClean="0"/>
              <a:t>, jejich charakteristika a členění. Právní předpisy jednotek územní samosprávy. </a:t>
            </a:r>
            <a:endParaRPr lang="cs-CZ" sz="2400" dirty="0" smtClean="0"/>
          </a:p>
          <a:p>
            <a:pPr eaLnBrk="1" hangingPunct="1"/>
            <a:r>
              <a:rPr lang="cs-CZ" sz="2400" b="1" i="1" dirty="0" smtClean="0"/>
              <a:t>Smíšené správní akty </a:t>
            </a:r>
            <a:r>
              <a:rPr lang="cs-CZ" sz="2400" i="1" dirty="0" smtClean="0"/>
              <a:t>(opatření obecné povahy) a další (jiné) úkony (postupy) veřejné správy. </a:t>
            </a:r>
            <a:endParaRPr lang="cs-CZ" sz="2400" dirty="0" smtClean="0"/>
          </a:p>
          <a:p>
            <a:pPr eaLnBrk="1" hangingPunct="1"/>
            <a:r>
              <a:rPr lang="cs-CZ" sz="2400" b="1" i="1" dirty="0" smtClean="0"/>
              <a:t>Veřejnoprávní smlouvy</a:t>
            </a:r>
            <a:r>
              <a:rPr lang="cs-CZ" sz="2400" i="1" dirty="0" smtClean="0"/>
              <a:t>, jejich charakteristika a členění. </a:t>
            </a:r>
            <a:endParaRPr lang="cs-CZ" sz="2400" dirty="0" smtClean="0"/>
          </a:p>
          <a:p>
            <a:pPr eaLnBrk="1" hangingPunct="1"/>
            <a:r>
              <a:rPr lang="cs-CZ" sz="2400" b="1" i="1" dirty="0" smtClean="0"/>
              <a:t>Faktické úkony</a:t>
            </a:r>
            <a:r>
              <a:rPr lang="cs-CZ" sz="2400" i="1" dirty="0" smtClean="0"/>
              <a:t>, jejich charakteristika a členění.</a:t>
            </a:r>
            <a:endParaRPr lang="cs-CZ" sz="2400" dirty="0" smtClean="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Formální a obsahové </a:t>
            </a:r>
            <a:r>
              <a:rPr lang="cs-CZ" dirty="0" err="1" smtClean="0">
                <a:solidFill>
                  <a:schemeClr val="tx2">
                    <a:satMod val="130000"/>
                  </a:schemeClr>
                </a:solidFill>
              </a:rPr>
              <a:t>nál</a:t>
            </a:r>
            <a:r>
              <a:rPr lang="cs-CZ" dirty="0" smtClean="0">
                <a:solidFill>
                  <a:schemeClr val="tx2">
                    <a:satMod val="130000"/>
                  </a:schemeClr>
                </a:solidFill>
              </a:rPr>
              <a:t>. IPA</a:t>
            </a:r>
            <a:endParaRPr lang="cs-CZ" dirty="0">
              <a:solidFill>
                <a:schemeClr val="tx2">
                  <a:satMod val="130000"/>
                </a:schemeClr>
              </a:solidFill>
            </a:endParaRPr>
          </a:p>
        </p:txBody>
      </p:sp>
      <p:sp>
        <p:nvSpPr>
          <p:cNvPr id="3" name="Zástupný symbol pro obsah 2"/>
          <p:cNvSpPr>
            <a:spLocks noGrp="1"/>
          </p:cNvSpPr>
          <p:nvPr>
            <p:ph idx="1"/>
          </p:nvPr>
        </p:nvSpPr>
        <p:spPr>
          <a:xfrm>
            <a:off x="1115616" y="1268760"/>
            <a:ext cx="7920434" cy="5589240"/>
          </a:xfrm>
        </p:spPr>
        <p:txBody>
          <a:bodyPr>
            <a:normAutofit fontScale="92500"/>
          </a:bodyPr>
          <a:lstStyle/>
          <a:p>
            <a:pPr marL="365760" indent="-283464" eaLnBrk="1" fontAlgn="auto" hangingPunct="1">
              <a:spcAft>
                <a:spcPts val="0"/>
              </a:spcAft>
              <a:buFont typeface="Wingdings 2" pitchFamily="18" charset="2"/>
              <a:buNone/>
              <a:defRPr/>
            </a:pPr>
            <a:r>
              <a:rPr lang="cs-CZ" sz="4400" b="1" dirty="0" smtClean="0"/>
              <a:t>Obsahové náležitosti</a:t>
            </a:r>
          </a:p>
          <a:p>
            <a:pPr marL="365760" indent="-283464" eaLnBrk="1" fontAlgn="auto" hangingPunct="1">
              <a:spcAft>
                <a:spcPts val="0"/>
              </a:spcAft>
              <a:buFont typeface="Wingdings 2"/>
              <a:buChar char=""/>
              <a:defRPr/>
            </a:pPr>
            <a:r>
              <a:rPr lang="cs-CZ" sz="3500" u="sng" dirty="0" smtClean="0"/>
              <a:t>Výroková část</a:t>
            </a:r>
            <a:r>
              <a:rPr lang="cs-CZ" sz="3500" dirty="0" smtClean="0"/>
              <a:t> (jeden či více výroků) 68/2 </a:t>
            </a:r>
            <a:r>
              <a:rPr lang="cs-CZ" sz="3500" dirty="0" err="1" smtClean="0"/>
              <a:t>SprŘ</a:t>
            </a:r>
            <a:endParaRPr lang="cs-CZ" sz="3500" dirty="0" smtClean="0"/>
          </a:p>
          <a:p>
            <a:pPr marL="640398" lvl="1" indent="-283464" eaLnBrk="1" fontAlgn="auto" hangingPunct="1">
              <a:spcAft>
                <a:spcPts val="0"/>
              </a:spcAft>
              <a:buFont typeface="Wingdings 2"/>
              <a:buChar char=""/>
              <a:defRPr/>
            </a:pPr>
            <a:r>
              <a:rPr lang="cs-CZ" sz="2900" dirty="0" smtClean="0"/>
              <a:t>řešení otázky, která je předmětem řízení</a:t>
            </a:r>
          </a:p>
          <a:p>
            <a:pPr marL="640398" lvl="1" indent="-283464" eaLnBrk="1" fontAlgn="auto" hangingPunct="1">
              <a:spcAft>
                <a:spcPts val="0"/>
              </a:spcAft>
              <a:buFont typeface="Wingdings 2"/>
              <a:buChar char=""/>
              <a:defRPr/>
            </a:pPr>
            <a:r>
              <a:rPr lang="cs-CZ" sz="2900" dirty="0" smtClean="0"/>
              <a:t>právní ustanovení, podle nichž bylo rozhodováno</a:t>
            </a:r>
          </a:p>
          <a:p>
            <a:pPr marL="640398" lvl="1" indent="-283464" eaLnBrk="1" fontAlgn="auto" hangingPunct="1">
              <a:spcAft>
                <a:spcPts val="0"/>
              </a:spcAft>
              <a:buFont typeface="Wingdings 2"/>
              <a:buChar char=""/>
              <a:defRPr/>
            </a:pPr>
            <a:r>
              <a:rPr lang="cs-CZ" sz="2900" dirty="0" smtClean="0"/>
              <a:t>označení účastníků (FO jméno, příjmení, nar., trvalé bydliště, PO název a sídlo)</a:t>
            </a:r>
          </a:p>
          <a:p>
            <a:pPr marL="640398" lvl="1" indent="-283464" eaLnBrk="1" fontAlgn="auto" hangingPunct="1">
              <a:spcAft>
                <a:spcPts val="0"/>
              </a:spcAft>
              <a:buFont typeface="Wingdings 2"/>
              <a:buChar char=""/>
              <a:defRPr/>
            </a:pPr>
            <a:r>
              <a:rPr lang="cs-CZ" sz="2900" dirty="0" smtClean="0"/>
              <a:t>lhůta ke splnění ukládané povinnosti, popřípadě též jiné údaje potřebné k jejímu řádnému splnění</a:t>
            </a:r>
          </a:p>
          <a:p>
            <a:pPr marL="640398" lvl="1" indent="-283464" eaLnBrk="1" fontAlgn="auto" hangingPunct="1">
              <a:spcAft>
                <a:spcPts val="0"/>
              </a:spcAft>
              <a:buFont typeface="Wingdings 2"/>
              <a:buChar char=""/>
              <a:defRPr/>
            </a:pPr>
            <a:r>
              <a:rPr lang="cs-CZ" sz="2900" dirty="0" smtClean="0"/>
              <a:t>popř. výrok o vyloučení odkladného účinku odvolání (je-li vyloučen)</a:t>
            </a:r>
          </a:p>
          <a:p>
            <a:pPr marL="640398" lvl="1" indent="-283464" eaLnBrk="1" fontAlgn="auto" hangingPunct="1">
              <a:spcAft>
                <a:spcPts val="0"/>
              </a:spcAft>
              <a:buFont typeface="Wingdings 2"/>
              <a:buChar char=""/>
              <a:defRPr/>
            </a:pPr>
            <a:endParaRPr lang="cs-CZ" sz="2400"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Formální a obsahové </a:t>
            </a:r>
            <a:r>
              <a:rPr lang="cs-CZ" dirty="0" err="1" smtClean="0">
                <a:solidFill>
                  <a:schemeClr val="tx2">
                    <a:satMod val="130000"/>
                  </a:schemeClr>
                </a:solidFill>
              </a:rPr>
              <a:t>nál</a:t>
            </a:r>
            <a:r>
              <a:rPr lang="cs-CZ" dirty="0" smtClean="0">
                <a:solidFill>
                  <a:schemeClr val="tx2">
                    <a:satMod val="130000"/>
                  </a:schemeClr>
                </a:solidFill>
              </a:rPr>
              <a:t>. IPA</a:t>
            </a:r>
            <a:endParaRPr lang="cs-CZ" dirty="0">
              <a:solidFill>
                <a:schemeClr val="tx2">
                  <a:satMod val="130000"/>
                </a:schemeClr>
              </a:solidFill>
            </a:endParaRPr>
          </a:p>
        </p:txBody>
      </p:sp>
      <p:sp>
        <p:nvSpPr>
          <p:cNvPr id="3" name="Zástupný symbol pro obsah 2"/>
          <p:cNvSpPr>
            <a:spLocks noGrp="1"/>
          </p:cNvSpPr>
          <p:nvPr>
            <p:ph idx="1"/>
          </p:nvPr>
        </p:nvSpPr>
        <p:spPr>
          <a:xfrm>
            <a:off x="1115616" y="1268760"/>
            <a:ext cx="7920434" cy="5589240"/>
          </a:xfrm>
        </p:spPr>
        <p:txBody>
          <a:bodyPr>
            <a:normAutofit fontScale="77500" lnSpcReduction="20000"/>
          </a:bodyPr>
          <a:lstStyle/>
          <a:p>
            <a:pPr marL="365760" indent="-283464" eaLnBrk="1" fontAlgn="auto" hangingPunct="1">
              <a:spcAft>
                <a:spcPts val="0"/>
              </a:spcAft>
              <a:buFont typeface="Wingdings 2" pitchFamily="18" charset="2"/>
              <a:buNone/>
              <a:defRPr/>
            </a:pPr>
            <a:r>
              <a:rPr lang="cs-CZ" sz="4100" b="1" dirty="0" smtClean="0"/>
              <a:t>Obsahové náležitosti</a:t>
            </a:r>
          </a:p>
          <a:p>
            <a:pPr marL="365760" indent="-283464" eaLnBrk="1" fontAlgn="auto" hangingPunct="1">
              <a:spcAft>
                <a:spcPts val="0"/>
              </a:spcAft>
              <a:buFont typeface="Wingdings 2"/>
              <a:buChar char=""/>
              <a:defRPr/>
            </a:pPr>
            <a:r>
              <a:rPr lang="cs-CZ" sz="3100" u="sng" dirty="0" smtClean="0"/>
              <a:t>Odůvodnění</a:t>
            </a:r>
            <a:r>
              <a:rPr lang="cs-CZ" sz="3100" dirty="0" smtClean="0"/>
              <a:t> </a:t>
            </a:r>
            <a:r>
              <a:rPr lang="cs-CZ" sz="3100" dirty="0" smtClean="0"/>
              <a:t>68/3 a 4 </a:t>
            </a:r>
            <a:r>
              <a:rPr lang="cs-CZ" sz="3100" dirty="0" err="1" smtClean="0"/>
              <a:t>SprŘ</a:t>
            </a:r>
            <a:endParaRPr lang="cs-CZ" sz="3100" dirty="0" smtClean="0"/>
          </a:p>
          <a:p>
            <a:pPr marL="640398" lvl="1" indent="-283464" eaLnBrk="1" fontAlgn="auto" hangingPunct="1">
              <a:spcAft>
                <a:spcPts val="0"/>
              </a:spcAft>
              <a:buFont typeface="Wingdings 2"/>
              <a:buChar char=""/>
              <a:defRPr/>
            </a:pPr>
            <a:r>
              <a:rPr lang="cs-CZ" sz="3100" dirty="0" smtClean="0"/>
              <a:t>důvody výroku rozhodnutí, podklady pro jeho vydání, úvahy, kterými se správní orgán řídil při jejich hodnocení a při výkladu právních předpisů, a informace o tom, jak se správní orgán vypořádal s návrhy a námitkami účastníků a s jejich vyjádřením k podkladům rozhodnutí</a:t>
            </a:r>
          </a:p>
          <a:p>
            <a:pPr marL="640398" lvl="1" indent="-283464" eaLnBrk="1" fontAlgn="auto" hangingPunct="1">
              <a:spcAft>
                <a:spcPts val="0"/>
              </a:spcAft>
              <a:buFont typeface="Wingdings 2"/>
              <a:buChar char=""/>
              <a:defRPr/>
            </a:pPr>
            <a:r>
              <a:rPr lang="cs-CZ" sz="3100" dirty="0" smtClean="0"/>
              <a:t>popř. konstatování, že všem účastníkům bylo v plném rozsahu vyhověno</a:t>
            </a:r>
          </a:p>
          <a:p>
            <a:pPr marL="365760" indent="-283464" eaLnBrk="1" fontAlgn="auto" hangingPunct="1">
              <a:spcAft>
                <a:spcPts val="0"/>
              </a:spcAft>
              <a:buFont typeface="Wingdings 2"/>
              <a:buChar char=""/>
              <a:defRPr/>
            </a:pPr>
            <a:r>
              <a:rPr lang="cs-CZ" sz="3100" u="sng" dirty="0" smtClean="0"/>
              <a:t>Poučení</a:t>
            </a:r>
            <a:r>
              <a:rPr lang="cs-CZ" sz="3100" dirty="0" smtClean="0"/>
              <a:t> 68/5 a 6 </a:t>
            </a:r>
            <a:r>
              <a:rPr lang="cs-CZ" sz="3100" dirty="0" err="1" smtClean="0"/>
              <a:t>SprŘ</a:t>
            </a:r>
            <a:endParaRPr lang="cs-CZ" sz="3100" dirty="0" smtClean="0"/>
          </a:p>
          <a:p>
            <a:pPr marL="640398" lvl="1" indent="-283464" eaLnBrk="1" fontAlgn="auto" hangingPunct="1">
              <a:spcAft>
                <a:spcPts val="0"/>
              </a:spcAft>
              <a:buFont typeface="Wingdings 2"/>
              <a:buChar char=""/>
              <a:defRPr/>
            </a:pPr>
            <a:r>
              <a:rPr lang="cs-CZ" sz="3100" dirty="0" smtClean="0"/>
              <a:t>zda je možné proti rozhodnutí podat odvolání,</a:t>
            </a:r>
          </a:p>
          <a:p>
            <a:pPr marL="640398" lvl="1" indent="-283464" eaLnBrk="1" fontAlgn="auto" hangingPunct="1">
              <a:spcAft>
                <a:spcPts val="0"/>
              </a:spcAft>
              <a:buFont typeface="Wingdings 2"/>
              <a:buChar char=""/>
              <a:defRPr/>
            </a:pPr>
            <a:r>
              <a:rPr lang="cs-CZ" sz="3100" dirty="0" smtClean="0"/>
              <a:t>v jaké lhůtě a od kterého dne se tato lhůta počítá</a:t>
            </a:r>
          </a:p>
          <a:p>
            <a:pPr marL="640398" lvl="1" indent="-283464" eaLnBrk="1" fontAlgn="auto" hangingPunct="1">
              <a:spcAft>
                <a:spcPts val="0"/>
              </a:spcAft>
              <a:buFont typeface="Wingdings 2"/>
              <a:buChar char=""/>
              <a:defRPr/>
            </a:pPr>
            <a:r>
              <a:rPr lang="cs-CZ" sz="3100" dirty="0" smtClean="0"/>
              <a:t>který správní orgán o odvolání rozhoduje a u kterého správního orgánu se odvolání podává</a:t>
            </a:r>
          </a:p>
          <a:p>
            <a:pPr marL="640398" lvl="1" indent="-283464" eaLnBrk="1" fontAlgn="auto" hangingPunct="1">
              <a:spcAft>
                <a:spcPts val="0"/>
              </a:spcAft>
              <a:buFont typeface="Wingdings 2"/>
              <a:buChar char=""/>
              <a:defRPr/>
            </a:pPr>
            <a:r>
              <a:rPr lang="cs-CZ" sz="3100" dirty="0" smtClean="0"/>
              <a:t>popř. informace o tom, že odvolání nemá odkladný účinek</a:t>
            </a:r>
          </a:p>
          <a:p>
            <a:pPr marL="640398" lvl="1" indent="-283464" eaLnBrk="1" fontAlgn="auto" hangingPunct="1">
              <a:spcAft>
                <a:spcPts val="0"/>
              </a:spcAft>
              <a:buFont typeface="Wingdings 2"/>
              <a:buChar char=""/>
              <a:defRPr/>
            </a:pPr>
            <a:endParaRPr lang="cs-CZ" sz="2400"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Vady </a:t>
            </a:r>
            <a:r>
              <a:rPr lang="cs-CZ" dirty="0" smtClean="0">
                <a:solidFill>
                  <a:schemeClr val="tx2">
                    <a:satMod val="130000"/>
                  </a:schemeClr>
                </a:solidFill>
              </a:rPr>
              <a:t>ISA (správního rozhodnutí)</a:t>
            </a:r>
            <a:endParaRPr lang="cs-CZ" dirty="0">
              <a:solidFill>
                <a:schemeClr val="tx2">
                  <a:satMod val="130000"/>
                </a:schemeClr>
              </a:solidFill>
            </a:endParaRPr>
          </a:p>
        </p:txBody>
      </p:sp>
      <p:sp>
        <p:nvSpPr>
          <p:cNvPr id="3" name="Zástupný symbol pro obsah 2"/>
          <p:cNvSpPr>
            <a:spLocks noGrp="1"/>
          </p:cNvSpPr>
          <p:nvPr>
            <p:ph idx="1"/>
          </p:nvPr>
        </p:nvSpPr>
        <p:spPr>
          <a:xfrm>
            <a:off x="1331913" y="1447800"/>
            <a:ext cx="7602537" cy="5149850"/>
          </a:xfrm>
        </p:spPr>
        <p:txBody>
          <a:bodyPr>
            <a:normAutofit fontScale="92500" lnSpcReduction="20000"/>
          </a:bodyPr>
          <a:lstStyle/>
          <a:p>
            <a:pPr marL="365760" indent="-283464" eaLnBrk="1" fontAlgn="auto" hangingPunct="1">
              <a:spcAft>
                <a:spcPts val="0"/>
              </a:spcAft>
              <a:buFont typeface="Wingdings 2"/>
              <a:buChar char=""/>
              <a:defRPr/>
            </a:pPr>
            <a:r>
              <a:rPr lang="cs-CZ" dirty="0" smtClean="0"/>
              <a:t>I. </a:t>
            </a:r>
            <a:r>
              <a:rPr lang="cs-CZ" b="1" dirty="0" smtClean="0"/>
              <a:t>Nízké intenzity </a:t>
            </a:r>
            <a:r>
              <a:rPr lang="cs-CZ" dirty="0" smtClean="0"/>
              <a:t>- chyby či jiné nesprávnosti v písemném projevu (lze opravit bez návrhu)</a:t>
            </a:r>
          </a:p>
          <a:p>
            <a:pPr marL="365760" indent="-283464" eaLnBrk="1" fontAlgn="auto" hangingPunct="1">
              <a:spcAft>
                <a:spcPts val="0"/>
              </a:spcAft>
              <a:buFont typeface="Wingdings 2"/>
              <a:buChar char=""/>
              <a:defRPr/>
            </a:pPr>
            <a:r>
              <a:rPr lang="cs-CZ" dirty="0" smtClean="0"/>
              <a:t>II.  </a:t>
            </a:r>
            <a:r>
              <a:rPr lang="cs-CZ" b="1" dirty="0" smtClean="0"/>
              <a:t>Vysoké intenzity </a:t>
            </a:r>
            <a:r>
              <a:rPr lang="cs-CZ" dirty="0" smtClean="0"/>
              <a:t>(nejběžnější) - nezákonnost, nesprávnost, formální vadnost (tzv. naříkatelné akty, lze je napadnout opravnými prostředky; platí pro ně </a:t>
            </a:r>
            <a:r>
              <a:rPr lang="cs-CZ" i="1" dirty="0" smtClean="0"/>
              <a:t>presumpce správnosti</a:t>
            </a:r>
            <a:r>
              <a:rPr lang="cs-CZ" dirty="0" smtClean="0"/>
              <a:t>);</a:t>
            </a:r>
            <a:br>
              <a:rPr lang="cs-CZ" dirty="0" smtClean="0"/>
            </a:br>
            <a:r>
              <a:rPr lang="cs-CZ" dirty="0" smtClean="0"/>
              <a:t>častá je </a:t>
            </a:r>
            <a:r>
              <a:rPr lang="cs-CZ" u="sng" dirty="0" smtClean="0"/>
              <a:t>nepřezkoumatelnost</a:t>
            </a:r>
          </a:p>
          <a:p>
            <a:pPr marL="365760" indent="-283464" eaLnBrk="1" fontAlgn="auto" hangingPunct="1">
              <a:spcAft>
                <a:spcPts val="0"/>
              </a:spcAft>
              <a:buFont typeface="Wingdings 2"/>
              <a:buChar char=""/>
              <a:defRPr/>
            </a:pPr>
            <a:r>
              <a:rPr lang="cs-CZ" b="1" dirty="0" smtClean="0"/>
              <a:t>Nicotné akty (nulitní)</a:t>
            </a:r>
            <a:r>
              <a:rPr lang="cs-CZ" dirty="0" smtClean="0"/>
              <a:t> - chyby takového rozsahu, že se na ně hledí, jakoby ani nevznikly (např. nedostatek kompetence, nesrozumitelnost, vnitřní rozpornost)</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Normativní správní akt</a:t>
            </a:r>
            <a:endParaRPr lang="cs-CZ" dirty="0"/>
          </a:p>
        </p:txBody>
      </p:sp>
      <p:sp>
        <p:nvSpPr>
          <p:cNvPr id="3" name="Zástupný symbol pro obsah 2"/>
          <p:cNvSpPr>
            <a:spLocks noGrp="1"/>
          </p:cNvSpPr>
          <p:nvPr>
            <p:ph idx="1"/>
          </p:nvPr>
        </p:nvSpPr>
        <p:spPr/>
        <p:txBody>
          <a:bodyPr/>
          <a:lstStyle/>
          <a:p>
            <a:pPr eaLnBrk="1" hangingPunct="1">
              <a:buNone/>
            </a:pPr>
            <a:r>
              <a:rPr lang="cs-CZ" dirty="0" smtClean="0"/>
              <a:t>= jednostranný akt vydaný orgánem veřejné správy, který závazně stanovuje práva či povinnosti předem neurčenému okruhu adresátů </a:t>
            </a:r>
            <a:r>
              <a:rPr lang="cs-CZ" dirty="0" err="1" smtClean="0"/>
              <a:t>veřejnosprávního</a:t>
            </a:r>
            <a:r>
              <a:rPr lang="cs-CZ" dirty="0" smtClean="0"/>
              <a:t> působení, tj. FO nebo PO, jejichž okruh (seznam) není znám</a:t>
            </a:r>
          </a:p>
          <a:p>
            <a:pPr eaLnBrk="1" hangingPunct="1"/>
            <a:r>
              <a:rPr lang="cs-CZ" dirty="0" smtClean="0"/>
              <a:t>někteří autoři (UK, UPOL) označují NSA jako nařízení</a:t>
            </a:r>
          </a:p>
          <a:p>
            <a:pPr>
              <a:buNone/>
            </a:pPr>
            <a:r>
              <a:rPr lang="cs-CZ" dirty="0" smtClean="0"/>
              <a:t> </a:t>
            </a:r>
            <a:endParaRPr lang="cs-CZ"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Normativní správní akt</a:t>
            </a:r>
            <a:endParaRPr lang="cs-CZ" dirty="0"/>
          </a:p>
        </p:txBody>
      </p:sp>
      <p:sp>
        <p:nvSpPr>
          <p:cNvPr id="3" name="Zástupný symbol pro obsah 2"/>
          <p:cNvSpPr>
            <a:spLocks noGrp="1"/>
          </p:cNvSpPr>
          <p:nvPr>
            <p:ph idx="1"/>
          </p:nvPr>
        </p:nvSpPr>
        <p:spPr>
          <a:xfrm>
            <a:off x="1435100" y="1340768"/>
            <a:ext cx="7499350" cy="4907632"/>
          </a:xfrm>
        </p:spPr>
        <p:txBody>
          <a:bodyPr/>
          <a:lstStyle/>
          <a:p>
            <a:r>
              <a:rPr lang="cs-CZ" dirty="0" smtClean="0"/>
              <a:t>Nařízení vlády</a:t>
            </a:r>
          </a:p>
          <a:p>
            <a:r>
              <a:rPr lang="cs-CZ" dirty="0" smtClean="0"/>
              <a:t>Vyhláška ministerstva či jiného ústředního orgánu státní správy</a:t>
            </a:r>
          </a:p>
          <a:p>
            <a:r>
              <a:rPr lang="cs-CZ" dirty="0" smtClean="0"/>
              <a:t>Vyhláška obce či kraje</a:t>
            </a:r>
          </a:p>
          <a:p>
            <a:r>
              <a:rPr lang="cs-CZ" dirty="0" smtClean="0"/>
              <a:t>Nařízení obce či kraje</a:t>
            </a:r>
          </a:p>
          <a:p>
            <a:pPr marL="7938" indent="-7938">
              <a:buNone/>
            </a:pPr>
            <a:r>
              <a:rPr lang="cs-CZ" sz="2800" dirty="0" smtClean="0"/>
              <a:t>Pravidla pro jejich vydání (zejm. kompetenční náležitosti) upravuje Ústava ČR či zvláštní zákony (Z o obcích, Z o krajích a o hl. m. Praze</a:t>
            </a:r>
            <a:r>
              <a:rPr lang="cs-CZ" sz="2800" dirty="0" smtClean="0"/>
              <a:t>)</a:t>
            </a:r>
            <a:endParaRPr lang="cs-CZ" sz="2800" dirty="0" smtClean="0"/>
          </a:p>
          <a:p>
            <a:pPr>
              <a:buClr>
                <a:srgbClr val="3891A7"/>
              </a:buClr>
            </a:pPr>
            <a:r>
              <a:rPr lang="cs-CZ" dirty="0" smtClean="0">
                <a:solidFill>
                  <a:prstClr val="black"/>
                </a:solidFill>
              </a:rPr>
              <a:t>Statutární předpis</a:t>
            </a:r>
          </a:p>
          <a:p>
            <a:pPr>
              <a:buClr>
                <a:srgbClr val="3891A7"/>
              </a:buClr>
            </a:pPr>
            <a:r>
              <a:rPr lang="cs-CZ" dirty="0" smtClean="0">
                <a:solidFill>
                  <a:prstClr val="black"/>
                </a:solidFill>
              </a:rPr>
              <a:t>Interní předpis</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ulka 4"/>
          <p:cNvGraphicFramePr>
            <a:graphicFrameLocks noGrp="1"/>
          </p:cNvGraphicFramePr>
          <p:nvPr/>
        </p:nvGraphicFramePr>
        <p:xfrm>
          <a:off x="0" y="-1"/>
          <a:ext cx="9144000" cy="6885385"/>
        </p:xfrm>
        <a:graphic>
          <a:graphicData uri="http://schemas.openxmlformats.org/drawingml/2006/table">
            <a:tbl>
              <a:tblPr/>
              <a:tblGrid>
                <a:gridCol w="971600"/>
                <a:gridCol w="1928663"/>
                <a:gridCol w="1671738"/>
                <a:gridCol w="2163425"/>
                <a:gridCol w="1475063"/>
                <a:gridCol w="393350"/>
                <a:gridCol w="540161"/>
              </a:tblGrid>
              <a:tr h="908721">
                <a:tc>
                  <a:txBody>
                    <a:bodyPr/>
                    <a:lstStyle/>
                    <a:p>
                      <a:pPr algn="ctr">
                        <a:lnSpc>
                          <a:spcPct val="115000"/>
                        </a:lnSpc>
                        <a:spcAft>
                          <a:spcPts val="0"/>
                        </a:spcAft>
                        <a:tabLst>
                          <a:tab pos="828675" algn="l"/>
                        </a:tabLst>
                      </a:pPr>
                      <a:r>
                        <a:rPr lang="cs-CZ" sz="1800" b="1" dirty="0">
                          <a:latin typeface="Book Antiqua"/>
                          <a:ea typeface="Calibri"/>
                          <a:cs typeface="Times New Roman"/>
                        </a:rPr>
                        <a:t>Kdo</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b="1" dirty="0">
                          <a:latin typeface="Book Antiqua"/>
                          <a:ea typeface="Calibri"/>
                          <a:cs typeface="Times New Roman"/>
                        </a:rPr>
                        <a:t>Co</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b="1" dirty="0" smtClean="0">
                          <a:latin typeface="Book Antiqua"/>
                          <a:ea typeface="Calibri"/>
                          <a:cs typeface="Times New Roman"/>
                        </a:rPr>
                        <a:t>Ústavní východiska</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b="1" dirty="0">
                          <a:latin typeface="Book Antiqua"/>
                          <a:ea typeface="Calibri"/>
                          <a:cs typeface="Times New Roman"/>
                        </a:rPr>
                        <a:t>Zákonné zmocnění</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b="1" dirty="0">
                          <a:latin typeface="Book Antiqua"/>
                          <a:ea typeface="Calibri"/>
                          <a:cs typeface="Times New Roman"/>
                        </a:rPr>
                        <a:t>Dozor</a:t>
                      </a:r>
                      <a:endParaRPr lang="cs-CZ" sz="1800" b="1"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Aft>
                          <a:spcPts val="0"/>
                        </a:spcAft>
                        <a:tabLst>
                          <a:tab pos="828675" algn="l"/>
                        </a:tabLst>
                      </a:pPr>
                      <a:r>
                        <a:rPr lang="cs-CZ" sz="1800" b="1">
                          <a:latin typeface="Book Antiqua"/>
                          <a:ea typeface="Calibri"/>
                          <a:cs typeface="Times New Roman"/>
                        </a:rPr>
                        <a:t>Změna</a:t>
                      </a:r>
                      <a:endParaRPr lang="cs-CZ" sz="1800" b="1">
                        <a:latin typeface="Calibri"/>
                        <a:ea typeface="Calibri"/>
                        <a:cs typeface="Times New Roman"/>
                      </a:endParaRPr>
                    </a:p>
                  </a:txBody>
                  <a:tcPr marL="45178" marR="4517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gn="ctr">
                        <a:lnSpc>
                          <a:spcPct val="115000"/>
                        </a:lnSpc>
                        <a:spcAft>
                          <a:spcPts val="0"/>
                        </a:spcAft>
                        <a:tabLst>
                          <a:tab pos="828675" algn="l"/>
                        </a:tabLst>
                      </a:pPr>
                      <a:r>
                        <a:rPr lang="cs-CZ" sz="1800" b="1" dirty="0" smtClean="0">
                          <a:latin typeface="Book Antiqua"/>
                          <a:ea typeface="Calibri"/>
                          <a:cs typeface="Times New Roman"/>
                        </a:rPr>
                        <a:t>Zruš.</a:t>
                      </a:r>
                      <a:endParaRPr lang="cs-CZ" sz="1800" b="1" dirty="0">
                        <a:latin typeface="Calibri"/>
                        <a:ea typeface="Calibri"/>
                        <a:cs typeface="Times New Roman"/>
                      </a:endParaRPr>
                    </a:p>
                  </a:txBody>
                  <a:tcPr marL="45178" marR="4517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6104">
                <a:tc>
                  <a:txBody>
                    <a:bodyPr/>
                    <a:lstStyle/>
                    <a:p>
                      <a:pPr algn="ctr">
                        <a:lnSpc>
                          <a:spcPct val="115000"/>
                        </a:lnSpc>
                        <a:spcAft>
                          <a:spcPts val="0"/>
                        </a:spcAft>
                        <a:tabLst>
                          <a:tab pos="828675" algn="l"/>
                        </a:tabLst>
                      </a:pPr>
                      <a:r>
                        <a:rPr lang="cs-CZ" sz="1800" b="1">
                          <a:latin typeface="Book Antiqua"/>
                          <a:ea typeface="Calibri"/>
                          <a:cs typeface="Times New Roman"/>
                        </a:rPr>
                        <a:t>Vláda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Nařízení</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78 Ú</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Netřeba/Zvl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64/2 ZoÚS</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marL="71755" marR="71755" algn="ctr">
                        <a:lnSpc>
                          <a:spcPct val="115000"/>
                        </a:lnSpc>
                        <a:spcAft>
                          <a:spcPts val="0"/>
                        </a:spcAft>
                        <a:tabLst>
                          <a:tab pos="828675" algn="l"/>
                        </a:tabLst>
                      </a:pPr>
                      <a:r>
                        <a:rPr lang="cs-CZ" sz="1800">
                          <a:latin typeface="Book Antiqua"/>
                          <a:ea typeface="Calibri"/>
                          <a:cs typeface="Times New Roman"/>
                        </a:rPr>
                        <a:t>sám</a:t>
                      </a:r>
                      <a:endParaRPr lang="cs-CZ" sz="1800">
                        <a:latin typeface="Calibri"/>
                        <a:ea typeface="Calibri"/>
                        <a:cs typeface="Times New Roman"/>
                      </a:endParaRPr>
                    </a:p>
                  </a:txBody>
                  <a:tcPr marL="45178" marR="4517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9">
                  <a:txBody>
                    <a:bodyPr/>
                    <a:lstStyle/>
                    <a:p>
                      <a:pPr marL="71755" marR="71755" algn="ctr">
                        <a:lnSpc>
                          <a:spcPct val="115000"/>
                        </a:lnSpc>
                        <a:spcAft>
                          <a:spcPts val="0"/>
                        </a:spcAft>
                        <a:tabLst>
                          <a:tab pos="828675" algn="l"/>
                        </a:tabLst>
                      </a:pPr>
                      <a:r>
                        <a:rPr lang="cs-CZ" sz="1800">
                          <a:latin typeface="Book Antiqua"/>
                          <a:ea typeface="Calibri"/>
                          <a:cs typeface="Times New Roman"/>
                        </a:rPr>
                        <a:t>sám / Ústavní soud</a:t>
                      </a:r>
                      <a:endParaRPr lang="cs-CZ" sz="1800">
                        <a:latin typeface="Calibri"/>
                        <a:ea typeface="Calibri"/>
                        <a:cs typeface="Times New Roman"/>
                      </a:endParaRPr>
                    </a:p>
                  </a:txBody>
                  <a:tcPr marL="45178" marR="45178" marT="0"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8072">
                <a:tc>
                  <a:txBody>
                    <a:bodyPr/>
                    <a:lstStyle/>
                    <a:p>
                      <a:pPr algn="ctr">
                        <a:lnSpc>
                          <a:spcPct val="115000"/>
                        </a:lnSpc>
                        <a:spcAft>
                          <a:spcPts val="0"/>
                        </a:spcAft>
                        <a:tabLst>
                          <a:tab pos="828675" algn="l"/>
                        </a:tabLst>
                      </a:pPr>
                      <a:r>
                        <a:rPr lang="cs-CZ" sz="1800" b="1">
                          <a:latin typeface="Book Antiqua"/>
                          <a:ea typeface="Calibri"/>
                          <a:cs typeface="Times New Roman"/>
                        </a:rPr>
                        <a:t>SÚ</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Vyhláška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79/3</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tr>
              <a:tr h="723502">
                <a:tc>
                  <a:txBody>
                    <a:bodyPr/>
                    <a:lstStyle/>
                    <a:p>
                      <a:pPr algn="ctr">
                        <a:lnSpc>
                          <a:spcPct val="115000"/>
                        </a:lnSpc>
                        <a:spcAft>
                          <a:spcPts val="0"/>
                        </a:spcAft>
                        <a:tabLst>
                          <a:tab pos="828675" algn="l"/>
                        </a:tabLst>
                      </a:pPr>
                      <a:r>
                        <a:rPr lang="cs-CZ" sz="1800" b="1">
                          <a:latin typeface="Book Antiqua"/>
                          <a:ea typeface="Calibri"/>
                          <a:cs typeface="Times New Roman"/>
                        </a:rPr>
                        <a:t>Obec</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tabLst>
                          <a:tab pos="828675" algn="l"/>
                        </a:tabLst>
                      </a:pPr>
                      <a:r>
                        <a:rPr lang="cs-CZ" sz="1800">
                          <a:latin typeface="Book Antiqua"/>
                          <a:ea typeface="Calibri"/>
                          <a:cs typeface="Times New Roman"/>
                        </a:rPr>
                        <a:t>Vyhláška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tabLst>
                          <a:tab pos="828675" algn="l"/>
                        </a:tabLst>
                      </a:pPr>
                      <a:r>
                        <a:rPr lang="cs-CZ" sz="1800" dirty="0">
                          <a:latin typeface="Book Antiqua"/>
                          <a:ea typeface="Calibri"/>
                          <a:cs typeface="Times New Roman"/>
                        </a:rPr>
                        <a:t>104/3</a:t>
                      </a:r>
                      <a:endParaRPr lang="cs-CZ" sz="1800"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N/10 Ob/Zvl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tabLst>
                          <a:tab pos="828675" algn="l"/>
                        </a:tabLst>
                      </a:pPr>
                      <a:r>
                        <a:rPr lang="cs-CZ" sz="1800" dirty="0">
                          <a:latin typeface="Book Antiqua"/>
                          <a:ea typeface="Calibri"/>
                          <a:cs typeface="Times New Roman"/>
                        </a:rPr>
                        <a:t>MV</a:t>
                      </a:r>
                      <a:endParaRPr lang="cs-CZ" sz="1800"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r>
              <a:tr h="133748">
                <a:tc rowSpan="2">
                  <a:txBody>
                    <a:bodyPr/>
                    <a:lstStyle/>
                    <a:p>
                      <a:pPr algn="ctr">
                        <a:lnSpc>
                          <a:spcPct val="115000"/>
                        </a:lnSpc>
                        <a:spcAft>
                          <a:spcPts val="0"/>
                        </a:spcAft>
                        <a:tabLst>
                          <a:tab pos="828675" algn="l"/>
                        </a:tabLst>
                      </a:pPr>
                      <a:r>
                        <a:rPr lang="cs-CZ" sz="1800" b="1">
                          <a:latin typeface="Book Antiqua"/>
                          <a:ea typeface="Calibri"/>
                          <a:cs typeface="Times New Roman"/>
                        </a:rPr>
                        <a:t>Praha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c vMerge="1">
                  <a:txBody>
                    <a:bodyPr/>
                    <a:lstStyle/>
                    <a:p>
                      <a:endParaRPr lang="cs-CZ"/>
                    </a:p>
                  </a:txBody>
                  <a:tcPr/>
                </a:tc>
              </a:tr>
              <a:tr h="658340">
                <a:tc vMerge="1">
                  <a:txBody>
                    <a:bodyPr/>
                    <a:lstStyle/>
                    <a:p>
                      <a:pPr algn="ctr">
                        <a:lnSpc>
                          <a:spcPct val="115000"/>
                        </a:lnSpc>
                        <a:spcAft>
                          <a:spcPts val="0"/>
                        </a:spcAft>
                        <a:tabLst>
                          <a:tab pos="828675" algn="l"/>
                        </a:tabLst>
                      </a:pPr>
                      <a:endParaRPr lang="cs-CZ" sz="14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a:txBody>
                    <a:bodyPr/>
                    <a:lstStyle/>
                    <a:p>
                      <a:pPr algn="ctr">
                        <a:lnSpc>
                          <a:spcPct val="115000"/>
                        </a:lnSpc>
                        <a:spcAft>
                          <a:spcPts val="0"/>
                        </a:spcAft>
                        <a:tabLst>
                          <a:tab pos="828675" algn="l"/>
                        </a:tabLst>
                      </a:pPr>
                      <a:r>
                        <a:rPr lang="cs-CZ" sz="1800">
                          <a:latin typeface="Book Antiqua"/>
                          <a:ea typeface="Calibri"/>
                          <a:cs typeface="Times New Roman"/>
                        </a:rPr>
                        <a:t>44 ZoPze/Zvl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tr>
              <a:tr h="857250">
                <a:tc>
                  <a:txBody>
                    <a:bodyPr/>
                    <a:lstStyle/>
                    <a:p>
                      <a:pPr algn="ctr">
                        <a:lnSpc>
                          <a:spcPct val="115000"/>
                        </a:lnSpc>
                        <a:spcAft>
                          <a:spcPts val="0"/>
                        </a:spcAft>
                        <a:tabLst>
                          <a:tab pos="828675" algn="l"/>
                        </a:tabLst>
                      </a:pPr>
                      <a:r>
                        <a:rPr lang="cs-CZ" sz="1800" b="1">
                          <a:latin typeface="Book Antiqua"/>
                          <a:ea typeface="Calibri"/>
                          <a:cs typeface="Times New Roman"/>
                        </a:rPr>
                        <a:t>Obec</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Nařízení</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79/3</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tabLst>
                          <a:tab pos="828675" algn="l"/>
                        </a:tabLst>
                      </a:pPr>
                      <a:r>
                        <a:rPr lang="cs-CZ" sz="1800">
                          <a:latin typeface="Book Antiqua"/>
                          <a:ea typeface="Calibri"/>
                          <a:cs typeface="Times New Roman"/>
                        </a:rPr>
                        <a:t>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KÚ</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r>
              <a:tr h="1071562">
                <a:tc>
                  <a:txBody>
                    <a:bodyPr/>
                    <a:lstStyle/>
                    <a:p>
                      <a:pPr algn="ctr">
                        <a:lnSpc>
                          <a:spcPct val="115000"/>
                        </a:lnSpc>
                        <a:spcAft>
                          <a:spcPts val="0"/>
                        </a:spcAft>
                        <a:tabLst>
                          <a:tab pos="828675" algn="l"/>
                        </a:tabLst>
                      </a:pPr>
                      <a:r>
                        <a:rPr lang="cs-CZ" sz="1800" b="1">
                          <a:latin typeface="Book Antiqua"/>
                          <a:ea typeface="Calibri"/>
                          <a:cs typeface="Times New Roman"/>
                        </a:rPr>
                        <a:t>Praha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c vMerge="1">
                  <a:txBody>
                    <a:bodyPr/>
                    <a:lstStyle/>
                    <a:p>
                      <a:endParaRPr lang="cs-CZ"/>
                    </a:p>
                  </a:txBody>
                  <a:tcPr/>
                </a:tc>
                <a:tc>
                  <a:txBody>
                    <a:bodyPr/>
                    <a:lstStyle/>
                    <a:p>
                      <a:pPr algn="ctr">
                        <a:lnSpc>
                          <a:spcPct val="115000"/>
                        </a:lnSpc>
                        <a:spcAft>
                          <a:spcPts val="0"/>
                        </a:spcAft>
                        <a:tabLst>
                          <a:tab pos="828675" algn="l"/>
                        </a:tabLst>
                      </a:pPr>
                      <a:r>
                        <a:rPr lang="cs-CZ" sz="1800">
                          <a:latin typeface="Book Antiqua"/>
                          <a:ea typeface="Calibri"/>
                          <a:cs typeface="Times New Roman"/>
                        </a:rPr>
                        <a:t>přísl. ÚSÚ</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r>
              <a:tr h="428626">
                <a:tc rowSpan="2">
                  <a:txBody>
                    <a:bodyPr/>
                    <a:lstStyle/>
                    <a:p>
                      <a:pPr algn="ctr">
                        <a:lnSpc>
                          <a:spcPct val="115000"/>
                        </a:lnSpc>
                        <a:spcAft>
                          <a:spcPts val="0"/>
                        </a:spcAft>
                        <a:tabLst>
                          <a:tab pos="828675" algn="l"/>
                        </a:tabLst>
                      </a:pPr>
                      <a:r>
                        <a:rPr lang="cs-CZ" sz="1800" b="1">
                          <a:latin typeface="Book Antiqua"/>
                          <a:ea typeface="Calibri"/>
                          <a:cs typeface="Times New Roman"/>
                        </a:rPr>
                        <a:t>Kraj</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Vyhláška</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104/3</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N/6 Kr /Zvl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MV</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r>
              <a:tr h="519460">
                <a:tc vMerge="1">
                  <a:txBody>
                    <a:bodyPr/>
                    <a:lstStyle/>
                    <a:p>
                      <a:endParaRPr lang="cs-CZ"/>
                    </a:p>
                  </a:txBody>
                  <a:tcPr/>
                </a:tc>
                <a:tc>
                  <a:txBody>
                    <a:bodyPr/>
                    <a:lstStyle/>
                    <a:p>
                      <a:pPr algn="ctr">
                        <a:lnSpc>
                          <a:spcPct val="115000"/>
                        </a:lnSpc>
                        <a:spcAft>
                          <a:spcPts val="0"/>
                        </a:spcAft>
                        <a:tabLst>
                          <a:tab pos="828675" algn="l"/>
                        </a:tabLst>
                      </a:pPr>
                      <a:r>
                        <a:rPr lang="cs-CZ" sz="1800">
                          <a:latin typeface="Book Antiqua"/>
                          <a:ea typeface="Calibri"/>
                          <a:cs typeface="Times New Roman"/>
                        </a:rPr>
                        <a:t>Nařízení</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79/3</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a:latin typeface="Book Antiqua"/>
                          <a:ea typeface="Calibri"/>
                          <a:cs typeface="Times New Roman"/>
                        </a:rPr>
                        <a:t>Zvl</a:t>
                      </a:r>
                      <a:endParaRPr lang="cs-CZ" sz="180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tabLst>
                          <a:tab pos="828675" algn="l"/>
                        </a:tabLst>
                      </a:pPr>
                      <a:r>
                        <a:rPr lang="cs-CZ" sz="1800" dirty="0">
                          <a:latin typeface="Book Antiqua"/>
                          <a:ea typeface="Calibri"/>
                          <a:cs typeface="Times New Roman"/>
                        </a:rPr>
                        <a:t>přísl. ÚSÚ</a:t>
                      </a:r>
                      <a:endParaRPr lang="cs-CZ" sz="1800" dirty="0">
                        <a:latin typeface="Calibri"/>
                        <a:ea typeface="Calibri"/>
                        <a:cs typeface="Times New Roman"/>
                      </a:endParaRPr>
                    </a:p>
                  </a:txBody>
                  <a:tcPr marL="45178" marR="4517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cs-CZ"/>
                    </a:p>
                  </a:txBody>
                  <a:tcPr/>
                </a:tc>
                <a:tc vMerge="1">
                  <a:txBody>
                    <a:bodyPr/>
                    <a:lstStyle/>
                    <a:p>
                      <a:endParaRPr lang="cs-CZ"/>
                    </a:p>
                  </a:txBody>
                  <a:tcPr/>
                </a:tc>
              </a:tr>
            </a:tbl>
          </a:graphicData>
        </a:graphic>
      </p:graphicFrame>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Normativní správní akt</a:t>
            </a:r>
            <a:endParaRPr lang="cs-CZ" dirty="0"/>
          </a:p>
        </p:txBody>
      </p:sp>
      <p:sp>
        <p:nvSpPr>
          <p:cNvPr id="3" name="Zástupný symbol pro obsah 2"/>
          <p:cNvSpPr>
            <a:spLocks noGrp="1"/>
          </p:cNvSpPr>
          <p:nvPr>
            <p:ph idx="1"/>
          </p:nvPr>
        </p:nvSpPr>
        <p:spPr>
          <a:xfrm>
            <a:off x="1435100" y="1340768"/>
            <a:ext cx="7499350" cy="4907632"/>
          </a:xfrm>
        </p:spPr>
        <p:txBody>
          <a:bodyPr/>
          <a:lstStyle/>
          <a:p>
            <a:r>
              <a:rPr lang="cs-CZ" sz="2400" u="sng" dirty="0" smtClean="0"/>
              <a:t>statutární předpisy</a:t>
            </a:r>
            <a:r>
              <a:rPr lang="cs-CZ" sz="2400" dirty="0" smtClean="0"/>
              <a:t> souvisí s činností samosprávy, uplatňují se jen vůči jejím členům, resp. dopadají jen na jejich postavení</a:t>
            </a:r>
          </a:p>
          <a:p>
            <a:pPr lvl="1"/>
            <a:r>
              <a:rPr lang="cs-CZ" sz="2000" dirty="0" smtClean="0"/>
              <a:t>u územní samosprávy jsou vydávány ve formě OZV a jsou tedy označovány za právní předpisy</a:t>
            </a:r>
          </a:p>
          <a:p>
            <a:pPr lvl="1"/>
            <a:r>
              <a:rPr lang="cs-CZ" sz="2000" dirty="0" smtClean="0"/>
              <a:t>u samosprávy zájmové jsou označovány různě (nejčastěji jako stavovské předpisy, vnitřní předpisy, či jen „předpisy“ (notářská komora) či jen řády), neplést si legální termín vnitřní předpisy s teoretickým pojmem</a:t>
            </a:r>
          </a:p>
          <a:p>
            <a:r>
              <a:rPr lang="cs-CZ" sz="2400" u="sng" dirty="0" smtClean="0"/>
              <a:t>interní předpisy (vnitřní předpisy)</a:t>
            </a:r>
            <a:r>
              <a:rPr lang="cs-CZ" sz="2400" dirty="0" smtClean="0"/>
              <a:t> – v interních vztazích, některé stanoví </a:t>
            </a:r>
            <a:r>
              <a:rPr lang="cs-CZ" sz="2400" dirty="0" err="1" smtClean="0"/>
              <a:t>ZPr</a:t>
            </a:r>
            <a:r>
              <a:rPr lang="cs-CZ" sz="2400" dirty="0" smtClean="0"/>
              <a:t> (např. Pracovní řád dle § 306, § 305 stanoví obecně náležitosti vnitřních předpisů vztahujících se k pracovním povinnostem zaměstnanců</a:t>
            </a:r>
            <a:endParaRPr lang="cs-CZ" sz="2400" dirty="0"/>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Vady </a:t>
            </a:r>
            <a:r>
              <a:rPr lang="cs-CZ" dirty="0" smtClean="0">
                <a:solidFill>
                  <a:schemeClr val="tx2">
                    <a:satMod val="130000"/>
                  </a:schemeClr>
                </a:solidFill>
              </a:rPr>
              <a:t>NSA (</a:t>
            </a:r>
            <a:r>
              <a:rPr lang="cs-CZ" dirty="0" err="1" smtClean="0">
                <a:solidFill>
                  <a:schemeClr val="tx2">
                    <a:satMod val="130000"/>
                  </a:schemeClr>
                </a:solidFill>
              </a:rPr>
              <a:t>podzák</a:t>
            </a:r>
            <a:r>
              <a:rPr lang="cs-CZ" dirty="0" smtClean="0">
                <a:solidFill>
                  <a:schemeClr val="tx2">
                    <a:satMod val="130000"/>
                  </a:schemeClr>
                </a:solidFill>
              </a:rPr>
              <a:t>. P předpisů)</a:t>
            </a:r>
            <a:endParaRPr lang="cs-CZ" dirty="0">
              <a:solidFill>
                <a:schemeClr val="tx2">
                  <a:satMod val="130000"/>
                </a:schemeClr>
              </a:solidFill>
            </a:endParaRPr>
          </a:p>
        </p:txBody>
      </p:sp>
      <p:sp>
        <p:nvSpPr>
          <p:cNvPr id="21508" name="Zástupný symbol pro obsah 2"/>
          <p:cNvSpPr>
            <a:spLocks noGrp="1"/>
          </p:cNvSpPr>
          <p:nvPr>
            <p:ph idx="1"/>
          </p:nvPr>
        </p:nvSpPr>
        <p:spPr/>
        <p:txBody>
          <a:bodyPr/>
          <a:lstStyle/>
          <a:p>
            <a:pPr eaLnBrk="1" hangingPunct="1"/>
            <a:r>
              <a:rPr lang="cs-CZ" dirty="0" smtClean="0"/>
              <a:t>Neústavnost</a:t>
            </a:r>
          </a:p>
          <a:p>
            <a:pPr eaLnBrk="1" hangingPunct="1"/>
            <a:r>
              <a:rPr lang="cs-CZ" dirty="0" smtClean="0"/>
              <a:t>Nezákonnost</a:t>
            </a:r>
          </a:p>
          <a:p>
            <a:pPr eaLnBrk="1" hangingPunct="1">
              <a:buFont typeface="Wingdings 2" pitchFamily="18" charset="2"/>
              <a:buNone/>
            </a:pPr>
            <a:r>
              <a:rPr lang="cs-CZ" dirty="0" smtClean="0"/>
              <a:t>-&gt; monopol na rušení (vnějších) NPA má ÚS</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Opatření obecné povahy</a:t>
            </a:r>
            <a:endParaRPr lang="cs-CZ" dirty="0"/>
          </a:p>
        </p:txBody>
      </p:sp>
      <p:sp>
        <p:nvSpPr>
          <p:cNvPr id="3" name="Zástupný symbol pro obsah 2"/>
          <p:cNvSpPr>
            <a:spLocks noGrp="1"/>
          </p:cNvSpPr>
          <p:nvPr>
            <p:ph idx="1"/>
          </p:nvPr>
        </p:nvSpPr>
        <p:spPr/>
        <p:txBody>
          <a:bodyPr/>
          <a:lstStyle/>
          <a:p>
            <a:pPr>
              <a:buNone/>
            </a:pPr>
            <a:r>
              <a:rPr lang="cs-CZ" sz="2800" dirty="0" smtClean="0"/>
              <a:t>= smíšený právní akt (má znaky ISA i NSA)</a:t>
            </a:r>
          </a:p>
          <a:p>
            <a:r>
              <a:rPr lang="cs-CZ" sz="2800" dirty="0" smtClean="0"/>
              <a:t> Dle </a:t>
            </a:r>
            <a:r>
              <a:rPr lang="cs-CZ" sz="2800" dirty="0" err="1" smtClean="0"/>
              <a:t>SprŘ</a:t>
            </a:r>
            <a:r>
              <a:rPr lang="cs-CZ" sz="2800" dirty="0" smtClean="0"/>
              <a:t> není ani právním předpisem, ani rozhodnutím</a:t>
            </a:r>
          </a:p>
          <a:p>
            <a:endParaRPr lang="cs-CZ" sz="2800" dirty="0" smtClean="0"/>
          </a:p>
          <a:p>
            <a:r>
              <a:rPr lang="cs-CZ" sz="2800" dirty="0" smtClean="0"/>
              <a:t>relativně konkrétní věc a dopadem na předem neurčený okruh adresátů</a:t>
            </a:r>
          </a:p>
          <a:p>
            <a:pPr algn="ctr">
              <a:buNone/>
            </a:pPr>
            <a:r>
              <a:rPr lang="cs-CZ" sz="2800" dirty="0" smtClean="0"/>
              <a:t>anebo</a:t>
            </a:r>
          </a:p>
          <a:p>
            <a:r>
              <a:rPr lang="cs-CZ" sz="2800" dirty="0" smtClean="0"/>
              <a:t>obecné otázky vztažené k individuálně určenému adresátovi (zůstává spíše v teorii)</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Opatření obecné povahy</a:t>
            </a:r>
            <a:endParaRPr lang="cs-CZ" dirty="0"/>
          </a:p>
        </p:txBody>
      </p:sp>
      <p:sp>
        <p:nvSpPr>
          <p:cNvPr id="3" name="Zástupný symbol pro obsah 2"/>
          <p:cNvSpPr>
            <a:spLocks noGrp="1"/>
          </p:cNvSpPr>
          <p:nvPr>
            <p:ph idx="1"/>
          </p:nvPr>
        </p:nvSpPr>
        <p:spPr/>
        <p:txBody>
          <a:bodyPr/>
          <a:lstStyle/>
          <a:p>
            <a:r>
              <a:rPr lang="cs-CZ" dirty="0" smtClean="0"/>
              <a:t>obecná úprava je obsažena ve správním řádu</a:t>
            </a:r>
          </a:p>
          <a:p>
            <a:pPr lvl="1"/>
            <a:r>
              <a:rPr lang="cs-CZ" dirty="0" smtClean="0"/>
              <a:t>zejména v části VI. § 171 - § 174 </a:t>
            </a:r>
          </a:p>
          <a:p>
            <a:pPr lvl="1"/>
            <a:r>
              <a:rPr lang="cs-CZ" dirty="0" smtClean="0"/>
              <a:t>obdobně se použije i část I. (§ 1 - § 8), přiměřeně i část II.</a:t>
            </a:r>
          </a:p>
          <a:p>
            <a:r>
              <a:rPr lang="cs-CZ" dirty="0" smtClean="0"/>
              <a:t> zvláštní úprava v jiných předpisech</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Veřejná správa jako činnost</a:t>
            </a:r>
            <a:endParaRPr lang="cs-CZ" dirty="0">
              <a:solidFill>
                <a:schemeClr val="tx2">
                  <a:satMod val="130000"/>
                </a:schemeClr>
              </a:solidFill>
            </a:endParaRPr>
          </a:p>
        </p:txBody>
      </p:sp>
      <p:sp>
        <p:nvSpPr>
          <p:cNvPr id="3" name="Zástupný symbol pro obsah 2"/>
          <p:cNvSpPr>
            <a:spLocks noGrp="1"/>
          </p:cNvSpPr>
          <p:nvPr>
            <p:ph idx="1"/>
          </p:nvPr>
        </p:nvSpPr>
        <p:spPr>
          <a:xfrm>
            <a:off x="1435100" y="1447800"/>
            <a:ext cx="7499350" cy="5005388"/>
          </a:xfrm>
        </p:spPr>
        <p:txBody>
          <a:bodyPr>
            <a:normAutofit fontScale="92500"/>
          </a:bodyPr>
          <a:lstStyle/>
          <a:p>
            <a:pPr marL="365760" indent="-283464" eaLnBrk="1" fontAlgn="auto" hangingPunct="1">
              <a:spcAft>
                <a:spcPts val="0"/>
              </a:spcAft>
              <a:buFont typeface="Wingdings 2"/>
              <a:buChar char=""/>
              <a:defRPr/>
            </a:pPr>
            <a:r>
              <a:rPr lang="cs-CZ" dirty="0" smtClean="0"/>
              <a:t>Od minimálního státu po sociální stát</a:t>
            </a:r>
          </a:p>
          <a:p>
            <a:pPr marL="365760" indent="-283464" eaLnBrk="1" fontAlgn="auto" hangingPunct="1">
              <a:spcAft>
                <a:spcPts val="0"/>
              </a:spcAft>
              <a:buFont typeface="Wingdings 2"/>
              <a:buChar char=""/>
              <a:defRPr/>
            </a:pPr>
            <a:r>
              <a:rPr lang="cs-CZ" dirty="0" smtClean="0"/>
              <a:t>Společenská shoda o zajišťovaných službách?</a:t>
            </a:r>
          </a:p>
          <a:p>
            <a:pPr marL="365760" indent="-283464" eaLnBrk="1" fontAlgn="auto" hangingPunct="1">
              <a:spcAft>
                <a:spcPts val="0"/>
              </a:spcAft>
              <a:buFont typeface="Wingdings 2"/>
              <a:buChar char=""/>
              <a:defRPr/>
            </a:pPr>
            <a:endParaRPr lang="cs-CZ" dirty="0" smtClean="0"/>
          </a:p>
          <a:p>
            <a:pPr marL="365760" indent="-283464" eaLnBrk="1" fontAlgn="auto" hangingPunct="1">
              <a:spcAft>
                <a:spcPts val="0"/>
              </a:spcAft>
              <a:buFont typeface="Wingdings 2"/>
              <a:buChar char=""/>
              <a:defRPr/>
            </a:pPr>
            <a:endParaRPr lang="cs-CZ" dirty="0" smtClean="0"/>
          </a:p>
          <a:p>
            <a:pPr marL="365760" indent="-283464" eaLnBrk="1" fontAlgn="auto" hangingPunct="1">
              <a:spcAft>
                <a:spcPts val="0"/>
              </a:spcAft>
              <a:buFont typeface="Wingdings 2"/>
              <a:buChar char=""/>
              <a:defRPr/>
            </a:pPr>
            <a:endParaRPr lang="cs-CZ" dirty="0" smtClean="0"/>
          </a:p>
          <a:p>
            <a:pPr marL="365760" indent="-283464" eaLnBrk="1" fontAlgn="auto" hangingPunct="1">
              <a:spcAft>
                <a:spcPts val="0"/>
              </a:spcAft>
              <a:buFont typeface="Wingdings 2"/>
              <a:buChar char=""/>
              <a:defRPr/>
            </a:pPr>
            <a:endParaRPr lang="cs-CZ" dirty="0" smtClean="0"/>
          </a:p>
          <a:p>
            <a:pPr marL="365760" indent="-283464" eaLnBrk="1" fontAlgn="auto" hangingPunct="1">
              <a:spcAft>
                <a:spcPts val="0"/>
              </a:spcAft>
              <a:buFont typeface="Wingdings 2"/>
              <a:buChar char=""/>
              <a:defRPr/>
            </a:pPr>
            <a:endParaRPr lang="cs-CZ" dirty="0" smtClean="0"/>
          </a:p>
          <a:p>
            <a:pPr marL="365760" indent="-283464" eaLnBrk="1" fontAlgn="auto" hangingPunct="1">
              <a:spcAft>
                <a:spcPts val="0"/>
              </a:spcAft>
              <a:buFont typeface="Wingdings 2"/>
              <a:buChar char=""/>
              <a:defRPr/>
            </a:pPr>
            <a:r>
              <a:rPr lang="cs-CZ" dirty="0" smtClean="0"/>
              <a:t>= funkční (materiální) pojetí VS</a:t>
            </a:r>
          </a:p>
          <a:p>
            <a:pPr marL="365760" indent="-283464" eaLnBrk="1" fontAlgn="auto" hangingPunct="1">
              <a:spcAft>
                <a:spcPts val="0"/>
              </a:spcAft>
              <a:buFont typeface="Wingdings 2"/>
              <a:buChar char=""/>
              <a:defRPr/>
            </a:pPr>
            <a:r>
              <a:rPr lang="cs-CZ" dirty="0" smtClean="0"/>
              <a:t>Vrchnostenská x </a:t>
            </a:r>
            <a:r>
              <a:rPr lang="cs-CZ" dirty="0" err="1" smtClean="0"/>
              <a:t>nevrchnostenská</a:t>
            </a:r>
            <a:r>
              <a:rPr lang="cs-CZ" dirty="0" smtClean="0"/>
              <a:t> správa</a:t>
            </a:r>
          </a:p>
        </p:txBody>
      </p:sp>
      <p:pic>
        <p:nvPicPr>
          <p:cNvPr id="10244" name="Obrázek 3" descr="highway-city.jpg"/>
          <p:cNvPicPr>
            <a:picLocks noChangeAspect="1"/>
          </p:cNvPicPr>
          <p:nvPr/>
        </p:nvPicPr>
        <p:blipFill>
          <a:blip r:embed="rId2" cstate="print"/>
          <a:srcRect/>
          <a:stretch>
            <a:fillRect/>
          </a:stretch>
        </p:blipFill>
        <p:spPr bwMode="auto">
          <a:xfrm>
            <a:off x="1476375" y="2924175"/>
            <a:ext cx="3240088" cy="2160588"/>
          </a:xfrm>
          <a:prstGeom prst="rect">
            <a:avLst/>
          </a:prstGeom>
          <a:noFill/>
          <a:ln w="9525">
            <a:noFill/>
            <a:miter lim="800000"/>
            <a:headEnd/>
            <a:tailEnd/>
          </a:ln>
        </p:spPr>
      </p:pic>
      <p:pic>
        <p:nvPicPr>
          <p:cNvPr id="10245" name="Obrázek 4" descr="Hospital-beds-001.jpg"/>
          <p:cNvPicPr>
            <a:picLocks noChangeAspect="1"/>
          </p:cNvPicPr>
          <p:nvPr/>
        </p:nvPicPr>
        <p:blipFill>
          <a:blip r:embed="rId3" cstate="print"/>
          <a:srcRect/>
          <a:stretch>
            <a:fillRect/>
          </a:stretch>
        </p:blipFill>
        <p:spPr bwMode="auto">
          <a:xfrm>
            <a:off x="5364163" y="2636838"/>
            <a:ext cx="3565525" cy="21399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Veřejnoprávní smlouvy</a:t>
            </a:r>
            <a:endParaRPr lang="cs-CZ" dirty="0">
              <a:solidFill>
                <a:schemeClr val="tx2">
                  <a:satMod val="130000"/>
                </a:schemeClr>
              </a:solidFill>
            </a:endParaRPr>
          </a:p>
        </p:txBody>
      </p:sp>
      <p:sp>
        <p:nvSpPr>
          <p:cNvPr id="22531" name="Zástupný symbol pro obsah 2"/>
          <p:cNvSpPr>
            <a:spLocks noGrp="1"/>
          </p:cNvSpPr>
          <p:nvPr>
            <p:ph idx="1"/>
          </p:nvPr>
        </p:nvSpPr>
        <p:spPr>
          <a:xfrm>
            <a:off x="1187450" y="1447800"/>
            <a:ext cx="7747000" cy="4800600"/>
          </a:xfrm>
        </p:spPr>
        <p:txBody>
          <a:bodyPr/>
          <a:lstStyle/>
          <a:p>
            <a:pPr eaLnBrk="1" hangingPunct="1"/>
            <a:r>
              <a:rPr lang="cs-CZ" b="1" smtClean="0"/>
              <a:t>Veřejnoprávní smlouva </a:t>
            </a:r>
            <a:r>
              <a:rPr lang="cs-CZ" smtClean="0"/>
              <a:t>= dvoustranný nebo vícestranný PÚ, který zakládá, mění nebo ruší práva a povinnosti v oblasti veřejného práva.</a:t>
            </a:r>
          </a:p>
          <a:p>
            <a:pPr eaLnBrk="1" hangingPunct="1"/>
            <a:endParaRPr lang="cs-CZ" smtClean="0"/>
          </a:p>
          <a:p>
            <a:pPr marL="3041650" lvl="1" eaLnBrk="1" hangingPunct="1"/>
            <a:r>
              <a:rPr lang="cs-CZ" smtClean="0"/>
              <a:t>Koordinační</a:t>
            </a:r>
          </a:p>
          <a:p>
            <a:pPr marL="3041650" lvl="1" eaLnBrk="1" hangingPunct="1"/>
            <a:r>
              <a:rPr lang="cs-CZ" smtClean="0"/>
              <a:t>Subordinační</a:t>
            </a:r>
          </a:p>
          <a:p>
            <a:pPr marL="3041650" lvl="1" eaLnBrk="1" hangingPunct="1"/>
            <a:r>
              <a:rPr lang="cs-CZ" smtClean="0"/>
              <a:t>Mezi účastníky</a:t>
            </a:r>
          </a:p>
        </p:txBody>
      </p:sp>
      <p:pic>
        <p:nvPicPr>
          <p:cNvPr id="22532" name="Obrázek 3" descr="agreement.gif"/>
          <p:cNvPicPr>
            <a:picLocks noChangeAspect="1"/>
          </p:cNvPicPr>
          <p:nvPr/>
        </p:nvPicPr>
        <p:blipFill>
          <a:blip r:embed="rId2" cstate="print"/>
          <a:srcRect/>
          <a:stretch>
            <a:fillRect/>
          </a:stretch>
        </p:blipFill>
        <p:spPr bwMode="auto">
          <a:xfrm>
            <a:off x="1476375" y="3933825"/>
            <a:ext cx="2287588" cy="20859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Faktické úkony</a:t>
            </a:r>
            <a:endParaRPr lang="cs-CZ" dirty="0"/>
          </a:p>
        </p:txBody>
      </p:sp>
      <p:sp>
        <p:nvSpPr>
          <p:cNvPr id="3" name="Zástupný symbol pro obsah 2"/>
          <p:cNvSpPr>
            <a:spLocks noGrp="1"/>
          </p:cNvSpPr>
          <p:nvPr>
            <p:ph idx="1"/>
          </p:nvPr>
        </p:nvSpPr>
        <p:spPr>
          <a:xfrm>
            <a:off x="1187624" y="1196752"/>
            <a:ext cx="7848872" cy="5051648"/>
          </a:xfrm>
        </p:spPr>
        <p:txBody>
          <a:bodyPr/>
          <a:lstStyle/>
          <a:p>
            <a:pPr>
              <a:buNone/>
            </a:pPr>
            <a:r>
              <a:rPr lang="cs-CZ" sz="2800" dirty="0" smtClean="0"/>
              <a:t>= faktická (neformální) správní činnost, která je uskutečňována na základě zákona a jejímž prostřednictvím jednotlivé úřední osoby v konkrétních případech zasahují do správních poměrů FO, popřípadě PO</a:t>
            </a:r>
          </a:p>
          <a:p>
            <a:pPr>
              <a:buNone/>
            </a:pPr>
            <a:endParaRPr lang="cs-CZ" sz="2800" dirty="0" smtClean="0"/>
          </a:p>
          <a:p>
            <a:pPr>
              <a:buNone/>
            </a:pPr>
            <a:r>
              <a:rPr lang="cs-CZ" sz="2800" b="1" dirty="0" smtClean="0"/>
              <a:t>Faktické pokyny</a:t>
            </a:r>
          </a:p>
          <a:p>
            <a:pPr>
              <a:buNone/>
            </a:pPr>
            <a:r>
              <a:rPr lang="cs-CZ" sz="2800" b="1" dirty="0" smtClean="0"/>
              <a:t>Bezprostřední zásahy</a:t>
            </a:r>
            <a:endParaRPr lang="cs-CZ" sz="2000" b="1" dirty="0" smtClean="0"/>
          </a:p>
          <a:p>
            <a:pPr>
              <a:buNone/>
            </a:pPr>
            <a:r>
              <a:rPr lang="cs-CZ" sz="2800" b="1" dirty="0" smtClean="0"/>
              <a:t>Exekuční úkony</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Faktické úkony</a:t>
            </a:r>
            <a:endParaRPr lang="cs-CZ" dirty="0"/>
          </a:p>
        </p:txBody>
      </p:sp>
      <p:sp>
        <p:nvSpPr>
          <p:cNvPr id="3" name="Zástupný symbol pro obsah 2"/>
          <p:cNvSpPr>
            <a:spLocks noGrp="1"/>
          </p:cNvSpPr>
          <p:nvPr>
            <p:ph idx="1"/>
          </p:nvPr>
        </p:nvSpPr>
        <p:spPr>
          <a:xfrm>
            <a:off x="1187624" y="1196752"/>
            <a:ext cx="7848872" cy="5051648"/>
          </a:xfrm>
        </p:spPr>
        <p:txBody>
          <a:bodyPr/>
          <a:lstStyle/>
          <a:p>
            <a:pPr>
              <a:buNone/>
            </a:pPr>
            <a:r>
              <a:rPr lang="cs-CZ" sz="2000" dirty="0" smtClean="0"/>
              <a:t>= faktická (neformální) správní činnost, která je uskutečňována na základě zákona a jejímž prostřednictvím jednotlivé úřední osoby v konkrétních případech zasahují do správních poměrů FO, popřípadě PO</a:t>
            </a:r>
            <a:endParaRPr lang="cs-CZ" sz="2000" b="1" dirty="0" smtClean="0"/>
          </a:p>
          <a:p>
            <a:pPr>
              <a:buNone/>
            </a:pPr>
            <a:r>
              <a:rPr lang="cs-CZ" b="1" dirty="0" smtClean="0"/>
              <a:t>Faktické pokyny</a:t>
            </a:r>
          </a:p>
          <a:p>
            <a:r>
              <a:rPr lang="cs-CZ" sz="2400" dirty="0" smtClean="0"/>
              <a:t>správní úkony zákonem zmocněné jednotlivé úřední osoby, spočívající ve vyslovení zákazu nebo příkazu určitého jednání, který je jeho adresát povinen respektovat</a:t>
            </a:r>
          </a:p>
          <a:p>
            <a:r>
              <a:rPr lang="cs-CZ" sz="2400" dirty="0" smtClean="0"/>
              <a:t>typicky udělovány mimo prostory vykonavatelů veřejné správy</a:t>
            </a:r>
          </a:p>
          <a:p>
            <a:r>
              <a:rPr lang="cs-CZ" sz="2400" dirty="0" smtClean="0"/>
              <a:t>formu zákon zpravidla nepředepisuje; z povahy věci zpravidla ústně, popřípadě posunkem (gestem) </a:t>
            </a:r>
            <a:br>
              <a:rPr lang="cs-CZ" sz="2400" dirty="0" smtClean="0"/>
            </a:br>
            <a:r>
              <a:rPr lang="cs-CZ" sz="2400" dirty="0" smtClean="0"/>
              <a:t>nebo i za pomoci nějakého technického zařízení</a:t>
            </a:r>
            <a:endParaRPr lang="cs-CZ" sz="2800" dirty="0" smtClean="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Faktické úkony</a:t>
            </a:r>
            <a:endParaRPr lang="cs-CZ" dirty="0"/>
          </a:p>
        </p:txBody>
      </p:sp>
      <p:sp>
        <p:nvSpPr>
          <p:cNvPr id="3" name="Zástupný symbol pro obsah 2"/>
          <p:cNvSpPr>
            <a:spLocks noGrp="1"/>
          </p:cNvSpPr>
          <p:nvPr>
            <p:ph idx="1"/>
          </p:nvPr>
        </p:nvSpPr>
        <p:spPr>
          <a:xfrm>
            <a:off x="1187624" y="1196752"/>
            <a:ext cx="7848872" cy="5051648"/>
          </a:xfrm>
        </p:spPr>
        <p:txBody>
          <a:bodyPr/>
          <a:lstStyle/>
          <a:p>
            <a:pPr>
              <a:buNone/>
            </a:pPr>
            <a:r>
              <a:rPr lang="cs-CZ" sz="2000" dirty="0" smtClean="0"/>
              <a:t>= faktická (neformální) správní činnost, která je uskutečňována na základě zákona a jejímž prostřednictvím jednotlivé úřední osoby v konkrétních případech zasahují do správních poměrů FO, popřípadě PO</a:t>
            </a:r>
          </a:p>
          <a:p>
            <a:pPr>
              <a:buNone/>
            </a:pPr>
            <a:r>
              <a:rPr lang="cs-CZ" sz="2800" b="1" dirty="0" smtClean="0"/>
              <a:t>Bezprostřední zásahy</a:t>
            </a:r>
          </a:p>
          <a:p>
            <a:r>
              <a:rPr lang="cs-CZ" sz="2200" dirty="0" smtClean="0"/>
              <a:t>je-li třeba zasáhnout do práv FO nebo PO, a to aniž by o tom bylo z časových důvodů možno rozhodnout postupem stanoveným pro správní řízení</a:t>
            </a:r>
          </a:p>
          <a:p>
            <a:r>
              <a:rPr lang="cs-CZ" sz="2200" dirty="0" smtClean="0"/>
              <a:t>jde o situaci nepředvídatelnou, ovšem nutně okamžitě řešenou (např. požár, přistižení os. podezřelé z protiprávního jednání), anebo vyžadující moment překvapení, bez něhož by prováděný správní úkon ve značné míře ztratil smysl (typické je to pro správní dozor všeho druhu)</a:t>
            </a:r>
          </a:p>
          <a:p>
            <a:r>
              <a:rPr lang="cs-CZ" sz="2200" dirty="0" smtClean="0"/>
              <a:t>ústní výzvy, příkazy nebo zákazy vydané oprávněnou úřední osobou něco konat, něčeho se zdržet nebo něco strpět</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Faktické úkony</a:t>
            </a:r>
            <a:endParaRPr lang="cs-CZ" dirty="0"/>
          </a:p>
        </p:txBody>
      </p:sp>
      <p:sp>
        <p:nvSpPr>
          <p:cNvPr id="3" name="Zástupný symbol pro obsah 2"/>
          <p:cNvSpPr>
            <a:spLocks noGrp="1"/>
          </p:cNvSpPr>
          <p:nvPr>
            <p:ph idx="1"/>
          </p:nvPr>
        </p:nvSpPr>
        <p:spPr>
          <a:xfrm>
            <a:off x="1187624" y="1196752"/>
            <a:ext cx="7848872" cy="5051648"/>
          </a:xfrm>
        </p:spPr>
        <p:txBody>
          <a:bodyPr/>
          <a:lstStyle/>
          <a:p>
            <a:pPr>
              <a:buNone/>
            </a:pPr>
            <a:r>
              <a:rPr lang="cs-CZ" sz="2000" dirty="0" smtClean="0"/>
              <a:t>= faktická (neformální) správní činnost, která je uskutečňována na základě zákona a jejímž prostřednictvím jednotlivé úřední osoby v konkrétních případech zasahují do správních poměrů FO, popřípadě PO</a:t>
            </a:r>
          </a:p>
          <a:p>
            <a:pPr>
              <a:buNone/>
            </a:pPr>
            <a:r>
              <a:rPr lang="cs-CZ" b="1" dirty="0" smtClean="0"/>
              <a:t>Exekuční úkony</a:t>
            </a:r>
          </a:p>
          <a:p>
            <a:r>
              <a:rPr lang="cs-CZ" sz="2400" dirty="0" smtClean="0"/>
              <a:t>úkony, jimiž se provádí exekuce dle § 103 a </a:t>
            </a:r>
            <a:r>
              <a:rPr lang="cs-CZ" sz="2400" dirty="0" err="1" smtClean="0"/>
              <a:t>násl</a:t>
            </a:r>
            <a:r>
              <a:rPr lang="cs-CZ" sz="2400" dirty="0" smtClean="0"/>
              <a:t>. </a:t>
            </a:r>
            <a:r>
              <a:rPr lang="cs-CZ" sz="2400" dirty="0" err="1" smtClean="0"/>
              <a:t>SprŘ</a:t>
            </a:r>
            <a:r>
              <a:rPr lang="cs-CZ" sz="2400" dirty="0" smtClean="0"/>
              <a:t>,</a:t>
            </a:r>
            <a:br>
              <a:rPr lang="cs-CZ" sz="2400" dirty="0" smtClean="0"/>
            </a:br>
            <a:r>
              <a:rPr lang="cs-CZ" sz="2400" dirty="0" smtClean="0"/>
              <a:t>např. dle § 123 </a:t>
            </a:r>
            <a:r>
              <a:rPr lang="cs-CZ" sz="2400" dirty="0" err="1" smtClean="0"/>
              <a:t>SprŘ</a:t>
            </a:r>
            <a:r>
              <a:rPr lang="cs-CZ" sz="2400" dirty="0" smtClean="0"/>
              <a:t> [exekuce vyklizením]</a:t>
            </a:r>
          </a:p>
          <a:p>
            <a:pPr marL="265113" lvl="1">
              <a:buNone/>
            </a:pPr>
            <a:r>
              <a:rPr lang="cs-CZ" sz="2000" i="1" dirty="0" smtClean="0"/>
              <a:t>(1) Exekuce se provede tak, že oprávněná úřední osoba z vyklizovaného objektu</a:t>
            </a:r>
          </a:p>
          <a:p>
            <a:pPr marL="265113" lvl="1">
              <a:buNone/>
            </a:pPr>
            <a:r>
              <a:rPr lang="cs-CZ" sz="2000" i="1" dirty="0" smtClean="0"/>
              <a:t>a) odstraní movité věci patřící povinnému a příslušníkům jeho domácnosti, jakož i movité věci, které sice patří někomu jinému, ale jsou se souhlasem povinného umístěny ve vyklizovaném objektu, a</a:t>
            </a:r>
          </a:p>
          <a:p>
            <a:pPr marL="265113" lvl="1">
              <a:buNone/>
            </a:pPr>
            <a:r>
              <a:rPr lang="cs-CZ" sz="2000" i="1" dirty="0" smtClean="0"/>
              <a:t>b) vykáže povinného a všechny, kdo se tam zdržují na základě práva povinného.</a:t>
            </a:r>
          </a:p>
          <a:p>
            <a:pPr marL="265113" lvl="1">
              <a:buNone/>
            </a:pPr>
            <a:r>
              <a:rPr lang="cs-CZ" sz="2000" i="1" dirty="0" smtClean="0"/>
              <a:t>(2) Movité věci odstraněné z vyklizovaného objektu se odevzdají povinnému nebo některému ze zletilých příslušníků jeho domácnosti.</a:t>
            </a:r>
            <a:endParaRPr lang="cs-CZ" sz="2000" i="1"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Literatura k prostudování</a:t>
            </a:r>
            <a:endParaRPr lang="cs-CZ" dirty="0">
              <a:solidFill>
                <a:schemeClr val="tx2">
                  <a:satMod val="130000"/>
                </a:schemeClr>
              </a:solidFill>
            </a:endParaRPr>
          </a:p>
        </p:txBody>
      </p:sp>
      <p:sp>
        <p:nvSpPr>
          <p:cNvPr id="3" name="Zástupný symbol pro obsah 2"/>
          <p:cNvSpPr>
            <a:spLocks noGrp="1"/>
          </p:cNvSpPr>
          <p:nvPr>
            <p:ph idx="1"/>
          </p:nvPr>
        </p:nvSpPr>
        <p:spPr>
          <a:xfrm>
            <a:off x="1435100" y="1447800"/>
            <a:ext cx="7499350" cy="5076825"/>
          </a:xfrm>
        </p:spPr>
        <p:txBody>
          <a:bodyPr>
            <a:normAutofit fontScale="77500" lnSpcReduction="20000"/>
          </a:bodyPr>
          <a:lstStyle/>
          <a:p>
            <a:pPr marL="365760" indent="-283464" eaLnBrk="1" fontAlgn="auto" hangingPunct="1">
              <a:spcAft>
                <a:spcPts val="0"/>
              </a:spcAft>
              <a:buFont typeface="Wingdings 2"/>
              <a:buChar char=""/>
              <a:defRPr/>
            </a:pPr>
            <a:r>
              <a:rPr lang="cs-CZ" dirty="0" smtClean="0"/>
              <a:t>PRŮCHA, P. </a:t>
            </a:r>
            <a:r>
              <a:rPr lang="cs-CZ" i="1" dirty="0" smtClean="0"/>
              <a:t>Správní právo : obecná část</a:t>
            </a:r>
            <a:r>
              <a:rPr lang="cs-CZ" dirty="0" smtClean="0"/>
              <a:t>. 7. doplněné a aktualizované vydání. Brno : Masarykova univerzita a Doplněk, 2007. 418 s.</a:t>
            </a:r>
          </a:p>
          <a:p>
            <a:pPr marL="640080" lvl="1" indent="-237744" eaLnBrk="1" fontAlgn="auto" hangingPunct="1">
              <a:spcAft>
                <a:spcPts val="0"/>
              </a:spcAft>
              <a:buFont typeface="Verdana"/>
              <a:buChar char="◦"/>
              <a:defRPr/>
            </a:pPr>
            <a:r>
              <a:rPr lang="cs-CZ" dirty="0" smtClean="0"/>
              <a:t>s. 48 – 67</a:t>
            </a:r>
          </a:p>
          <a:p>
            <a:pPr marL="640080" lvl="1" indent="-237744" eaLnBrk="1" fontAlgn="auto" hangingPunct="1">
              <a:spcAft>
                <a:spcPts val="0"/>
              </a:spcAft>
              <a:buFont typeface="Verdana"/>
              <a:buChar char="◦"/>
              <a:defRPr/>
            </a:pPr>
            <a:r>
              <a:rPr lang="cs-CZ" dirty="0" smtClean="0"/>
              <a:t>s. 251 – 315</a:t>
            </a:r>
          </a:p>
          <a:p>
            <a:pPr marL="365760" indent="-283464" eaLnBrk="1" fontAlgn="auto" hangingPunct="1">
              <a:spcAft>
                <a:spcPts val="0"/>
              </a:spcAft>
              <a:buFont typeface="Wingdings 2"/>
              <a:buChar char=""/>
              <a:defRPr/>
            </a:pPr>
            <a:r>
              <a:rPr lang="cs-CZ" dirty="0" smtClean="0"/>
              <a:t>STAŠA, J. </a:t>
            </a:r>
            <a:r>
              <a:rPr lang="cs-CZ" i="1" dirty="0" smtClean="0"/>
              <a:t>Úvod do českého správního práva</a:t>
            </a:r>
            <a:r>
              <a:rPr lang="cs-CZ" dirty="0" smtClean="0"/>
              <a:t>. Praha : Policejní akademie České republiky, 1996. 184 s.</a:t>
            </a:r>
          </a:p>
          <a:p>
            <a:pPr marL="640080" lvl="1" indent="-237744" eaLnBrk="1" fontAlgn="auto" hangingPunct="1">
              <a:spcAft>
                <a:spcPts val="0"/>
              </a:spcAft>
              <a:buFont typeface="Verdana"/>
              <a:buChar char="◦"/>
              <a:defRPr/>
            </a:pPr>
            <a:r>
              <a:rPr lang="cs-CZ" dirty="0" smtClean="0"/>
              <a:t>s. 11 -  18</a:t>
            </a:r>
          </a:p>
          <a:p>
            <a:pPr marL="640080" lvl="1" indent="-237744" eaLnBrk="1" fontAlgn="auto" hangingPunct="1">
              <a:spcAft>
                <a:spcPts val="0"/>
              </a:spcAft>
              <a:buFont typeface="Verdana"/>
              <a:buChar char="◦"/>
              <a:defRPr/>
            </a:pPr>
            <a:r>
              <a:rPr lang="cs-CZ" dirty="0" smtClean="0"/>
              <a:t>s. 71 – 98</a:t>
            </a:r>
          </a:p>
          <a:p>
            <a:pPr marL="365760" indent="-283464" eaLnBrk="1" fontAlgn="auto" hangingPunct="1">
              <a:spcAft>
                <a:spcPts val="0"/>
              </a:spcAft>
              <a:buFont typeface="Wingdings 2"/>
              <a:buChar char=""/>
              <a:defRPr/>
            </a:pPr>
            <a:r>
              <a:rPr lang="cs-CZ" dirty="0" smtClean="0"/>
              <a:t>SKULOVÁ, S. a kol. </a:t>
            </a:r>
            <a:r>
              <a:rPr lang="cs-CZ" i="1" dirty="0" smtClean="0"/>
              <a:t>Správní právo procesní</a:t>
            </a:r>
            <a:r>
              <a:rPr lang="cs-CZ" dirty="0" smtClean="0"/>
              <a:t>. Plzeň : Vydavatelství a nakladatelství Aleš Čeněk, 2008. 428 s.</a:t>
            </a:r>
          </a:p>
          <a:p>
            <a:pPr marL="640080" lvl="1" indent="-237744" eaLnBrk="1" fontAlgn="auto" hangingPunct="1">
              <a:spcAft>
                <a:spcPts val="0"/>
              </a:spcAft>
              <a:buFont typeface="Verdana"/>
              <a:buChar char="◦"/>
              <a:defRPr/>
            </a:pPr>
            <a:r>
              <a:rPr lang="cs-CZ" dirty="0" smtClean="0"/>
              <a:t>s. 31 – 43</a:t>
            </a:r>
          </a:p>
          <a:p>
            <a:pPr marL="640080" lvl="1" indent="-237744" eaLnBrk="1" fontAlgn="auto" hangingPunct="1">
              <a:spcAft>
                <a:spcPts val="0"/>
              </a:spcAft>
              <a:buFont typeface="Verdana"/>
              <a:buChar char="◦"/>
              <a:defRPr/>
            </a:pPr>
            <a:r>
              <a:rPr lang="cs-CZ" dirty="0" smtClean="0"/>
              <a:t>s. 227 – 233</a:t>
            </a:r>
          </a:p>
          <a:p>
            <a:pPr marL="365442" indent="-237744" eaLnBrk="1" fontAlgn="auto" hangingPunct="1">
              <a:spcAft>
                <a:spcPts val="0"/>
              </a:spcAft>
              <a:buFont typeface="Verdana"/>
              <a:buChar char="◦"/>
              <a:defRPr/>
            </a:pPr>
            <a:r>
              <a:rPr lang="cs-CZ" dirty="0" smtClean="0"/>
              <a:t>Resp. novější vydání z r. 2012 (Průcha, Skulová)</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431925" y="360363"/>
            <a:ext cx="7407275" cy="2132012"/>
          </a:xfrm>
        </p:spPr>
        <p:txBody>
          <a:bodyPr/>
          <a:lstStyle/>
          <a:p>
            <a:pPr eaLnBrk="1" fontAlgn="auto" hangingPunct="1">
              <a:spcAft>
                <a:spcPts val="0"/>
              </a:spcAft>
              <a:defRPr/>
            </a:pPr>
            <a:r>
              <a:rPr lang="cs-CZ" dirty="0" smtClean="0">
                <a:solidFill>
                  <a:schemeClr val="tx2">
                    <a:satMod val="130000"/>
                  </a:schemeClr>
                </a:solidFill>
              </a:rPr>
              <a:t>Děkuji za pozornost</a:t>
            </a:r>
            <a:endParaRPr lang="cs-CZ" dirty="0">
              <a:solidFill>
                <a:schemeClr val="tx2">
                  <a:satMod val="130000"/>
                </a:schemeClr>
              </a:solidFill>
            </a:endParaRPr>
          </a:p>
        </p:txBody>
      </p:sp>
      <p:sp>
        <p:nvSpPr>
          <p:cNvPr id="3" name="Podnadpis 2"/>
          <p:cNvSpPr>
            <a:spLocks noGrp="1"/>
          </p:cNvSpPr>
          <p:nvPr>
            <p:ph type="subTitle" idx="1"/>
          </p:nvPr>
        </p:nvSpPr>
        <p:spPr>
          <a:xfrm>
            <a:off x="1431925" y="2924175"/>
            <a:ext cx="7407275" cy="2376488"/>
          </a:xfrm>
        </p:spPr>
        <p:txBody>
          <a:bodyPr>
            <a:normAutofit/>
          </a:bodyPr>
          <a:lstStyle/>
          <a:p>
            <a:pPr eaLnBrk="1" fontAlgn="auto" hangingPunct="1">
              <a:spcAft>
                <a:spcPts val="0"/>
              </a:spcAft>
              <a:buFont typeface="Wingdings 2"/>
              <a:buNone/>
              <a:defRPr/>
            </a:pPr>
            <a:r>
              <a:rPr lang="cs-CZ" b="1" dirty="0" smtClean="0"/>
              <a:t>Příští přednáška</a:t>
            </a:r>
          </a:p>
          <a:p>
            <a:r>
              <a:rPr lang="cs-CZ" dirty="0" smtClean="0"/>
              <a:t>Správní řád jako základ právní úpravy procesních forem veřejné správy (vč. základních zásad)</a:t>
            </a:r>
          </a:p>
          <a:p>
            <a:pPr eaLnBrk="1" fontAlgn="auto" hangingPunct="1">
              <a:spcAft>
                <a:spcPts val="0"/>
              </a:spcAft>
              <a:defRPr/>
            </a:pPr>
            <a:r>
              <a:rPr lang="cs-CZ" sz="1800" dirty="0" smtClean="0"/>
              <a:t>6. 10. 2014 </a:t>
            </a:r>
          </a:p>
          <a:p>
            <a:pPr eaLnBrk="1" fontAlgn="auto" hangingPunct="1">
              <a:spcAft>
                <a:spcPts val="0"/>
              </a:spcAft>
              <a:defRPr/>
            </a:pPr>
            <a:r>
              <a:rPr lang="cs-CZ" sz="2000" i="1" dirty="0" smtClean="0"/>
              <a:t>JUDr.  Veronika Kudrová, </a:t>
            </a:r>
            <a:r>
              <a:rPr lang="cs-CZ" sz="2000" i="1" dirty="0" err="1" smtClean="0"/>
              <a:t>Ph.D</a:t>
            </a:r>
            <a:r>
              <a:rPr lang="cs-CZ" sz="2000" dirty="0" smtClean="0"/>
              <a:t>.</a:t>
            </a:r>
          </a:p>
          <a:p>
            <a:pPr eaLnBrk="1" fontAlgn="auto" hangingPunct="1">
              <a:spcAft>
                <a:spcPts val="0"/>
              </a:spcAft>
              <a:buFont typeface="Wingdings 2"/>
              <a:buNone/>
              <a:defRPr/>
            </a:pPr>
            <a:endParaRPr lang="cs-CZ"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Veřejnoprávní vztah</a:t>
            </a:r>
            <a:r>
              <a:rPr lang="cs-CZ" baseline="30000" dirty="0" smtClean="0">
                <a:solidFill>
                  <a:schemeClr val="tx2">
                    <a:satMod val="130000"/>
                  </a:schemeClr>
                </a:solidFill>
              </a:rPr>
              <a:t>*</a:t>
            </a:r>
            <a:endParaRPr lang="cs-CZ" baseline="30000" dirty="0">
              <a:solidFill>
                <a:schemeClr val="tx2">
                  <a:satMod val="130000"/>
                </a:schemeClr>
              </a:solidFill>
            </a:endParaRPr>
          </a:p>
        </p:txBody>
      </p:sp>
      <p:pic>
        <p:nvPicPr>
          <p:cNvPr id="11267" name="Picture 10" descr="konsensus"/>
          <p:cNvPicPr>
            <a:picLocks noGrp="1" noChangeAspect="1" noChangeArrowheads="1"/>
          </p:cNvPicPr>
          <p:nvPr>
            <p:ph idx="1"/>
          </p:nvPr>
        </p:nvPicPr>
        <p:blipFill>
          <a:blip r:embed="rId2" cstate="print"/>
          <a:srcRect/>
          <a:stretch>
            <a:fillRect/>
          </a:stretch>
        </p:blipFill>
        <p:spPr>
          <a:xfrm>
            <a:off x="1403350" y="2708275"/>
            <a:ext cx="3063875" cy="2062163"/>
          </a:xfrm>
          <a:noFill/>
        </p:spPr>
      </p:pic>
      <p:pic>
        <p:nvPicPr>
          <p:cNvPr id="11268" name="Picture 11" descr="verejko"/>
          <p:cNvPicPr>
            <a:picLocks noChangeAspect="1" noChangeArrowheads="1"/>
          </p:cNvPicPr>
          <p:nvPr/>
        </p:nvPicPr>
        <p:blipFill>
          <a:blip r:embed="rId3" cstate="print"/>
          <a:srcRect/>
          <a:stretch>
            <a:fillRect/>
          </a:stretch>
        </p:blipFill>
        <p:spPr bwMode="auto">
          <a:xfrm>
            <a:off x="4859338" y="2708275"/>
            <a:ext cx="3924300" cy="2062163"/>
          </a:xfrm>
          <a:prstGeom prst="rect">
            <a:avLst/>
          </a:prstGeom>
          <a:noFill/>
          <a:ln w="9525">
            <a:noFill/>
            <a:miter lim="800000"/>
            <a:headEnd/>
            <a:tailEnd/>
          </a:ln>
        </p:spPr>
      </p:pic>
      <p:sp>
        <p:nvSpPr>
          <p:cNvPr id="11269" name="TextovéPole 5"/>
          <p:cNvSpPr txBox="1">
            <a:spLocks noChangeArrowheads="1"/>
          </p:cNvSpPr>
          <p:nvPr/>
        </p:nvSpPr>
        <p:spPr bwMode="auto">
          <a:xfrm>
            <a:off x="1403350" y="6237288"/>
            <a:ext cx="3930650" cy="369887"/>
          </a:xfrm>
          <a:prstGeom prst="rect">
            <a:avLst/>
          </a:prstGeom>
          <a:noFill/>
          <a:ln w="9525">
            <a:noFill/>
            <a:miter lim="800000"/>
            <a:headEnd/>
            <a:tailEnd/>
          </a:ln>
        </p:spPr>
        <p:txBody>
          <a:bodyPr wrap="none">
            <a:spAutoFit/>
          </a:bodyPr>
          <a:lstStyle/>
          <a:p>
            <a:r>
              <a:rPr lang="cs-CZ" baseline="30000">
                <a:latin typeface="Gill Sans MT" pitchFamily="34" charset="-18"/>
              </a:rPr>
              <a:t>*</a:t>
            </a:r>
            <a:r>
              <a:rPr lang="cs-CZ">
                <a:latin typeface="Gill Sans MT" pitchFamily="34" charset="-18"/>
              </a:rPr>
              <a:t> Autorem animace JUDr. Dan Dvořáček</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Metody a formy realizace</a:t>
            </a:r>
            <a:endParaRPr lang="cs-CZ" dirty="0">
              <a:solidFill>
                <a:schemeClr val="tx2">
                  <a:satMod val="130000"/>
                </a:schemeClr>
              </a:solidFill>
            </a:endParaRPr>
          </a:p>
        </p:txBody>
      </p:sp>
      <p:sp>
        <p:nvSpPr>
          <p:cNvPr id="3" name="Zástupný symbol pro obsah 2"/>
          <p:cNvSpPr>
            <a:spLocks noGrp="1"/>
          </p:cNvSpPr>
          <p:nvPr>
            <p:ph idx="1"/>
          </p:nvPr>
        </p:nvSpPr>
        <p:spPr>
          <a:xfrm>
            <a:off x="1259632" y="1447800"/>
            <a:ext cx="7674818" cy="5005388"/>
          </a:xfrm>
        </p:spPr>
        <p:txBody>
          <a:bodyPr>
            <a:normAutofit fontScale="92500" lnSpcReduction="10000"/>
          </a:bodyPr>
          <a:lstStyle/>
          <a:p>
            <a:pPr marL="365760" indent="-283464" eaLnBrk="1" fontAlgn="auto" hangingPunct="1">
              <a:spcAft>
                <a:spcPts val="0"/>
              </a:spcAft>
              <a:buNone/>
              <a:defRPr/>
            </a:pPr>
            <a:r>
              <a:rPr lang="cs-CZ" b="1" dirty="0" smtClean="0"/>
              <a:t>Metoda</a:t>
            </a:r>
            <a:r>
              <a:rPr lang="cs-CZ" dirty="0" smtClean="0"/>
              <a:t> = postup, jak dosáhnout sledovaného cíle</a:t>
            </a:r>
          </a:p>
          <a:p>
            <a:pPr marL="365442" indent="-237744" eaLnBrk="1" fontAlgn="auto" hangingPunct="1">
              <a:spcAft>
                <a:spcPts val="0"/>
              </a:spcAft>
              <a:buFont typeface="Verdana"/>
              <a:buChar char="◦"/>
              <a:defRPr/>
            </a:pPr>
            <a:r>
              <a:rPr lang="cs-CZ" dirty="0" smtClean="0"/>
              <a:t>I. obecné (přesvědčování, donucování, řízení a regulace)</a:t>
            </a:r>
          </a:p>
          <a:p>
            <a:pPr marL="365442" indent="-237744" eaLnBrk="1" fontAlgn="auto" hangingPunct="1">
              <a:spcAft>
                <a:spcPts val="0"/>
              </a:spcAft>
              <a:buFont typeface="Verdana"/>
              <a:buChar char="◦"/>
              <a:defRPr/>
            </a:pPr>
            <a:r>
              <a:rPr lang="cs-CZ" dirty="0" smtClean="0"/>
              <a:t>II. konkrétní (administrativní, ekonomické, organizační)</a:t>
            </a:r>
          </a:p>
          <a:p>
            <a:pPr marL="365760" indent="-283464" eaLnBrk="1" fontAlgn="auto" hangingPunct="1">
              <a:spcAft>
                <a:spcPts val="0"/>
              </a:spcAft>
              <a:buNone/>
              <a:defRPr/>
            </a:pPr>
            <a:r>
              <a:rPr lang="cs-CZ" b="1" dirty="0" smtClean="0"/>
              <a:t>Forma</a:t>
            </a:r>
            <a:r>
              <a:rPr lang="cs-CZ" dirty="0" smtClean="0"/>
              <a:t> = vnější vyjádření činnosti VS</a:t>
            </a:r>
          </a:p>
          <a:p>
            <a:pPr marL="365442" indent="-237744" eaLnBrk="1" fontAlgn="auto" hangingPunct="1">
              <a:spcAft>
                <a:spcPts val="0"/>
              </a:spcAft>
              <a:buFont typeface="Verdana"/>
              <a:buChar char="◦"/>
              <a:defRPr/>
            </a:pPr>
            <a:r>
              <a:rPr lang="cs-CZ" dirty="0" smtClean="0"/>
              <a:t>I. neprávní (organizační – operativně-organizační činnosti, materiálně-technické operace)</a:t>
            </a:r>
          </a:p>
          <a:p>
            <a:pPr marL="365442" indent="-237744" eaLnBrk="1" fontAlgn="auto" hangingPunct="1">
              <a:spcAft>
                <a:spcPts val="0"/>
              </a:spcAft>
              <a:buFont typeface="Verdana"/>
              <a:buChar char="◦"/>
              <a:defRPr/>
            </a:pPr>
            <a:r>
              <a:rPr lang="cs-CZ" dirty="0" smtClean="0"/>
              <a:t>II. právní</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Právní formy realizace</a:t>
            </a:r>
            <a:endParaRPr lang="cs-CZ" dirty="0">
              <a:solidFill>
                <a:schemeClr val="tx2">
                  <a:satMod val="130000"/>
                </a:schemeClr>
              </a:solidFill>
            </a:endParaRPr>
          </a:p>
        </p:txBody>
      </p:sp>
      <p:sp>
        <p:nvSpPr>
          <p:cNvPr id="15363" name="Zástupný symbol pro obsah 2"/>
          <p:cNvSpPr>
            <a:spLocks noGrp="1"/>
          </p:cNvSpPr>
          <p:nvPr>
            <p:ph idx="1"/>
          </p:nvPr>
        </p:nvSpPr>
        <p:spPr/>
        <p:txBody>
          <a:bodyPr/>
          <a:lstStyle/>
          <a:p>
            <a:pPr eaLnBrk="1" hangingPunct="1"/>
            <a:r>
              <a:rPr lang="cs-CZ" dirty="0" smtClean="0"/>
              <a:t>Správní akty</a:t>
            </a:r>
          </a:p>
          <a:p>
            <a:pPr eaLnBrk="1" hangingPunct="1"/>
            <a:r>
              <a:rPr lang="cs-CZ" dirty="0" smtClean="0"/>
              <a:t>Veřejnoprávní smlouvy</a:t>
            </a:r>
          </a:p>
          <a:p>
            <a:pPr eaLnBrk="1" hangingPunct="1"/>
            <a:r>
              <a:rPr lang="cs-CZ" dirty="0" smtClean="0"/>
              <a:t>Faktické úkony s přímými právními důsledky</a:t>
            </a:r>
          </a:p>
          <a:p>
            <a:pPr lvl="1" eaLnBrk="1" hangingPunct="1"/>
            <a:endParaRPr lang="cs-CZ" dirty="0" smtClean="0"/>
          </a:p>
        </p:txBody>
      </p:sp>
      <p:pic>
        <p:nvPicPr>
          <p:cNvPr id="15364" name="Obrázek 3" descr="Public Administration.jpg"/>
          <p:cNvPicPr>
            <a:picLocks noChangeAspect="1"/>
          </p:cNvPicPr>
          <p:nvPr/>
        </p:nvPicPr>
        <p:blipFill>
          <a:blip r:embed="rId2" cstate="print"/>
          <a:srcRect/>
          <a:stretch>
            <a:fillRect/>
          </a:stretch>
        </p:blipFill>
        <p:spPr bwMode="auto">
          <a:xfrm>
            <a:off x="5651500" y="3284538"/>
            <a:ext cx="2989263" cy="30289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6768059" y="0"/>
            <a:ext cx="2375941" cy="2413869"/>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Správní akty</a:t>
            </a:r>
            <a:endParaRPr lang="cs-CZ" dirty="0">
              <a:solidFill>
                <a:schemeClr val="tx2">
                  <a:satMod val="130000"/>
                </a:schemeClr>
              </a:solidFill>
            </a:endParaRPr>
          </a:p>
        </p:txBody>
      </p:sp>
      <p:sp>
        <p:nvSpPr>
          <p:cNvPr id="16388" name="Zástupný symbol pro obsah 2"/>
          <p:cNvSpPr>
            <a:spLocks noGrp="1"/>
          </p:cNvSpPr>
          <p:nvPr>
            <p:ph idx="1"/>
          </p:nvPr>
        </p:nvSpPr>
        <p:spPr/>
        <p:txBody>
          <a:bodyPr/>
          <a:lstStyle/>
          <a:p>
            <a:pPr eaLnBrk="1" hangingPunct="1">
              <a:buNone/>
            </a:pPr>
            <a:r>
              <a:rPr lang="cs-CZ" dirty="0" smtClean="0"/>
              <a:t>= jednostranné úkony</a:t>
            </a:r>
            <a:br>
              <a:rPr lang="cs-CZ" dirty="0" smtClean="0"/>
            </a:br>
            <a:r>
              <a:rPr lang="cs-CZ" dirty="0" smtClean="0"/>
              <a:t>vydávané orgány veřejné správy, </a:t>
            </a:r>
            <a:br>
              <a:rPr lang="cs-CZ" dirty="0" smtClean="0"/>
            </a:br>
            <a:r>
              <a:rPr lang="cs-CZ" dirty="0" smtClean="0"/>
              <a:t>jimiž závazně stanovují práva a povinnosti podřazených (externí) či podřízených (interní) osob</a:t>
            </a:r>
          </a:p>
          <a:p>
            <a:pPr eaLnBrk="1" hangingPunct="1"/>
            <a:r>
              <a:rPr lang="cs-CZ" dirty="0" smtClean="0"/>
              <a:t>Interní (vnitřní) x externí (vnější)</a:t>
            </a:r>
          </a:p>
          <a:p>
            <a:pPr eaLnBrk="1" hangingPunct="1"/>
            <a:r>
              <a:rPr lang="cs-CZ" dirty="0" smtClean="0"/>
              <a:t>Dále bude věnována pozornost jen </a:t>
            </a:r>
            <a:r>
              <a:rPr lang="cs-CZ" b="1" dirty="0" smtClean="0"/>
              <a:t>správním aktům vnějším</a:t>
            </a:r>
            <a:r>
              <a:rPr lang="cs-CZ" dirty="0" smtClean="0"/>
              <a:t>, a to nebude-li výslovně stanoveno jinak</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Ústavní maxima</a:t>
            </a:r>
            <a:endParaRPr lang="cs-CZ" dirty="0">
              <a:solidFill>
                <a:schemeClr val="tx2">
                  <a:satMod val="130000"/>
                </a:schemeClr>
              </a:solidFill>
            </a:endParaRPr>
          </a:p>
        </p:txBody>
      </p:sp>
      <p:sp>
        <p:nvSpPr>
          <p:cNvPr id="3" name="Zástupný symbol pro obsah 2"/>
          <p:cNvSpPr>
            <a:spLocks noGrp="1"/>
          </p:cNvSpPr>
          <p:nvPr>
            <p:ph idx="1"/>
          </p:nvPr>
        </p:nvSpPr>
        <p:spPr>
          <a:xfrm>
            <a:off x="1258888" y="1447800"/>
            <a:ext cx="7705725" cy="5149850"/>
          </a:xfrm>
        </p:spPr>
        <p:txBody>
          <a:bodyPr>
            <a:normAutofit/>
          </a:bodyPr>
          <a:lstStyle/>
          <a:p>
            <a:pPr marL="365760" indent="-283464" eaLnBrk="1" fontAlgn="auto" hangingPunct="1">
              <a:spcAft>
                <a:spcPts val="0"/>
              </a:spcAft>
              <a:buNone/>
              <a:defRPr/>
            </a:pPr>
            <a:r>
              <a:rPr lang="cs-CZ" dirty="0" smtClean="0"/>
              <a:t>Veřejnou moc lze vykonávat jen</a:t>
            </a:r>
          </a:p>
          <a:p>
            <a:pPr marL="365760" indent="-283464" eaLnBrk="1" fontAlgn="auto" hangingPunct="1">
              <a:spcAft>
                <a:spcPts val="0"/>
              </a:spcAft>
              <a:buFont typeface="Wingdings 2"/>
              <a:buChar char=""/>
              <a:defRPr/>
            </a:pPr>
            <a:r>
              <a:rPr lang="cs-CZ" dirty="0" smtClean="0"/>
              <a:t>na základě zákona</a:t>
            </a:r>
          </a:p>
          <a:p>
            <a:pPr marL="365760" indent="-283464" eaLnBrk="1" fontAlgn="auto" hangingPunct="1">
              <a:spcAft>
                <a:spcPts val="0"/>
              </a:spcAft>
              <a:buFont typeface="Wingdings 2"/>
              <a:buChar char=""/>
              <a:defRPr/>
            </a:pPr>
            <a:r>
              <a:rPr lang="cs-CZ" dirty="0" smtClean="0"/>
              <a:t>v jeho mezích</a:t>
            </a:r>
          </a:p>
          <a:p>
            <a:pPr marL="365760" indent="-283464" eaLnBrk="1" fontAlgn="auto" hangingPunct="1">
              <a:spcAft>
                <a:spcPts val="0"/>
              </a:spcAft>
              <a:buFont typeface="Wingdings 2"/>
              <a:buChar char=""/>
              <a:defRPr/>
            </a:pPr>
            <a:r>
              <a:rPr lang="cs-CZ" dirty="0" smtClean="0"/>
              <a:t>způsobem zákonem stanoveným</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Approved razítko.jpg"/>
          <p:cNvPicPr>
            <a:picLocks noChangeAspect="1"/>
          </p:cNvPicPr>
          <p:nvPr/>
        </p:nvPicPr>
        <p:blipFill>
          <a:blip r:embed="rId2" cstate="print">
            <a:lum bright="70000" contrast="-70000"/>
          </a:blip>
          <a:stretch>
            <a:fillRect/>
          </a:stretch>
        </p:blipFill>
        <p:spPr>
          <a:xfrm>
            <a:off x="4643438" y="404813"/>
            <a:ext cx="4176712" cy="4243387"/>
          </a:xfrm>
          <a:prstGeom prst="rect">
            <a:avLst/>
          </a:prstGeom>
          <a:effectLst>
            <a:outerShdw dist="50800" sx="1000" sy="1000" algn="ctr" rotWithShape="0">
              <a:srgbClr val="000000"/>
            </a:outerShdw>
          </a:effectLst>
        </p:spPr>
      </p:pic>
      <p:sp>
        <p:nvSpPr>
          <p:cNvPr id="2" name="Nadpis 1"/>
          <p:cNvSpPr>
            <a:spLocks noGrp="1"/>
          </p:cNvSpPr>
          <p:nvPr>
            <p:ph type="title"/>
          </p:nvPr>
        </p:nvSpPr>
        <p:spPr/>
        <p:txBody>
          <a:bodyPr/>
          <a:lstStyle/>
          <a:p>
            <a:pPr eaLnBrk="1" fontAlgn="auto" hangingPunct="1">
              <a:spcAft>
                <a:spcPts val="0"/>
              </a:spcAft>
              <a:defRPr/>
            </a:pPr>
            <a:r>
              <a:rPr lang="cs-CZ" dirty="0" smtClean="0">
                <a:solidFill>
                  <a:schemeClr val="tx2">
                    <a:satMod val="130000"/>
                  </a:schemeClr>
                </a:solidFill>
              </a:rPr>
              <a:t>Náležitosti správních aktů</a:t>
            </a:r>
            <a:endParaRPr lang="cs-CZ" dirty="0">
              <a:solidFill>
                <a:schemeClr val="tx2">
                  <a:satMod val="130000"/>
                </a:schemeClr>
              </a:solidFill>
            </a:endParaRPr>
          </a:p>
        </p:txBody>
      </p:sp>
      <p:sp>
        <p:nvSpPr>
          <p:cNvPr id="17412" name="Zástupný symbol pro obsah 2"/>
          <p:cNvSpPr>
            <a:spLocks noGrp="1"/>
          </p:cNvSpPr>
          <p:nvPr>
            <p:ph idx="1"/>
          </p:nvPr>
        </p:nvSpPr>
        <p:spPr/>
        <p:txBody>
          <a:bodyPr/>
          <a:lstStyle/>
          <a:p>
            <a:pPr eaLnBrk="1" hangingPunct="1"/>
            <a:r>
              <a:rPr lang="cs-CZ" dirty="0" smtClean="0"/>
              <a:t>Kompetenční</a:t>
            </a:r>
          </a:p>
          <a:p>
            <a:pPr lvl="1" eaLnBrk="1" hangingPunct="1"/>
            <a:r>
              <a:rPr lang="cs-CZ" dirty="0" smtClean="0"/>
              <a:t>Pravomoc, působnost, příslušnost</a:t>
            </a:r>
          </a:p>
          <a:p>
            <a:pPr eaLnBrk="1" hangingPunct="1"/>
            <a:r>
              <a:rPr lang="cs-CZ" dirty="0" smtClean="0"/>
              <a:t>Procedurální</a:t>
            </a:r>
          </a:p>
          <a:p>
            <a:pPr lvl="1" eaLnBrk="1" hangingPunct="1"/>
            <a:r>
              <a:rPr lang="cs-CZ" dirty="0" smtClean="0"/>
              <a:t>Postup vč. doručení (publikace)</a:t>
            </a:r>
          </a:p>
          <a:p>
            <a:pPr eaLnBrk="1" hangingPunct="1"/>
            <a:r>
              <a:rPr lang="cs-CZ" dirty="0" smtClean="0"/>
              <a:t>Formální</a:t>
            </a:r>
          </a:p>
          <a:p>
            <a:pPr lvl="1" eaLnBrk="1" hangingPunct="1"/>
            <a:r>
              <a:rPr lang="cs-CZ" dirty="0" smtClean="0"/>
              <a:t>Příslušná forma + „nezbytné formality“</a:t>
            </a:r>
          </a:p>
          <a:p>
            <a:pPr eaLnBrk="1" hangingPunct="1"/>
            <a:r>
              <a:rPr lang="cs-CZ" dirty="0" smtClean="0"/>
              <a:t>Materiální (obsahové)</a:t>
            </a:r>
          </a:p>
          <a:p>
            <a:pPr lvl="1" eaLnBrk="1" hangingPunct="1"/>
            <a:r>
              <a:rPr lang="cs-CZ" dirty="0" smtClean="0"/>
              <a:t>Výroková část, odůvodnění, poučení u ISA</a:t>
            </a:r>
          </a:p>
          <a:p>
            <a:pPr lvl="1" eaLnBrk="1" hangingPunct="1"/>
            <a:r>
              <a:rPr lang="cs-CZ" dirty="0" smtClean="0"/>
              <a:t>(Soulad s vyšším P předpisem u NSA)</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unovrat">
  <a:themeElements>
    <a:clrScheme name="Slu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lu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u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1935</TotalTime>
  <Words>1928</Words>
  <Application>Microsoft Office PowerPoint</Application>
  <PresentationFormat>Předvádění na obrazovce (4:3)</PresentationFormat>
  <Paragraphs>312</Paragraphs>
  <Slides>36</Slides>
  <Notes>0</Notes>
  <HiddenSlides>0</HiddenSlides>
  <MMClips>0</MMClips>
  <ScaleCrop>false</ScaleCrop>
  <HeadingPairs>
    <vt:vector size="4" baseType="variant">
      <vt:variant>
        <vt:lpstr>Motiv</vt:lpstr>
      </vt:variant>
      <vt:variant>
        <vt:i4>1</vt:i4>
      </vt:variant>
      <vt:variant>
        <vt:lpstr>Nadpisy snímků</vt:lpstr>
      </vt:variant>
      <vt:variant>
        <vt:i4>36</vt:i4>
      </vt:variant>
    </vt:vector>
  </HeadingPairs>
  <TitlesOfParts>
    <vt:vector size="37" baseType="lpstr">
      <vt:lpstr>Slunovrat</vt:lpstr>
      <vt:lpstr>Metody a formy realizace veřejné správy. Rozhodovací procesy ve veřejné správě. </vt:lpstr>
      <vt:lpstr>Obsah</vt:lpstr>
      <vt:lpstr>Veřejná správa jako činnost</vt:lpstr>
      <vt:lpstr>Veřejnoprávní vztah*</vt:lpstr>
      <vt:lpstr>Metody a formy realizace</vt:lpstr>
      <vt:lpstr>Právní formy realizace</vt:lpstr>
      <vt:lpstr>Správní akty</vt:lpstr>
      <vt:lpstr>Ústavní maxima</vt:lpstr>
      <vt:lpstr>Náležitosti správních aktů</vt:lpstr>
      <vt:lpstr>Správní akty</vt:lpstr>
      <vt:lpstr>Individuální správní akt (ISA)</vt:lpstr>
      <vt:lpstr>BRNĚNSKÁ UNIVERZITA SPRÁVNÍ FAKULTA Česká 1, 602 00 Brno</vt:lpstr>
      <vt:lpstr>Individuální správní akt (ISA)</vt:lpstr>
      <vt:lpstr>Individuální správní akt (ISA)</vt:lpstr>
      <vt:lpstr>Individuální správní akt (ISA)</vt:lpstr>
      <vt:lpstr>Individuální správní akt (ISA)</vt:lpstr>
      <vt:lpstr>Individuální správní akt (ISA)</vt:lpstr>
      <vt:lpstr>Individuální správní akt (ISA)</vt:lpstr>
      <vt:lpstr>Formální a obsahové nál. IPA</vt:lpstr>
      <vt:lpstr>Formální a obsahové nál. IPA</vt:lpstr>
      <vt:lpstr>Formální a obsahové nál. IPA</vt:lpstr>
      <vt:lpstr>Vady ISA (správního rozhodnutí)</vt:lpstr>
      <vt:lpstr>Normativní správní akt</vt:lpstr>
      <vt:lpstr>Normativní správní akt</vt:lpstr>
      <vt:lpstr>Snímek 25</vt:lpstr>
      <vt:lpstr>Normativní správní akt</vt:lpstr>
      <vt:lpstr>Vady NSA (podzák. P předpisů)</vt:lpstr>
      <vt:lpstr>Opatření obecné povahy</vt:lpstr>
      <vt:lpstr>Opatření obecné povahy</vt:lpstr>
      <vt:lpstr>Veřejnoprávní smlouvy</vt:lpstr>
      <vt:lpstr>Faktické úkony</vt:lpstr>
      <vt:lpstr>Faktické úkony</vt:lpstr>
      <vt:lpstr>Faktické úkony</vt:lpstr>
      <vt:lpstr>Faktické úkony</vt:lpstr>
      <vt:lpstr>Literatura k prostudování</vt:lpstr>
      <vt:lpstr>Děkuji za pozornost</vt:lpstr>
    </vt:vector>
  </TitlesOfParts>
  <Company>Your Organization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Metody a formy realizace VeSpr</dc:title>
  <dc:creator>Veronika Kudrová</dc:creator>
  <cp:lastModifiedBy>Veronika Kudrová3</cp:lastModifiedBy>
  <cp:revision>86</cp:revision>
  <dcterms:created xsi:type="dcterms:W3CDTF">2012-10-15T13:02:45Z</dcterms:created>
  <dcterms:modified xsi:type="dcterms:W3CDTF">2015-09-28T19:35:33Z</dcterms:modified>
</cp:coreProperties>
</file>