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44"/>
  </p:notesMasterIdLst>
  <p:sldIdLst>
    <p:sldId id="256" r:id="rId2"/>
    <p:sldId id="289" r:id="rId3"/>
    <p:sldId id="264" r:id="rId4"/>
    <p:sldId id="290" r:id="rId5"/>
    <p:sldId id="270" r:id="rId6"/>
    <p:sldId id="282" r:id="rId7"/>
    <p:sldId id="271" r:id="rId8"/>
    <p:sldId id="321" r:id="rId9"/>
    <p:sldId id="291" r:id="rId10"/>
    <p:sldId id="292" r:id="rId11"/>
    <p:sldId id="298" r:id="rId12"/>
    <p:sldId id="272" r:id="rId13"/>
    <p:sldId id="262" r:id="rId14"/>
    <p:sldId id="279" r:id="rId15"/>
    <p:sldId id="313" r:id="rId16"/>
    <p:sldId id="315" r:id="rId17"/>
    <p:sldId id="280" r:id="rId18"/>
    <p:sldId id="316" r:id="rId19"/>
    <p:sldId id="281" r:id="rId20"/>
    <p:sldId id="317" r:id="rId21"/>
    <p:sldId id="318" r:id="rId22"/>
    <p:sldId id="319" r:id="rId23"/>
    <p:sldId id="335" r:id="rId24"/>
    <p:sldId id="336" r:id="rId25"/>
    <p:sldId id="337" r:id="rId26"/>
    <p:sldId id="338" r:id="rId27"/>
    <p:sldId id="339" r:id="rId28"/>
    <p:sldId id="340" r:id="rId29"/>
    <p:sldId id="322" r:id="rId30"/>
    <p:sldId id="323" r:id="rId31"/>
    <p:sldId id="324" r:id="rId32"/>
    <p:sldId id="325" r:id="rId33"/>
    <p:sldId id="326" r:id="rId34"/>
    <p:sldId id="327" r:id="rId35"/>
    <p:sldId id="328" r:id="rId36"/>
    <p:sldId id="329" r:id="rId37"/>
    <p:sldId id="330" r:id="rId38"/>
    <p:sldId id="331" r:id="rId39"/>
    <p:sldId id="332" r:id="rId40"/>
    <p:sldId id="333" r:id="rId41"/>
    <p:sldId id="334" r:id="rId42"/>
    <p:sldId id="274" r:id="rId43"/>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1061" y="-3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67310A-68B5-4222-9996-A51A274A49D4}" type="datetimeFigureOut">
              <a:rPr lang="cs-CZ" smtClean="0"/>
              <a:pPr/>
              <a:t>5.10.2015</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75BDA8-DC1A-4A5E-B727-90B334B37B79}"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幻灯片图像占位符 1"/>
          <p:cNvSpPr>
            <a:spLocks noGrp="1" noRot="1" noChangeAspect="1" noTextEdit="1"/>
          </p:cNvSpPr>
          <p:nvPr>
            <p:ph type="sldImg"/>
          </p:nvPr>
        </p:nvSpPr>
        <p:spPr bwMode="auto">
          <a:noFill/>
          <a:ln>
            <a:solidFill>
              <a:srgbClr val="000000"/>
            </a:solidFill>
            <a:miter lim="800000"/>
            <a:headEnd/>
            <a:tailEnd/>
          </a:ln>
        </p:spPr>
      </p:sp>
      <p:sp>
        <p:nvSpPr>
          <p:cNvPr id="73731" name="备注占位符 2"/>
          <p:cNvSpPr>
            <a:spLocks noGrp="1"/>
          </p:cNvSpPr>
          <p:nvPr>
            <p:ph type="body" idx="1"/>
          </p:nvPr>
        </p:nvSpPr>
        <p:spPr bwMode="auto">
          <a:noFill/>
        </p:spPr>
        <p:txBody>
          <a:bodyPr wrap="square" numCol="1" anchor="t" anchorCtr="0" compatLnSpc="1">
            <a:prstTxWarp prst="textNoShape">
              <a:avLst/>
            </a:prstTxWarp>
          </a:bodyPr>
          <a:lstStyle/>
          <a:p>
            <a:pPr>
              <a:spcBef>
                <a:spcPts val="600"/>
              </a:spcBef>
              <a:spcAft>
                <a:spcPts val="600"/>
              </a:spcAft>
              <a:buFontTx/>
              <a:buChar char="•"/>
            </a:pPr>
            <a:r>
              <a:rPr lang="cs-CZ" smtClean="0">
                <a:ea typeface="宋体" pitchFamily="2" charset="-122"/>
              </a:rPr>
              <a:t>U ústředních orgánů jeden rozhodne a druhý bude dotčeným orgánem (záv. stanovisko)</a:t>
            </a:r>
          </a:p>
        </p:txBody>
      </p:sp>
      <p:sp>
        <p:nvSpPr>
          <p:cNvPr id="73732"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C719C3A-B858-4F1E-9E96-4965672ADE1B}" type="slidenum">
              <a:rPr lang="zh-CN" altLang="en-US"/>
              <a:pPr fontAlgn="base">
                <a:spcBef>
                  <a:spcPct val="0"/>
                </a:spcBef>
                <a:spcAft>
                  <a:spcPct val="0"/>
                </a:spcAft>
              </a:pPr>
              <a:t>21</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4" name="Elipsa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5" name="Elipsa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4" name="Nadpis 13"/>
          <p:cNvSpPr>
            <a:spLocks noGrp="1"/>
          </p:cNvSpPr>
          <p:nvPr>
            <p:ph type="ctrTitle"/>
          </p:nvPr>
        </p:nvSpPr>
        <p:spPr>
          <a:xfrm>
            <a:off x="1432560" y="359898"/>
            <a:ext cx="7406640" cy="1472184"/>
          </a:xfrm>
        </p:spPr>
        <p:txBody>
          <a:bodyPr anchor="b"/>
          <a:lstStyle>
            <a:lvl1pPr algn="l">
              <a:defRPr/>
            </a:lvl1pPr>
            <a:extLst/>
          </a:lstStyle>
          <a:p>
            <a:r>
              <a:rPr lang="cs-CZ" smtClean="0"/>
              <a:t>Klepnutím lze upravit styl předlohy nadpisů.</a:t>
            </a:r>
            <a:endParaRPr lang="en-US"/>
          </a:p>
        </p:txBody>
      </p:sp>
      <p:sp>
        <p:nvSpPr>
          <p:cNvPr id="22" name="Podnadpis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cs-CZ" smtClean="0"/>
              <a:t>Klepnutím lze upravit styl předlohy podnadpisů.</a:t>
            </a:r>
            <a:endParaRPr lang="en-US"/>
          </a:p>
        </p:txBody>
      </p:sp>
      <p:sp>
        <p:nvSpPr>
          <p:cNvPr id="6" name="Zástupný symbol pro datum 6"/>
          <p:cNvSpPr>
            <a:spLocks noGrp="1"/>
          </p:cNvSpPr>
          <p:nvPr>
            <p:ph type="dt" sz="half" idx="10"/>
          </p:nvPr>
        </p:nvSpPr>
        <p:spPr/>
        <p:txBody>
          <a:bodyPr/>
          <a:lstStyle>
            <a:lvl1pPr>
              <a:defRPr/>
            </a:lvl1pPr>
            <a:extLst/>
          </a:lstStyle>
          <a:p>
            <a:pPr>
              <a:defRPr/>
            </a:pPr>
            <a:fld id="{D7B7C514-96D3-4B08-8516-44B782747525}" type="datetimeFigureOut">
              <a:rPr lang="cs-CZ"/>
              <a:pPr>
                <a:defRPr/>
              </a:pPr>
              <a:t>5.10.2015</a:t>
            </a:fld>
            <a:endParaRPr lang="cs-CZ"/>
          </a:p>
        </p:txBody>
      </p:sp>
      <p:sp>
        <p:nvSpPr>
          <p:cNvPr id="7" name="Zástupný symbol pro zápatí 19"/>
          <p:cNvSpPr>
            <a:spLocks noGrp="1"/>
          </p:cNvSpPr>
          <p:nvPr>
            <p:ph type="ftr" sz="quarter" idx="11"/>
          </p:nvPr>
        </p:nvSpPr>
        <p:spPr/>
        <p:txBody>
          <a:bodyPr/>
          <a:lstStyle>
            <a:lvl1pPr>
              <a:defRPr/>
            </a:lvl1pPr>
            <a:extLst/>
          </a:lstStyle>
          <a:p>
            <a:pPr>
              <a:defRPr/>
            </a:pPr>
            <a:endParaRPr lang="cs-CZ"/>
          </a:p>
        </p:txBody>
      </p:sp>
      <p:sp>
        <p:nvSpPr>
          <p:cNvPr id="8" name="Zástupný symbol pro číslo snímku 9"/>
          <p:cNvSpPr>
            <a:spLocks noGrp="1"/>
          </p:cNvSpPr>
          <p:nvPr>
            <p:ph type="sldNum" sz="quarter" idx="12"/>
          </p:nvPr>
        </p:nvSpPr>
        <p:spPr/>
        <p:txBody>
          <a:bodyPr/>
          <a:lstStyle>
            <a:lvl1pPr>
              <a:defRPr/>
            </a:lvl1pPr>
            <a:extLst/>
          </a:lstStyle>
          <a:p>
            <a:pPr>
              <a:defRPr/>
            </a:pPr>
            <a:fld id="{3574FF5C-1E8C-4237-86FA-3ED248C4D0AB}"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23"/>
          <p:cNvSpPr>
            <a:spLocks noGrp="1"/>
          </p:cNvSpPr>
          <p:nvPr>
            <p:ph type="dt" sz="half" idx="10"/>
          </p:nvPr>
        </p:nvSpPr>
        <p:spPr/>
        <p:txBody>
          <a:bodyPr/>
          <a:lstStyle>
            <a:lvl1pPr>
              <a:defRPr/>
            </a:lvl1pPr>
          </a:lstStyle>
          <a:p>
            <a:pPr>
              <a:defRPr/>
            </a:pPr>
            <a:fld id="{027332F9-0F15-40C5-A03C-FD194461ADBF}" type="datetimeFigureOut">
              <a:rPr lang="cs-CZ"/>
              <a:pPr>
                <a:defRPr/>
              </a:pPr>
              <a:t>5.10.2015</a:t>
            </a:fld>
            <a:endParaRPr lang="cs-CZ"/>
          </a:p>
        </p:txBody>
      </p:sp>
      <p:sp>
        <p:nvSpPr>
          <p:cNvPr id="5" name="Zástupný symbol pro zápatí 9"/>
          <p:cNvSpPr>
            <a:spLocks noGrp="1"/>
          </p:cNvSpPr>
          <p:nvPr>
            <p:ph type="ftr" sz="quarter" idx="11"/>
          </p:nvPr>
        </p:nvSpPr>
        <p:spPr/>
        <p:txBody>
          <a:bodyPr/>
          <a:lstStyle>
            <a:lvl1pPr>
              <a:defRPr/>
            </a:lvl1pPr>
          </a:lstStyle>
          <a:p>
            <a:pPr>
              <a:defRPr/>
            </a:pPr>
            <a:endParaRPr lang="cs-CZ"/>
          </a:p>
        </p:txBody>
      </p:sp>
      <p:sp>
        <p:nvSpPr>
          <p:cNvPr id="6" name="Zástupný symbol pro číslo snímku 21"/>
          <p:cNvSpPr>
            <a:spLocks noGrp="1"/>
          </p:cNvSpPr>
          <p:nvPr>
            <p:ph type="sldNum" sz="quarter" idx="12"/>
          </p:nvPr>
        </p:nvSpPr>
        <p:spPr/>
        <p:txBody>
          <a:bodyPr/>
          <a:lstStyle>
            <a:lvl1pPr>
              <a:defRPr/>
            </a:lvl1pPr>
          </a:lstStyle>
          <a:p>
            <a:pPr>
              <a:defRPr/>
            </a:pPr>
            <a:fld id="{F1A29B05-AD46-4EF6-8B3C-AEE6AC59FD93}"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274639"/>
            <a:ext cx="1828800" cy="5851525"/>
          </a:xfrm>
        </p:spPr>
        <p:txBody>
          <a:bodyPr vert="eaVert"/>
          <a:lstStyle>
            <a:extLs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1143000" y="274640"/>
            <a:ext cx="5562600" cy="5851525"/>
          </a:xfrm>
        </p:spPr>
        <p:txBody>
          <a:bodyPr vert="eaVert"/>
          <a:lstStyle>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23"/>
          <p:cNvSpPr>
            <a:spLocks noGrp="1"/>
          </p:cNvSpPr>
          <p:nvPr>
            <p:ph type="dt" sz="half" idx="10"/>
          </p:nvPr>
        </p:nvSpPr>
        <p:spPr/>
        <p:txBody>
          <a:bodyPr/>
          <a:lstStyle>
            <a:lvl1pPr>
              <a:defRPr/>
            </a:lvl1pPr>
          </a:lstStyle>
          <a:p>
            <a:pPr>
              <a:defRPr/>
            </a:pPr>
            <a:fld id="{3E330A12-9E60-4DBB-9C09-A8F944009A96}" type="datetimeFigureOut">
              <a:rPr lang="cs-CZ"/>
              <a:pPr>
                <a:defRPr/>
              </a:pPr>
              <a:t>5.10.2015</a:t>
            </a:fld>
            <a:endParaRPr lang="cs-CZ"/>
          </a:p>
        </p:txBody>
      </p:sp>
      <p:sp>
        <p:nvSpPr>
          <p:cNvPr id="5" name="Zástupný symbol pro zápatí 9"/>
          <p:cNvSpPr>
            <a:spLocks noGrp="1"/>
          </p:cNvSpPr>
          <p:nvPr>
            <p:ph type="ftr" sz="quarter" idx="11"/>
          </p:nvPr>
        </p:nvSpPr>
        <p:spPr/>
        <p:txBody>
          <a:bodyPr/>
          <a:lstStyle>
            <a:lvl1pPr>
              <a:defRPr/>
            </a:lvl1pPr>
          </a:lstStyle>
          <a:p>
            <a:pPr>
              <a:defRPr/>
            </a:pPr>
            <a:endParaRPr lang="cs-CZ"/>
          </a:p>
        </p:txBody>
      </p:sp>
      <p:sp>
        <p:nvSpPr>
          <p:cNvPr id="6" name="Zástupný symbol pro číslo snímku 21"/>
          <p:cNvSpPr>
            <a:spLocks noGrp="1"/>
          </p:cNvSpPr>
          <p:nvPr>
            <p:ph type="sldNum" sz="quarter" idx="12"/>
          </p:nvPr>
        </p:nvSpPr>
        <p:spPr/>
        <p:txBody>
          <a:bodyPr/>
          <a:lstStyle>
            <a:lvl1pPr>
              <a:defRPr/>
            </a:lvl1pPr>
          </a:lstStyle>
          <a:p>
            <a:pPr>
              <a:defRPr/>
            </a:pPr>
            <a:fld id="{7D13FA78-95FF-4845-A2FF-0F86045FF5E7}"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pic>
        <p:nvPicPr>
          <p:cNvPr id="2" name="Picture 2" descr="D:\资源\09PPT模板设计\商务展示\images\images\教育2_03.png"/>
          <p:cNvPicPr>
            <a:picLocks noChangeAspect="1" noChangeArrowheads="1"/>
          </p:cNvPicPr>
          <p:nvPr userDrawn="1"/>
        </p:nvPicPr>
        <p:blipFill>
          <a:blip r:embed="rId2" cstate="print"/>
          <a:srcRect/>
          <a:stretch>
            <a:fillRect/>
          </a:stretch>
        </p:blipFill>
        <p:spPr bwMode="auto">
          <a:xfrm>
            <a:off x="5540375" y="2693988"/>
            <a:ext cx="3603625" cy="4164012"/>
          </a:xfrm>
          <a:prstGeom prst="rect">
            <a:avLst/>
          </a:prstGeom>
          <a:noFill/>
          <a:ln w="9525">
            <a:noFill/>
            <a:miter lim="800000"/>
            <a:headEnd/>
            <a:tailEnd/>
          </a:ln>
        </p:spPr>
      </p:pic>
      <p:sp>
        <p:nvSpPr>
          <p:cNvPr id="3" name="矩形 23"/>
          <p:cNvSpPr/>
          <p:nvPr userDrawn="1"/>
        </p:nvSpPr>
        <p:spPr>
          <a:xfrm>
            <a:off x="5357813" y="2143125"/>
            <a:ext cx="3786187" cy="4143375"/>
          </a:xfrm>
          <a:prstGeom prst="rect">
            <a:avLst/>
          </a:prstGeom>
          <a:solidFill>
            <a:schemeClr val="bg1">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4" name="椭圆 20"/>
          <p:cNvSpPr/>
          <p:nvPr userDrawn="1"/>
        </p:nvSpPr>
        <p:spPr>
          <a:xfrm flipV="1">
            <a:off x="4413250" y="5913438"/>
            <a:ext cx="873125" cy="873125"/>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5" name="矩形 14"/>
          <p:cNvSpPr/>
          <p:nvPr userDrawn="1"/>
        </p:nvSpPr>
        <p:spPr>
          <a:xfrm flipV="1">
            <a:off x="0" y="6215063"/>
            <a:ext cx="9144000" cy="5715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6" name="矩形 17"/>
          <p:cNvSpPr/>
          <p:nvPr userDrawn="1"/>
        </p:nvSpPr>
        <p:spPr>
          <a:xfrm flipV="1">
            <a:off x="0" y="6286500"/>
            <a:ext cx="9144000" cy="571500"/>
          </a:xfrm>
          <a:prstGeom prst="rect">
            <a:avLst/>
          </a:prstGeom>
          <a:solidFill>
            <a:srgbClr val="305D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7" name="椭圆 18"/>
          <p:cNvSpPr/>
          <p:nvPr userDrawn="1"/>
        </p:nvSpPr>
        <p:spPr>
          <a:xfrm flipV="1">
            <a:off x="4413250" y="5984875"/>
            <a:ext cx="873125" cy="873125"/>
          </a:xfrm>
          <a:prstGeom prst="ellipse">
            <a:avLst/>
          </a:prstGeom>
          <a:solidFill>
            <a:srgbClr val="305D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8" name="矩形 19"/>
          <p:cNvSpPr/>
          <p:nvPr userDrawn="1"/>
        </p:nvSpPr>
        <p:spPr>
          <a:xfrm>
            <a:off x="0" y="6357938"/>
            <a:ext cx="9144000" cy="46037"/>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 name="灯片编号占位符 5"/>
          <p:cNvSpPr>
            <a:spLocks noGrp="1"/>
          </p:cNvSpPr>
          <p:nvPr>
            <p:ph type="sldNum" sz="quarter" idx="10"/>
          </p:nvPr>
        </p:nvSpPr>
        <p:spPr>
          <a:xfrm>
            <a:off x="4724400" y="6000750"/>
            <a:ext cx="276225" cy="365125"/>
          </a:xfrm>
        </p:spPr>
        <p:txBody>
          <a:bodyPr/>
          <a:lstStyle>
            <a:lvl1pPr>
              <a:defRPr/>
            </a:lvl1pPr>
          </a:lstStyle>
          <a:p>
            <a:pPr>
              <a:defRPr/>
            </a:pPr>
            <a:r>
              <a:rPr lang="en-US" altLang="zh-CN"/>
              <a:t>1</a:t>
            </a:r>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lang="cs-CZ" smtClean="0"/>
              <a:t>Klepnutím lze upravit styl předlohy nadpisů.</a:t>
            </a:r>
            <a:endParaRPr lang="en-US"/>
          </a:p>
        </p:txBody>
      </p:sp>
      <p:sp>
        <p:nvSpPr>
          <p:cNvPr id="3" name="Zástupný symbol pro obsah 2"/>
          <p:cNvSpPr>
            <a:spLocks noGrp="1"/>
          </p:cNvSpPr>
          <p:nvPr>
            <p:ph idx="1"/>
          </p:nvPr>
        </p:nvSpPr>
        <p:spPr/>
        <p:txBody>
          <a:bodyPr/>
          <a:lstStyle>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23"/>
          <p:cNvSpPr>
            <a:spLocks noGrp="1"/>
          </p:cNvSpPr>
          <p:nvPr>
            <p:ph type="dt" sz="half" idx="10"/>
          </p:nvPr>
        </p:nvSpPr>
        <p:spPr/>
        <p:txBody>
          <a:bodyPr/>
          <a:lstStyle>
            <a:lvl1pPr>
              <a:defRPr/>
            </a:lvl1pPr>
          </a:lstStyle>
          <a:p>
            <a:pPr>
              <a:defRPr/>
            </a:pPr>
            <a:fld id="{79503C59-44F8-4FB3-B6B7-0ED0EFB95988}" type="datetimeFigureOut">
              <a:rPr lang="cs-CZ"/>
              <a:pPr>
                <a:defRPr/>
              </a:pPr>
              <a:t>5.10.2015</a:t>
            </a:fld>
            <a:endParaRPr lang="cs-CZ"/>
          </a:p>
        </p:txBody>
      </p:sp>
      <p:sp>
        <p:nvSpPr>
          <p:cNvPr id="5" name="Zástupný symbol pro zápatí 9"/>
          <p:cNvSpPr>
            <a:spLocks noGrp="1"/>
          </p:cNvSpPr>
          <p:nvPr>
            <p:ph type="ftr" sz="quarter" idx="11"/>
          </p:nvPr>
        </p:nvSpPr>
        <p:spPr/>
        <p:txBody>
          <a:bodyPr/>
          <a:lstStyle>
            <a:lvl1pPr>
              <a:defRPr/>
            </a:lvl1pPr>
          </a:lstStyle>
          <a:p>
            <a:pPr>
              <a:defRPr/>
            </a:pPr>
            <a:endParaRPr lang="cs-CZ"/>
          </a:p>
        </p:txBody>
      </p:sp>
      <p:sp>
        <p:nvSpPr>
          <p:cNvPr id="6" name="Zástupný symbol pro číslo snímku 21"/>
          <p:cNvSpPr>
            <a:spLocks noGrp="1"/>
          </p:cNvSpPr>
          <p:nvPr>
            <p:ph type="sldNum" sz="quarter" idx="12"/>
          </p:nvPr>
        </p:nvSpPr>
        <p:spPr/>
        <p:txBody>
          <a:bodyPr/>
          <a:lstStyle>
            <a:lvl1pPr>
              <a:defRPr/>
            </a:lvl1pPr>
          </a:lstStyle>
          <a:p>
            <a:pPr>
              <a:defRPr/>
            </a:pPr>
            <a:fld id="{D8240AC3-512C-443E-B12C-9E95BA2726C3}"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4" name="Obdélník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Obdélník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Elipsa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Elipsa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Nadpis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cs-CZ" smtClean="0"/>
              <a:t>Klepnutím lze upravit styl předlohy nadpisů.</a:t>
            </a:r>
            <a:endParaRPr lang="en-US"/>
          </a:p>
        </p:txBody>
      </p:sp>
      <p:sp>
        <p:nvSpPr>
          <p:cNvPr id="3" name="Zástupný symbol pro text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cs-CZ" smtClean="0"/>
              <a:t>Klepnutím lze upravit styly předlohy textu.</a:t>
            </a:r>
          </a:p>
        </p:txBody>
      </p:sp>
      <p:sp>
        <p:nvSpPr>
          <p:cNvPr id="8" name="Zástupný symbol pro datum 3"/>
          <p:cNvSpPr>
            <a:spLocks noGrp="1"/>
          </p:cNvSpPr>
          <p:nvPr>
            <p:ph type="dt" sz="half" idx="10"/>
          </p:nvPr>
        </p:nvSpPr>
        <p:spPr/>
        <p:txBody>
          <a:bodyPr/>
          <a:lstStyle>
            <a:lvl1pPr>
              <a:defRPr/>
            </a:lvl1pPr>
            <a:extLst/>
          </a:lstStyle>
          <a:p>
            <a:pPr>
              <a:defRPr/>
            </a:pPr>
            <a:fld id="{9EC01A50-8503-46A8-8A9E-AF08014CED82}" type="datetimeFigureOut">
              <a:rPr lang="cs-CZ"/>
              <a:pPr>
                <a:defRPr/>
              </a:pPr>
              <a:t>5.10.2015</a:t>
            </a:fld>
            <a:endParaRPr lang="cs-CZ"/>
          </a:p>
        </p:txBody>
      </p:sp>
      <p:sp>
        <p:nvSpPr>
          <p:cNvPr id="9" name="Zástupný symbol pro zápatí 4"/>
          <p:cNvSpPr>
            <a:spLocks noGrp="1"/>
          </p:cNvSpPr>
          <p:nvPr>
            <p:ph type="ftr" sz="quarter" idx="11"/>
          </p:nvPr>
        </p:nvSpPr>
        <p:spPr/>
        <p:txBody>
          <a:bodyPr/>
          <a:lstStyle>
            <a:lvl1pPr>
              <a:defRPr/>
            </a:lvl1pPr>
            <a:extLst/>
          </a:lstStyle>
          <a:p>
            <a:pPr>
              <a:defRPr/>
            </a:pPr>
            <a:endParaRPr lang="cs-CZ"/>
          </a:p>
        </p:txBody>
      </p:sp>
      <p:sp>
        <p:nvSpPr>
          <p:cNvPr id="10" name="Zástupný symbol pro číslo snímku 5"/>
          <p:cNvSpPr>
            <a:spLocks noGrp="1"/>
          </p:cNvSpPr>
          <p:nvPr>
            <p:ph type="sldNum" sz="quarter" idx="12"/>
          </p:nvPr>
        </p:nvSpPr>
        <p:spPr/>
        <p:txBody>
          <a:bodyPr/>
          <a:lstStyle>
            <a:lvl1pPr>
              <a:defRPr/>
            </a:lvl1pPr>
            <a:extLst/>
          </a:lstStyle>
          <a:p>
            <a:pPr>
              <a:defRPr/>
            </a:pPr>
            <a:fld id="{92B85CBB-2944-48EB-A644-CF079F7B14D6}"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1435608" y="274320"/>
            <a:ext cx="7498080" cy="1143000"/>
          </a:xfrm>
        </p:spPr>
        <p:txBody>
          <a:bodyPr/>
          <a:lstStyle>
            <a:extLst/>
          </a:lstStyle>
          <a:p>
            <a:r>
              <a:rPr lang="cs-CZ" smtClean="0"/>
              <a:t>Klepnutím lze upravit styl předlohy nadpisů.</a:t>
            </a:r>
            <a:endParaRPr lang="en-US"/>
          </a:p>
        </p:txBody>
      </p:sp>
      <p:sp>
        <p:nvSpPr>
          <p:cNvPr id="3" name="Zástupný symbol pro obsah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23"/>
          <p:cNvSpPr>
            <a:spLocks noGrp="1"/>
          </p:cNvSpPr>
          <p:nvPr>
            <p:ph type="dt" sz="half" idx="10"/>
          </p:nvPr>
        </p:nvSpPr>
        <p:spPr/>
        <p:txBody>
          <a:bodyPr/>
          <a:lstStyle>
            <a:lvl1pPr>
              <a:defRPr/>
            </a:lvl1pPr>
          </a:lstStyle>
          <a:p>
            <a:pPr>
              <a:defRPr/>
            </a:pPr>
            <a:fld id="{2FA1498C-8550-41C7-BB9F-6B0D39AD94A3}" type="datetimeFigureOut">
              <a:rPr lang="cs-CZ"/>
              <a:pPr>
                <a:defRPr/>
              </a:pPr>
              <a:t>5.10.2015</a:t>
            </a:fld>
            <a:endParaRPr lang="cs-CZ"/>
          </a:p>
        </p:txBody>
      </p:sp>
      <p:sp>
        <p:nvSpPr>
          <p:cNvPr id="6" name="Zástupný symbol pro zápatí 9"/>
          <p:cNvSpPr>
            <a:spLocks noGrp="1"/>
          </p:cNvSpPr>
          <p:nvPr>
            <p:ph type="ftr" sz="quarter" idx="11"/>
          </p:nvPr>
        </p:nvSpPr>
        <p:spPr/>
        <p:txBody>
          <a:bodyPr/>
          <a:lstStyle>
            <a:lvl1pPr>
              <a:defRPr/>
            </a:lvl1pPr>
          </a:lstStyle>
          <a:p>
            <a:pPr>
              <a:defRPr/>
            </a:pPr>
            <a:endParaRPr lang="cs-CZ"/>
          </a:p>
        </p:txBody>
      </p:sp>
      <p:sp>
        <p:nvSpPr>
          <p:cNvPr id="7" name="Zástupný symbol pro číslo snímku 21"/>
          <p:cNvSpPr>
            <a:spLocks noGrp="1"/>
          </p:cNvSpPr>
          <p:nvPr>
            <p:ph type="sldNum" sz="quarter" idx="12"/>
          </p:nvPr>
        </p:nvSpPr>
        <p:spPr/>
        <p:txBody>
          <a:bodyPr/>
          <a:lstStyle>
            <a:lvl1pPr>
              <a:defRPr/>
            </a:lvl1pPr>
          </a:lstStyle>
          <a:p>
            <a:pPr>
              <a:defRPr/>
            </a:pPr>
            <a:fld id="{040855AA-7B03-48A8-9A03-F784BBBB007A}"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5160336"/>
            <a:ext cx="8229600" cy="1143000"/>
          </a:xfrm>
        </p:spPr>
        <p:txBody>
          <a:bodyPr/>
          <a:lstStyle>
            <a:lvl1pPr algn="ctr">
              <a:defRPr sz="4500" b="1" cap="none" baseline="0"/>
            </a:lvl1pPr>
            <a:extLst/>
          </a:lstStyle>
          <a:p>
            <a:r>
              <a:rPr lang="cs-CZ" smtClean="0"/>
              <a:t>Klepnutím lze upravit styl předlohy nadpisů.</a:t>
            </a:r>
            <a:endParaRPr lang="en-US"/>
          </a:p>
        </p:txBody>
      </p:sp>
      <p:sp>
        <p:nvSpPr>
          <p:cNvPr id="3" name="Zástupný symbol pro text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cs-CZ" smtClean="0"/>
              <a:t>Klepnutím lze upravit styly předlohy textu.</a:t>
            </a:r>
          </a:p>
        </p:txBody>
      </p:sp>
      <p:sp>
        <p:nvSpPr>
          <p:cNvPr id="4" name="Zástupný symbol pro text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cs-CZ" smtClean="0"/>
              <a:t>Klepnutím lze upravit styly předlohy textu.</a:t>
            </a:r>
          </a:p>
        </p:txBody>
      </p:sp>
      <p:sp>
        <p:nvSpPr>
          <p:cNvPr id="5" name="Zástupný symbol pro obsah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obsah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lvl1pPr>
              <a:defRPr/>
            </a:lvl1pPr>
            <a:extLst/>
          </a:lstStyle>
          <a:p>
            <a:pPr>
              <a:defRPr/>
            </a:pPr>
            <a:fld id="{E128BD17-7EA6-4511-8C98-B10A4FC54029}" type="datetimeFigureOut">
              <a:rPr lang="cs-CZ"/>
              <a:pPr>
                <a:defRPr/>
              </a:pPr>
              <a:t>5.10.2015</a:t>
            </a:fld>
            <a:endParaRPr lang="cs-CZ"/>
          </a:p>
        </p:txBody>
      </p:sp>
      <p:sp>
        <p:nvSpPr>
          <p:cNvPr id="8" name="Zástupný symbol pro zápatí 7"/>
          <p:cNvSpPr>
            <a:spLocks noGrp="1"/>
          </p:cNvSpPr>
          <p:nvPr>
            <p:ph type="ftr" sz="quarter" idx="11"/>
          </p:nvPr>
        </p:nvSpPr>
        <p:spPr/>
        <p:txBody>
          <a:bodyPr/>
          <a:lstStyle>
            <a:lvl1pPr>
              <a:defRPr/>
            </a:lvl1pPr>
            <a:extLst/>
          </a:lstStyle>
          <a:p>
            <a:pPr>
              <a:defRPr/>
            </a:pPr>
            <a:endParaRPr lang="cs-CZ"/>
          </a:p>
        </p:txBody>
      </p:sp>
      <p:sp>
        <p:nvSpPr>
          <p:cNvPr id="9" name="Zástupný symbol pro číslo snímku 8"/>
          <p:cNvSpPr>
            <a:spLocks noGrp="1"/>
          </p:cNvSpPr>
          <p:nvPr>
            <p:ph type="sldNum" sz="quarter" idx="12"/>
          </p:nvPr>
        </p:nvSpPr>
        <p:spPr/>
        <p:txBody>
          <a:bodyPr/>
          <a:lstStyle>
            <a:lvl1pPr>
              <a:defRPr/>
            </a:lvl1pPr>
            <a:extLst/>
          </a:lstStyle>
          <a:p>
            <a:pPr>
              <a:defRPr/>
            </a:pPr>
            <a:fld id="{B5768B01-CA55-4D53-968B-DCBE41DEBBC9}"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1435608" y="274320"/>
            <a:ext cx="7498080" cy="1143000"/>
          </a:xfrm>
        </p:spPr>
        <p:txBody>
          <a:bodyPr/>
          <a:lstStyle>
            <a:extLst/>
          </a:lstStyle>
          <a:p>
            <a:r>
              <a:rPr lang="cs-CZ" smtClean="0"/>
              <a:t>Klepnutím lze upravit styl předlohy nadpisů.</a:t>
            </a:r>
            <a:endParaRPr lang="en-US"/>
          </a:p>
        </p:txBody>
      </p:sp>
      <p:sp>
        <p:nvSpPr>
          <p:cNvPr id="3" name="Zástupný symbol pro datum 23"/>
          <p:cNvSpPr>
            <a:spLocks noGrp="1"/>
          </p:cNvSpPr>
          <p:nvPr>
            <p:ph type="dt" sz="half" idx="10"/>
          </p:nvPr>
        </p:nvSpPr>
        <p:spPr/>
        <p:txBody>
          <a:bodyPr/>
          <a:lstStyle>
            <a:lvl1pPr>
              <a:defRPr/>
            </a:lvl1pPr>
          </a:lstStyle>
          <a:p>
            <a:pPr>
              <a:defRPr/>
            </a:pPr>
            <a:fld id="{3C332C6E-E94B-480F-B32F-9BDD556C026F}" type="datetimeFigureOut">
              <a:rPr lang="cs-CZ"/>
              <a:pPr>
                <a:defRPr/>
              </a:pPr>
              <a:t>5.10.2015</a:t>
            </a:fld>
            <a:endParaRPr lang="cs-CZ"/>
          </a:p>
        </p:txBody>
      </p:sp>
      <p:sp>
        <p:nvSpPr>
          <p:cNvPr id="4" name="Zástupný symbol pro zápatí 9"/>
          <p:cNvSpPr>
            <a:spLocks noGrp="1"/>
          </p:cNvSpPr>
          <p:nvPr>
            <p:ph type="ftr" sz="quarter" idx="11"/>
          </p:nvPr>
        </p:nvSpPr>
        <p:spPr/>
        <p:txBody>
          <a:bodyPr/>
          <a:lstStyle>
            <a:lvl1pPr>
              <a:defRPr/>
            </a:lvl1pPr>
          </a:lstStyle>
          <a:p>
            <a:pPr>
              <a:defRPr/>
            </a:pPr>
            <a:endParaRPr lang="cs-CZ"/>
          </a:p>
        </p:txBody>
      </p:sp>
      <p:sp>
        <p:nvSpPr>
          <p:cNvPr id="5" name="Zástupný symbol pro číslo snímku 21"/>
          <p:cNvSpPr>
            <a:spLocks noGrp="1"/>
          </p:cNvSpPr>
          <p:nvPr>
            <p:ph type="sldNum" sz="quarter" idx="12"/>
          </p:nvPr>
        </p:nvSpPr>
        <p:spPr/>
        <p:txBody>
          <a:bodyPr/>
          <a:lstStyle>
            <a:lvl1pPr>
              <a:defRPr/>
            </a:lvl1pPr>
          </a:lstStyle>
          <a:p>
            <a:pPr>
              <a:defRPr/>
            </a:pPr>
            <a:fld id="{8AAA40BB-3653-4E7A-9531-2B4025C8E213}"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Obdélník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Obdélník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Zástupný symbol pro datum 1"/>
          <p:cNvSpPr>
            <a:spLocks noGrp="1"/>
          </p:cNvSpPr>
          <p:nvPr>
            <p:ph type="dt" sz="half" idx="10"/>
          </p:nvPr>
        </p:nvSpPr>
        <p:spPr/>
        <p:txBody>
          <a:bodyPr/>
          <a:lstStyle>
            <a:lvl1pPr>
              <a:defRPr/>
            </a:lvl1pPr>
            <a:extLst/>
          </a:lstStyle>
          <a:p>
            <a:pPr>
              <a:defRPr/>
            </a:pPr>
            <a:fld id="{0D3C14EE-DC83-4BA8-A9A0-56A666F87DF4}" type="datetimeFigureOut">
              <a:rPr lang="cs-CZ"/>
              <a:pPr>
                <a:defRPr/>
              </a:pPr>
              <a:t>5.10.2015</a:t>
            </a:fld>
            <a:endParaRPr lang="cs-CZ"/>
          </a:p>
        </p:txBody>
      </p:sp>
      <p:sp>
        <p:nvSpPr>
          <p:cNvPr id="5" name="Zástupný symbol pro zápatí 2"/>
          <p:cNvSpPr>
            <a:spLocks noGrp="1"/>
          </p:cNvSpPr>
          <p:nvPr>
            <p:ph type="ftr" sz="quarter" idx="11"/>
          </p:nvPr>
        </p:nvSpPr>
        <p:spPr/>
        <p:txBody>
          <a:bodyPr/>
          <a:lstStyle>
            <a:lvl1pPr>
              <a:defRPr/>
            </a:lvl1pPr>
            <a:extLst/>
          </a:lstStyle>
          <a:p>
            <a:pPr>
              <a:defRPr/>
            </a:pPr>
            <a:endParaRPr lang="cs-CZ"/>
          </a:p>
        </p:txBody>
      </p:sp>
      <p:sp>
        <p:nvSpPr>
          <p:cNvPr id="6" name="Zástupný symbol pro číslo snímku 3"/>
          <p:cNvSpPr>
            <a:spLocks noGrp="1"/>
          </p:cNvSpPr>
          <p:nvPr>
            <p:ph type="sldNum" sz="quarter" idx="12"/>
          </p:nvPr>
        </p:nvSpPr>
        <p:spPr/>
        <p:txBody>
          <a:bodyPr/>
          <a:lstStyle>
            <a:lvl1pPr>
              <a:defRPr/>
            </a:lvl1pPr>
            <a:extLst/>
          </a:lstStyle>
          <a:p>
            <a:pPr>
              <a:defRPr/>
            </a:pPr>
            <a:fld id="{FC94097C-64C6-4EEF-ADD9-726CDFBA2A33}"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cs-CZ" smtClean="0"/>
              <a:t>Klepnutím lze upravit styl předlohy nadpisů.</a:t>
            </a:r>
            <a:endParaRPr lang="en-US"/>
          </a:p>
        </p:txBody>
      </p:sp>
      <p:sp>
        <p:nvSpPr>
          <p:cNvPr id="3" name="Zástupný symbol pro text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cs-CZ" smtClean="0"/>
              <a:t>Klepnutím lze upravit styly předlohy textu.</a:t>
            </a:r>
          </a:p>
        </p:txBody>
      </p:sp>
      <p:sp>
        <p:nvSpPr>
          <p:cNvPr id="4" name="Zástupný symbol pro obsah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lvl1pPr>
              <a:defRPr/>
            </a:lvl1pPr>
            <a:extLst/>
          </a:lstStyle>
          <a:p>
            <a:pPr>
              <a:defRPr/>
            </a:pPr>
            <a:fld id="{8F1BB27E-6603-465C-BE13-C12EB8900353}" type="datetimeFigureOut">
              <a:rPr lang="cs-CZ"/>
              <a:pPr>
                <a:defRPr/>
              </a:pPr>
              <a:t>5.10.2015</a:t>
            </a:fld>
            <a:endParaRPr lang="cs-CZ"/>
          </a:p>
        </p:txBody>
      </p:sp>
      <p:sp>
        <p:nvSpPr>
          <p:cNvPr id="6" name="Zástupný symbol pro zápatí 5"/>
          <p:cNvSpPr>
            <a:spLocks noGrp="1"/>
          </p:cNvSpPr>
          <p:nvPr>
            <p:ph type="ftr" sz="quarter" idx="11"/>
          </p:nvPr>
        </p:nvSpPr>
        <p:spPr/>
        <p:txBody>
          <a:bodyPr/>
          <a:lstStyle>
            <a:lvl1pPr>
              <a:defRPr/>
            </a:lvl1pPr>
            <a:extLst/>
          </a:lstStyle>
          <a:p>
            <a:pPr>
              <a:defRPr/>
            </a:pPr>
            <a:endParaRPr lang="cs-CZ"/>
          </a:p>
        </p:txBody>
      </p:sp>
      <p:sp>
        <p:nvSpPr>
          <p:cNvPr id="7" name="Zástupný symbol pro číslo snímku 6"/>
          <p:cNvSpPr>
            <a:spLocks noGrp="1"/>
          </p:cNvSpPr>
          <p:nvPr>
            <p:ph type="sldNum" sz="quarter" idx="12"/>
          </p:nvPr>
        </p:nvSpPr>
        <p:spPr/>
        <p:txBody>
          <a:bodyPr/>
          <a:lstStyle>
            <a:lvl1pPr>
              <a:defRPr/>
            </a:lvl1pPr>
            <a:extLst/>
          </a:lstStyle>
          <a:p>
            <a:pPr>
              <a:defRPr/>
            </a:pPr>
            <a:fld id="{00A31890-7CAD-44FB-9C34-EF3C32D7D6B4}"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Obdélník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endParaRPr>
          </a:p>
        </p:txBody>
      </p:sp>
      <p:sp>
        <p:nvSpPr>
          <p:cNvPr id="6" name="Vývojový diagram: postup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Vývojový diagram: postup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Nadpis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cs-CZ" noProof="0" smtClean="0"/>
              <a:t>Klepnutím na ikonu přidáte obrázek.</a:t>
            </a:r>
            <a:endParaRPr lang="en-US" noProof="0" dirty="0"/>
          </a:p>
        </p:txBody>
      </p:sp>
      <p:sp>
        <p:nvSpPr>
          <p:cNvPr id="4" name="Zástupný symbol pro text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cs-CZ" smtClean="0"/>
              <a:t>Klepnutím lze upravit styly předlohy textu.</a:t>
            </a:r>
          </a:p>
        </p:txBody>
      </p:sp>
      <p:sp>
        <p:nvSpPr>
          <p:cNvPr id="8" name="Zástupný symbol pro datum 4"/>
          <p:cNvSpPr>
            <a:spLocks noGrp="1"/>
          </p:cNvSpPr>
          <p:nvPr>
            <p:ph type="dt" sz="half" idx="10"/>
          </p:nvPr>
        </p:nvSpPr>
        <p:spPr/>
        <p:txBody>
          <a:bodyPr/>
          <a:lstStyle>
            <a:lvl1pPr>
              <a:defRPr/>
            </a:lvl1pPr>
            <a:extLst/>
          </a:lstStyle>
          <a:p>
            <a:pPr>
              <a:defRPr/>
            </a:pPr>
            <a:fld id="{9D59CA7A-9462-4169-A99A-7FF1FB5F790F}" type="datetimeFigureOut">
              <a:rPr lang="cs-CZ"/>
              <a:pPr>
                <a:defRPr/>
              </a:pPr>
              <a:t>5.10.2015</a:t>
            </a:fld>
            <a:endParaRPr lang="cs-CZ"/>
          </a:p>
        </p:txBody>
      </p:sp>
      <p:sp>
        <p:nvSpPr>
          <p:cNvPr id="9" name="Zástupný symbol pro zápatí 5"/>
          <p:cNvSpPr>
            <a:spLocks noGrp="1"/>
          </p:cNvSpPr>
          <p:nvPr>
            <p:ph type="ftr" sz="quarter" idx="11"/>
          </p:nvPr>
        </p:nvSpPr>
        <p:spPr/>
        <p:txBody>
          <a:bodyPr/>
          <a:lstStyle>
            <a:lvl1pPr>
              <a:defRPr/>
            </a:lvl1pPr>
            <a:extLst/>
          </a:lstStyle>
          <a:p>
            <a:pPr>
              <a:defRPr/>
            </a:pPr>
            <a:endParaRPr lang="cs-CZ"/>
          </a:p>
        </p:txBody>
      </p:sp>
      <p:sp>
        <p:nvSpPr>
          <p:cNvPr id="10" name="Zástupný symbol pro číslo snímku 6"/>
          <p:cNvSpPr>
            <a:spLocks noGrp="1"/>
          </p:cNvSpPr>
          <p:nvPr>
            <p:ph type="sldNum" sz="quarter" idx="12"/>
          </p:nvPr>
        </p:nvSpPr>
        <p:spPr/>
        <p:txBody>
          <a:bodyPr/>
          <a:lstStyle>
            <a:lvl1pPr>
              <a:defRPr/>
            </a:lvl1pPr>
            <a:extLst/>
          </a:lstStyle>
          <a:p>
            <a:pPr>
              <a:defRPr/>
            </a:pPr>
            <a:fld id="{07F94F72-037E-432A-BCC6-AC88E29B2AF7}"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Výseč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Elipsa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Prstenec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Obdélník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Zástupný symbol pro nadpis 4"/>
          <p:cNvSpPr>
            <a:spLocks noGrp="1"/>
          </p:cNvSpPr>
          <p:nvPr>
            <p:ph type="title"/>
          </p:nvPr>
        </p:nvSpPr>
        <p:spPr>
          <a:xfrm>
            <a:off x="1435100" y="274638"/>
            <a:ext cx="7499350" cy="1143000"/>
          </a:xfrm>
          <a:prstGeom prst="rect">
            <a:avLst/>
          </a:prstGeom>
        </p:spPr>
        <p:txBody>
          <a:bodyPr anchor="ctr">
            <a:normAutofit/>
          </a:bodyPr>
          <a:lstStyle>
            <a:extLst/>
          </a:lstStyle>
          <a:p>
            <a:r>
              <a:rPr lang="cs-CZ" smtClean="0"/>
              <a:t>Klepnutím lze upravit styl předlohy nadpisů.</a:t>
            </a:r>
            <a:endParaRPr lang="en-US"/>
          </a:p>
        </p:txBody>
      </p:sp>
      <p:sp>
        <p:nvSpPr>
          <p:cNvPr id="1033" name="Zástupný symbol pro text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24" name="Zástupný symbol pro datum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defRPr>
            </a:lvl1pPr>
            <a:extLst/>
          </a:lstStyle>
          <a:p>
            <a:pPr>
              <a:defRPr/>
            </a:pPr>
            <a:fld id="{75DA4A4E-2F55-4501-B503-CA4E04086592}" type="datetimeFigureOut">
              <a:rPr lang="cs-CZ"/>
              <a:pPr>
                <a:defRPr/>
              </a:pPr>
              <a:t>5.10.2015</a:t>
            </a:fld>
            <a:endParaRPr lang="cs-CZ"/>
          </a:p>
        </p:txBody>
      </p:sp>
      <p:sp>
        <p:nvSpPr>
          <p:cNvPr id="10" name="Zástupný symbol pro zápatí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endParaRPr lang="cs-CZ"/>
          </a:p>
        </p:txBody>
      </p:sp>
      <p:sp>
        <p:nvSpPr>
          <p:cNvPr id="22" name="Zástupný symbol pro číslo snímku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fld id="{74BE90B8-6949-4C75-A868-56FE69FBA980}" type="slidenum">
              <a:rPr lang="cs-CZ"/>
              <a:pPr>
                <a:defRPr/>
              </a:pPr>
              <a:t>‹#›</a:t>
            </a:fld>
            <a:endParaRPr lang="cs-CZ"/>
          </a:p>
        </p:txBody>
      </p:sp>
      <p:sp>
        <p:nvSpPr>
          <p:cNvPr id="15" name="Obdélník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77" r:id="rId1"/>
    <p:sldLayoutId id="2147483772" r:id="rId2"/>
    <p:sldLayoutId id="2147483778" r:id="rId3"/>
    <p:sldLayoutId id="2147483773" r:id="rId4"/>
    <p:sldLayoutId id="2147483779" r:id="rId5"/>
    <p:sldLayoutId id="2147483774" r:id="rId6"/>
    <p:sldLayoutId id="2147483780" r:id="rId7"/>
    <p:sldLayoutId id="2147483781" r:id="rId8"/>
    <p:sldLayoutId id="2147483782" r:id="rId9"/>
    <p:sldLayoutId id="2147483775" r:id="rId10"/>
    <p:sldLayoutId id="2147483776" r:id="rId11"/>
    <p:sldLayoutId id="2147483783" r:id="rId12"/>
  </p:sldLayoutIdLst>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itchFamily="34" charset="-18"/>
        </a:defRPr>
      </a:lvl2pPr>
      <a:lvl3pPr algn="l" rtl="0" eaLnBrk="0" fontAlgn="base" hangingPunct="0">
        <a:spcBef>
          <a:spcPct val="0"/>
        </a:spcBef>
        <a:spcAft>
          <a:spcPct val="0"/>
        </a:spcAft>
        <a:defRPr sz="4300">
          <a:solidFill>
            <a:srgbClr val="572314"/>
          </a:solidFill>
          <a:latin typeface="Gill Sans MT" pitchFamily="34" charset="-18"/>
        </a:defRPr>
      </a:lvl3pPr>
      <a:lvl4pPr algn="l" rtl="0" eaLnBrk="0" fontAlgn="base" hangingPunct="0">
        <a:spcBef>
          <a:spcPct val="0"/>
        </a:spcBef>
        <a:spcAft>
          <a:spcPct val="0"/>
        </a:spcAft>
        <a:defRPr sz="4300">
          <a:solidFill>
            <a:srgbClr val="572314"/>
          </a:solidFill>
          <a:latin typeface="Gill Sans MT" pitchFamily="34" charset="-18"/>
        </a:defRPr>
      </a:lvl4pPr>
      <a:lvl5pPr algn="l" rtl="0" eaLnBrk="0" fontAlgn="base" hangingPunct="0">
        <a:spcBef>
          <a:spcPct val="0"/>
        </a:spcBef>
        <a:spcAft>
          <a:spcPct val="0"/>
        </a:spcAft>
        <a:defRPr sz="4300">
          <a:solidFill>
            <a:srgbClr val="572314"/>
          </a:solidFill>
          <a:latin typeface="Gill Sans MT" pitchFamily="34" charset="-18"/>
        </a:defRPr>
      </a:lvl5pPr>
      <a:lvl6pPr marL="457200" algn="l" rtl="0" fontAlgn="base">
        <a:spcBef>
          <a:spcPct val="0"/>
        </a:spcBef>
        <a:spcAft>
          <a:spcPct val="0"/>
        </a:spcAft>
        <a:defRPr sz="4300">
          <a:solidFill>
            <a:srgbClr val="572314"/>
          </a:solidFill>
          <a:latin typeface="Gill Sans MT" pitchFamily="34" charset="-18"/>
        </a:defRPr>
      </a:lvl6pPr>
      <a:lvl7pPr marL="914400" algn="l" rtl="0" fontAlgn="base">
        <a:spcBef>
          <a:spcPct val="0"/>
        </a:spcBef>
        <a:spcAft>
          <a:spcPct val="0"/>
        </a:spcAft>
        <a:defRPr sz="4300">
          <a:solidFill>
            <a:srgbClr val="572314"/>
          </a:solidFill>
          <a:latin typeface="Gill Sans MT" pitchFamily="34" charset="-18"/>
        </a:defRPr>
      </a:lvl7pPr>
      <a:lvl8pPr marL="1371600" algn="l" rtl="0" fontAlgn="base">
        <a:spcBef>
          <a:spcPct val="0"/>
        </a:spcBef>
        <a:spcAft>
          <a:spcPct val="0"/>
        </a:spcAft>
        <a:defRPr sz="4300">
          <a:solidFill>
            <a:srgbClr val="572314"/>
          </a:solidFill>
          <a:latin typeface="Gill Sans MT" pitchFamily="34" charset="-18"/>
        </a:defRPr>
      </a:lvl8pPr>
      <a:lvl9pPr marL="1828800" algn="l" rtl="0" fontAlgn="base">
        <a:spcBef>
          <a:spcPct val="0"/>
        </a:spcBef>
        <a:spcAft>
          <a:spcPct val="0"/>
        </a:spcAft>
        <a:defRPr sz="4300">
          <a:solidFill>
            <a:srgbClr val="572314"/>
          </a:solidFill>
          <a:latin typeface="Gill Sans MT" pitchFamily="34" charset="-18"/>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zakonycr.cz/seznamy/500-2004-Sb-zakon-spravni-rad.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187450" y="2348880"/>
            <a:ext cx="7489006" cy="1494458"/>
          </a:xfrm>
        </p:spPr>
        <p:txBody>
          <a:bodyPr>
            <a:noAutofit/>
          </a:bodyPr>
          <a:lstStyle/>
          <a:p>
            <a:pPr eaLnBrk="1" fontAlgn="auto" hangingPunct="1">
              <a:spcAft>
                <a:spcPts val="0"/>
              </a:spcAft>
              <a:defRPr/>
            </a:pPr>
            <a:r>
              <a:rPr lang="cs-CZ" sz="3200" b="1" dirty="0" smtClean="0">
                <a:solidFill>
                  <a:schemeClr val="tx2">
                    <a:satMod val="130000"/>
                  </a:schemeClr>
                </a:solidFill>
              </a:rPr>
              <a:t>Správní řád jako základ právní úpravy procesních forem veřejné správy </a:t>
            </a:r>
            <a:br>
              <a:rPr lang="cs-CZ" sz="3200" b="1" dirty="0" smtClean="0">
                <a:solidFill>
                  <a:schemeClr val="tx2">
                    <a:satMod val="130000"/>
                  </a:schemeClr>
                </a:solidFill>
              </a:rPr>
            </a:br>
            <a:r>
              <a:rPr lang="cs-CZ" sz="3200" b="1" dirty="0" smtClean="0">
                <a:solidFill>
                  <a:schemeClr val="tx2">
                    <a:satMod val="130000"/>
                  </a:schemeClr>
                </a:solidFill>
              </a:rPr>
              <a:t>(vč. základních zásad)</a:t>
            </a:r>
          </a:p>
        </p:txBody>
      </p:sp>
      <p:sp>
        <p:nvSpPr>
          <p:cNvPr id="3" name="Podnadpis 2"/>
          <p:cNvSpPr>
            <a:spLocks noGrp="1"/>
          </p:cNvSpPr>
          <p:nvPr>
            <p:ph type="subTitle" idx="1"/>
          </p:nvPr>
        </p:nvSpPr>
        <p:spPr>
          <a:xfrm>
            <a:off x="1331913" y="4005263"/>
            <a:ext cx="7405687" cy="461962"/>
          </a:xfrm>
        </p:spPr>
        <p:txBody>
          <a:bodyPr>
            <a:noAutofit/>
          </a:bodyPr>
          <a:lstStyle/>
          <a:p>
            <a:pPr eaLnBrk="1" fontAlgn="auto" hangingPunct="1">
              <a:spcAft>
                <a:spcPts val="0"/>
              </a:spcAft>
              <a:buFont typeface="Wingdings 2"/>
              <a:buNone/>
              <a:defRPr/>
            </a:pPr>
            <a:r>
              <a:rPr lang="cs-CZ" sz="2400" dirty="0" smtClean="0"/>
              <a:t>JUDr. Veronika Kudrová, </a:t>
            </a:r>
            <a:r>
              <a:rPr lang="cs-CZ" sz="2400" dirty="0" err="1" smtClean="0"/>
              <a:t>Ph.D</a:t>
            </a:r>
            <a:r>
              <a:rPr lang="cs-CZ" sz="2400" dirty="0" smtClean="0"/>
              <a:t>.</a:t>
            </a:r>
          </a:p>
          <a:p>
            <a:pPr eaLnBrk="1" fontAlgn="auto" hangingPunct="1">
              <a:spcAft>
                <a:spcPts val="0"/>
              </a:spcAft>
              <a:buFont typeface="Wingdings 2"/>
              <a:buNone/>
              <a:defRPr/>
            </a:pPr>
            <a:endParaRPr lang="cs-CZ" sz="2400" dirty="0" smtClean="0"/>
          </a:p>
          <a:p>
            <a:pPr eaLnBrk="1" fontAlgn="auto" hangingPunct="1">
              <a:spcAft>
                <a:spcPts val="0"/>
              </a:spcAft>
              <a:buFont typeface="Wingdings 2"/>
              <a:buNone/>
              <a:defRPr/>
            </a:pPr>
            <a:r>
              <a:rPr lang="cs-CZ" sz="2400" b="1" dirty="0" smtClean="0"/>
              <a:t>BEP302Zk Veřejná správa v ČR a v Evropě</a:t>
            </a:r>
          </a:p>
          <a:p>
            <a:pPr eaLnBrk="1" fontAlgn="auto" hangingPunct="1">
              <a:spcAft>
                <a:spcPts val="0"/>
              </a:spcAft>
              <a:buFont typeface="Wingdings 2"/>
              <a:buNone/>
              <a:defRPr/>
            </a:pPr>
            <a:r>
              <a:rPr lang="cs-CZ" sz="2400" dirty="0" smtClean="0"/>
              <a:t>6. 10. 2015</a:t>
            </a:r>
          </a:p>
          <a:p>
            <a:pPr eaLnBrk="1" fontAlgn="auto" hangingPunct="1">
              <a:spcAft>
                <a:spcPts val="0"/>
              </a:spcAft>
              <a:buFont typeface="Wingdings 2"/>
              <a:buNone/>
              <a:defRPr/>
            </a:pPr>
            <a:endParaRPr lang="cs-CZ" sz="24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Základní zásady a jejich promítnutí</a:t>
            </a:r>
            <a:endParaRPr lang="cs-CZ" dirty="0"/>
          </a:p>
        </p:txBody>
      </p:sp>
      <p:sp>
        <p:nvSpPr>
          <p:cNvPr id="3" name="Zástupný symbol pro obsah 2"/>
          <p:cNvSpPr>
            <a:spLocks noGrp="1"/>
          </p:cNvSpPr>
          <p:nvPr>
            <p:ph idx="1"/>
          </p:nvPr>
        </p:nvSpPr>
        <p:spPr/>
        <p:txBody>
          <a:bodyPr/>
          <a:lstStyle/>
          <a:p>
            <a:r>
              <a:rPr lang="cs-CZ" sz="2400" dirty="0" smtClean="0">
                <a:latin typeface="Calibri" pitchFamily="34" charset="0"/>
              </a:rPr>
              <a:t>Předběžné informovanosti 4/3</a:t>
            </a:r>
          </a:p>
          <a:p>
            <a:pPr lvl="1"/>
            <a:r>
              <a:rPr lang="cs-CZ" sz="2000" i="1" dirty="0" smtClean="0">
                <a:latin typeface="Calibri" pitchFamily="34" charset="0"/>
              </a:rPr>
              <a:t>§ 46 (1) </a:t>
            </a:r>
            <a:r>
              <a:rPr lang="cs-CZ" sz="2000" i="1" u="sng" dirty="0" smtClean="0">
                <a:latin typeface="Calibri" pitchFamily="34" charset="0"/>
              </a:rPr>
              <a:t>Řízení z moci úřední je zahájeno </a:t>
            </a:r>
            <a:r>
              <a:rPr lang="cs-CZ" sz="2000" i="1" dirty="0" smtClean="0">
                <a:latin typeface="Calibri" pitchFamily="34" charset="0"/>
              </a:rPr>
              <a:t>dnem, kdy správní orgán oznámil zahájení řízení účastníkovi uvedenému v </a:t>
            </a:r>
            <a:r>
              <a:rPr lang="cs-CZ" sz="2000" i="1" dirty="0" smtClean="0">
                <a:latin typeface="Calibri" pitchFamily="34" charset="0"/>
                <a:hlinkClick r:id="rId2"/>
              </a:rPr>
              <a:t>§ 27 odst. 1</a:t>
            </a:r>
            <a:r>
              <a:rPr lang="cs-CZ" sz="2000" i="1" dirty="0" smtClean="0">
                <a:latin typeface="Calibri" pitchFamily="34" charset="0"/>
              </a:rPr>
              <a:t> doručením oznámení nebo ústním prohlášením, a není-li správnímu orgánu tento účastník znám, pak kterémukoliv jinému účastníkovi.</a:t>
            </a:r>
          </a:p>
          <a:p>
            <a:r>
              <a:rPr lang="cs-CZ" sz="2400" dirty="0" smtClean="0">
                <a:latin typeface="Calibri" pitchFamily="34" charset="0"/>
              </a:rPr>
              <a:t>Ochrana práv nabytých v dobré víře 2/3</a:t>
            </a:r>
          </a:p>
          <a:p>
            <a:pPr lvl="1"/>
            <a:r>
              <a:rPr lang="cs-CZ" sz="2000" i="1" dirty="0" smtClean="0">
                <a:latin typeface="Calibri" pitchFamily="34" charset="0"/>
              </a:rPr>
              <a:t>§ 94 (4) Jestliže po zahájení </a:t>
            </a:r>
            <a:r>
              <a:rPr lang="cs-CZ" sz="2000" i="1" dirty="0" err="1" smtClean="0">
                <a:latin typeface="Calibri" pitchFamily="34" charset="0"/>
              </a:rPr>
              <a:t>přezkumného</a:t>
            </a:r>
            <a:r>
              <a:rPr lang="cs-CZ" sz="2000" i="1" dirty="0" smtClean="0">
                <a:latin typeface="Calibri" pitchFamily="34" charset="0"/>
              </a:rPr>
              <a:t> řízení správní orgán dojde k závěru, že ačkoli rozhodnutí bylo vydáno v rozporu s právním předpisem, </a:t>
            </a:r>
            <a:r>
              <a:rPr lang="cs-CZ" sz="2000" i="1" u="sng" dirty="0" smtClean="0">
                <a:latin typeface="Calibri" pitchFamily="34" charset="0"/>
              </a:rPr>
              <a:t>byla by újma, která by jeho zrušením nebo změnou vznikla některému účastníkovi, který nabyl práva z rozhodnutí v dobré víře, ve zjevném nepoměru k újmě, která vznikla jinému účastníkovi nebo veřejnému zájmu</a:t>
            </a:r>
            <a:r>
              <a:rPr lang="cs-CZ" sz="2000" i="1" dirty="0" smtClean="0">
                <a:latin typeface="Calibri" pitchFamily="34" charset="0"/>
              </a:rPr>
              <a:t>, řízení zastaví.</a:t>
            </a:r>
          </a:p>
          <a:p>
            <a:pPr lvl="1"/>
            <a:endParaRPr lang="cs-CZ" sz="1600" i="1" dirty="0">
              <a:latin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Approved razítko.jpg"/>
          <p:cNvPicPr>
            <a:picLocks noChangeAspect="1"/>
          </p:cNvPicPr>
          <p:nvPr/>
        </p:nvPicPr>
        <p:blipFill>
          <a:blip r:embed="rId2" cstate="print">
            <a:lum bright="70000" contrast="-70000"/>
          </a:blip>
          <a:stretch>
            <a:fillRect/>
          </a:stretch>
        </p:blipFill>
        <p:spPr>
          <a:xfrm>
            <a:off x="4643438" y="404813"/>
            <a:ext cx="4176712" cy="4243387"/>
          </a:xfrm>
          <a:prstGeom prst="rect">
            <a:avLst/>
          </a:prstGeom>
          <a:effectLst>
            <a:outerShdw dist="50800" sx="1000" sy="1000" algn="ctr" rotWithShape="0">
              <a:srgbClr val="000000"/>
            </a:outerShdw>
          </a:effectLst>
        </p:spPr>
      </p:pic>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Obsahové náležitosti</a:t>
            </a:r>
            <a:endParaRPr lang="cs-CZ" dirty="0">
              <a:solidFill>
                <a:schemeClr val="tx2">
                  <a:satMod val="130000"/>
                </a:schemeClr>
              </a:solidFill>
            </a:endParaRPr>
          </a:p>
        </p:txBody>
      </p:sp>
      <p:sp>
        <p:nvSpPr>
          <p:cNvPr id="3" name="Zástupný symbol pro obsah 2"/>
          <p:cNvSpPr>
            <a:spLocks noGrp="1"/>
          </p:cNvSpPr>
          <p:nvPr>
            <p:ph idx="1"/>
          </p:nvPr>
        </p:nvSpPr>
        <p:spPr>
          <a:xfrm>
            <a:off x="1043608" y="1124744"/>
            <a:ext cx="7920880" cy="5256584"/>
          </a:xfrm>
        </p:spPr>
        <p:txBody>
          <a:bodyPr>
            <a:noAutofit/>
          </a:bodyPr>
          <a:lstStyle/>
          <a:p>
            <a:pPr marL="282575" lvl="1" indent="-282575" defTabSz="539750" eaLnBrk="1" fontAlgn="auto" hangingPunct="1">
              <a:spcAft>
                <a:spcPts val="0"/>
              </a:spcAft>
              <a:buFont typeface="Wingdings 2"/>
              <a:buChar char=""/>
              <a:defRPr/>
            </a:pPr>
            <a:r>
              <a:rPr lang="cs-CZ" sz="3600" dirty="0" smtClean="0"/>
              <a:t>Poučení</a:t>
            </a:r>
          </a:p>
          <a:p>
            <a:pPr marL="493713" lvl="3" indent="-282575" defTabSz="539750" eaLnBrk="1" fontAlgn="auto" hangingPunct="1">
              <a:spcAft>
                <a:spcPts val="0"/>
              </a:spcAft>
              <a:buFont typeface="Wingdings 2"/>
              <a:buChar char=""/>
              <a:defRPr/>
            </a:pPr>
            <a:r>
              <a:rPr lang="cs-CZ" sz="2800" dirty="0" smtClean="0"/>
              <a:t>zda je možné proti rozhodnutí podat odvolání</a:t>
            </a:r>
          </a:p>
          <a:p>
            <a:pPr marL="493713" lvl="3" indent="-282575" defTabSz="539750" eaLnBrk="1" fontAlgn="auto" hangingPunct="1">
              <a:spcAft>
                <a:spcPts val="0"/>
              </a:spcAft>
              <a:buFont typeface="Wingdings 2"/>
              <a:buChar char=""/>
              <a:defRPr/>
            </a:pPr>
            <a:r>
              <a:rPr lang="cs-CZ" sz="2800" dirty="0" smtClean="0"/>
              <a:t>v jaké lhůtě je možno tak učinit</a:t>
            </a:r>
          </a:p>
          <a:p>
            <a:pPr marL="493713" lvl="3" indent="-282575" defTabSz="539750" eaLnBrk="1" fontAlgn="auto" hangingPunct="1">
              <a:spcAft>
                <a:spcPts val="0"/>
              </a:spcAft>
              <a:buFont typeface="Wingdings 2"/>
              <a:buChar char=""/>
              <a:defRPr/>
            </a:pPr>
            <a:r>
              <a:rPr lang="cs-CZ" sz="2800" dirty="0" smtClean="0"/>
              <a:t>od kterého dne se tato lhůta počítá</a:t>
            </a:r>
          </a:p>
          <a:p>
            <a:pPr marL="493713" lvl="3" indent="-282575" defTabSz="539750" eaLnBrk="1" fontAlgn="auto" hangingPunct="1">
              <a:spcAft>
                <a:spcPts val="0"/>
              </a:spcAft>
              <a:buFont typeface="Wingdings 2"/>
              <a:buChar char=""/>
              <a:defRPr/>
            </a:pPr>
            <a:r>
              <a:rPr lang="cs-CZ" sz="2800" dirty="0" smtClean="0"/>
              <a:t>který správní orgán o odvolání rozhoduje a</a:t>
            </a:r>
          </a:p>
          <a:p>
            <a:pPr marL="493713" lvl="3" indent="-282575" defTabSz="539750" eaLnBrk="1" fontAlgn="auto" hangingPunct="1">
              <a:spcAft>
                <a:spcPts val="0"/>
              </a:spcAft>
              <a:buFont typeface="Wingdings 2"/>
              <a:buChar char=""/>
              <a:defRPr/>
            </a:pPr>
            <a:r>
              <a:rPr lang="cs-CZ" sz="2800" dirty="0" smtClean="0"/>
              <a:t>u kterého správního orgánu se odvolání podává.</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Logika správního řízení</a:t>
            </a:r>
            <a:endParaRPr lang="cs-CZ" dirty="0">
              <a:solidFill>
                <a:schemeClr val="tx2">
                  <a:satMod val="130000"/>
                </a:schemeClr>
              </a:solidFill>
            </a:endParaRPr>
          </a:p>
        </p:txBody>
      </p:sp>
      <p:sp>
        <p:nvSpPr>
          <p:cNvPr id="29699" name="Zástupný symbol pro obsah 2"/>
          <p:cNvSpPr>
            <a:spLocks noGrp="1"/>
          </p:cNvSpPr>
          <p:nvPr>
            <p:ph idx="1"/>
          </p:nvPr>
        </p:nvSpPr>
        <p:spPr>
          <a:xfrm>
            <a:off x="1435100" y="1447800"/>
            <a:ext cx="7499350" cy="5149850"/>
          </a:xfrm>
        </p:spPr>
        <p:txBody>
          <a:bodyPr/>
          <a:lstStyle/>
          <a:p>
            <a:pPr eaLnBrk="1" hangingPunct="1"/>
            <a:r>
              <a:rPr lang="cs-CZ" dirty="0" smtClean="0"/>
              <a:t>Přípravná fáze</a:t>
            </a:r>
          </a:p>
          <a:p>
            <a:pPr eaLnBrk="1" hangingPunct="1"/>
            <a:r>
              <a:rPr lang="cs-CZ" dirty="0" smtClean="0"/>
              <a:t>Zahájení řízení</a:t>
            </a:r>
          </a:p>
          <a:p>
            <a:pPr eaLnBrk="1" hangingPunct="1"/>
            <a:r>
              <a:rPr lang="cs-CZ" dirty="0" smtClean="0"/>
              <a:t>Vydání rozhodnutí</a:t>
            </a:r>
          </a:p>
          <a:p>
            <a:pPr eaLnBrk="1" hangingPunct="1"/>
            <a:r>
              <a:rPr lang="cs-CZ" dirty="0" smtClean="0"/>
              <a:t>Řádné opravné prostředky</a:t>
            </a:r>
          </a:p>
          <a:p>
            <a:pPr eaLnBrk="1" hangingPunct="1"/>
            <a:r>
              <a:rPr lang="cs-CZ" dirty="0" smtClean="0"/>
              <a:t>(Exekuce)</a:t>
            </a:r>
          </a:p>
          <a:p>
            <a:pPr eaLnBrk="1" hangingPunct="1">
              <a:buNone/>
            </a:pPr>
            <a:r>
              <a:rPr lang="cs-CZ" dirty="0" smtClean="0"/>
              <a:t>____________</a:t>
            </a:r>
          </a:p>
          <a:p>
            <a:pPr eaLnBrk="1" hangingPunct="1"/>
            <a:r>
              <a:rPr lang="cs-CZ" dirty="0" smtClean="0"/>
              <a:t>Soudní přezkum</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Veřejnoprávní smlouvy</a:t>
            </a:r>
            <a:endParaRPr lang="cs-CZ" dirty="0">
              <a:solidFill>
                <a:schemeClr val="tx2">
                  <a:satMod val="130000"/>
                </a:schemeClr>
              </a:solidFill>
            </a:endParaRPr>
          </a:p>
        </p:txBody>
      </p:sp>
      <p:sp>
        <p:nvSpPr>
          <p:cNvPr id="22531" name="Zástupný symbol pro obsah 2"/>
          <p:cNvSpPr>
            <a:spLocks noGrp="1"/>
          </p:cNvSpPr>
          <p:nvPr>
            <p:ph idx="1"/>
          </p:nvPr>
        </p:nvSpPr>
        <p:spPr>
          <a:xfrm>
            <a:off x="1187450" y="1447800"/>
            <a:ext cx="7747000" cy="4800600"/>
          </a:xfrm>
        </p:spPr>
        <p:txBody>
          <a:bodyPr/>
          <a:lstStyle/>
          <a:p>
            <a:pPr eaLnBrk="1" hangingPunct="1"/>
            <a:r>
              <a:rPr lang="cs-CZ" b="1" smtClean="0"/>
              <a:t>Veřejnoprávní smlouva </a:t>
            </a:r>
            <a:r>
              <a:rPr lang="cs-CZ" smtClean="0"/>
              <a:t>= dvoustranný nebo vícestranný PÚ, který zakládá, mění nebo ruší práva a povinnosti v oblasti veřejného práva.</a:t>
            </a:r>
          </a:p>
          <a:p>
            <a:pPr eaLnBrk="1" hangingPunct="1"/>
            <a:endParaRPr lang="cs-CZ" smtClean="0"/>
          </a:p>
          <a:p>
            <a:pPr marL="3041650" lvl="1" eaLnBrk="1" hangingPunct="1"/>
            <a:r>
              <a:rPr lang="cs-CZ" smtClean="0"/>
              <a:t>Koordinační</a:t>
            </a:r>
          </a:p>
          <a:p>
            <a:pPr marL="3041650" lvl="1" eaLnBrk="1" hangingPunct="1"/>
            <a:r>
              <a:rPr lang="cs-CZ" smtClean="0"/>
              <a:t>Subordinační</a:t>
            </a:r>
          </a:p>
          <a:p>
            <a:pPr marL="3041650" lvl="1" eaLnBrk="1" hangingPunct="1"/>
            <a:r>
              <a:rPr lang="cs-CZ" smtClean="0"/>
              <a:t>Mezi účastníky</a:t>
            </a:r>
          </a:p>
        </p:txBody>
      </p:sp>
      <p:pic>
        <p:nvPicPr>
          <p:cNvPr id="22532" name="Obrázek 3" descr="agreement.gif"/>
          <p:cNvPicPr>
            <a:picLocks noChangeAspect="1"/>
          </p:cNvPicPr>
          <p:nvPr/>
        </p:nvPicPr>
        <p:blipFill>
          <a:blip r:embed="rId2" cstate="print"/>
          <a:srcRect/>
          <a:stretch>
            <a:fillRect/>
          </a:stretch>
        </p:blipFill>
        <p:spPr bwMode="auto">
          <a:xfrm>
            <a:off x="1476375" y="3933825"/>
            <a:ext cx="2287588" cy="2085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Druhy veřejnoprávních smluv</a:t>
            </a:r>
            <a:endParaRPr lang="cs-CZ" dirty="0"/>
          </a:p>
        </p:txBody>
      </p:sp>
      <p:sp>
        <p:nvSpPr>
          <p:cNvPr id="23555" name="Zástupný symbol pro obsah 2"/>
          <p:cNvSpPr>
            <a:spLocks noGrp="1"/>
          </p:cNvSpPr>
          <p:nvPr>
            <p:ph idx="1"/>
          </p:nvPr>
        </p:nvSpPr>
        <p:spPr>
          <a:xfrm>
            <a:off x="1258888" y="1447800"/>
            <a:ext cx="7777162" cy="4800600"/>
          </a:xfrm>
        </p:spPr>
        <p:txBody>
          <a:bodyPr/>
          <a:lstStyle/>
          <a:p>
            <a:pPr>
              <a:spcAft>
                <a:spcPts val="600"/>
              </a:spcAft>
              <a:buFont typeface="Wingdings 2" pitchFamily="18" charset="2"/>
              <a:buNone/>
            </a:pPr>
            <a:r>
              <a:rPr lang="cs-CZ" b="1" smtClean="0">
                <a:latin typeface="Calibri" pitchFamily="34" charset="0"/>
              </a:rPr>
              <a:t>Koordinační</a:t>
            </a:r>
          </a:p>
          <a:p>
            <a:pPr>
              <a:spcAft>
                <a:spcPts val="600"/>
              </a:spcAft>
              <a:buFont typeface="Arial" charset="0"/>
              <a:buChar char="•"/>
            </a:pPr>
            <a:r>
              <a:rPr lang="cs-CZ" sz="2400" smtClean="0">
                <a:latin typeface="Calibri" pitchFamily="34" charset="0"/>
              </a:rPr>
              <a:t>Vykonavatele VeSpr (s právní subjektivitou) navzájem</a:t>
            </a:r>
          </a:p>
          <a:p>
            <a:pPr>
              <a:spcAft>
                <a:spcPts val="600"/>
              </a:spcAft>
              <a:buFont typeface="Arial" charset="0"/>
              <a:buChar char="•"/>
            </a:pPr>
            <a:r>
              <a:rPr lang="cs-CZ" sz="2400" smtClean="0">
                <a:latin typeface="Calibri" pitchFamily="34" charset="0"/>
              </a:rPr>
              <a:t>Předmětem je zajišťování úkolů plynoucích z výkonu VeSpr</a:t>
            </a:r>
          </a:p>
          <a:p>
            <a:pPr lvl="1">
              <a:spcAft>
                <a:spcPts val="600"/>
              </a:spcAft>
              <a:buFont typeface="Arial" charset="0"/>
              <a:buChar char="•"/>
            </a:pPr>
            <a:r>
              <a:rPr lang="cs-CZ" sz="2000" smtClean="0">
                <a:latin typeface="Calibri" pitchFamily="34" charset="0"/>
              </a:rPr>
              <a:t>Zpravidla jen stanoví-li tak zvláštní zákon a </a:t>
            </a:r>
          </a:p>
          <a:p>
            <a:pPr lvl="1">
              <a:spcAft>
                <a:spcPts val="600"/>
              </a:spcAft>
              <a:buFont typeface="Arial" charset="0"/>
              <a:buChar char="•"/>
            </a:pPr>
            <a:r>
              <a:rPr lang="cs-CZ" sz="2000" smtClean="0">
                <a:latin typeface="Calibri" pitchFamily="34" charset="0"/>
              </a:rPr>
              <a:t>Zpravidla jen se souhlasem nadřízeného správního orgánu</a:t>
            </a:r>
          </a:p>
          <a:p>
            <a:pPr>
              <a:spcAft>
                <a:spcPts val="600"/>
              </a:spcAft>
              <a:buFont typeface="Arial" charset="0"/>
              <a:buChar char="•"/>
            </a:pPr>
            <a:r>
              <a:rPr lang="cs-CZ" sz="2400" smtClean="0">
                <a:latin typeface="Calibri" pitchFamily="34" charset="0"/>
              </a:rPr>
              <a:t>Např. zajišťování elektronické úřední desky (26/3 SprŘ), výkon obecní policie (3a Z o obecní policii)</a:t>
            </a:r>
          </a:p>
          <a:p>
            <a:pPr>
              <a:spcAft>
                <a:spcPts val="600"/>
              </a:spcAft>
              <a:buFont typeface="Arial" charset="0"/>
              <a:buChar char="•"/>
            </a:pPr>
            <a:r>
              <a:rPr lang="cs-CZ" sz="2400" smtClean="0">
                <a:latin typeface="Calibri" pitchFamily="34" charset="0"/>
              </a:rPr>
              <a:t>Dohoda o sloučení obcí (19/1), dohoda o připojení obce k jiné obci (19/3) či dohoda o změně hranic (26 Z o Obcích) </a:t>
            </a:r>
            <a:br>
              <a:rPr lang="cs-CZ" sz="2400" smtClean="0">
                <a:latin typeface="Calibri" pitchFamily="34" charset="0"/>
              </a:rPr>
            </a:br>
            <a:endParaRPr lang="cs-CZ" sz="2400" smtClean="0">
              <a:latin typeface="Calibri" pitchFamily="34" charset="0"/>
            </a:endParaRPr>
          </a:p>
          <a:p>
            <a:pPr>
              <a:spcAft>
                <a:spcPts val="600"/>
              </a:spcAft>
              <a:buFont typeface="Arial" charset="0"/>
              <a:buChar char="•"/>
            </a:pPr>
            <a:endParaRPr lang="cs-CZ" sz="2400" smtClean="0">
              <a:latin typeface="Calibri" pitchFamily="34" charset="0"/>
            </a:endParaRPr>
          </a:p>
          <a:p>
            <a:pPr>
              <a:spcAft>
                <a:spcPts val="600"/>
              </a:spcAft>
              <a:buFont typeface="Arial" charset="0"/>
              <a:buChar char="•"/>
            </a:pPr>
            <a:endParaRPr lang="cs-CZ" sz="2400" smtClean="0">
              <a:latin typeface="Calibri" pitchFamily="34" charset="0"/>
            </a:endParaRPr>
          </a:p>
          <a:p>
            <a:endParaRPr lang="cs-CZ" sz="24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0"/>
            <a:ext cx="9144000" cy="5848350"/>
          </a:xfrm>
          <a:prstGeom prst="rect">
            <a:avLst/>
          </a:prstGeom>
        </p:spPr>
        <p:txBody>
          <a:bodyPr>
            <a:spAutoFit/>
          </a:bodyPr>
          <a:lstStyle/>
          <a:p>
            <a:pPr algn="ctr" fontAlgn="auto">
              <a:spcBef>
                <a:spcPts val="0"/>
              </a:spcBef>
              <a:spcAft>
                <a:spcPts val="0"/>
              </a:spcAft>
              <a:defRPr/>
            </a:pPr>
            <a:r>
              <a:rPr lang="cs-CZ" sz="2200" u="sng" dirty="0">
                <a:latin typeface="+mn-lt"/>
                <a:ea typeface="+mn-ea"/>
              </a:rPr>
              <a:t>§ 63 zákona o obcích</a:t>
            </a:r>
          </a:p>
          <a:p>
            <a:pPr fontAlgn="auto">
              <a:spcBef>
                <a:spcPts val="0"/>
              </a:spcBef>
              <a:spcAft>
                <a:spcPts val="0"/>
              </a:spcAft>
              <a:defRPr/>
            </a:pPr>
            <a:endParaRPr lang="cs-CZ" sz="2200" dirty="0">
              <a:latin typeface="+mn-lt"/>
              <a:ea typeface="+mn-ea"/>
            </a:endParaRPr>
          </a:p>
          <a:p>
            <a:pPr fontAlgn="auto">
              <a:spcBef>
                <a:spcPts val="0"/>
              </a:spcBef>
              <a:spcAft>
                <a:spcPts val="0"/>
              </a:spcAft>
              <a:defRPr/>
            </a:pPr>
            <a:r>
              <a:rPr lang="cs-CZ" sz="2200" dirty="0">
                <a:latin typeface="+mn-lt"/>
                <a:ea typeface="+mn-ea"/>
              </a:rPr>
              <a:t>	(1) Obce, jejichž orgány vykonávají přenesenou působnost ve stejném správním obvodu obce s rozšířenou působností, mohou uzavřít veřejnoprávní smlouvu, podle níž budou orgány jedné obce vykonávat přenesenou působnost nebo část přenesené působnosti pro orgány jiné obce (jiných obcí), která je (které jsou) účastníkem veřejnoprávní smlouvy. Předmětem veřejnoprávní smlouvy nemůže být přenesená působnost, která je na základě zákona svěřena orgánům jen některých obcí. K uzavření veřejnoprávní smlouvy je třeba souhlasu krajského úřadu.</a:t>
            </a:r>
          </a:p>
          <a:p>
            <a:pPr fontAlgn="auto">
              <a:spcBef>
                <a:spcPts val="0"/>
              </a:spcBef>
              <a:spcAft>
                <a:spcPts val="0"/>
              </a:spcAft>
              <a:defRPr/>
            </a:pPr>
            <a:r>
              <a:rPr lang="cs-CZ" sz="2200" dirty="0">
                <a:latin typeface="+mn-lt"/>
                <a:ea typeface="+mn-ea"/>
              </a:rPr>
              <a:t> 	(2) Veřejnoprávní smlouva musí obsahovat</a:t>
            </a:r>
          </a:p>
          <a:p>
            <a:pPr marL="342900" indent="-342900" fontAlgn="auto">
              <a:spcBef>
                <a:spcPts val="0"/>
              </a:spcBef>
              <a:spcAft>
                <a:spcPts val="0"/>
              </a:spcAft>
              <a:buFontTx/>
              <a:buAutoNum type="alphaLcParenR"/>
              <a:defRPr/>
            </a:pPr>
            <a:r>
              <a:rPr lang="cs-CZ" sz="2200" dirty="0">
                <a:latin typeface="+mn-lt"/>
                <a:ea typeface="+mn-ea"/>
              </a:rPr>
              <a:t>označení účastníků smlouvy,</a:t>
            </a:r>
          </a:p>
          <a:p>
            <a:pPr marL="342900" indent="-342900" fontAlgn="auto">
              <a:spcBef>
                <a:spcPts val="0"/>
              </a:spcBef>
              <a:spcAft>
                <a:spcPts val="0"/>
              </a:spcAft>
              <a:buFontTx/>
              <a:buAutoNum type="alphaLcParenR"/>
              <a:defRPr/>
            </a:pPr>
            <a:r>
              <a:rPr lang="cs-CZ" sz="2200" dirty="0">
                <a:latin typeface="+mn-lt"/>
                <a:ea typeface="+mn-ea"/>
              </a:rPr>
              <a:t>dobu trvání smlouvy,</a:t>
            </a:r>
          </a:p>
          <a:p>
            <a:pPr fontAlgn="auto">
              <a:spcBef>
                <a:spcPts val="0"/>
              </a:spcBef>
              <a:spcAft>
                <a:spcPts val="0"/>
              </a:spcAft>
              <a:defRPr/>
            </a:pPr>
            <a:r>
              <a:rPr lang="cs-CZ" sz="2200" dirty="0">
                <a:latin typeface="+mn-lt"/>
                <a:ea typeface="+mn-ea"/>
              </a:rPr>
              <a:t>c) určení rozsahu přenesené působnosti, kterou budou orgány obce vykonávat pro orgány jiné obce (jiných obcí), a</a:t>
            </a:r>
          </a:p>
          <a:p>
            <a:pPr fontAlgn="auto">
              <a:spcBef>
                <a:spcPts val="0"/>
              </a:spcBef>
              <a:spcAft>
                <a:spcPts val="0"/>
              </a:spcAft>
              <a:defRPr/>
            </a:pPr>
            <a:r>
              <a:rPr lang="cs-CZ" sz="2200" dirty="0">
                <a:latin typeface="+mn-lt"/>
                <a:ea typeface="+mn-ea"/>
              </a:rPr>
              <a:t>d) způsob úhrady nákladů spojených s výkonem přenesené působnosti podle písmene c).</a:t>
            </a:r>
          </a:p>
        </p:txBody>
      </p:sp>
      <p:pic>
        <p:nvPicPr>
          <p:cNvPr id="17411" name="Obrázek 2" descr="attachment.png"/>
          <p:cNvPicPr>
            <a:picLocks noChangeAspect="1"/>
          </p:cNvPicPr>
          <p:nvPr/>
        </p:nvPicPr>
        <p:blipFill>
          <a:blip r:embed="rId2" cstate="print"/>
          <a:srcRect/>
          <a:stretch>
            <a:fillRect/>
          </a:stretch>
        </p:blipFill>
        <p:spPr bwMode="auto">
          <a:xfrm>
            <a:off x="7631113" y="2857500"/>
            <a:ext cx="1512887" cy="15128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délník 5"/>
          <p:cNvSpPr/>
          <p:nvPr/>
        </p:nvSpPr>
        <p:spPr>
          <a:xfrm>
            <a:off x="0" y="0"/>
            <a:ext cx="9144000" cy="6248400"/>
          </a:xfrm>
          <a:prstGeom prst="rect">
            <a:avLst/>
          </a:prstGeom>
        </p:spPr>
        <p:txBody>
          <a:bodyPr>
            <a:spAutoFit/>
          </a:bodyPr>
          <a:lstStyle/>
          <a:p>
            <a:pPr algn="ctr" fontAlgn="auto">
              <a:spcBef>
                <a:spcPts val="0"/>
              </a:spcBef>
              <a:spcAft>
                <a:spcPts val="0"/>
              </a:spcAft>
              <a:defRPr/>
            </a:pPr>
            <a:r>
              <a:rPr lang="cs-CZ" sz="2000" u="sng" dirty="0">
                <a:latin typeface="+mn-lt"/>
                <a:ea typeface="+mn-ea"/>
              </a:rPr>
              <a:t>§ 3a zákona č. 553/1991 Sb., o obecní policii</a:t>
            </a:r>
          </a:p>
          <a:p>
            <a:pPr algn="ctr" fontAlgn="auto">
              <a:spcBef>
                <a:spcPts val="0"/>
              </a:spcBef>
              <a:spcAft>
                <a:spcPts val="0"/>
              </a:spcAft>
              <a:defRPr/>
            </a:pPr>
            <a:endParaRPr lang="cs-CZ" sz="2000" u="sng" dirty="0">
              <a:latin typeface="+mn-lt"/>
              <a:ea typeface="+mn-ea"/>
            </a:endParaRPr>
          </a:p>
          <a:p>
            <a:pPr fontAlgn="auto">
              <a:spcBef>
                <a:spcPts val="0"/>
              </a:spcBef>
              <a:spcAft>
                <a:spcPts val="0"/>
              </a:spcAft>
              <a:defRPr/>
            </a:pPr>
            <a:r>
              <a:rPr lang="cs-CZ" sz="2000" dirty="0">
                <a:latin typeface="+mn-lt"/>
                <a:ea typeface="+mn-ea"/>
              </a:rPr>
              <a:t>	(1) Obec nebo obce, které nezřídily obecní policii, mohou uzavřít s jinou obcí v témže vyšším územním samosprávném celku (kraji), která obecní policii zřídila, veřejnoprávní smlouvu, na jejímž základě bude obecní policie této obce vykonávat úkoly stanovené tímto nebo zvláštním zákonem na území obce nebo obcí, které obecní policii nezřídily a jsou smluvními stranami této smlouvy.</a:t>
            </a:r>
          </a:p>
          <a:p>
            <a:pPr fontAlgn="auto">
              <a:spcBef>
                <a:spcPts val="0"/>
              </a:spcBef>
              <a:spcAft>
                <a:spcPts val="0"/>
              </a:spcAft>
              <a:defRPr/>
            </a:pPr>
            <a:r>
              <a:rPr lang="cs-CZ" sz="2000" dirty="0">
                <a:latin typeface="+mn-lt"/>
                <a:ea typeface="+mn-ea"/>
              </a:rPr>
              <a:t>	(2) Veřejnoprávní smlouva podle odstavce 1 vyžaduje ke svému uzavření nebo změně obsahu souhlasu krajského úřadu. O udělení souhlasu rozhoduje krajský úřad v přenesené působnosti ve správním řízení podle zvláštního zákona.</a:t>
            </a:r>
          </a:p>
          <a:p>
            <a:pPr fontAlgn="auto">
              <a:spcBef>
                <a:spcPts val="0"/>
              </a:spcBef>
              <a:spcAft>
                <a:spcPts val="0"/>
              </a:spcAft>
              <a:defRPr/>
            </a:pPr>
            <a:r>
              <a:rPr lang="cs-CZ" sz="2000" dirty="0">
                <a:latin typeface="+mn-lt"/>
                <a:ea typeface="+mn-ea"/>
              </a:rPr>
              <a:t>	(3) Veřejnoprávní smlouva podle odstavce 1 musí obsahovat</a:t>
            </a:r>
          </a:p>
          <a:p>
            <a:pPr marL="342900" indent="-342900" fontAlgn="auto">
              <a:spcBef>
                <a:spcPts val="0"/>
              </a:spcBef>
              <a:spcAft>
                <a:spcPts val="0"/>
              </a:spcAft>
              <a:buFontTx/>
              <a:buAutoNum type="alphaLcParenR"/>
              <a:defRPr/>
            </a:pPr>
            <a:r>
              <a:rPr lang="cs-CZ" sz="2000" dirty="0">
                <a:latin typeface="+mn-lt"/>
                <a:ea typeface="+mn-ea"/>
              </a:rPr>
              <a:t>označení obcí, které jsou jejími smluvními stranami,</a:t>
            </a:r>
          </a:p>
          <a:p>
            <a:pPr fontAlgn="auto">
              <a:spcBef>
                <a:spcPts val="0"/>
              </a:spcBef>
              <a:spcAft>
                <a:spcPts val="0"/>
              </a:spcAft>
              <a:defRPr/>
            </a:pPr>
            <a:r>
              <a:rPr lang="cs-CZ" sz="2000" dirty="0">
                <a:latin typeface="+mn-lt"/>
                <a:ea typeface="+mn-ea"/>
              </a:rPr>
              <a:t>b) určení rozsahu úkolů podle tohoto nebo zvláštního zákona, které bude obecní policie vykonávat na území obce nebo obcí, které obecní policii nezřídily a které jsou smluvními stranami této smlouvy, jakož i den, od kterého bude obecní policie tyto úkoly vykonávat, </a:t>
            </a:r>
          </a:p>
          <a:p>
            <a:pPr fontAlgn="auto">
              <a:spcBef>
                <a:spcPts val="0"/>
              </a:spcBef>
              <a:spcAft>
                <a:spcPts val="0"/>
              </a:spcAft>
              <a:defRPr/>
            </a:pPr>
            <a:r>
              <a:rPr lang="cs-CZ" sz="2000" dirty="0">
                <a:latin typeface="+mn-lt"/>
                <a:ea typeface="+mn-ea"/>
              </a:rPr>
              <a:t>c) způsob úhrady nákladů spojených s výkonem úkolů podle písmena b).</a:t>
            </a:r>
          </a:p>
          <a:p>
            <a:pPr fontAlgn="auto">
              <a:spcBef>
                <a:spcPts val="0"/>
              </a:spcBef>
              <a:spcAft>
                <a:spcPts val="0"/>
              </a:spcAft>
              <a:defRPr/>
            </a:pPr>
            <a:r>
              <a:rPr lang="cs-CZ" sz="2000" dirty="0">
                <a:latin typeface="+mn-lt"/>
                <a:ea typeface="+mn-ea"/>
              </a:rPr>
              <a:t> 	(4) Obec, která obecní policii nezřídila a je smluvní stranou veřejnoprávní smlouvy podle odstavce 1, vydá strážníkovi obce druhé smluvní strany této smlouvy písemné zmocnění, kterým prokazuje oprávněnost výkonu pravomoci na jejím území.</a:t>
            </a:r>
          </a:p>
        </p:txBody>
      </p:sp>
      <p:pic>
        <p:nvPicPr>
          <p:cNvPr id="18435" name="Obrázek 6" descr="attachment.png"/>
          <p:cNvPicPr>
            <a:picLocks noChangeAspect="1"/>
          </p:cNvPicPr>
          <p:nvPr/>
        </p:nvPicPr>
        <p:blipFill>
          <a:blip r:embed="rId2" cstate="print"/>
          <a:srcRect/>
          <a:stretch>
            <a:fillRect/>
          </a:stretch>
        </p:blipFill>
        <p:spPr bwMode="auto">
          <a:xfrm>
            <a:off x="8013700" y="2786063"/>
            <a:ext cx="928688" cy="928687"/>
          </a:xfrm>
          <a:prstGeom prst="rect">
            <a:avLst/>
          </a:prstGeom>
          <a:noFill/>
          <a:ln w="9525">
            <a:noFill/>
            <a:miter lim="800000"/>
            <a:headEnd/>
            <a:tailEnd/>
          </a:ln>
        </p:spPr>
      </p:pic>
      <p:pic>
        <p:nvPicPr>
          <p:cNvPr id="18436" name="Obrázek 7" descr="attachment.png"/>
          <p:cNvPicPr>
            <a:picLocks noChangeAspect="1"/>
          </p:cNvPicPr>
          <p:nvPr/>
        </p:nvPicPr>
        <p:blipFill>
          <a:blip r:embed="rId2" cstate="print"/>
          <a:srcRect/>
          <a:stretch>
            <a:fillRect/>
          </a:stretch>
        </p:blipFill>
        <p:spPr bwMode="auto">
          <a:xfrm>
            <a:off x="7715250" y="2857500"/>
            <a:ext cx="928688" cy="9286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Druhy veřejnoprávních smluv</a:t>
            </a:r>
            <a:endParaRPr lang="cs-CZ" dirty="0"/>
          </a:p>
        </p:txBody>
      </p:sp>
      <p:sp>
        <p:nvSpPr>
          <p:cNvPr id="24579" name="Zástupný symbol pro obsah 2"/>
          <p:cNvSpPr>
            <a:spLocks noGrp="1"/>
          </p:cNvSpPr>
          <p:nvPr>
            <p:ph idx="1"/>
          </p:nvPr>
        </p:nvSpPr>
        <p:spPr>
          <a:xfrm>
            <a:off x="1258888" y="1447800"/>
            <a:ext cx="7675562" cy="4800600"/>
          </a:xfrm>
        </p:spPr>
        <p:txBody>
          <a:bodyPr/>
          <a:lstStyle/>
          <a:p>
            <a:pPr>
              <a:spcAft>
                <a:spcPts val="600"/>
              </a:spcAft>
              <a:buFont typeface="Wingdings 2" pitchFamily="18" charset="2"/>
              <a:buNone/>
            </a:pPr>
            <a:r>
              <a:rPr lang="cs-CZ" b="1" smtClean="0">
                <a:latin typeface="Calibri" pitchFamily="34" charset="0"/>
              </a:rPr>
              <a:t>Subordinační</a:t>
            </a:r>
          </a:p>
          <a:p>
            <a:pPr>
              <a:spcAft>
                <a:spcPts val="600"/>
              </a:spcAft>
              <a:buFont typeface="Arial" charset="0"/>
              <a:buChar char="•"/>
            </a:pPr>
            <a:r>
              <a:rPr lang="cs-CZ" sz="2400" smtClean="0">
                <a:latin typeface="Calibri" pitchFamily="34" charset="0"/>
              </a:rPr>
              <a:t>Správní orgán jménem osoby, za kterou jedná, s osobou, která by byla hlavním účastníkem (27/1 SprŘ), kdyby probíhalo správní řízení (podle části II. SprŘ), a to i namísto rozhodnutí </a:t>
            </a:r>
          </a:p>
          <a:p>
            <a:pPr lvl="1">
              <a:spcAft>
                <a:spcPts val="600"/>
              </a:spcAft>
              <a:buFont typeface="Arial" charset="0"/>
              <a:buChar char="•"/>
            </a:pPr>
            <a:r>
              <a:rPr lang="cs-CZ" sz="2000" smtClean="0">
                <a:latin typeface="Calibri" pitchFamily="34" charset="0"/>
              </a:rPr>
              <a:t> Stanoví-li tak zvláštní zákon</a:t>
            </a:r>
          </a:p>
          <a:p>
            <a:pPr lvl="1">
              <a:spcAft>
                <a:spcPts val="600"/>
              </a:spcAft>
              <a:buFont typeface="Arial" charset="0"/>
              <a:buChar char="•"/>
            </a:pPr>
            <a:r>
              <a:rPr lang="cs-CZ" sz="2000" smtClean="0">
                <a:latin typeface="Calibri" pitchFamily="34" charset="0"/>
              </a:rPr>
              <a:t> Souhlasí-li ostatní účastníci, i vedlejší (27/2,3)</a:t>
            </a:r>
          </a:p>
          <a:p>
            <a:pPr>
              <a:spcAft>
                <a:spcPts val="600"/>
              </a:spcAft>
              <a:buFont typeface="Arial" charset="0"/>
              <a:buChar char="•"/>
            </a:pPr>
            <a:r>
              <a:rPr lang="cs-CZ" sz="2400" i="1" smtClean="0">
                <a:latin typeface="Calibri" pitchFamily="34" charset="0"/>
              </a:rPr>
              <a:t>Územní rozhodnutí lze nahradit územním souhlasem za podmínek uvedených v § 96 nebo veřejnoprávní smlouvou za podmínek uvedených v § 78a</a:t>
            </a:r>
            <a:r>
              <a:rPr lang="cs-CZ" sz="2400" smtClean="0">
                <a:latin typeface="Calibri" pitchFamily="34" charset="0"/>
              </a:rPr>
              <a:t> (§ 78 StavZ)</a:t>
            </a:r>
          </a:p>
          <a:p>
            <a:pPr>
              <a:spcAft>
                <a:spcPts val="600"/>
              </a:spcAft>
              <a:buFont typeface="Arial" charset="0"/>
              <a:buChar char="•"/>
            </a:pPr>
            <a:endParaRPr lang="cs-CZ" sz="2400" smtClean="0">
              <a:latin typeface="Calibri" pitchFamily="34" charset="0"/>
            </a:endParaRPr>
          </a:p>
          <a:p>
            <a:pPr>
              <a:spcAft>
                <a:spcPts val="600"/>
              </a:spcAft>
              <a:buFont typeface="Arial" charset="0"/>
              <a:buChar char="•"/>
            </a:pPr>
            <a:endParaRPr lang="cs-CZ" sz="2400" smtClean="0">
              <a:latin typeface="Calibri" pitchFamily="34" charset="0"/>
            </a:endParaRPr>
          </a:p>
          <a:p>
            <a:endParaRPr lang="cs-CZ" sz="24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Obdélník 1"/>
          <p:cNvSpPr>
            <a:spLocks noChangeArrowheads="1"/>
          </p:cNvSpPr>
          <p:nvPr/>
        </p:nvSpPr>
        <p:spPr bwMode="auto">
          <a:xfrm>
            <a:off x="0" y="0"/>
            <a:ext cx="9144000" cy="5632450"/>
          </a:xfrm>
          <a:prstGeom prst="rect">
            <a:avLst/>
          </a:prstGeom>
          <a:noFill/>
          <a:ln w="9525">
            <a:noFill/>
            <a:miter lim="800000"/>
            <a:headEnd/>
            <a:tailEnd/>
          </a:ln>
        </p:spPr>
        <p:txBody>
          <a:bodyPr>
            <a:spAutoFit/>
          </a:bodyPr>
          <a:lstStyle/>
          <a:p>
            <a:pPr algn="ctr"/>
            <a:r>
              <a:rPr lang="cs-CZ" sz="2000" u="sng" dirty="0">
                <a:latin typeface="Calibri" pitchFamily="34" charset="0"/>
              </a:rPr>
              <a:t>§ 78 Stavebního zákona</a:t>
            </a:r>
          </a:p>
          <a:p>
            <a:endParaRPr lang="cs-CZ" sz="2000" dirty="0">
              <a:latin typeface="Calibri" pitchFamily="34" charset="0"/>
            </a:endParaRPr>
          </a:p>
          <a:p>
            <a:r>
              <a:rPr lang="cs-CZ" sz="2000" dirty="0">
                <a:latin typeface="Calibri" pitchFamily="34" charset="0"/>
              </a:rPr>
              <a:t>	(1) Územní rozhodnutí lze nahradit územním souhlasem za podmínek uvedených v § 96 nebo veřejnoprávní smlouvou za podmínek uvedených v § 78a.</a:t>
            </a:r>
          </a:p>
          <a:p>
            <a:r>
              <a:rPr lang="cs-CZ" sz="2000" dirty="0">
                <a:latin typeface="Calibri" pitchFamily="34" charset="0"/>
              </a:rPr>
              <a:t> 	(2) Územní rozhodnutí se nevydává, pokud jej nahrazuje regulační plán.</a:t>
            </a:r>
          </a:p>
          <a:p>
            <a:r>
              <a:rPr lang="cs-CZ" sz="2000" dirty="0">
                <a:latin typeface="Calibri" pitchFamily="34" charset="0"/>
              </a:rPr>
              <a:t> 	(3) Stavební úřad může vést společné územní a stavební řízení podle § 94a, jsou-li podmínky v území jednoznačné, zejména je-li pro území vydán územní plán nebo regulační plán.</a:t>
            </a:r>
          </a:p>
          <a:p>
            <a:r>
              <a:rPr lang="cs-CZ" sz="2000" dirty="0">
                <a:latin typeface="Calibri" pitchFamily="34" charset="0"/>
              </a:rPr>
              <a:t> 	(4) Stavební úřad může podle § 96a spojit vydání územního souhlasu se souhlasem s provedením ohlášeného stavebního záměru.</a:t>
            </a:r>
          </a:p>
          <a:p>
            <a:r>
              <a:rPr lang="cs-CZ" sz="2000" dirty="0">
                <a:latin typeface="Calibri" pitchFamily="34" charset="0"/>
              </a:rPr>
              <a:t> 	(5) Pokud je možné nahradit územní rozhodnutí veřejnoprávní smlouvou (§ 78a) a současně je možné nahradit stavební povolení veřejnoprávní smlouvou (§ 116), lze uzavřít veřejnoprávní smlouvu, která nahradí současně územní rozhodnutí a stavební povolení.</a:t>
            </a:r>
          </a:p>
          <a:p>
            <a:r>
              <a:rPr lang="cs-CZ" sz="2000" dirty="0">
                <a:latin typeface="Calibri" pitchFamily="34" charset="0"/>
              </a:rPr>
              <a:t> 	(6) Stavební úřad může v územním rozhodnutí u staveb a terénních úprav uvedených v § 104 odst. 1 písm. f) až i), jestliže to nevylučuje povaha věci, ochrana veřejných zájmů podle zvláštních právních předpisů nebo ochrana práv účastníků řízení, stanovit, že k jejich provedení nebude vyžadovat ohlášení.</a:t>
            </a:r>
          </a:p>
        </p:txBody>
      </p:sp>
      <p:pic>
        <p:nvPicPr>
          <p:cNvPr id="21507" name="Obrázek 2" descr="attachment.png"/>
          <p:cNvPicPr>
            <a:picLocks noChangeAspect="1"/>
          </p:cNvPicPr>
          <p:nvPr/>
        </p:nvPicPr>
        <p:blipFill>
          <a:blip r:embed="rId2" cstate="print"/>
          <a:srcRect/>
          <a:stretch>
            <a:fillRect/>
          </a:stretch>
        </p:blipFill>
        <p:spPr bwMode="auto">
          <a:xfrm>
            <a:off x="8358188" y="214313"/>
            <a:ext cx="785812" cy="7858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Druhy veřejnoprávních smluv</a:t>
            </a:r>
            <a:endParaRPr lang="cs-CZ" dirty="0"/>
          </a:p>
        </p:txBody>
      </p:sp>
      <p:sp>
        <p:nvSpPr>
          <p:cNvPr id="25603" name="Zástupný symbol pro obsah 2"/>
          <p:cNvSpPr>
            <a:spLocks noGrp="1"/>
          </p:cNvSpPr>
          <p:nvPr>
            <p:ph idx="1"/>
          </p:nvPr>
        </p:nvSpPr>
        <p:spPr>
          <a:xfrm>
            <a:off x="1187450" y="1447800"/>
            <a:ext cx="7848600" cy="4800600"/>
          </a:xfrm>
        </p:spPr>
        <p:txBody>
          <a:bodyPr/>
          <a:lstStyle/>
          <a:p>
            <a:pPr>
              <a:spcAft>
                <a:spcPts val="600"/>
              </a:spcAft>
              <a:buFont typeface="Wingdings 2" pitchFamily="18" charset="2"/>
              <a:buNone/>
            </a:pPr>
            <a:r>
              <a:rPr lang="cs-CZ" b="1" smtClean="0">
                <a:latin typeface="Calibri" pitchFamily="34" charset="0"/>
              </a:rPr>
              <a:t>O převodu nebo způsobu výkonu (veřejných subjektivních) práv nebo povinností</a:t>
            </a:r>
          </a:p>
          <a:p>
            <a:pPr>
              <a:spcAft>
                <a:spcPts val="600"/>
              </a:spcAft>
              <a:buFont typeface="Arial" charset="0"/>
              <a:buChar char="•"/>
            </a:pPr>
            <a:r>
              <a:rPr lang="cs-CZ" sz="2400" smtClean="0">
                <a:latin typeface="Calibri" pitchFamily="34" charset="0"/>
              </a:rPr>
              <a:t>Ti, kdo by byli hlavními účastníky správního řízení (dle části II. SprŘ), popř. ti, kdo účastníky takového řízení jsou</a:t>
            </a:r>
          </a:p>
          <a:p>
            <a:pPr>
              <a:spcAft>
                <a:spcPts val="600"/>
              </a:spcAft>
              <a:buFont typeface="Arial" charset="0"/>
              <a:buChar char="•"/>
            </a:pPr>
            <a:r>
              <a:rPr lang="cs-CZ" sz="2400" smtClean="0">
                <a:latin typeface="Calibri" pitchFamily="34" charset="0"/>
              </a:rPr>
              <a:t>Předmětem je převod P nebo pov. nebo způs. jejich výkonu</a:t>
            </a:r>
          </a:p>
          <a:p>
            <a:pPr lvl="1">
              <a:spcAft>
                <a:spcPts val="600"/>
              </a:spcAft>
              <a:buFont typeface="Arial" charset="0"/>
              <a:buChar char="•"/>
            </a:pPr>
            <a:r>
              <a:rPr lang="cs-CZ" sz="2000" smtClean="0">
                <a:latin typeface="Calibri" pitchFamily="34" charset="0"/>
              </a:rPr>
              <a:t> nevylučuje-li to povaha věci</a:t>
            </a:r>
          </a:p>
          <a:p>
            <a:pPr lvl="1">
              <a:spcAft>
                <a:spcPts val="600"/>
              </a:spcAft>
              <a:buFont typeface="Arial" charset="0"/>
              <a:buChar char="•"/>
            </a:pPr>
            <a:r>
              <a:rPr lang="cs-CZ" sz="2000" smtClean="0">
                <a:latin typeface="Calibri" pitchFamily="34" charset="0"/>
              </a:rPr>
              <a:t> nestanoví-li zvláštní zákon jinak</a:t>
            </a:r>
          </a:p>
          <a:p>
            <a:pPr lvl="1">
              <a:spcAft>
                <a:spcPts val="600"/>
              </a:spcAft>
              <a:buFont typeface="Arial" charset="0"/>
              <a:buChar char="•"/>
            </a:pPr>
            <a:r>
              <a:rPr lang="cs-CZ" sz="2000" smtClean="0">
                <a:latin typeface="Calibri" pitchFamily="34" charset="0"/>
              </a:rPr>
              <a:t>jen se souhlasem spr. orgánu (posuzuje soulad s pr. předpisy a veř. zájmem) / </a:t>
            </a:r>
            <a:r>
              <a:rPr lang="cs-CZ" sz="2000" i="1" smtClean="0">
                <a:latin typeface="Calibri" pitchFamily="34" charset="0"/>
              </a:rPr>
              <a:t>při jeho přistoupení ke sml.</a:t>
            </a:r>
          </a:p>
          <a:p>
            <a:pPr>
              <a:spcAft>
                <a:spcPts val="600"/>
              </a:spcAft>
              <a:buFont typeface="Arial" charset="0"/>
              <a:buChar char="•"/>
            </a:pPr>
            <a:r>
              <a:rPr lang="cs-CZ" sz="2400" smtClean="0">
                <a:latin typeface="Calibri" pitchFamily="34" charset="0"/>
              </a:rPr>
              <a:t>Nestanoví-li vodoprávní úřad jinak, může oprávněný umožnit výkon svého povolení k nakládání s vodami i jinému. (§ 11 odst. 3 zákona o vodách)</a:t>
            </a:r>
          </a:p>
          <a:p>
            <a:pPr>
              <a:spcAft>
                <a:spcPts val="600"/>
              </a:spcAft>
              <a:buFont typeface="Arial" charset="0"/>
              <a:buChar char="•"/>
            </a:pPr>
            <a:endParaRPr lang="cs-CZ" sz="2400" smtClean="0">
              <a:latin typeface="Calibri" pitchFamily="34" charset="0"/>
            </a:endParaRPr>
          </a:p>
          <a:p>
            <a:endParaRPr lang="cs-CZ" sz="24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a:t>
            </a:r>
            <a:endParaRPr lang="cs-CZ" dirty="0"/>
          </a:p>
        </p:txBody>
      </p:sp>
      <p:sp>
        <p:nvSpPr>
          <p:cNvPr id="3" name="Zástupný symbol pro obsah 2"/>
          <p:cNvSpPr>
            <a:spLocks noGrp="1"/>
          </p:cNvSpPr>
          <p:nvPr>
            <p:ph idx="1"/>
          </p:nvPr>
        </p:nvSpPr>
        <p:spPr/>
        <p:txBody>
          <a:bodyPr/>
          <a:lstStyle/>
          <a:p>
            <a:r>
              <a:rPr lang="cs-CZ" dirty="0" smtClean="0"/>
              <a:t>Zopakování forem realizace veřejné správy</a:t>
            </a:r>
          </a:p>
          <a:p>
            <a:r>
              <a:rPr lang="cs-CZ" dirty="0" smtClean="0"/>
              <a:t>Použitelnost předpisů</a:t>
            </a:r>
          </a:p>
          <a:p>
            <a:r>
              <a:rPr lang="cs-CZ" dirty="0" smtClean="0"/>
              <a:t>Základní zásady činnosti správních orgánů</a:t>
            </a:r>
          </a:p>
          <a:p>
            <a:r>
              <a:rPr lang="cs-CZ" dirty="0" smtClean="0"/>
              <a:t>Opatření obecné povahy</a:t>
            </a:r>
          </a:p>
          <a:p>
            <a:r>
              <a:rPr lang="cs-CZ" dirty="0" smtClean="0"/>
              <a:t>Veřejnoprávní smlouva</a:t>
            </a:r>
          </a:p>
          <a:p>
            <a:r>
              <a:rPr lang="cs-CZ" dirty="0" smtClean="0"/>
              <a:t>Správní rozhodnutí</a:t>
            </a:r>
          </a:p>
          <a:p>
            <a:pPr lvl="1"/>
            <a:r>
              <a:rPr lang="cs-CZ" dirty="0" smtClean="0"/>
              <a:t>Proces vydávání</a:t>
            </a:r>
          </a:p>
          <a:p>
            <a:pPr lvl="1"/>
            <a:r>
              <a:rPr lang="cs-CZ" dirty="0" smtClean="0"/>
              <a:t>(Přezkoumání)</a:t>
            </a:r>
            <a:endParaRPr lang="cs-CZ"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Obdélník 1"/>
          <p:cNvSpPr>
            <a:spLocks noChangeArrowheads="1"/>
          </p:cNvSpPr>
          <p:nvPr/>
        </p:nvSpPr>
        <p:spPr bwMode="auto">
          <a:xfrm>
            <a:off x="0" y="0"/>
            <a:ext cx="9144000" cy="6186488"/>
          </a:xfrm>
          <a:prstGeom prst="rect">
            <a:avLst/>
          </a:prstGeom>
          <a:noFill/>
          <a:ln w="9525">
            <a:noFill/>
            <a:miter lim="800000"/>
            <a:headEnd/>
            <a:tailEnd/>
          </a:ln>
        </p:spPr>
        <p:txBody>
          <a:bodyPr>
            <a:spAutoFit/>
          </a:bodyPr>
          <a:lstStyle/>
          <a:p>
            <a:pPr algn="ctr"/>
            <a:r>
              <a:rPr lang="cs-CZ" sz="2200" u="sng" dirty="0">
                <a:latin typeface="Calibri" pitchFamily="34" charset="0"/>
              </a:rPr>
              <a:t>§ 11 zákona č. 254/2001 Sb., o vodách</a:t>
            </a:r>
          </a:p>
          <a:p>
            <a:endParaRPr lang="cs-CZ" sz="2200" dirty="0">
              <a:latin typeface="Calibri" pitchFamily="34" charset="0"/>
            </a:endParaRPr>
          </a:p>
          <a:p>
            <a:r>
              <a:rPr lang="cs-CZ" sz="2200" dirty="0">
                <a:latin typeface="Calibri" pitchFamily="34" charset="0"/>
              </a:rPr>
              <a:t>	(1) Práva a povinnosti vyplývající z povolení k nakládání s vodami, které bylo vydáno pro účel spojený s vlastnictvím k pozemkům a nebo stavbám, přecházejí na jejich nabyvatele, pokud tyto pozemky a nebo stavby budou i nadále sloužit účelu uvedenému v povolení. …</a:t>
            </a:r>
          </a:p>
          <a:p>
            <a:r>
              <a:rPr lang="cs-CZ" sz="2200" dirty="0">
                <a:latin typeface="Calibri" pitchFamily="34" charset="0"/>
              </a:rPr>
              <a:t> 	(2) Povolení k nakládání s vodami nezakládá práva k cizím pozemkům a stavbám ani nevzniká vodoprávnímu úřadu, správci vodního toku nebo vlastníku vodního díla právní povinnost náhrady oprávněným za nemožnost nakládat s vodami v maximálním povoleném množství a s určitými vlastnostmi.</a:t>
            </a:r>
          </a:p>
          <a:p>
            <a:r>
              <a:rPr lang="cs-CZ" sz="2200" dirty="0">
                <a:latin typeface="Calibri" pitchFamily="34" charset="0"/>
              </a:rPr>
              <a:t> 	</a:t>
            </a:r>
            <a:r>
              <a:rPr lang="cs-CZ" sz="2200" u="sng" dirty="0">
                <a:latin typeface="Calibri" pitchFamily="34" charset="0"/>
              </a:rPr>
              <a:t>(3) Nestanoví-li vodoprávní úřad jinak, může oprávněný umožnit výkon svého povolení k nakládání s vodami i jinému.</a:t>
            </a:r>
          </a:p>
          <a:p>
            <a:r>
              <a:rPr lang="cs-CZ" sz="2200" dirty="0">
                <a:latin typeface="Calibri" pitchFamily="34" charset="0"/>
              </a:rPr>
              <a:t> 	(4) Je-li povolené nakládání s vodami nezbytně třeba ve veř. zájmu a oprávněný své povolení nevyužívá zcela nebo zčásti, může mu vodoprávní úřad uložit povinnost umožnit využití jeho vodního díla nebo zařízení k povolenému nakládání s vodami jinou, vodoprávním úřadem určenou fyzickou nebo právnickou osobou, na dobu nezbytně nutnou nebo do doby rozhodnutí o jeho vyvlastnění nebo omezení vlastnického práva, a to za přiměřenou náhradu.</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1331640" y="292100"/>
            <a:ext cx="7526610" cy="708025"/>
          </a:xfrm>
          <a:prstGeom prst="rect">
            <a:avLst/>
          </a:prstGeom>
        </p:spPr>
        <p:txBody>
          <a:bodyPr wrap="square">
            <a:spAutoFit/>
          </a:bodyPr>
          <a:lstStyle/>
          <a:p>
            <a:pPr fontAlgn="auto">
              <a:spcBef>
                <a:spcPts val="0"/>
              </a:spcBef>
              <a:spcAft>
                <a:spcPts val="0"/>
              </a:spcAft>
              <a:defRPr/>
            </a:pPr>
            <a:r>
              <a:rPr lang="cs-CZ" altLang="zh-CN" sz="4000" spc="-150" dirty="0">
                <a:latin typeface="Arial Black" pitchFamily="34" charset="0"/>
                <a:ea typeface="宋体" charset="-122"/>
              </a:rPr>
              <a:t>Opatření obecné povahy</a:t>
            </a:r>
            <a:endParaRPr lang="zh-CN" altLang="en-US" sz="4000" spc="-150" dirty="0">
              <a:latin typeface="Arial Black" pitchFamily="34" charset="0"/>
              <a:ea typeface="+mn-ea"/>
            </a:endParaRPr>
          </a:p>
        </p:txBody>
      </p:sp>
      <p:sp>
        <p:nvSpPr>
          <p:cNvPr id="32771" name="TextovéPole 3"/>
          <p:cNvSpPr txBox="1">
            <a:spLocks noChangeArrowheads="1"/>
          </p:cNvSpPr>
          <p:nvPr/>
        </p:nvSpPr>
        <p:spPr bwMode="auto">
          <a:xfrm>
            <a:off x="1259632" y="1357313"/>
            <a:ext cx="7527181" cy="4308872"/>
          </a:xfrm>
          <a:prstGeom prst="rect">
            <a:avLst/>
          </a:prstGeom>
          <a:noFill/>
          <a:ln w="9525">
            <a:noFill/>
            <a:miter lim="800000"/>
            <a:headEnd/>
            <a:tailEnd/>
          </a:ln>
        </p:spPr>
        <p:txBody>
          <a:bodyPr wrap="square">
            <a:spAutoFit/>
          </a:bodyPr>
          <a:lstStyle/>
          <a:p>
            <a:pPr>
              <a:spcBef>
                <a:spcPts val="600"/>
              </a:spcBef>
              <a:spcAft>
                <a:spcPts val="600"/>
              </a:spcAft>
            </a:pPr>
            <a:r>
              <a:rPr lang="cs-CZ" sz="2800" dirty="0">
                <a:latin typeface="Calibri" pitchFamily="34" charset="0"/>
              </a:rPr>
              <a:t>= smíšený právní akt (má znaky ISA i NSA)</a:t>
            </a:r>
          </a:p>
          <a:p>
            <a:pPr>
              <a:spcBef>
                <a:spcPts val="600"/>
              </a:spcBef>
              <a:spcAft>
                <a:spcPts val="600"/>
              </a:spcAft>
              <a:buFont typeface="Arial" pitchFamily="34" charset="0"/>
              <a:buChar char="•"/>
            </a:pPr>
            <a:r>
              <a:rPr lang="cs-CZ" sz="2800" dirty="0">
                <a:latin typeface="Calibri" pitchFamily="34" charset="0"/>
              </a:rPr>
              <a:t> Dle </a:t>
            </a:r>
            <a:r>
              <a:rPr lang="cs-CZ" sz="2800" dirty="0" err="1">
                <a:latin typeface="Calibri" pitchFamily="34" charset="0"/>
              </a:rPr>
              <a:t>SprŘ</a:t>
            </a:r>
            <a:r>
              <a:rPr lang="cs-CZ" sz="2800" dirty="0">
                <a:latin typeface="Calibri" pitchFamily="34" charset="0"/>
              </a:rPr>
              <a:t> </a:t>
            </a:r>
            <a:r>
              <a:rPr lang="cs-CZ" sz="2800" i="1" dirty="0">
                <a:latin typeface="Calibri" pitchFamily="34" charset="0"/>
              </a:rPr>
              <a:t>není ani právním předpisem, ani rozhodnutím</a:t>
            </a:r>
          </a:p>
          <a:p>
            <a:pPr>
              <a:spcBef>
                <a:spcPts val="600"/>
              </a:spcBef>
              <a:spcAft>
                <a:spcPts val="600"/>
              </a:spcAft>
              <a:buFont typeface="Arial" pitchFamily="34" charset="0"/>
              <a:buChar char="•"/>
            </a:pPr>
            <a:r>
              <a:rPr lang="cs-CZ" sz="2800" dirty="0" smtClean="0">
                <a:latin typeface="Calibri" pitchFamily="34" charset="0"/>
              </a:rPr>
              <a:t> obecná úprava je obsažena ve správním řádu</a:t>
            </a:r>
          </a:p>
          <a:p>
            <a:pPr lvl="1">
              <a:spcBef>
                <a:spcPts val="600"/>
              </a:spcBef>
              <a:spcAft>
                <a:spcPts val="600"/>
              </a:spcAft>
              <a:buFont typeface="Arial" pitchFamily="34" charset="0"/>
              <a:buChar char="•"/>
            </a:pPr>
            <a:r>
              <a:rPr lang="cs-CZ" sz="2800" dirty="0" smtClean="0">
                <a:latin typeface="Calibri" pitchFamily="34" charset="0"/>
              </a:rPr>
              <a:t> zejména v části VI. § 171 - § 174 </a:t>
            </a:r>
          </a:p>
          <a:p>
            <a:pPr lvl="1">
              <a:spcBef>
                <a:spcPts val="600"/>
              </a:spcBef>
              <a:spcAft>
                <a:spcPts val="600"/>
              </a:spcAft>
              <a:buFont typeface="Arial" pitchFamily="34" charset="0"/>
              <a:buChar char="•"/>
            </a:pPr>
            <a:r>
              <a:rPr lang="cs-CZ" sz="2800" dirty="0" smtClean="0">
                <a:latin typeface="Calibri" pitchFamily="34" charset="0"/>
              </a:rPr>
              <a:t> obdobně se použije i část I. (§ 1 - § 8), přiměřeně i část II.</a:t>
            </a:r>
          </a:p>
          <a:p>
            <a:pPr>
              <a:spcBef>
                <a:spcPts val="600"/>
              </a:spcBef>
              <a:spcAft>
                <a:spcPts val="600"/>
              </a:spcAft>
              <a:buFont typeface="Arial" pitchFamily="34" charset="0"/>
              <a:buChar char="•"/>
            </a:pPr>
            <a:r>
              <a:rPr lang="cs-CZ" sz="2800" dirty="0" smtClean="0">
                <a:latin typeface="Calibri" pitchFamily="34" charset="0"/>
              </a:rPr>
              <a:t> zvláštní úprava v jiných předpisech</a:t>
            </a:r>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Obdélník 1"/>
          <p:cNvSpPr>
            <a:spLocks noChangeArrowheads="1"/>
          </p:cNvSpPr>
          <p:nvPr/>
        </p:nvSpPr>
        <p:spPr bwMode="auto">
          <a:xfrm>
            <a:off x="0" y="0"/>
            <a:ext cx="9144000" cy="6248400"/>
          </a:xfrm>
          <a:prstGeom prst="rect">
            <a:avLst/>
          </a:prstGeom>
          <a:noFill/>
          <a:ln w="9525">
            <a:noFill/>
            <a:miter lim="800000"/>
            <a:headEnd/>
            <a:tailEnd/>
          </a:ln>
        </p:spPr>
        <p:txBody>
          <a:bodyPr>
            <a:spAutoFit/>
          </a:bodyPr>
          <a:lstStyle/>
          <a:p>
            <a:pPr algn="ctr"/>
            <a:r>
              <a:rPr lang="cs-CZ" sz="2000" u="sng">
                <a:latin typeface="Calibri" pitchFamily="34" charset="0"/>
              </a:rPr>
              <a:t>§ 15 zákona č. 48/1997 Sb., o veřejné zdravotním pojištění</a:t>
            </a:r>
          </a:p>
          <a:p>
            <a:endParaRPr lang="cs-CZ" sz="2000">
              <a:latin typeface="Calibri" pitchFamily="34" charset="0"/>
            </a:endParaRPr>
          </a:p>
          <a:p>
            <a:r>
              <a:rPr lang="cs-CZ" sz="2000">
                <a:latin typeface="Calibri" pitchFamily="34" charset="0"/>
              </a:rPr>
              <a:t>	(1) Ze zdravotního pojištění se nehradí, nebo se hradí jen za určitých podmínek, zdravotní výkony uvedené v příloze č. 1 tohoto zákona.</a:t>
            </a:r>
          </a:p>
          <a:p>
            <a:r>
              <a:rPr lang="cs-CZ" sz="2000">
                <a:latin typeface="Calibri" pitchFamily="34" charset="0"/>
              </a:rPr>
              <a:t> 	(2) Ze zdravotního pojištění se dále nehradí výkony akupunktury.</a:t>
            </a:r>
          </a:p>
          <a:p>
            <a:r>
              <a:rPr lang="cs-CZ" sz="2000">
                <a:latin typeface="Calibri" pitchFamily="34" charset="0"/>
              </a:rPr>
              <a:t> 	(3) Hrazené služby zahrnují …</a:t>
            </a:r>
          </a:p>
          <a:p>
            <a:r>
              <a:rPr lang="cs-CZ" sz="2000">
                <a:latin typeface="Calibri" pitchFamily="34" charset="0"/>
              </a:rPr>
              <a:t>	(4) Ze zdravotního pojištění se vždy plně hradí …</a:t>
            </a:r>
          </a:p>
          <a:p>
            <a:r>
              <a:rPr lang="cs-CZ" sz="2000">
                <a:latin typeface="Calibri" pitchFamily="34" charset="0"/>
              </a:rPr>
              <a:t>	(5) Ze zdravotního pojištění se hradí při poskytování ambulantní zdravotní péče léčivé přípravky a potraviny pro zvláštní lékařské účely, pokud pro ně Státní ústav pro kontrolu léčiv (dále jen "Ústav") rozhodl o výši úhrady (§ 39h). V každé skupině léčivých látek uvedených v příloze č. 2 se ze zdravotního pojištění vždy plně hradí nejméně jeden léčivý přípravek nebo potravina pro zvláštní lékařské účely. Dále se ze zdravotního pojištění hradí individuálně připravované léčivé přípravky, radiofarmaka, transfúzní přípravky, léčivé přípravky pro moderní terapii a tkáně a buňky ve výši stanovené Ústavem opatřením obecné povahy. Ze zdravotního pojištění se při poskytování lůžkové péče plně hradí léčivé přípravky a potraviny pro zvláštní lékařské účely, individuálně připravované léčivé přípravky, radiofarmaka, transfúzní přípravky, zdravotnické prostředky, léčivé přípravky pro moderní terapii a tkáně a buňky, v provedení nejméně ekonomicky náročném, v závislosti na míře a závažnosti onemocnění, a pojištěnec se na jejich úhradě nepodílí.</a:t>
            </a:r>
          </a:p>
        </p:txBody>
      </p:sp>
      <p:pic>
        <p:nvPicPr>
          <p:cNvPr id="34819" name="Obrázek 2" descr="attachment.png"/>
          <p:cNvPicPr>
            <a:picLocks noChangeAspect="1"/>
          </p:cNvPicPr>
          <p:nvPr/>
        </p:nvPicPr>
        <p:blipFill>
          <a:blip r:embed="rId2" cstate="print"/>
          <a:srcRect/>
          <a:stretch>
            <a:fillRect/>
          </a:stretch>
        </p:blipFill>
        <p:spPr bwMode="auto">
          <a:xfrm>
            <a:off x="7786688" y="1071563"/>
            <a:ext cx="1065212" cy="10652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Správní rozhodnutí</a:t>
            </a:r>
            <a:endParaRPr lang="cs-CZ" dirty="0"/>
          </a:p>
        </p:txBody>
      </p:sp>
      <p:sp>
        <p:nvSpPr>
          <p:cNvPr id="3" name="Zástupný symbol pro obsah 2"/>
          <p:cNvSpPr>
            <a:spLocks noGrp="1"/>
          </p:cNvSpPr>
          <p:nvPr>
            <p:ph idx="1"/>
          </p:nvPr>
        </p:nvSpPr>
        <p:spPr/>
        <p:txBody>
          <a:bodyPr/>
          <a:lstStyle/>
          <a:p>
            <a:pPr>
              <a:buNone/>
            </a:pPr>
            <a:r>
              <a:rPr lang="cs-CZ" dirty="0" smtClean="0"/>
              <a:t>= úkon orgánu veřejné správy, jímž </a:t>
            </a:r>
          </a:p>
          <a:p>
            <a:r>
              <a:rPr lang="cs-CZ" dirty="0" smtClean="0"/>
              <a:t>se autoritativně zakládají, mění nebo ruší práva anebo povinnosti jmenovitě určené osoby, nebo jímž</a:t>
            </a:r>
          </a:p>
          <a:p>
            <a:r>
              <a:rPr lang="cs-CZ" dirty="0" smtClean="0"/>
              <a:t>se v určité věci prohlašuje, že taková osoba práva nebo povinnosti má anebo nemá</a:t>
            </a:r>
          </a:p>
          <a:p>
            <a:endParaRPr lang="cs-CZ" dirty="0" smtClean="0"/>
          </a:p>
          <a:p>
            <a:r>
              <a:rPr lang="cs-CZ" dirty="0" smtClean="0"/>
              <a:t>rozhodnutí vs. usnesení</a:t>
            </a:r>
            <a:endParaRPr lang="cs-CZ"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Approved razítko.jpg"/>
          <p:cNvPicPr>
            <a:picLocks noChangeAspect="1"/>
          </p:cNvPicPr>
          <p:nvPr/>
        </p:nvPicPr>
        <p:blipFill>
          <a:blip r:embed="rId2" cstate="print">
            <a:lum bright="70000" contrast="-70000"/>
          </a:blip>
          <a:stretch>
            <a:fillRect/>
          </a:stretch>
        </p:blipFill>
        <p:spPr>
          <a:xfrm>
            <a:off x="4643438" y="404813"/>
            <a:ext cx="4176712" cy="4243387"/>
          </a:xfrm>
          <a:prstGeom prst="rect">
            <a:avLst/>
          </a:prstGeom>
          <a:effectLst>
            <a:outerShdw dist="50800" sx="1000" sy="1000" algn="ctr" rotWithShape="0">
              <a:srgbClr val="000000"/>
            </a:outerShdw>
          </a:effectLst>
        </p:spPr>
      </p:pic>
      <p:sp>
        <p:nvSpPr>
          <p:cNvPr id="2" name="Nadpis 1"/>
          <p:cNvSpPr>
            <a:spLocks noGrp="1"/>
          </p:cNvSpPr>
          <p:nvPr>
            <p:ph type="title"/>
          </p:nvPr>
        </p:nvSpPr>
        <p:spPr/>
        <p:txBody>
          <a:bodyPr>
            <a:normAutofit/>
          </a:bodyPr>
          <a:lstStyle/>
          <a:p>
            <a:pPr eaLnBrk="1" fontAlgn="auto" hangingPunct="1">
              <a:spcAft>
                <a:spcPts val="0"/>
              </a:spcAft>
              <a:defRPr/>
            </a:pPr>
            <a:r>
              <a:rPr lang="cs-CZ" dirty="0" smtClean="0">
                <a:solidFill>
                  <a:schemeClr val="tx2">
                    <a:satMod val="130000"/>
                  </a:schemeClr>
                </a:solidFill>
              </a:rPr>
              <a:t>Náležitosti správního rozhodnutí</a:t>
            </a:r>
            <a:endParaRPr lang="cs-CZ" dirty="0">
              <a:solidFill>
                <a:schemeClr val="tx2">
                  <a:satMod val="130000"/>
                </a:schemeClr>
              </a:solidFill>
            </a:endParaRPr>
          </a:p>
        </p:txBody>
      </p:sp>
      <p:sp>
        <p:nvSpPr>
          <p:cNvPr id="17412" name="Zástupný symbol pro obsah 2"/>
          <p:cNvSpPr>
            <a:spLocks noGrp="1"/>
          </p:cNvSpPr>
          <p:nvPr>
            <p:ph idx="1"/>
          </p:nvPr>
        </p:nvSpPr>
        <p:spPr/>
        <p:txBody>
          <a:bodyPr/>
          <a:lstStyle/>
          <a:p>
            <a:pPr eaLnBrk="1" hangingPunct="1"/>
            <a:r>
              <a:rPr lang="cs-CZ" dirty="0" smtClean="0"/>
              <a:t>Kompetenční</a:t>
            </a:r>
          </a:p>
          <a:p>
            <a:pPr lvl="1" eaLnBrk="1" hangingPunct="1"/>
            <a:r>
              <a:rPr lang="cs-CZ" dirty="0" smtClean="0"/>
              <a:t>Pravomoc, působnost, příslušnost</a:t>
            </a:r>
          </a:p>
          <a:p>
            <a:pPr eaLnBrk="1" hangingPunct="1"/>
            <a:r>
              <a:rPr lang="cs-CZ" dirty="0" smtClean="0"/>
              <a:t>Procedurální (část II. a III. </a:t>
            </a:r>
            <a:r>
              <a:rPr lang="cs-CZ" dirty="0" err="1" smtClean="0"/>
              <a:t>SprŘ</a:t>
            </a:r>
            <a:r>
              <a:rPr lang="cs-CZ" dirty="0" smtClean="0"/>
              <a:t>)</a:t>
            </a:r>
          </a:p>
          <a:p>
            <a:pPr lvl="1" eaLnBrk="1" hangingPunct="1"/>
            <a:r>
              <a:rPr lang="cs-CZ" dirty="0" smtClean="0"/>
              <a:t>Postup vč. doručení (publikace)</a:t>
            </a:r>
          </a:p>
          <a:p>
            <a:pPr eaLnBrk="1" hangingPunct="1"/>
            <a:r>
              <a:rPr lang="cs-CZ" dirty="0" smtClean="0"/>
              <a:t>Formální (§ 67 a § 69)</a:t>
            </a:r>
          </a:p>
          <a:p>
            <a:pPr eaLnBrk="1" hangingPunct="1"/>
            <a:r>
              <a:rPr lang="cs-CZ" dirty="0" smtClean="0"/>
              <a:t>Obsahové (§ 68)</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Approved razítko.jpg"/>
          <p:cNvPicPr>
            <a:picLocks noChangeAspect="1"/>
          </p:cNvPicPr>
          <p:nvPr/>
        </p:nvPicPr>
        <p:blipFill>
          <a:blip r:embed="rId2" cstate="print">
            <a:lum bright="70000" contrast="-70000"/>
          </a:blip>
          <a:stretch>
            <a:fillRect/>
          </a:stretch>
        </p:blipFill>
        <p:spPr>
          <a:xfrm>
            <a:off x="4643438" y="404813"/>
            <a:ext cx="4176712" cy="4243387"/>
          </a:xfrm>
          <a:prstGeom prst="rect">
            <a:avLst/>
          </a:prstGeom>
          <a:effectLst>
            <a:outerShdw dist="50800" sx="1000" sy="1000" algn="ctr" rotWithShape="0">
              <a:srgbClr val="000000"/>
            </a:outerShdw>
          </a:effectLst>
        </p:spPr>
      </p:pic>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Formální a obsahové náležitosti</a:t>
            </a:r>
            <a:endParaRPr lang="cs-CZ" dirty="0">
              <a:solidFill>
                <a:schemeClr val="tx2">
                  <a:satMod val="130000"/>
                </a:schemeClr>
              </a:solidFill>
            </a:endParaRPr>
          </a:p>
        </p:txBody>
      </p:sp>
      <p:sp>
        <p:nvSpPr>
          <p:cNvPr id="3" name="Zástupný symbol pro obsah 2"/>
          <p:cNvSpPr>
            <a:spLocks noGrp="1"/>
          </p:cNvSpPr>
          <p:nvPr>
            <p:ph idx="1"/>
          </p:nvPr>
        </p:nvSpPr>
        <p:spPr/>
        <p:txBody>
          <a:bodyPr>
            <a:normAutofit fontScale="47500" lnSpcReduction="20000"/>
          </a:bodyPr>
          <a:lstStyle/>
          <a:p>
            <a:pPr marL="365760" indent="-283464" eaLnBrk="1" fontAlgn="auto" hangingPunct="1">
              <a:spcAft>
                <a:spcPts val="0"/>
              </a:spcAft>
              <a:buFont typeface="Wingdings 2" pitchFamily="18" charset="2"/>
              <a:buNone/>
              <a:defRPr/>
            </a:pPr>
            <a:r>
              <a:rPr lang="cs-CZ" sz="5100" b="1" dirty="0" smtClean="0"/>
              <a:t>Formální (§ 67 a § 69 </a:t>
            </a:r>
            <a:r>
              <a:rPr lang="cs-CZ" sz="5100" b="1" dirty="0" err="1" smtClean="0"/>
              <a:t>SprŘ</a:t>
            </a:r>
            <a:r>
              <a:rPr lang="cs-CZ" sz="5100" b="1" dirty="0" smtClean="0"/>
              <a:t>)</a:t>
            </a:r>
          </a:p>
          <a:p>
            <a:pPr marL="640398" lvl="1" indent="-283464" eaLnBrk="1" fontAlgn="auto" hangingPunct="1">
              <a:spcAft>
                <a:spcPts val="0"/>
              </a:spcAft>
              <a:buFont typeface="Wingdings 2"/>
              <a:buChar char=""/>
              <a:defRPr/>
            </a:pPr>
            <a:r>
              <a:rPr lang="cs-CZ" sz="3800" dirty="0" smtClean="0">
                <a:solidFill>
                  <a:schemeClr val="bg1"/>
                </a:solidFill>
              </a:rPr>
              <a:t>Písemná forma</a:t>
            </a:r>
          </a:p>
          <a:p>
            <a:pPr marL="640398" lvl="1" indent="-283464" eaLnBrk="1" fontAlgn="auto" hangingPunct="1">
              <a:spcAft>
                <a:spcPts val="0"/>
              </a:spcAft>
              <a:buFont typeface="Wingdings 2"/>
              <a:buChar char=""/>
              <a:defRPr/>
            </a:pPr>
            <a:r>
              <a:rPr lang="cs-CZ" sz="3800" dirty="0" smtClean="0">
                <a:solidFill>
                  <a:schemeClr val="bg1"/>
                </a:solidFill>
              </a:rPr>
              <a:t>Uvedení jmen a příjmení všech účastníků</a:t>
            </a:r>
          </a:p>
          <a:p>
            <a:pPr marL="640398" lvl="1" indent="-283464" eaLnBrk="1" fontAlgn="auto" hangingPunct="1">
              <a:spcAft>
                <a:spcPts val="0"/>
              </a:spcAft>
              <a:buFont typeface="Wingdings 2"/>
              <a:buChar char=""/>
              <a:defRPr/>
            </a:pPr>
            <a:r>
              <a:rPr lang="cs-CZ" sz="3800" dirty="0" smtClean="0">
                <a:solidFill>
                  <a:schemeClr val="bg1"/>
                </a:solidFill>
              </a:rPr>
              <a:t>Označení „rozhodnutí” nebo jiné označení stanovené zákonem</a:t>
            </a:r>
          </a:p>
          <a:p>
            <a:pPr marL="640398" lvl="1" indent="-283464" eaLnBrk="1" fontAlgn="auto" hangingPunct="1">
              <a:spcAft>
                <a:spcPts val="0"/>
              </a:spcAft>
              <a:buFont typeface="Wingdings 2"/>
              <a:buChar char=""/>
              <a:defRPr/>
            </a:pPr>
            <a:r>
              <a:rPr lang="cs-CZ" sz="3800" dirty="0" smtClean="0">
                <a:solidFill>
                  <a:schemeClr val="bg1"/>
                </a:solidFill>
              </a:rPr>
              <a:t>Označení správního orgánu, který rozhodnutí vydal</a:t>
            </a:r>
          </a:p>
          <a:p>
            <a:pPr marL="640398" lvl="1" indent="-283464" eaLnBrk="1" fontAlgn="auto" hangingPunct="1">
              <a:spcAft>
                <a:spcPts val="0"/>
              </a:spcAft>
              <a:buFont typeface="Wingdings 2"/>
              <a:buChar char=""/>
              <a:defRPr/>
            </a:pPr>
            <a:r>
              <a:rPr lang="cs-CZ" sz="3800" dirty="0" smtClean="0">
                <a:solidFill>
                  <a:schemeClr val="bg1"/>
                </a:solidFill>
              </a:rPr>
              <a:t>Číslo jednací, datum vyhotovení</a:t>
            </a:r>
          </a:p>
          <a:p>
            <a:pPr marL="640398" lvl="1" indent="-283464" eaLnBrk="1" fontAlgn="auto" hangingPunct="1">
              <a:spcAft>
                <a:spcPts val="0"/>
              </a:spcAft>
              <a:buFont typeface="Wingdings 2"/>
              <a:buChar char=""/>
              <a:defRPr/>
            </a:pPr>
            <a:r>
              <a:rPr lang="cs-CZ" sz="3800" dirty="0" smtClean="0">
                <a:solidFill>
                  <a:schemeClr val="bg1"/>
                </a:solidFill>
              </a:rPr>
              <a:t>Otisk úředního razítka</a:t>
            </a:r>
          </a:p>
          <a:p>
            <a:pPr marL="640398" lvl="1" indent="-283464" eaLnBrk="1" fontAlgn="auto" hangingPunct="1">
              <a:spcAft>
                <a:spcPts val="0"/>
              </a:spcAft>
              <a:buFont typeface="Wingdings 2"/>
              <a:buChar char=""/>
              <a:defRPr/>
            </a:pPr>
            <a:r>
              <a:rPr lang="cs-CZ" sz="3800" dirty="0" smtClean="0">
                <a:solidFill>
                  <a:schemeClr val="bg1"/>
                </a:solidFill>
              </a:rPr>
              <a:t>Jméno, příjmení, funkce nebo služební číslo oprávněné úřední osoby</a:t>
            </a:r>
          </a:p>
          <a:p>
            <a:pPr marL="640398" lvl="1" indent="-283464" eaLnBrk="1" fontAlgn="auto" hangingPunct="1">
              <a:spcAft>
                <a:spcPts val="0"/>
              </a:spcAft>
              <a:buFont typeface="Wingdings 2"/>
              <a:buChar char=""/>
              <a:defRPr/>
            </a:pPr>
            <a:r>
              <a:rPr lang="cs-CZ" sz="3800" dirty="0" smtClean="0">
                <a:solidFill>
                  <a:schemeClr val="bg1"/>
                </a:solidFill>
              </a:rPr>
              <a:t>Podpis oprávněné úřední osoby nebo doložka „vlastní rukou”, popř.  „v. r.”, u příjmení oprávněné úřední osoby doplněná o doložku „Za správnost vyhotovení:” s uvedením jména, příjmení a podpisu úřední osoby, která odpovídá za písemné vyhotovení rozhodnutí</a:t>
            </a:r>
            <a:endParaRPr lang="cs-CZ" sz="3800" b="1" dirty="0" smtClean="0">
              <a:solidFill>
                <a:schemeClr val="bg1"/>
              </a:solidFill>
            </a:endParaRPr>
          </a:p>
          <a:p>
            <a:pPr marL="365760" indent="-283464" eaLnBrk="1" fontAlgn="auto" hangingPunct="1">
              <a:spcAft>
                <a:spcPts val="0"/>
              </a:spcAft>
              <a:buFont typeface="Wingdings 2" pitchFamily="18" charset="2"/>
              <a:buNone/>
              <a:defRPr/>
            </a:pPr>
            <a:r>
              <a:rPr lang="cs-CZ" sz="5100" b="1" dirty="0" smtClean="0"/>
              <a:t>Obsahové (§ 68)</a:t>
            </a:r>
          </a:p>
          <a:p>
            <a:pPr marL="640398" lvl="1" indent="-283464" eaLnBrk="1" fontAlgn="auto" hangingPunct="1">
              <a:spcAft>
                <a:spcPts val="0"/>
              </a:spcAft>
              <a:buFont typeface="Wingdings 2"/>
              <a:buChar char=""/>
              <a:defRPr/>
            </a:pPr>
            <a:r>
              <a:rPr lang="cs-CZ" sz="3800" dirty="0" smtClean="0">
                <a:solidFill>
                  <a:schemeClr val="bg1"/>
                </a:solidFill>
              </a:rPr>
              <a:t>Výroková část</a:t>
            </a:r>
          </a:p>
          <a:p>
            <a:pPr marL="640398" lvl="1" indent="-283464" eaLnBrk="1" fontAlgn="auto" hangingPunct="1">
              <a:spcAft>
                <a:spcPts val="0"/>
              </a:spcAft>
              <a:buFont typeface="Wingdings 2"/>
              <a:buChar char=""/>
              <a:defRPr/>
            </a:pPr>
            <a:r>
              <a:rPr lang="cs-CZ" sz="3800" dirty="0" smtClean="0">
                <a:solidFill>
                  <a:schemeClr val="bg1"/>
                </a:solidFill>
              </a:rPr>
              <a:t>Odůvodnění</a:t>
            </a:r>
          </a:p>
          <a:p>
            <a:pPr marL="640398" lvl="1" indent="-283464" eaLnBrk="1" fontAlgn="auto" hangingPunct="1">
              <a:spcAft>
                <a:spcPts val="0"/>
              </a:spcAft>
              <a:buFont typeface="Wingdings 2"/>
              <a:buChar char=""/>
              <a:defRPr/>
            </a:pPr>
            <a:r>
              <a:rPr lang="cs-CZ" sz="3800" dirty="0" smtClean="0">
                <a:solidFill>
                  <a:schemeClr val="bg1"/>
                </a:solidFill>
              </a:rPr>
              <a:t>Poučení</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Approved razítko.jpg"/>
          <p:cNvPicPr>
            <a:picLocks noChangeAspect="1"/>
          </p:cNvPicPr>
          <p:nvPr/>
        </p:nvPicPr>
        <p:blipFill>
          <a:blip r:embed="rId2" cstate="print">
            <a:lum bright="70000" contrast="-70000"/>
          </a:blip>
          <a:stretch>
            <a:fillRect/>
          </a:stretch>
        </p:blipFill>
        <p:spPr>
          <a:xfrm>
            <a:off x="4643438" y="404813"/>
            <a:ext cx="4176712" cy="4243387"/>
          </a:xfrm>
          <a:prstGeom prst="rect">
            <a:avLst/>
          </a:prstGeom>
          <a:effectLst>
            <a:outerShdw dist="50800" sx="1000" sy="1000" algn="ctr" rotWithShape="0">
              <a:srgbClr val="000000"/>
            </a:outerShdw>
          </a:effectLst>
        </p:spPr>
      </p:pic>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Formální a obsahové náležitosti</a:t>
            </a:r>
            <a:endParaRPr lang="cs-CZ" dirty="0">
              <a:solidFill>
                <a:schemeClr val="tx2">
                  <a:satMod val="130000"/>
                </a:schemeClr>
              </a:solidFill>
            </a:endParaRPr>
          </a:p>
        </p:txBody>
      </p:sp>
      <p:sp>
        <p:nvSpPr>
          <p:cNvPr id="3" name="Zástupný symbol pro obsah 2"/>
          <p:cNvSpPr>
            <a:spLocks noGrp="1"/>
          </p:cNvSpPr>
          <p:nvPr>
            <p:ph idx="1"/>
          </p:nvPr>
        </p:nvSpPr>
        <p:spPr/>
        <p:txBody>
          <a:bodyPr>
            <a:normAutofit fontScale="47500" lnSpcReduction="20000"/>
          </a:bodyPr>
          <a:lstStyle/>
          <a:p>
            <a:pPr marL="365760" indent="-283464" eaLnBrk="1" fontAlgn="auto" hangingPunct="1">
              <a:spcAft>
                <a:spcPts val="0"/>
              </a:spcAft>
              <a:buFont typeface="Wingdings 2" pitchFamily="18" charset="2"/>
              <a:buNone/>
              <a:defRPr/>
            </a:pPr>
            <a:r>
              <a:rPr lang="cs-CZ" sz="5100" b="1" dirty="0" smtClean="0"/>
              <a:t>Formální</a:t>
            </a:r>
          </a:p>
          <a:p>
            <a:pPr marL="640398" lvl="1" indent="-283464" eaLnBrk="1" fontAlgn="auto" hangingPunct="1">
              <a:spcAft>
                <a:spcPts val="0"/>
              </a:spcAft>
              <a:buFont typeface="Wingdings 2"/>
              <a:buChar char=""/>
              <a:defRPr/>
            </a:pPr>
            <a:r>
              <a:rPr lang="cs-CZ" sz="3800" dirty="0" smtClean="0"/>
              <a:t>Písemná forma</a:t>
            </a:r>
          </a:p>
          <a:p>
            <a:pPr marL="640398" lvl="1" indent="-283464" eaLnBrk="1" fontAlgn="auto" hangingPunct="1">
              <a:spcAft>
                <a:spcPts val="0"/>
              </a:spcAft>
              <a:buFont typeface="Wingdings 2"/>
              <a:buChar char=""/>
              <a:defRPr/>
            </a:pPr>
            <a:r>
              <a:rPr lang="cs-CZ" sz="3800" dirty="0" smtClean="0"/>
              <a:t>Uvedení jmen a příjmení všech účastníků</a:t>
            </a:r>
          </a:p>
          <a:p>
            <a:pPr marL="640398" lvl="1" indent="-283464" eaLnBrk="1" fontAlgn="auto" hangingPunct="1">
              <a:spcAft>
                <a:spcPts val="0"/>
              </a:spcAft>
              <a:buFont typeface="Wingdings 2"/>
              <a:buChar char=""/>
              <a:defRPr/>
            </a:pPr>
            <a:r>
              <a:rPr lang="cs-CZ" sz="3800" dirty="0" smtClean="0"/>
              <a:t>Označení „rozhodnutí” nebo jiné označení stanovené zákonem</a:t>
            </a:r>
          </a:p>
          <a:p>
            <a:pPr marL="640398" lvl="1" indent="-283464" eaLnBrk="1" fontAlgn="auto" hangingPunct="1">
              <a:spcAft>
                <a:spcPts val="0"/>
              </a:spcAft>
              <a:buFont typeface="Wingdings 2"/>
              <a:buChar char=""/>
              <a:defRPr/>
            </a:pPr>
            <a:r>
              <a:rPr lang="cs-CZ" sz="3800" dirty="0" smtClean="0"/>
              <a:t>Označení správního orgánu, který rozhodnutí vydal</a:t>
            </a:r>
          </a:p>
          <a:p>
            <a:pPr marL="640398" lvl="1" indent="-283464" eaLnBrk="1" fontAlgn="auto" hangingPunct="1">
              <a:spcAft>
                <a:spcPts val="0"/>
              </a:spcAft>
              <a:buFont typeface="Wingdings 2"/>
              <a:buChar char=""/>
              <a:defRPr/>
            </a:pPr>
            <a:r>
              <a:rPr lang="cs-CZ" sz="3800" dirty="0" smtClean="0"/>
              <a:t>Číslo jednací, datum vyhotovení</a:t>
            </a:r>
          </a:p>
          <a:p>
            <a:pPr marL="640398" lvl="1" indent="-283464" eaLnBrk="1" fontAlgn="auto" hangingPunct="1">
              <a:spcAft>
                <a:spcPts val="0"/>
              </a:spcAft>
              <a:buFont typeface="Wingdings 2"/>
              <a:buChar char=""/>
              <a:defRPr/>
            </a:pPr>
            <a:r>
              <a:rPr lang="cs-CZ" sz="3800" dirty="0" smtClean="0"/>
              <a:t>Otisk úředního razítka</a:t>
            </a:r>
          </a:p>
          <a:p>
            <a:pPr marL="640398" lvl="1" indent="-283464" eaLnBrk="1" fontAlgn="auto" hangingPunct="1">
              <a:spcAft>
                <a:spcPts val="0"/>
              </a:spcAft>
              <a:buFont typeface="Wingdings 2"/>
              <a:buChar char=""/>
              <a:defRPr/>
            </a:pPr>
            <a:r>
              <a:rPr lang="cs-CZ" sz="3800" dirty="0" smtClean="0"/>
              <a:t>Jméno, příjmení, funkce nebo služební číslo oprávněné úřední osoby</a:t>
            </a:r>
          </a:p>
          <a:p>
            <a:pPr marL="640398" lvl="1" indent="-283464" eaLnBrk="1" fontAlgn="auto" hangingPunct="1">
              <a:spcAft>
                <a:spcPts val="0"/>
              </a:spcAft>
              <a:buFont typeface="Wingdings 2"/>
              <a:buChar char=""/>
              <a:defRPr/>
            </a:pPr>
            <a:r>
              <a:rPr lang="cs-CZ" sz="3800" dirty="0" smtClean="0"/>
              <a:t>Podpis oprávněné úřední osoby nebo doložka „vlastní rukou”, popř.  „v. r.”, u příjmení oprávněné úřední osoby doplněná o doložku „Za správnost vyhotovení:” s uvedením jména, příjmení a podpisu úřední osoby, která odpovídá za písemné vyhotovení rozhodnutí</a:t>
            </a:r>
            <a:endParaRPr lang="cs-CZ" sz="3800" b="1" dirty="0" smtClean="0"/>
          </a:p>
          <a:p>
            <a:pPr marL="365760" indent="-283464" eaLnBrk="1" fontAlgn="auto" hangingPunct="1">
              <a:spcAft>
                <a:spcPts val="0"/>
              </a:spcAft>
              <a:buFont typeface="Wingdings 2" pitchFamily="18" charset="2"/>
              <a:buNone/>
              <a:defRPr/>
            </a:pPr>
            <a:r>
              <a:rPr lang="cs-CZ" sz="5100" b="1" dirty="0" smtClean="0"/>
              <a:t>Obsahové</a:t>
            </a:r>
          </a:p>
          <a:p>
            <a:pPr marL="640398" lvl="1" indent="-283464" eaLnBrk="1" fontAlgn="auto" hangingPunct="1">
              <a:spcAft>
                <a:spcPts val="0"/>
              </a:spcAft>
              <a:buFont typeface="Wingdings 2"/>
              <a:buChar char=""/>
              <a:defRPr/>
            </a:pPr>
            <a:r>
              <a:rPr lang="cs-CZ" sz="3800" dirty="0" smtClean="0"/>
              <a:t>Výroková část</a:t>
            </a:r>
          </a:p>
          <a:p>
            <a:pPr marL="640398" lvl="1" indent="-283464" eaLnBrk="1" fontAlgn="auto" hangingPunct="1">
              <a:spcAft>
                <a:spcPts val="0"/>
              </a:spcAft>
              <a:buFont typeface="Wingdings 2"/>
              <a:buChar char=""/>
              <a:defRPr/>
            </a:pPr>
            <a:r>
              <a:rPr lang="cs-CZ" sz="3800" dirty="0" smtClean="0"/>
              <a:t>Odůvodnění</a:t>
            </a:r>
          </a:p>
          <a:p>
            <a:pPr marL="640398" lvl="1" indent="-283464" eaLnBrk="1" fontAlgn="auto" hangingPunct="1">
              <a:spcAft>
                <a:spcPts val="0"/>
              </a:spcAft>
              <a:buFont typeface="Wingdings 2"/>
              <a:buChar char=""/>
              <a:defRPr/>
            </a:pPr>
            <a:r>
              <a:rPr lang="cs-CZ" sz="3800" dirty="0" smtClean="0"/>
              <a:t>Poučení</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Approved razítko.jpg"/>
          <p:cNvPicPr>
            <a:picLocks noChangeAspect="1"/>
          </p:cNvPicPr>
          <p:nvPr/>
        </p:nvPicPr>
        <p:blipFill>
          <a:blip r:embed="rId2" cstate="print">
            <a:lum bright="70000" contrast="-70000"/>
          </a:blip>
          <a:stretch>
            <a:fillRect/>
          </a:stretch>
        </p:blipFill>
        <p:spPr>
          <a:xfrm>
            <a:off x="4643438" y="404813"/>
            <a:ext cx="4176712" cy="4243387"/>
          </a:xfrm>
          <a:prstGeom prst="rect">
            <a:avLst/>
          </a:prstGeom>
          <a:effectLst>
            <a:outerShdw dist="50800" sx="1000" sy="1000" algn="ctr" rotWithShape="0">
              <a:srgbClr val="000000"/>
            </a:outerShdw>
          </a:effectLst>
        </p:spPr>
      </p:pic>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Obsahové náležitosti</a:t>
            </a:r>
            <a:endParaRPr lang="cs-CZ" dirty="0">
              <a:solidFill>
                <a:schemeClr val="tx2">
                  <a:satMod val="130000"/>
                </a:schemeClr>
              </a:solidFill>
            </a:endParaRPr>
          </a:p>
        </p:txBody>
      </p:sp>
      <p:sp>
        <p:nvSpPr>
          <p:cNvPr id="3" name="Zástupný symbol pro obsah 2"/>
          <p:cNvSpPr>
            <a:spLocks noGrp="1"/>
          </p:cNvSpPr>
          <p:nvPr>
            <p:ph idx="1"/>
          </p:nvPr>
        </p:nvSpPr>
        <p:spPr>
          <a:xfrm>
            <a:off x="1043608" y="1124744"/>
            <a:ext cx="7920880" cy="5184576"/>
          </a:xfrm>
        </p:spPr>
        <p:txBody>
          <a:bodyPr>
            <a:noAutofit/>
          </a:bodyPr>
          <a:lstStyle/>
          <a:p>
            <a:pPr marL="282575" lvl="1" indent="-282575" defTabSz="539750" eaLnBrk="1" fontAlgn="auto" hangingPunct="1">
              <a:spcAft>
                <a:spcPts val="0"/>
              </a:spcAft>
              <a:buFont typeface="Wingdings 2"/>
              <a:buChar char=""/>
              <a:defRPr/>
            </a:pPr>
            <a:r>
              <a:rPr lang="cs-CZ" sz="3600" dirty="0" smtClean="0"/>
              <a:t>Výroková část</a:t>
            </a:r>
          </a:p>
          <a:p>
            <a:pPr marL="493713" lvl="3" indent="-282575" defTabSz="539750" eaLnBrk="1" fontAlgn="auto" hangingPunct="1">
              <a:spcAft>
                <a:spcPts val="0"/>
              </a:spcAft>
              <a:buFont typeface="Wingdings 2"/>
              <a:buChar char=""/>
              <a:defRPr/>
            </a:pPr>
            <a:r>
              <a:rPr lang="cs-CZ" sz="2800" dirty="0" smtClean="0"/>
              <a:t>řešení otázky, která je předmětem řízení</a:t>
            </a:r>
          </a:p>
          <a:p>
            <a:pPr marL="493713" lvl="3" indent="-282575" defTabSz="539750" eaLnBrk="1" fontAlgn="auto" hangingPunct="1">
              <a:spcAft>
                <a:spcPts val="0"/>
              </a:spcAft>
              <a:buFont typeface="Wingdings 2"/>
              <a:buChar char=""/>
              <a:defRPr/>
            </a:pPr>
            <a:r>
              <a:rPr lang="cs-CZ" sz="2800" dirty="0" smtClean="0"/>
              <a:t>právní ustanovení, podle nichž bylo rozhodováno</a:t>
            </a:r>
          </a:p>
          <a:p>
            <a:pPr marL="493713" lvl="3" indent="-282575" defTabSz="539750" eaLnBrk="1" fontAlgn="auto" hangingPunct="1">
              <a:spcAft>
                <a:spcPts val="0"/>
              </a:spcAft>
              <a:buFont typeface="Wingdings 2"/>
              <a:buChar char=""/>
              <a:defRPr/>
            </a:pPr>
            <a:r>
              <a:rPr lang="cs-CZ" sz="2800" dirty="0" smtClean="0"/>
              <a:t>označení účastníků</a:t>
            </a:r>
          </a:p>
          <a:p>
            <a:pPr marL="904684" lvl="6" indent="-282575" defTabSz="539750">
              <a:buFont typeface="Wingdings 2"/>
              <a:buChar char=""/>
              <a:defRPr/>
            </a:pPr>
            <a:r>
              <a:rPr lang="cs-CZ" sz="2400" dirty="0" smtClean="0"/>
              <a:t>FO – jméno, příjmení, datum narození a místo trvalého pobytu, popřípadě jiný údaj podle zvláštního zákona.</a:t>
            </a:r>
          </a:p>
          <a:p>
            <a:pPr marL="904684" lvl="6" indent="-282575" defTabSz="539750">
              <a:buFont typeface="Wingdings 2"/>
              <a:buChar char=""/>
              <a:defRPr/>
            </a:pPr>
            <a:r>
              <a:rPr lang="cs-CZ" sz="2400" dirty="0" smtClean="0"/>
              <a:t>PO - název a sídlo</a:t>
            </a:r>
          </a:p>
          <a:p>
            <a:pPr marL="493713" lvl="3" indent="-282575" defTabSz="539750" eaLnBrk="1" fontAlgn="auto" hangingPunct="1">
              <a:spcAft>
                <a:spcPts val="0"/>
              </a:spcAft>
              <a:buFont typeface="Wingdings 2"/>
              <a:buChar char=""/>
              <a:defRPr/>
            </a:pPr>
            <a:r>
              <a:rPr lang="cs-CZ" sz="2800" dirty="0" smtClean="0"/>
              <a:t>lhůta ke splnění ukládané povinnosti, popřípadě též jiné údaje potřebné k jejímu řádnému splnění</a:t>
            </a:r>
          </a:p>
          <a:p>
            <a:pPr marL="493713" lvl="3" indent="-282575" defTabSz="539750" eaLnBrk="1" fontAlgn="auto" hangingPunct="1">
              <a:spcAft>
                <a:spcPts val="0"/>
              </a:spcAft>
              <a:buFont typeface="Wingdings 2"/>
              <a:buChar char=""/>
              <a:defRPr/>
            </a:pPr>
            <a:r>
              <a:rPr lang="cs-CZ" sz="2800" dirty="0" smtClean="0"/>
              <a:t>výrok o vyloučení odkladného účinku odvolání</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Approved razítko.jpg"/>
          <p:cNvPicPr>
            <a:picLocks noChangeAspect="1"/>
          </p:cNvPicPr>
          <p:nvPr/>
        </p:nvPicPr>
        <p:blipFill>
          <a:blip r:embed="rId2" cstate="print">
            <a:lum bright="70000" contrast="-70000"/>
          </a:blip>
          <a:stretch>
            <a:fillRect/>
          </a:stretch>
        </p:blipFill>
        <p:spPr>
          <a:xfrm>
            <a:off x="4643438" y="404813"/>
            <a:ext cx="4176712" cy="4243387"/>
          </a:xfrm>
          <a:prstGeom prst="rect">
            <a:avLst/>
          </a:prstGeom>
          <a:effectLst>
            <a:outerShdw dist="50800" sx="1000" sy="1000" algn="ctr" rotWithShape="0">
              <a:srgbClr val="000000"/>
            </a:outerShdw>
          </a:effectLst>
        </p:spPr>
      </p:pic>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Obsahové náležitosti</a:t>
            </a:r>
            <a:endParaRPr lang="cs-CZ" dirty="0">
              <a:solidFill>
                <a:schemeClr val="tx2">
                  <a:satMod val="130000"/>
                </a:schemeClr>
              </a:solidFill>
            </a:endParaRPr>
          </a:p>
        </p:txBody>
      </p:sp>
      <p:sp>
        <p:nvSpPr>
          <p:cNvPr id="3" name="Zástupný symbol pro obsah 2"/>
          <p:cNvSpPr>
            <a:spLocks noGrp="1"/>
          </p:cNvSpPr>
          <p:nvPr>
            <p:ph idx="1"/>
          </p:nvPr>
        </p:nvSpPr>
        <p:spPr>
          <a:xfrm>
            <a:off x="1043608" y="1124744"/>
            <a:ext cx="7920880" cy="5472608"/>
          </a:xfrm>
        </p:spPr>
        <p:txBody>
          <a:bodyPr>
            <a:noAutofit/>
          </a:bodyPr>
          <a:lstStyle/>
          <a:p>
            <a:pPr marL="282575" lvl="1" indent="-282575" defTabSz="539750" eaLnBrk="1" fontAlgn="auto" hangingPunct="1">
              <a:spcAft>
                <a:spcPts val="0"/>
              </a:spcAft>
              <a:buFont typeface="Wingdings 2"/>
              <a:buChar char=""/>
              <a:defRPr/>
            </a:pPr>
            <a:r>
              <a:rPr lang="cs-CZ" sz="3600" dirty="0" smtClean="0"/>
              <a:t>Odůvodnění</a:t>
            </a:r>
          </a:p>
          <a:p>
            <a:pPr marL="493713" lvl="3" indent="-282575" defTabSz="539750" eaLnBrk="1" fontAlgn="auto" hangingPunct="1">
              <a:spcAft>
                <a:spcPts val="0"/>
              </a:spcAft>
              <a:buFont typeface="Wingdings 2"/>
              <a:buChar char=""/>
              <a:defRPr/>
            </a:pPr>
            <a:r>
              <a:rPr lang="cs-CZ" sz="2800" dirty="0" smtClean="0"/>
              <a:t>důvody výroku nebo výroků rozhodnutí</a:t>
            </a:r>
          </a:p>
          <a:p>
            <a:pPr marL="493713" lvl="3" indent="-282575" defTabSz="539750" eaLnBrk="1" fontAlgn="auto" hangingPunct="1">
              <a:spcAft>
                <a:spcPts val="0"/>
              </a:spcAft>
              <a:buFont typeface="Wingdings 2"/>
              <a:buChar char=""/>
              <a:defRPr/>
            </a:pPr>
            <a:r>
              <a:rPr lang="cs-CZ" sz="2800" dirty="0" smtClean="0"/>
              <a:t>podklady pro jeho vydání</a:t>
            </a:r>
          </a:p>
          <a:p>
            <a:pPr marL="493713" lvl="3" indent="-282575" defTabSz="539750" eaLnBrk="1" fontAlgn="auto" hangingPunct="1">
              <a:spcAft>
                <a:spcPts val="0"/>
              </a:spcAft>
              <a:buFont typeface="Wingdings 2"/>
              <a:buChar char=""/>
              <a:defRPr/>
            </a:pPr>
            <a:r>
              <a:rPr lang="cs-CZ" sz="2800" dirty="0" smtClean="0"/>
              <a:t>úvahy, kterými se správní orgán řídil při jejich hodnocení a při výkladu právních předpisů,</a:t>
            </a:r>
          </a:p>
          <a:p>
            <a:pPr marL="493713" lvl="3" indent="-282575" defTabSz="539750" eaLnBrk="1" fontAlgn="auto" hangingPunct="1">
              <a:spcAft>
                <a:spcPts val="0"/>
              </a:spcAft>
              <a:buFont typeface="Wingdings 2"/>
              <a:buChar char=""/>
              <a:defRPr/>
            </a:pPr>
            <a:r>
              <a:rPr lang="cs-CZ" sz="2800" dirty="0" smtClean="0"/>
              <a:t>informace o tom, jak se správní orgán vypořádal s návrhy a námitkami účastníků a s jejich vyjádřením k podkladům rozhodnutí.</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Approved razítko.jpg"/>
          <p:cNvPicPr>
            <a:picLocks noChangeAspect="1"/>
          </p:cNvPicPr>
          <p:nvPr/>
        </p:nvPicPr>
        <p:blipFill>
          <a:blip r:embed="rId2" cstate="print">
            <a:lum bright="70000" contrast="-70000"/>
          </a:blip>
          <a:stretch>
            <a:fillRect/>
          </a:stretch>
        </p:blipFill>
        <p:spPr>
          <a:xfrm>
            <a:off x="4643438" y="404813"/>
            <a:ext cx="4176712" cy="4243387"/>
          </a:xfrm>
          <a:prstGeom prst="rect">
            <a:avLst/>
          </a:prstGeom>
          <a:effectLst>
            <a:outerShdw dist="50800" sx="1000" sy="1000" algn="ctr" rotWithShape="0">
              <a:srgbClr val="000000"/>
            </a:outerShdw>
          </a:effectLst>
        </p:spPr>
      </p:pic>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Vady rozhodnutí</a:t>
            </a:r>
            <a:endParaRPr lang="cs-CZ" dirty="0">
              <a:solidFill>
                <a:schemeClr val="tx2">
                  <a:satMod val="130000"/>
                </a:schemeClr>
              </a:solidFill>
            </a:endParaRPr>
          </a:p>
        </p:txBody>
      </p:sp>
      <p:sp>
        <p:nvSpPr>
          <p:cNvPr id="3" name="Zástupný symbol pro obsah 2"/>
          <p:cNvSpPr>
            <a:spLocks noGrp="1"/>
          </p:cNvSpPr>
          <p:nvPr>
            <p:ph idx="1"/>
          </p:nvPr>
        </p:nvSpPr>
        <p:spPr>
          <a:xfrm>
            <a:off x="1331913" y="1447800"/>
            <a:ext cx="7602537" cy="5149850"/>
          </a:xfrm>
        </p:spPr>
        <p:txBody>
          <a:bodyPr>
            <a:normAutofit fontScale="92500" lnSpcReduction="20000"/>
          </a:bodyPr>
          <a:lstStyle/>
          <a:p>
            <a:pPr marL="365760" indent="-283464" eaLnBrk="1" fontAlgn="auto" hangingPunct="1">
              <a:spcAft>
                <a:spcPts val="0"/>
              </a:spcAft>
              <a:buFont typeface="Wingdings 2"/>
              <a:buChar char=""/>
              <a:defRPr/>
            </a:pPr>
            <a:r>
              <a:rPr lang="cs-CZ" dirty="0" smtClean="0"/>
              <a:t>I. </a:t>
            </a:r>
            <a:r>
              <a:rPr lang="cs-CZ" b="1" dirty="0" smtClean="0"/>
              <a:t>Nízké intenzity </a:t>
            </a:r>
            <a:r>
              <a:rPr lang="cs-CZ" dirty="0" smtClean="0"/>
              <a:t>- chyby či jiné nesprávnosti v písemném projevu (lze opravit bez návrhu)</a:t>
            </a:r>
          </a:p>
          <a:p>
            <a:pPr marL="365760" indent="-283464" eaLnBrk="1" fontAlgn="auto" hangingPunct="1">
              <a:spcAft>
                <a:spcPts val="0"/>
              </a:spcAft>
              <a:buFont typeface="Wingdings 2"/>
              <a:buChar char=""/>
              <a:defRPr/>
            </a:pPr>
            <a:r>
              <a:rPr lang="cs-CZ" dirty="0" smtClean="0"/>
              <a:t>II.  </a:t>
            </a:r>
            <a:r>
              <a:rPr lang="cs-CZ" b="1" dirty="0" smtClean="0"/>
              <a:t>Vysoké intenzity </a:t>
            </a:r>
            <a:r>
              <a:rPr lang="cs-CZ" dirty="0" smtClean="0"/>
              <a:t>(nejběžnější) - nezákonnost, nesprávnost, formální vadnost (tzv. naříkatelné akty, lze je napadnout opravnými prostředky; platí pro ně </a:t>
            </a:r>
            <a:r>
              <a:rPr lang="cs-CZ" i="1" dirty="0" smtClean="0"/>
              <a:t>presumpce správnosti</a:t>
            </a:r>
            <a:r>
              <a:rPr lang="cs-CZ" dirty="0" smtClean="0"/>
              <a:t>);</a:t>
            </a:r>
            <a:br>
              <a:rPr lang="cs-CZ" dirty="0" smtClean="0"/>
            </a:br>
            <a:r>
              <a:rPr lang="cs-CZ" dirty="0" smtClean="0"/>
              <a:t>častá je </a:t>
            </a:r>
            <a:r>
              <a:rPr lang="cs-CZ" u="sng" dirty="0" smtClean="0"/>
              <a:t>nepřezkoumatelnost</a:t>
            </a:r>
          </a:p>
          <a:p>
            <a:pPr marL="365760" indent="-283464" eaLnBrk="1" fontAlgn="auto" hangingPunct="1">
              <a:spcAft>
                <a:spcPts val="0"/>
              </a:spcAft>
              <a:buFont typeface="Wingdings 2"/>
              <a:buChar char=""/>
              <a:defRPr/>
            </a:pPr>
            <a:r>
              <a:rPr lang="cs-CZ" b="1" dirty="0" smtClean="0"/>
              <a:t>Nicotné akty (nulitní)</a:t>
            </a:r>
            <a:r>
              <a:rPr lang="cs-CZ" dirty="0" smtClean="0"/>
              <a:t> - chyby takového rozsahu, že se na ně hledí, jakoby ani nevznikly (např. nedostatek kompetence, nesrozumitelnost, vnitřní rozpornost)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Právní formy realizace</a:t>
            </a:r>
            <a:endParaRPr lang="cs-CZ" dirty="0">
              <a:solidFill>
                <a:schemeClr val="tx2">
                  <a:satMod val="130000"/>
                </a:schemeClr>
              </a:solidFill>
            </a:endParaRPr>
          </a:p>
        </p:txBody>
      </p:sp>
      <p:sp>
        <p:nvSpPr>
          <p:cNvPr id="15363" name="Zástupný symbol pro obsah 2"/>
          <p:cNvSpPr>
            <a:spLocks noGrp="1"/>
          </p:cNvSpPr>
          <p:nvPr>
            <p:ph idx="1"/>
          </p:nvPr>
        </p:nvSpPr>
        <p:spPr>
          <a:xfrm>
            <a:off x="1187624" y="1196752"/>
            <a:ext cx="7746826" cy="5051648"/>
          </a:xfrm>
        </p:spPr>
        <p:txBody>
          <a:bodyPr/>
          <a:lstStyle/>
          <a:p>
            <a:pPr eaLnBrk="1" hangingPunct="1"/>
            <a:r>
              <a:rPr lang="cs-CZ" sz="2400" b="1" dirty="0" smtClean="0"/>
              <a:t>Správní akty</a:t>
            </a:r>
          </a:p>
          <a:p>
            <a:pPr lvl="1" eaLnBrk="1" hangingPunct="1"/>
            <a:r>
              <a:rPr lang="cs-CZ" sz="2000" dirty="0" smtClean="0"/>
              <a:t>Normativní</a:t>
            </a:r>
          </a:p>
          <a:p>
            <a:pPr lvl="1" eaLnBrk="1" hangingPunct="1"/>
            <a:r>
              <a:rPr lang="cs-CZ" sz="2000" dirty="0" smtClean="0"/>
              <a:t>Individuální</a:t>
            </a:r>
          </a:p>
          <a:p>
            <a:pPr lvl="1" eaLnBrk="1" hangingPunct="1"/>
            <a:r>
              <a:rPr lang="cs-CZ" sz="2000" dirty="0" smtClean="0"/>
              <a:t>Smíšené</a:t>
            </a:r>
          </a:p>
          <a:p>
            <a:pPr eaLnBrk="1" hangingPunct="1"/>
            <a:r>
              <a:rPr lang="cs-CZ" sz="2400" b="1" dirty="0" smtClean="0"/>
              <a:t>Veřejnoprávní smlouvy</a:t>
            </a:r>
          </a:p>
          <a:p>
            <a:pPr lvl="1" eaLnBrk="1" hangingPunct="1"/>
            <a:r>
              <a:rPr lang="cs-CZ" sz="2000" dirty="0" smtClean="0"/>
              <a:t>Koordinační</a:t>
            </a:r>
          </a:p>
          <a:p>
            <a:pPr lvl="1" eaLnBrk="1" hangingPunct="1"/>
            <a:r>
              <a:rPr lang="cs-CZ" sz="2000" dirty="0" smtClean="0"/>
              <a:t>Subordinační</a:t>
            </a:r>
          </a:p>
          <a:p>
            <a:pPr lvl="1" eaLnBrk="1" hangingPunct="1"/>
            <a:r>
              <a:rPr lang="cs-CZ" sz="2000" dirty="0" smtClean="0"/>
              <a:t>O převodu nebo způsobu výkonu P &amp; </a:t>
            </a:r>
            <a:r>
              <a:rPr lang="cs-CZ" sz="2000" dirty="0" err="1" smtClean="0"/>
              <a:t>P</a:t>
            </a:r>
            <a:endParaRPr lang="cs-CZ" sz="2000" dirty="0" smtClean="0"/>
          </a:p>
          <a:p>
            <a:pPr eaLnBrk="1" hangingPunct="1"/>
            <a:r>
              <a:rPr lang="cs-CZ" sz="2400" b="1" dirty="0" smtClean="0"/>
              <a:t>Faktické úkony s přímými právními důsledky</a:t>
            </a:r>
          </a:p>
          <a:p>
            <a:pPr lvl="1" eaLnBrk="1" hangingPunct="1"/>
            <a:r>
              <a:rPr lang="cs-CZ" sz="2000" dirty="0" smtClean="0"/>
              <a:t>Faktické pokyny</a:t>
            </a:r>
          </a:p>
          <a:p>
            <a:pPr lvl="1" eaLnBrk="1" hangingPunct="1"/>
            <a:r>
              <a:rPr lang="cs-CZ" sz="2000" dirty="0" smtClean="0"/>
              <a:t>Bezprostřední zásahy</a:t>
            </a:r>
          </a:p>
          <a:p>
            <a:pPr lvl="1" eaLnBrk="1" hangingPunct="1"/>
            <a:r>
              <a:rPr lang="cs-CZ" sz="2000" dirty="0" smtClean="0"/>
              <a:t>Exekuční úkony</a:t>
            </a:r>
          </a:p>
          <a:p>
            <a:pPr marL="88900" lvl="1" indent="-53975" eaLnBrk="1" hangingPunct="1">
              <a:buNone/>
            </a:pPr>
            <a:r>
              <a:rPr lang="cs-CZ" sz="2000" b="1" i="1" dirty="0" smtClean="0"/>
              <a:t>Veřejnou moc lze vykonávat jen na základě zákona, v jeho mezích a způsobem zákonem stanoveným =&gt; je potřebný zákonný podklad.</a:t>
            </a:r>
          </a:p>
          <a:p>
            <a:pPr lvl="1" eaLnBrk="1" hangingPunct="1"/>
            <a:endParaRPr lang="cs-CZ" sz="2000" dirty="0" smtClean="0"/>
          </a:p>
          <a:p>
            <a:pPr lvl="1" eaLnBrk="1" hangingPunct="1"/>
            <a:endParaRPr lang="cs-CZ" sz="2000"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Přezkoumání správních rozhodnutí</a:t>
            </a:r>
            <a:endParaRPr lang="cs-CZ" dirty="0"/>
          </a:p>
        </p:txBody>
      </p:sp>
      <p:sp>
        <p:nvSpPr>
          <p:cNvPr id="3" name="Zástupný symbol pro obsah 2"/>
          <p:cNvSpPr>
            <a:spLocks noGrp="1"/>
          </p:cNvSpPr>
          <p:nvPr>
            <p:ph idx="1"/>
          </p:nvPr>
        </p:nvSpPr>
        <p:spPr/>
        <p:txBody>
          <a:bodyPr/>
          <a:lstStyle/>
          <a:p>
            <a:r>
              <a:rPr lang="cs-CZ" dirty="0" smtClean="0"/>
              <a:t>Přezkoumání rozhodnutí</a:t>
            </a:r>
          </a:p>
          <a:p>
            <a:pPr lvl="1"/>
            <a:r>
              <a:rPr lang="cs-CZ" dirty="0" smtClean="0"/>
              <a:t>Odvolání (rozklad)</a:t>
            </a:r>
          </a:p>
          <a:p>
            <a:pPr lvl="1"/>
            <a:r>
              <a:rPr lang="cs-CZ" dirty="0" smtClean="0"/>
              <a:t>Přezkum</a:t>
            </a:r>
          </a:p>
          <a:p>
            <a:pPr lvl="1"/>
            <a:r>
              <a:rPr lang="cs-CZ" dirty="0" smtClean="0"/>
              <a:t>Obnova</a:t>
            </a:r>
          </a:p>
          <a:p>
            <a:pPr lvl="1"/>
            <a:r>
              <a:rPr lang="cs-CZ" dirty="0" smtClean="0"/>
              <a:t>(Prohlášení nicotnosti)</a:t>
            </a:r>
          </a:p>
          <a:p>
            <a:pPr lvl="0">
              <a:buClr>
                <a:srgbClr val="000000"/>
              </a:buClr>
            </a:pPr>
            <a:r>
              <a:rPr lang="cs-CZ" dirty="0" smtClean="0">
                <a:solidFill>
                  <a:srgbClr val="000000"/>
                </a:solidFill>
              </a:rPr>
              <a:t>Potřeba </a:t>
            </a:r>
            <a:r>
              <a:rPr lang="cs-CZ" u="sng" dirty="0" smtClean="0">
                <a:solidFill>
                  <a:srgbClr val="000000"/>
                </a:solidFill>
              </a:rPr>
              <a:t>nového</a:t>
            </a:r>
            <a:r>
              <a:rPr lang="cs-CZ" dirty="0" smtClean="0">
                <a:solidFill>
                  <a:srgbClr val="000000"/>
                </a:solidFill>
              </a:rPr>
              <a:t> rozhodnutí</a:t>
            </a:r>
            <a:endParaRPr lang="cs-CZ" dirty="0" smtClean="0"/>
          </a:p>
          <a:p>
            <a:r>
              <a:rPr lang="cs-CZ" dirty="0" smtClean="0"/>
              <a:t>Jiná obrana proti správnímu orgánu</a:t>
            </a:r>
          </a:p>
          <a:p>
            <a:pPr lvl="1"/>
            <a:r>
              <a:rPr lang="cs-CZ" dirty="0" smtClean="0"/>
              <a:t>Odpor</a:t>
            </a:r>
          </a:p>
          <a:p>
            <a:pPr lvl="1"/>
            <a:r>
              <a:rPr lang="cs-CZ" dirty="0" smtClean="0"/>
              <a:t>Nečinnost</a:t>
            </a:r>
          </a:p>
          <a:p>
            <a:pPr lvl="1"/>
            <a:r>
              <a:rPr lang="cs-CZ" dirty="0" smtClean="0"/>
              <a:t>Stížnost</a:t>
            </a:r>
          </a:p>
          <a:p>
            <a:endParaRPr lang="cs-CZ"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cs-CZ" dirty="0" smtClean="0"/>
              <a:t>Odvolání (§ 81 </a:t>
            </a:r>
            <a:r>
              <a:rPr lang="cs-CZ" dirty="0" err="1" smtClean="0"/>
              <a:t>nsl</a:t>
            </a:r>
            <a:r>
              <a:rPr lang="cs-CZ" dirty="0" smtClean="0"/>
              <a:t>.)</a:t>
            </a:r>
            <a:endParaRPr lang="cs-CZ" dirty="0"/>
          </a:p>
        </p:txBody>
      </p:sp>
      <p:sp>
        <p:nvSpPr>
          <p:cNvPr id="20483" name="Rectangle 3"/>
          <p:cNvSpPr>
            <a:spLocks noGrp="1" noChangeArrowheads="1"/>
          </p:cNvSpPr>
          <p:nvPr>
            <p:ph type="body" idx="1"/>
          </p:nvPr>
        </p:nvSpPr>
        <p:spPr>
          <a:xfrm>
            <a:off x="1115616" y="1752600"/>
            <a:ext cx="7632848" cy="4628728"/>
          </a:xfrm>
        </p:spPr>
        <p:txBody>
          <a:bodyPr/>
          <a:lstStyle/>
          <a:p>
            <a:r>
              <a:rPr lang="cs-CZ" sz="2800" dirty="0" smtClean="0"/>
              <a:t>Proti nepravomocnému rozhodnutí</a:t>
            </a:r>
          </a:p>
          <a:p>
            <a:r>
              <a:rPr lang="cs-CZ" sz="2800" dirty="0" smtClean="0"/>
              <a:t>Adresát (účastník) ve lhůtě 15 dní</a:t>
            </a:r>
          </a:p>
          <a:p>
            <a:r>
              <a:rPr lang="cs-CZ" sz="2800" dirty="0" smtClean="0"/>
              <a:t>Písemné podání</a:t>
            </a:r>
          </a:p>
          <a:p>
            <a:r>
              <a:rPr lang="cs-CZ" sz="2800" dirty="0" smtClean="0"/>
              <a:t>Orgánu, který rozhodnutí vydal</a:t>
            </a:r>
          </a:p>
          <a:p>
            <a:r>
              <a:rPr lang="cs-CZ" sz="2800" dirty="0" smtClean="0"/>
              <a:t>Devolutivní a </a:t>
            </a:r>
            <a:r>
              <a:rPr lang="cs-CZ" sz="2800" dirty="0" err="1" smtClean="0"/>
              <a:t>suspenzivní</a:t>
            </a:r>
            <a:r>
              <a:rPr lang="cs-CZ" sz="2800" dirty="0" smtClean="0"/>
              <a:t> účinek</a:t>
            </a:r>
          </a:p>
          <a:p>
            <a:r>
              <a:rPr lang="cs-CZ" sz="2800" dirty="0" smtClean="0"/>
              <a:t>Nezákonnost nebo nesprávnost</a:t>
            </a:r>
          </a:p>
          <a:p>
            <a:r>
              <a:rPr lang="cs-CZ" sz="2800" dirty="0" smtClean="0"/>
              <a:t>Postup správního orgánu</a:t>
            </a:r>
          </a:p>
          <a:p>
            <a:pPr lvl="1"/>
            <a:r>
              <a:rPr lang="cs-CZ" sz="2400" dirty="0" err="1" smtClean="0"/>
              <a:t>Autoremedura</a:t>
            </a:r>
            <a:r>
              <a:rPr lang="cs-CZ" sz="2400" dirty="0" smtClean="0"/>
              <a:t> -&gt; předání</a:t>
            </a:r>
          </a:p>
          <a:p>
            <a:pPr lvl="1"/>
            <a:r>
              <a:rPr lang="cs-CZ" sz="2400" dirty="0" smtClean="0"/>
              <a:t>Zamítne x vyhoví (změní – ne pokud jde o povinnost, samosprávu, či zruší, popř. řízení zastaví)</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cs-CZ" dirty="0" smtClean="0"/>
              <a:t>Rozklad § 152</a:t>
            </a:r>
            <a:endParaRPr lang="cs-CZ" dirty="0"/>
          </a:p>
        </p:txBody>
      </p:sp>
      <p:sp>
        <p:nvSpPr>
          <p:cNvPr id="20483" name="Rectangle 3"/>
          <p:cNvSpPr>
            <a:spLocks noGrp="1" noChangeArrowheads="1"/>
          </p:cNvSpPr>
          <p:nvPr>
            <p:ph type="body" idx="1"/>
          </p:nvPr>
        </p:nvSpPr>
        <p:spPr>
          <a:xfrm>
            <a:off x="1115616" y="1752600"/>
            <a:ext cx="7560840" cy="4556720"/>
          </a:xfrm>
        </p:spPr>
        <p:txBody>
          <a:bodyPr/>
          <a:lstStyle/>
          <a:p>
            <a:pPr>
              <a:buNone/>
            </a:pPr>
            <a:r>
              <a:rPr lang="cs-CZ" sz="2800" dirty="0" smtClean="0"/>
              <a:t>= zvláštní forma odvolání, uplatní se v případě ústředního orgánu</a:t>
            </a:r>
          </a:p>
          <a:p>
            <a:r>
              <a:rPr lang="cs-CZ" sz="2800" dirty="0" smtClean="0"/>
              <a:t>nemá devolutivní účinek (rozhoduje stejný orgán, konkrétně ten, kdo stojí v jeho čele)</a:t>
            </a:r>
          </a:p>
          <a:p>
            <a:r>
              <a:rPr lang="cs-CZ" sz="2800" dirty="0" smtClean="0"/>
              <a:t>rozkladová komise</a:t>
            </a:r>
          </a:p>
          <a:p>
            <a:pPr lvl="1"/>
            <a:r>
              <a:rPr lang="cs-CZ" sz="2400" dirty="0" smtClean="0"/>
              <a:t>alespoň 5 členů</a:t>
            </a:r>
          </a:p>
          <a:p>
            <a:pPr lvl="1"/>
            <a:r>
              <a:rPr lang="cs-CZ" sz="2400" dirty="0" smtClean="0"/>
              <a:t>Většina odborníci, kteří nejsou </a:t>
            </a:r>
            <a:r>
              <a:rPr lang="cs-CZ" sz="2400" dirty="0" err="1" smtClean="0"/>
              <a:t>zamci</a:t>
            </a:r>
            <a:r>
              <a:rPr lang="cs-CZ" sz="2400" dirty="0" smtClean="0"/>
              <a:t> ústředního orgánu</a:t>
            </a:r>
          </a:p>
          <a:p>
            <a:r>
              <a:rPr lang="cs-CZ" sz="2800" dirty="0" smtClean="0"/>
              <a:t>Nevylučuje-li to povaha věci, platí ustanovení pro odvolání</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cs-CZ" dirty="0" smtClean="0"/>
              <a:t>Odpor (§ 150)</a:t>
            </a:r>
            <a:endParaRPr lang="cs-CZ" dirty="0"/>
          </a:p>
        </p:txBody>
      </p:sp>
      <p:sp>
        <p:nvSpPr>
          <p:cNvPr id="20483" name="Rectangle 3"/>
          <p:cNvSpPr>
            <a:spLocks noGrp="1" noChangeArrowheads="1"/>
          </p:cNvSpPr>
          <p:nvPr>
            <p:ph type="body" idx="1"/>
          </p:nvPr>
        </p:nvSpPr>
        <p:spPr>
          <a:xfrm>
            <a:off x="1115616" y="1752600"/>
            <a:ext cx="7488832" cy="4556720"/>
          </a:xfrm>
        </p:spPr>
        <p:txBody>
          <a:bodyPr/>
          <a:lstStyle/>
          <a:p>
            <a:r>
              <a:rPr lang="cs-CZ" sz="2800" dirty="0" smtClean="0"/>
              <a:t>Směřuje proti </a:t>
            </a:r>
            <a:r>
              <a:rPr lang="cs-CZ" sz="2800" b="1" dirty="0" smtClean="0"/>
              <a:t>příkazu</a:t>
            </a:r>
            <a:r>
              <a:rPr lang="cs-CZ" sz="2800" dirty="0" smtClean="0"/>
              <a:t> (= meritorní rozhodnutí o uložení povinnosti vydané ve zkráceném řízení)</a:t>
            </a:r>
          </a:p>
          <a:p>
            <a:pPr lvl="1"/>
            <a:r>
              <a:rPr lang="cs-CZ" sz="2400" dirty="0" smtClean="0"/>
              <a:t> považuje-li orgán skutková zjištění za prokázaná</a:t>
            </a:r>
          </a:p>
          <a:p>
            <a:pPr lvl="1"/>
            <a:r>
              <a:rPr lang="cs-CZ" sz="2400" dirty="0" smtClean="0"/>
              <a:t>jeho vydání  může být prvním úkonem v řízení</a:t>
            </a:r>
          </a:p>
          <a:p>
            <a:r>
              <a:rPr lang="cs-CZ" sz="2800" dirty="0" smtClean="0"/>
              <a:t>Do 8 dnů od oznámení příkazu (pokud účastník nepodepsal, že s příkazem souhlasí)</a:t>
            </a:r>
          </a:p>
          <a:p>
            <a:r>
              <a:rPr lang="cs-CZ" sz="2800" dirty="0" smtClean="0"/>
              <a:t>U správního orgánu, který odpor vydal</a:t>
            </a:r>
          </a:p>
          <a:p>
            <a:r>
              <a:rPr lang="cs-CZ" sz="2800" dirty="0" smtClean="0"/>
              <a:t>Podáním odporu se příkaz ruší a pokračuje „normální“ správní řízení</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cs-CZ" dirty="0" err="1" smtClean="0"/>
              <a:t>Přezkumné</a:t>
            </a:r>
            <a:r>
              <a:rPr lang="cs-CZ" dirty="0" smtClean="0"/>
              <a:t> řízení (§ 94 </a:t>
            </a:r>
            <a:r>
              <a:rPr lang="cs-CZ" dirty="0" err="1" smtClean="0"/>
              <a:t>násl</a:t>
            </a:r>
            <a:r>
              <a:rPr lang="cs-CZ" dirty="0" smtClean="0"/>
              <a:t>.)</a:t>
            </a:r>
            <a:endParaRPr lang="cs-CZ" dirty="0"/>
          </a:p>
        </p:txBody>
      </p:sp>
      <p:sp>
        <p:nvSpPr>
          <p:cNvPr id="20483" name="Rectangle 3"/>
          <p:cNvSpPr>
            <a:spLocks noGrp="1" noChangeArrowheads="1"/>
          </p:cNvSpPr>
          <p:nvPr>
            <p:ph type="body" idx="1"/>
          </p:nvPr>
        </p:nvSpPr>
        <p:spPr>
          <a:xfrm>
            <a:off x="899592" y="1556792"/>
            <a:ext cx="7992888" cy="5112568"/>
          </a:xfrm>
        </p:spPr>
        <p:txBody>
          <a:bodyPr/>
          <a:lstStyle/>
          <a:p>
            <a:r>
              <a:rPr lang="cs-CZ" sz="2000" dirty="0" smtClean="0"/>
              <a:t>O rozhodnutí, které je v právní moci (nebo je předběžně vykonatelné - § 74 </a:t>
            </a:r>
            <a:r>
              <a:rPr lang="cs-CZ" sz="2000" dirty="0" err="1" smtClean="0"/>
              <a:t>SprŘ</a:t>
            </a:r>
            <a:r>
              <a:rPr lang="cs-CZ" sz="2000" dirty="0" smtClean="0"/>
              <a:t>), 1.st i 2. </a:t>
            </a:r>
            <a:r>
              <a:rPr lang="cs-CZ" sz="2000" dirty="0" err="1" smtClean="0"/>
              <a:t>st</a:t>
            </a:r>
            <a:r>
              <a:rPr lang="cs-CZ" sz="2000" dirty="0" smtClean="0"/>
              <a:t> (ne </a:t>
            </a:r>
            <a:r>
              <a:rPr lang="cs-CZ" sz="2000" dirty="0" err="1" smtClean="0"/>
              <a:t>přezkumné</a:t>
            </a:r>
            <a:r>
              <a:rPr lang="cs-CZ" sz="2000" dirty="0" smtClean="0"/>
              <a:t>)</a:t>
            </a:r>
          </a:p>
          <a:p>
            <a:r>
              <a:rPr lang="cs-CZ" sz="2000" dirty="0" smtClean="0"/>
              <a:t>Nadřízený orgán (pokud je </a:t>
            </a:r>
            <a:r>
              <a:rPr lang="cs-CZ" sz="2000" u="sng" dirty="0" smtClean="0"/>
              <a:t>ústřední</a:t>
            </a:r>
            <a:r>
              <a:rPr lang="cs-CZ" sz="2000" dirty="0" smtClean="0"/>
              <a:t>?), popř. rozhodující (pokud podal účastník podnět a jemu se vyhoví)</a:t>
            </a:r>
          </a:p>
          <a:p>
            <a:r>
              <a:rPr lang="cs-CZ" sz="2000" dirty="0" smtClean="0"/>
              <a:t>Účastník (či dotčený orgán) může dát podnět</a:t>
            </a:r>
          </a:p>
          <a:p>
            <a:r>
              <a:rPr lang="cs-CZ" sz="2000" dirty="0" smtClean="0"/>
              <a:t>Zahájit lze do 2 měsíců (</a:t>
            </a:r>
            <a:r>
              <a:rPr lang="cs-CZ" sz="2000" dirty="0" err="1" smtClean="0"/>
              <a:t>subj</a:t>
            </a:r>
            <a:r>
              <a:rPr lang="cs-CZ" sz="2000" dirty="0" smtClean="0"/>
              <a:t>), 1 roka (</a:t>
            </a:r>
            <a:r>
              <a:rPr lang="cs-CZ" sz="2000" dirty="0" err="1" smtClean="0"/>
              <a:t>obj</a:t>
            </a:r>
            <a:r>
              <a:rPr lang="cs-CZ" sz="2000" dirty="0" smtClean="0"/>
              <a:t> od PM), vydat rozhodnutí do 15 měsíců od PM rozhodnutí 1. st. </a:t>
            </a:r>
          </a:p>
          <a:p>
            <a:r>
              <a:rPr lang="cs-CZ" sz="2000" dirty="0" smtClean="0"/>
              <a:t>Nezákonnost</a:t>
            </a:r>
          </a:p>
          <a:p>
            <a:r>
              <a:rPr lang="cs-CZ" sz="2000" dirty="0" smtClean="0"/>
              <a:t>NE, pokud (94/2) – souhlas k </a:t>
            </a:r>
            <a:r>
              <a:rPr lang="cs-CZ" sz="2000" dirty="0" err="1" smtClean="0"/>
              <a:t>soukrP</a:t>
            </a:r>
            <a:r>
              <a:rPr lang="cs-CZ" sz="2000" dirty="0" smtClean="0"/>
              <a:t> úkonu, os. stav, dobrá víra</a:t>
            </a:r>
          </a:p>
          <a:p>
            <a:r>
              <a:rPr lang="cs-CZ" sz="2000" dirty="0" smtClean="0"/>
              <a:t>Zastavení řízení (nebyl rozpor) nebo změna či zrušení</a:t>
            </a:r>
          </a:p>
          <a:p>
            <a:r>
              <a:rPr lang="cs-CZ" sz="2000" u="sng" dirty="0" smtClean="0"/>
              <a:t>Zkrácené </a:t>
            </a:r>
            <a:r>
              <a:rPr lang="cs-CZ" sz="2000" u="sng" dirty="0" err="1" smtClean="0"/>
              <a:t>přezkumné</a:t>
            </a:r>
            <a:r>
              <a:rPr lang="cs-CZ" sz="2000" u="sng" dirty="0" smtClean="0"/>
              <a:t> řízení </a:t>
            </a:r>
            <a:r>
              <a:rPr lang="cs-CZ" sz="2000" dirty="0" smtClean="0"/>
              <a:t>(§ 98, pokud je porušení zjevné a netřeba vysvětlení účastníků - bez dokazování – rovnou se rozhodne)</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cs-CZ" dirty="0" smtClean="0"/>
              <a:t>Obnova řízení (§ 100)</a:t>
            </a:r>
            <a:endParaRPr lang="cs-CZ" dirty="0"/>
          </a:p>
        </p:txBody>
      </p:sp>
      <p:sp>
        <p:nvSpPr>
          <p:cNvPr id="20483" name="Rectangle 3"/>
          <p:cNvSpPr>
            <a:spLocks noGrp="1" noChangeArrowheads="1"/>
          </p:cNvSpPr>
          <p:nvPr>
            <p:ph type="body" idx="1"/>
          </p:nvPr>
        </p:nvSpPr>
        <p:spPr>
          <a:xfrm>
            <a:off x="971600" y="1556792"/>
            <a:ext cx="7272808" cy="4680520"/>
          </a:xfrm>
        </p:spPr>
        <p:txBody>
          <a:bodyPr/>
          <a:lstStyle/>
          <a:p>
            <a:r>
              <a:rPr lang="cs-CZ" sz="2400" dirty="0" smtClean="0"/>
              <a:t>Řízení skončené pravomocným rozhodnutím </a:t>
            </a:r>
            <a:r>
              <a:rPr lang="cs-CZ" sz="2400" u="sng" dirty="0" smtClean="0"/>
              <a:t>ve věci</a:t>
            </a:r>
          </a:p>
          <a:p>
            <a:r>
              <a:rPr lang="cs-CZ" sz="2400" dirty="0" smtClean="0"/>
              <a:t>Na žádost účastníka (kterémukoli </a:t>
            </a:r>
            <a:r>
              <a:rPr lang="cs-CZ" sz="2400" dirty="0" err="1" smtClean="0"/>
              <a:t>org</a:t>
            </a:r>
            <a:r>
              <a:rPr lang="cs-CZ" sz="2400" dirty="0" smtClean="0"/>
              <a:t>., </a:t>
            </a:r>
            <a:r>
              <a:rPr lang="cs-CZ" sz="2400" dirty="0" err="1" smtClean="0"/>
              <a:t>kt</a:t>
            </a:r>
            <a:r>
              <a:rPr lang="cs-CZ" sz="2400" dirty="0" smtClean="0"/>
              <a:t>. </a:t>
            </a:r>
            <a:r>
              <a:rPr lang="cs-CZ" sz="2400" dirty="0" err="1" smtClean="0"/>
              <a:t>rozh</a:t>
            </a:r>
            <a:r>
              <a:rPr lang="cs-CZ" sz="2400" dirty="0" smtClean="0"/>
              <a:t>.) / ex offo orgánem, </a:t>
            </a:r>
            <a:r>
              <a:rPr lang="cs-CZ" sz="2400" dirty="0" err="1" smtClean="0"/>
              <a:t>kt</a:t>
            </a:r>
            <a:r>
              <a:rPr lang="cs-CZ" sz="2400" dirty="0" smtClean="0"/>
              <a:t>. rozhodl v posledním stupni, pokud</a:t>
            </a:r>
          </a:p>
          <a:p>
            <a:pPr lvl="1"/>
            <a:r>
              <a:rPr lang="cs-CZ" sz="2000" dirty="0" smtClean="0"/>
              <a:t>Vyšly najevo dříve neznámé , existující, skutečnosti (které nemohl účastník uplatnit)</a:t>
            </a:r>
          </a:p>
          <a:p>
            <a:pPr lvl="1"/>
            <a:r>
              <a:rPr lang="cs-CZ" sz="2000" dirty="0" smtClean="0"/>
              <a:t>Bylo zrušeno či změněno podkladové rozhodnutí</a:t>
            </a:r>
          </a:p>
          <a:p>
            <a:pPr lvl="1">
              <a:buNone/>
            </a:pPr>
            <a:r>
              <a:rPr lang="cs-CZ" sz="2000" dirty="0" smtClean="0"/>
              <a:t>A může to dopadnout jinak</a:t>
            </a:r>
          </a:p>
          <a:p>
            <a:pPr lvl="1"/>
            <a:r>
              <a:rPr lang="cs-CZ" sz="2000" dirty="0" smtClean="0"/>
              <a:t>Ex offo – bylo-li rozhodnutí dosaženo TČ</a:t>
            </a:r>
          </a:p>
          <a:p>
            <a:r>
              <a:rPr lang="cs-CZ" sz="2400" dirty="0" smtClean="0"/>
              <a:t>Ochrana dobré víry (§ 94 odst. 4 a 5 </a:t>
            </a:r>
            <a:r>
              <a:rPr lang="cs-CZ" sz="2400" dirty="0" err="1" smtClean="0"/>
              <a:t>SprŘ</a:t>
            </a:r>
            <a:r>
              <a:rPr lang="cs-CZ" sz="2400" dirty="0" smtClean="0"/>
              <a:t>)</a:t>
            </a:r>
          </a:p>
          <a:p>
            <a:r>
              <a:rPr lang="cs-CZ" sz="2400" dirty="0" smtClean="0"/>
              <a:t>3 měsíce (</a:t>
            </a:r>
            <a:r>
              <a:rPr lang="cs-CZ" sz="2400" dirty="0" err="1" smtClean="0"/>
              <a:t>subj</a:t>
            </a:r>
            <a:r>
              <a:rPr lang="cs-CZ" sz="2400" dirty="0" smtClean="0"/>
              <a:t>), 3 roky (</a:t>
            </a:r>
            <a:r>
              <a:rPr lang="cs-CZ" sz="2400" dirty="0" err="1" smtClean="0"/>
              <a:t>obj</a:t>
            </a:r>
            <a:r>
              <a:rPr lang="cs-CZ" sz="2400" dirty="0" smtClean="0"/>
              <a:t>, ex offo) od PM</a:t>
            </a:r>
          </a:p>
          <a:p>
            <a:r>
              <a:rPr lang="cs-CZ" sz="2400" dirty="0" smtClean="0"/>
              <a:t>Zásadně nemá </a:t>
            </a:r>
            <a:r>
              <a:rPr lang="cs-CZ" sz="2400" dirty="0" err="1" smtClean="0"/>
              <a:t>odkl</a:t>
            </a:r>
            <a:r>
              <a:rPr lang="cs-CZ" sz="2400" dirty="0" smtClean="0"/>
              <a:t>. účinek, lze ho přiznat</a:t>
            </a:r>
          </a:p>
          <a:p>
            <a:r>
              <a:rPr lang="cs-CZ" sz="2400" dirty="0" smtClean="0"/>
              <a:t>Zamítnutí / povolení obnovy (</a:t>
            </a:r>
            <a:r>
              <a:rPr lang="cs-CZ" sz="2400" dirty="0" err="1" smtClean="0"/>
              <a:t>rozh</a:t>
            </a:r>
            <a:r>
              <a:rPr lang="cs-CZ" sz="2400" dirty="0" smtClean="0"/>
              <a:t>. 1.st) -&gt; </a:t>
            </a:r>
            <a:r>
              <a:rPr lang="cs-CZ" sz="2400" u="sng" dirty="0" smtClean="0"/>
              <a:t>nové řízení</a:t>
            </a:r>
            <a:endParaRPr lang="cs-CZ" sz="2400" dirty="0" smtClean="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cs-CZ" dirty="0" smtClean="0"/>
              <a:t>Nové rozhodnutí (§ 101)</a:t>
            </a:r>
            <a:endParaRPr lang="cs-CZ" dirty="0"/>
          </a:p>
        </p:txBody>
      </p:sp>
      <p:sp>
        <p:nvSpPr>
          <p:cNvPr id="20483" name="Rectangle 3"/>
          <p:cNvSpPr>
            <a:spLocks noGrp="1" noChangeArrowheads="1"/>
          </p:cNvSpPr>
          <p:nvPr>
            <p:ph type="body" idx="1"/>
          </p:nvPr>
        </p:nvSpPr>
        <p:spPr>
          <a:xfrm>
            <a:off x="899592" y="1752600"/>
            <a:ext cx="7920880" cy="4844752"/>
          </a:xfrm>
        </p:spPr>
        <p:txBody>
          <a:bodyPr/>
          <a:lstStyle/>
          <a:p>
            <a:r>
              <a:rPr lang="cs-CZ" sz="2400" dirty="0" smtClean="0"/>
              <a:t>Nejde o nápravu vad již přijatého rozhodnutí, resp. řízení, které mu předcházelo, ale o nové posouzení pravomocně rozhodnutí věci</a:t>
            </a:r>
          </a:p>
          <a:p>
            <a:r>
              <a:rPr lang="cs-CZ" sz="2400" dirty="0" smtClean="0"/>
              <a:t>Taxativně vymezené důvody</a:t>
            </a:r>
          </a:p>
          <a:p>
            <a:pPr lvl="1"/>
            <a:r>
              <a:rPr lang="cs-CZ" sz="2000" dirty="0" smtClean="0"/>
              <a:t>Nezbytné v souvislosti s usnes. o prominutí zmeškání úkonu</a:t>
            </a:r>
          </a:p>
          <a:p>
            <a:pPr lvl="1"/>
            <a:r>
              <a:rPr lang="cs-CZ" sz="2000" dirty="0" smtClean="0"/>
              <a:t>Bude vyhověno žádosti, </a:t>
            </a:r>
            <a:r>
              <a:rPr lang="cs-CZ" sz="2000" dirty="0" err="1" smtClean="0"/>
              <a:t>kt</a:t>
            </a:r>
            <a:r>
              <a:rPr lang="cs-CZ" sz="2000" dirty="0" smtClean="0"/>
              <a:t>. byla pravomocně zamítnuta</a:t>
            </a:r>
          </a:p>
          <a:p>
            <a:pPr lvl="1"/>
            <a:r>
              <a:rPr lang="cs-CZ" sz="2000" dirty="0" smtClean="0"/>
              <a:t>Odstranění tvrdosti původního rozhodnutí (o povinnosti)</a:t>
            </a:r>
          </a:p>
          <a:p>
            <a:pPr lvl="1"/>
            <a:r>
              <a:rPr lang="cs-CZ" sz="2000" dirty="0" smtClean="0"/>
              <a:t>Rozhodnutí bylo zrušeno jiným orgánem (typicky soudem)</a:t>
            </a:r>
          </a:p>
          <a:p>
            <a:pPr lvl="1"/>
            <a:r>
              <a:rPr lang="cs-CZ" sz="2000" dirty="0" smtClean="0"/>
              <a:t>Stanoví tak (zvl.) zákon – např. uspokojení </a:t>
            </a:r>
            <a:r>
              <a:rPr lang="cs-CZ" sz="2000" dirty="0" err="1" smtClean="0"/>
              <a:t>navrh</a:t>
            </a:r>
            <a:r>
              <a:rPr lang="cs-CZ" sz="2000" dirty="0" smtClean="0"/>
              <a:t>. dle SŘS</a:t>
            </a:r>
          </a:p>
          <a:p>
            <a:r>
              <a:rPr lang="cs-CZ" sz="2400" dirty="0" smtClean="0"/>
              <a:t>Lhůty nejsou stanoveny</a:t>
            </a:r>
          </a:p>
          <a:p>
            <a:r>
              <a:rPr lang="cs-CZ" sz="2400" dirty="0" smtClean="0"/>
              <a:t>Příslušný </a:t>
            </a:r>
            <a:r>
              <a:rPr lang="cs-CZ" sz="2400" dirty="0" err="1" smtClean="0"/>
              <a:t>prvostupňový</a:t>
            </a:r>
            <a:r>
              <a:rPr lang="cs-CZ" sz="2400" dirty="0" smtClean="0"/>
              <a:t> orgán</a:t>
            </a:r>
          </a:p>
          <a:p>
            <a:r>
              <a:rPr lang="cs-CZ" sz="2400" u="sng" dirty="0" smtClean="0"/>
              <a:t>Zvl. případ</a:t>
            </a:r>
            <a:r>
              <a:rPr lang="cs-CZ" sz="2400" dirty="0" smtClean="0"/>
              <a:t> dle § 62 odst. 6 (moderace pořádkové pokuty)</a:t>
            </a: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r>
              <a:rPr lang="cs-CZ" dirty="0" smtClean="0"/>
              <a:t>Prohlášení nicotnosti (§ 77 a </a:t>
            </a:r>
            <a:r>
              <a:rPr lang="cs-CZ" dirty="0" err="1" smtClean="0"/>
              <a:t>násl</a:t>
            </a:r>
            <a:r>
              <a:rPr lang="cs-CZ" dirty="0" smtClean="0"/>
              <a:t>.)</a:t>
            </a:r>
            <a:endParaRPr lang="cs-CZ" dirty="0"/>
          </a:p>
        </p:txBody>
      </p:sp>
      <p:sp>
        <p:nvSpPr>
          <p:cNvPr id="20483" name="Rectangle 3"/>
          <p:cNvSpPr>
            <a:spLocks noGrp="1" noChangeArrowheads="1"/>
          </p:cNvSpPr>
          <p:nvPr>
            <p:ph type="body" idx="1"/>
          </p:nvPr>
        </p:nvSpPr>
        <p:spPr>
          <a:xfrm>
            <a:off x="899592" y="1752600"/>
            <a:ext cx="7992888" cy="4844752"/>
          </a:xfrm>
        </p:spPr>
        <p:txBody>
          <a:bodyPr/>
          <a:lstStyle/>
          <a:p>
            <a:r>
              <a:rPr lang="cs-CZ" sz="2400" b="1" dirty="0" smtClean="0"/>
              <a:t>Rozhodnutí</a:t>
            </a:r>
            <a:r>
              <a:rPr lang="cs-CZ" sz="2400" dirty="0" smtClean="0"/>
              <a:t>, pokud</a:t>
            </a:r>
          </a:p>
          <a:p>
            <a:pPr lvl="1"/>
            <a:r>
              <a:rPr lang="cs-CZ" sz="2000" dirty="0" smtClean="0"/>
              <a:t>Bylo vydáno bez příslušnosti (ledaže </a:t>
            </a:r>
            <a:r>
              <a:rPr lang="cs-CZ" sz="2000" dirty="0" err="1" smtClean="0"/>
              <a:t>nadříz</a:t>
            </a:r>
            <a:r>
              <a:rPr lang="cs-CZ" sz="2000" dirty="0" smtClean="0"/>
              <a:t>. )či pravomoci</a:t>
            </a:r>
          </a:p>
          <a:p>
            <a:pPr lvl="1"/>
            <a:r>
              <a:rPr lang="cs-CZ" sz="2000" dirty="0" smtClean="0"/>
              <a:t>Nebyla dána vůle správního orgánu (násilí,hrozba)</a:t>
            </a:r>
          </a:p>
          <a:p>
            <a:pPr lvl="1"/>
            <a:r>
              <a:rPr lang="cs-CZ" sz="2000" dirty="0" smtClean="0"/>
              <a:t>Je neurčité či nesmyslné (vnitřně rozporné)</a:t>
            </a:r>
          </a:p>
          <a:p>
            <a:pPr lvl="1"/>
            <a:r>
              <a:rPr lang="cs-CZ" sz="2000" dirty="0" smtClean="0"/>
              <a:t>Požadující nemožné či nezákonné</a:t>
            </a:r>
          </a:p>
          <a:p>
            <a:pPr lvl="1"/>
            <a:r>
              <a:rPr lang="cs-CZ" sz="2000" dirty="0" smtClean="0"/>
              <a:t>Zjevně není rozhodnutím</a:t>
            </a:r>
          </a:p>
          <a:p>
            <a:r>
              <a:rPr lang="cs-CZ" sz="2400" dirty="0" smtClean="0"/>
              <a:t>Nadřízený orgán či soud</a:t>
            </a:r>
          </a:p>
          <a:p>
            <a:r>
              <a:rPr lang="cs-CZ" sz="2400" dirty="0" smtClean="0"/>
              <a:t>Kdykoli, ex offo (podnět účastníků či jiných osob v rozhodnutí, nástupci, popř. jiného </a:t>
            </a:r>
            <a:r>
              <a:rPr lang="cs-CZ" sz="2400" dirty="0" err="1" smtClean="0"/>
              <a:t>spr</a:t>
            </a:r>
            <a:r>
              <a:rPr lang="cs-CZ" sz="2400" dirty="0" smtClean="0"/>
              <a:t>. orgánu)</a:t>
            </a:r>
          </a:p>
          <a:p>
            <a:r>
              <a:rPr lang="cs-CZ" sz="2400" dirty="0" smtClean="0"/>
              <a:t>Hledí se na něj, jako by neexistovalo</a:t>
            </a:r>
          </a:p>
          <a:p>
            <a:r>
              <a:rPr lang="cs-CZ" sz="2400" dirty="0" smtClean="0"/>
              <a:t>Proti prohlášení či vyslovení nicotnosti se nelze odvolat</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cs-CZ" dirty="0" smtClean="0"/>
              <a:t>Odpor (§ 150)</a:t>
            </a:r>
            <a:endParaRPr lang="cs-CZ" dirty="0"/>
          </a:p>
        </p:txBody>
      </p:sp>
      <p:sp>
        <p:nvSpPr>
          <p:cNvPr id="20483" name="Rectangle 3"/>
          <p:cNvSpPr>
            <a:spLocks noGrp="1" noChangeArrowheads="1"/>
          </p:cNvSpPr>
          <p:nvPr>
            <p:ph type="body" idx="1"/>
          </p:nvPr>
        </p:nvSpPr>
        <p:spPr>
          <a:xfrm>
            <a:off x="1115616" y="1752600"/>
            <a:ext cx="7848872" cy="4844752"/>
          </a:xfrm>
        </p:spPr>
        <p:txBody>
          <a:bodyPr/>
          <a:lstStyle/>
          <a:p>
            <a:r>
              <a:rPr lang="cs-CZ" sz="2800" dirty="0" smtClean="0"/>
              <a:t>Směřuje proti </a:t>
            </a:r>
            <a:r>
              <a:rPr lang="cs-CZ" sz="2800" b="1" dirty="0" smtClean="0"/>
              <a:t>příkazu</a:t>
            </a:r>
            <a:r>
              <a:rPr lang="cs-CZ" sz="2800" dirty="0" smtClean="0"/>
              <a:t> (= meritorní rozhodnutí o uložení povinnosti vydané ve zkráceném řízení)</a:t>
            </a:r>
          </a:p>
          <a:p>
            <a:pPr lvl="1"/>
            <a:r>
              <a:rPr lang="cs-CZ" sz="2400" dirty="0" smtClean="0"/>
              <a:t> považuje-li orgán skutková zjištění za prokázaná</a:t>
            </a:r>
          </a:p>
          <a:p>
            <a:pPr lvl="1"/>
            <a:r>
              <a:rPr lang="cs-CZ" sz="2400" dirty="0" smtClean="0"/>
              <a:t>jeho vydání  může být prvním úkonem v řízení</a:t>
            </a:r>
          </a:p>
          <a:p>
            <a:r>
              <a:rPr lang="cs-CZ" sz="2800" dirty="0" smtClean="0"/>
              <a:t>Do 8 dnů od oznámení příkazu (pokud účastník nepodepsal, že s příkazem souhlasí)</a:t>
            </a:r>
          </a:p>
          <a:p>
            <a:r>
              <a:rPr lang="cs-CZ" sz="2800" dirty="0" smtClean="0"/>
              <a:t>U správního orgánu, který odpor vydal</a:t>
            </a:r>
          </a:p>
          <a:p>
            <a:r>
              <a:rPr lang="cs-CZ" sz="2800" dirty="0" smtClean="0"/>
              <a:t>Podáním odporu se příkaz ruší a pokračuje „normální“ správní řízení</a:t>
            </a: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cs-CZ" dirty="0" smtClean="0"/>
              <a:t>Nečinnost (§ 80)</a:t>
            </a:r>
            <a:endParaRPr lang="cs-CZ" dirty="0"/>
          </a:p>
        </p:txBody>
      </p:sp>
      <p:sp>
        <p:nvSpPr>
          <p:cNvPr id="20483" name="Rectangle 3"/>
          <p:cNvSpPr>
            <a:spLocks noGrp="1" noChangeArrowheads="1"/>
          </p:cNvSpPr>
          <p:nvPr>
            <p:ph type="body" idx="1"/>
          </p:nvPr>
        </p:nvSpPr>
        <p:spPr>
          <a:xfrm>
            <a:off x="1115616" y="1752600"/>
            <a:ext cx="7416824" cy="4484712"/>
          </a:xfrm>
        </p:spPr>
        <p:txBody>
          <a:bodyPr/>
          <a:lstStyle/>
          <a:p>
            <a:r>
              <a:rPr lang="cs-CZ" sz="2800" dirty="0" smtClean="0"/>
              <a:t>Nedostatek aktivity tam, kde měl správní orgán konat, typicky vydat rozhodnutí</a:t>
            </a:r>
          </a:p>
          <a:p>
            <a:r>
              <a:rPr lang="cs-CZ" sz="2800" dirty="0" smtClean="0"/>
              <a:t>Účastník (po lhůtě) / nadřízený ex offo (jakmile se o tom dozví, popř.  bude zřejmé, že se to nestihne)</a:t>
            </a:r>
          </a:p>
          <a:p>
            <a:pPr lvl="1"/>
            <a:r>
              <a:rPr lang="cs-CZ" sz="2400" dirty="0" smtClean="0"/>
              <a:t>Přikázat nečinnému orgánu, aby činil</a:t>
            </a:r>
          </a:p>
          <a:p>
            <a:pPr lvl="1"/>
            <a:r>
              <a:rPr lang="cs-CZ" sz="2400" dirty="0" smtClean="0"/>
              <a:t>Atrakce (ne samospráva)</a:t>
            </a:r>
          </a:p>
          <a:p>
            <a:pPr lvl="1"/>
            <a:r>
              <a:rPr lang="cs-CZ" sz="2400" dirty="0" smtClean="0"/>
              <a:t>Delegace (ne samospráva)</a:t>
            </a:r>
          </a:p>
          <a:p>
            <a:pPr lvl="1"/>
            <a:r>
              <a:rPr lang="cs-CZ" sz="2400" dirty="0" smtClean="0"/>
              <a:t>Přiměřené prodloužení lhůty</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Zákonný podklad</a:t>
            </a:r>
            <a:endParaRPr lang="cs-CZ" dirty="0">
              <a:solidFill>
                <a:schemeClr val="tx2">
                  <a:satMod val="130000"/>
                </a:schemeClr>
              </a:solidFill>
            </a:endParaRPr>
          </a:p>
        </p:txBody>
      </p:sp>
      <p:sp>
        <p:nvSpPr>
          <p:cNvPr id="15363" name="Zástupný symbol pro obsah 2"/>
          <p:cNvSpPr>
            <a:spLocks noGrp="1"/>
          </p:cNvSpPr>
          <p:nvPr>
            <p:ph idx="1"/>
          </p:nvPr>
        </p:nvSpPr>
        <p:spPr>
          <a:xfrm>
            <a:off x="1115616" y="1196752"/>
            <a:ext cx="7920880" cy="5328592"/>
          </a:xfrm>
        </p:spPr>
        <p:txBody>
          <a:bodyPr/>
          <a:lstStyle/>
          <a:p>
            <a:pPr eaLnBrk="1" hangingPunct="1"/>
            <a:r>
              <a:rPr lang="cs-CZ" sz="2400" dirty="0" smtClean="0"/>
              <a:t>Správní právo není kodifikované</a:t>
            </a:r>
          </a:p>
          <a:p>
            <a:pPr lvl="1" eaLnBrk="1" hangingPunct="1"/>
            <a:r>
              <a:rPr lang="cs-CZ" sz="2000" dirty="0" smtClean="0"/>
              <a:t>=&gt; řada zákonů upravujících obecné otázky veřejné správy (např. existenci ÚSC, ústředních orgánů státní správy, svobodný přístup k informacím, postupy ve správním řízení…)</a:t>
            </a:r>
          </a:p>
          <a:p>
            <a:pPr lvl="1" eaLnBrk="1" hangingPunct="1"/>
            <a:r>
              <a:rPr lang="cs-CZ" sz="2000" dirty="0" smtClean="0"/>
              <a:t>=&gt; řada zákonů upravujících jednotlivé oblasti výkonu veřejné správy (např. školství, doprava, bezpečnost…)</a:t>
            </a:r>
          </a:p>
          <a:p>
            <a:pPr eaLnBrk="1" hangingPunct="1"/>
            <a:r>
              <a:rPr lang="cs-CZ" sz="2400" dirty="0" smtClean="0"/>
              <a:t>Nejšíře používaným předpisem patrně správní řád</a:t>
            </a:r>
          </a:p>
          <a:p>
            <a:pPr eaLnBrk="1" hangingPunct="1">
              <a:buNone/>
            </a:pPr>
            <a:r>
              <a:rPr lang="cs-CZ" sz="2000" dirty="0" smtClean="0"/>
              <a:t>	= </a:t>
            </a:r>
            <a:r>
              <a:rPr lang="cs-CZ" sz="2000" b="1" dirty="0" smtClean="0"/>
              <a:t>obecný předpis </a:t>
            </a:r>
            <a:r>
              <a:rPr lang="cs-CZ" sz="2000" dirty="0" smtClean="0"/>
              <a:t>pro postupy ve veřejné správě</a:t>
            </a:r>
          </a:p>
          <a:p>
            <a:pPr eaLnBrk="1" hangingPunct="1">
              <a:buNone/>
            </a:pPr>
            <a:r>
              <a:rPr lang="cs-CZ" sz="2000" b="1" dirty="0" smtClean="0"/>
              <a:t>	</a:t>
            </a:r>
            <a:r>
              <a:rPr lang="cs-CZ" sz="2000" dirty="0" smtClean="0"/>
              <a:t>- má subsidiární </a:t>
            </a:r>
            <a:r>
              <a:rPr lang="cs-CZ" sz="2000" dirty="0" err="1" smtClean="0"/>
              <a:t>půs</a:t>
            </a:r>
            <a:r>
              <a:rPr lang="cs-CZ" sz="2000" dirty="0" smtClean="0"/>
              <a:t>., tj. použije se, pokud zvl. zákon nestanoví jinak</a:t>
            </a:r>
            <a:r>
              <a:rPr lang="cs-CZ" sz="2000" b="1" dirty="0" smtClean="0"/>
              <a:t> </a:t>
            </a:r>
          </a:p>
          <a:p>
            <a:pPr marL="6350" indent="-6350" algn="ctr">
              <a:buNone/>
            </a:pPr>
            <a:r>
              <a:rPr lang="cs-CZ" sz="1800" b="1" i="1" dirty="0" smtClean="0"/>
              <a:t>§ 25 Správního řádu</a:t>
            </a:r>
          </a:p>
          <a:p>
            <a:pPr marL="6350" indent="-6350">
              <a:buNone/>
            </a:pPr>
            <a:r>
              <a:rPr lang="cs-CZ" sz="1800" i="1" dirty="0" smtClean="0"/>
              <a:t>(1) Osobám neznámého pobytu nebo sídla a osobám, jimž se prokazatelně nedaří doručovat, jakož i osobám, které nejsou známy, a v dalších případech, které stanoví zákon, se doručuje veřejnou vyhláškou.</a:t>
            </a:r>
          </a:p>
          <a:p>
            <a:pPr marL="6350" indent="-6350" algn="ctr" eaLnBrk="1" hangingPunct="1">
              <a:buNone/>
            </a:pPr>
            <a:r>
              <a:rPr lang="cs-CZ" sz="1800" b="1" i="1" dirty="0" smtClean="0"/>
              <a:t>§ 80 Zákona o přestupcích</a:t>
            </a:r>
          </a:p>
          <a:p>
            <a:pPr marL="6350" indent="-6350" eaLnBrk="1" hangingPunct="1">
              <a:buNone/>
            </a:pPr>
            <a:r>
              <a:rPr lang="cs-CZ" sz="1800" i="1" dirty="0" smtClean="0"/>
              <a:t>Rozhodnutí o přestupku nelze doručit veřejnou vyhláškou.</a:t>
            </a:r>
          </a:p>
          <a:p>
            <a:pPr eaLnBrk="1" hangingPunct="1"/>
            <a:endParaRPr lang="cs-CZ" sz="2000"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cs-CZ" dirty="0" smtClean="0"/>
              <a:t>Stížnost (§ 175)</a:t>
            </a:r>
            <a:endParaRPr lang="cs-CZ" dirty="0"/>
          </a:p>
        </p:txBody>
      </p:sp>
      <p:sp>
        <p:nvSpPr>
          <p:cNvPr id="20483" name="Rectangle 3"/>
          <p:cNvSpPr>
            <a:spLocks noGrp="1" noChangeArrowheads="1"/>
          </p:cNvSpPr>
          <p:nvPr>
            <p:ph type="body" idx="1"/>
          </p:nvPr>
        </p:nvSpPr>
        <p:spPr>
          <a:xfrm>
            <a:off x="899592" y="1752600"/>
            <a:ext cx="8244408" cy="4916760"/>
          </a:xfrm>
        </p:spPr>
        <p:txBody>
          <a:bodyPr/>
          <a:lstStyle/>
          <a:p>
            <a:r>
              <a:rPr lang="cs-CZ" sz="2400" dirty="0" smtClean="0"/>
              <a:t>Proti nevhodnému chování úředních osob nebo proti postupu správního orgánu, </a:t>
            </a:r>
            <a:r>
              <a:rPr lang="cs-CZ" sz="2400" u="sng" dirty="0" smtClean="0"/>
              <a:t>neposkytuje-li tento zákon jiný prostředek ochrany</a:t>
            </a:r>
          </a:p>
          <a:p>
            <a:r>
              <a:rPr lang="cs-CZ" sz="2400" dirty="0" err="1" smtClean="0"/>
              <a:t>Zvl.důvody</a:t>
            </a:r>
            <a:r>
              <a:rPr lang="cs-CZ" sz="2400" dirty="0" smtClean="0"/>
              <a:t>, např. § 18 odst. 4 (proti obsahu protokolu)</a:t>
            </a:r>
          </a:p>
          <a:p>
            <a:r>
              <a:rPr lang="cs-CZ" sz="2400" dirty="0" smtClean="0"/>
              <a:t>Ústně či písemně, u orgánu, který vede řízení</a:t>
            </a:r>
          </a:p>
          <a:p>
            <a:r>
              <a:rPr lang="cs-CZ" sz="2400" dirty="0" smtClean="0"/>
              <a:t>Vyřízení do 60 dnů, vyrozumění stěžovateli (popř. lze požádat </a:t>
            </a:r>
            <a:r>
              <a:rPr lang="cs-CZ" sz="2400" dirty="0" err="1" smtClean="0"/>
              <a:t>nadříz</a:t>
            </a:r>
            <a:r>
              <a:rPr lang="cs-CZ" sz="2400" dirty="0" smtClean="0"/>
              <a:t>. </a:t>
            </a:r>
            <a:r>
              <a:rPr lang="cs-CZ" sz="2400" dirty="0" err="1" smtClean="0"/>
              <a:t>org</a:t>
            </a:r>
            <a:r>
              <a:rPr lang="cs-CZ" sz="2400" dirty="0" smtClean="0"/>
              <a:t>. o prošetření </a:t>
            </a:r>
            <a:r>
              <a:rPr lang="cs-CZ" sz="2400" dirty="0" err="1" smtClean="0"/>
              <a:t>způs</a:t>
            </a:r>
            <a:r>
              <a:rPr lang="cs-CZ" sz="2400" dirty="0" smtClean="0"/>
              <a:t>. vyřízení stížnosti)</a:t>
            </a:r>
          </a:p>
          <a:p>
            <a:r>
              <a:rPr lang="cs-CZ" sz="2400" i="1" dirty="0" smtClean="0"/>
              <a:t>Byla-li shledána důvodnou nebo částečně důvodnou, je správní orgán povinen bezodkladně učinit nezbytná opatření k nápravě. O výsledku šetření a opatřeních přijatých k nápravě se učiní záznam do spisu; stěžovatel bude vyrozuměn jen tehdy, jestliže o to požádal.</a:t>
            </a: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cs-CZ" dirty="0" smtClean="0"/>
              <a:t>Další postup</a:t>
            </a:r>
            <a:endParaRPr lang="cs-CZ" dirty="0"/>
          </a:p>
        </p:txBody>
      </p:sp>
      <p:sp>
        <p:nvSpPr>
          <p:cNvPr id="20483" name="Rectangle 3"/>
          <p:cNvSpPr>
            <a:spLocks noGrp="1" noChangeArrowheads="1"/>
          </p:cNvSpPr>
          <p:nvPr>
            <p:ph type="body" idx="1"/>
          </p:nvPr>
        </p:nvSpPr>
        <p:spPr>
          <a:xfrm>
            <a:off x="1115616" y="1752600"/>
            <a:ext cx="6984776" cy="3886200"/>
          </a:xfrm>
        </p:spPr>
        <p:txBody>
          <a:bodyPr/>
          <a:lstStyle/>
          <a:p>
            <a:r>
              <a:rPr lang="cs-CZ" dirty="0" smtClean="0"/>
              <a:t>Správní soudnictví (SŘS) / část V. OSŘ</a:t>
            </a:r>
            <a:endParaRPr lang="cs-CZ" sz="2000" dirty="0" smtClean="0"/>
          </a:p>
          <a:p>
            <a:pPr lvl="1"/>
            <a:r>
              <a:rPr lang="cs-CZ" sz="2400" dirty="0" smtClean="0"/>
              <a:t>Žaloba proti rozhodnutí</a:t>
            </a:r>
          </a:p>
          <a:p>
            <a:pPr lvl="1"/>
            <a:r>
              <a:rPr lang="cs-CZ" sz="2400" dirty="0" smtClean="0"/>
              <a:t>Žaloba proti nečinnosti</a:t>
            </a:r>
          </a:p>
          <a:p>
            <a:pPr lvl="1"/>
            <a:r>
              <a:rPr lang="cs-CZ" sz="2400" dirty="0" smtClean="0"/>
              <a:t>Žaloba proti jinému zásahu</a:t>
            </a:r>
          </a:p>
          <a:p>
            <a:pPr lvl="1"/>
            <a:endParaRPr lang="cs-CZ" sz="2400" dirty="0" smtClean="0"/>
          </a:p>
          <a:p>
            <a:r>
              <a:rPr lang="cs-CZ" dirty="0" smtClean="0"/>
              <a:t>Nárok na náhradu škody?</a:t>
            </a: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431925" y="360363"/>
            <a:ext cx="7407275" cy="2132012"/>
          </a:xfrm>
        </p:spPr>
        <p:txBody>
          <a:bodyPr/>
          <a:lstStyle/>
          <a:p>
            <a:pPr eaLnBrk="1" fontAlgn="auto" hangingPunct="1">
              <a:spcAft>
                <a:spcPts val="0"/>
              </a:spcAft>
              <a:defRPr/>
            </a:pPr>
            <a:r>
              <a:rPr lang="cs-CZ" dirty="0" smtClean="0">
                <a:solidFill>
                  <a:schemeClr val="tx2">
                    <a:satMod val="130000"/>
                  </a:schemeClr>
                </a:solidFill>
              </a:rPr>
              <a:t>Děkuji za pozornost</a:t>
            </a:r>
            <a:endParaRPr lang="cs-CZ" dirty="0">
              <a:solidFill>
                <a:schemeClr val="tx2">
                  <a:satMod val="130000"/>
                </a:schemeClr>
              </a:solidFill>
            </a:endParaRPr>
          </a:p>
        </p:txBody>
      </p:sp>
      <p:sp>
        <p:nvSpPr>
          <p:cNvPr id="3" name="Podnadpis 2"/>
          <p:cNvSpPr>
            <a:spLocks noGrp="1"/>
          </p:cNvSpPr>
          <p:nvPr>
            <p:ph type="subTitle" idx="1"/>
          </p:nvPr>
        </p:nvSpPr>
        <p:spPr>
          <a:xfrm>
            <a:off x="1431925" y="2924175"/>
            <a:ext cx="7407275" cy="2376488"/>
          </a:xfrm>
        </p:spPr>
        <p:txBody>
          <a:bodyPr>
            <a:normAutofit/>
          </a:bodyPr>
          <a:lstStyle/>
          <a:p>
            <a:pPr eaLnBrk="1" fontAlgn="auto" hangingPunct="1">
              <a:spcAft>
                <a:spcPts val="0"/>
              </a:spcAft>
              <a:buFont typeface="Wingdings 2"/>
              <a:buNone/>
              <a:defRPr/>
            </a:pPr>
            <a:r>
              <a:rPr lang="cs-CZ" b="1" dirty="0" smtClean="0"/>
              <a:t>Příští přednáška</a:t>
            </a:r>
          </a:p>
          <a:p>
            <a:r>
              <a:rPr lang="cs-CZ" dirty="0" smtClean="0"/>
              <a:t>Odpovědnost za škodu  a nemajetkovou újmu způsobenou při výkonu veřejné správy</a:t>
            </a:r>
            <a:r>
              <a:rPr lang="cs-CZ" dirty="0" smtClean="0"/>
              <a:t>.</a:t>
            </a:r>
            <a:endParaRPr lang="cs-CZ" dirty="0" smtClean="0"/>
          </a:p>
          <a:p>
            <a:pPr eaLnBrk="1" fontAlgn="auto" hangingPunct="1">
              <a:spcAft>
                <a:spcPts val="0"/>
              </a:spcAft>
              <a:defRPr/>
            </a:pPr>
            <a:r>
              <a:rPr lang="cs-CZ" sz="1800" dirty="0" smtClean="0"/>
              <a:t>13. 10. 2015 </a:t>
            </a:r>
            <a:endParaRPr lang="cs-CZ" sz="1800" dirty="0" smtClean="0"/>
          </a:p>
          <a:p>
            <a:pPr eaLnBrk="1" fontAlgn="auto" hangingPunct="1">
              <a:spcAft>
                <a:spcPts val="0"/>
              </a:spcAft>
              <a:defRPr/>
            </a:pPr>
            <a:r>
              <a:rPr lang="cs-CZ" sz="2000" i="1" dirty="0" smtClean="0"/>
              <a:t>JUDr.  Veronika Kudrová, </a:t>
            </a:r>
            <a:r>
              <a:rPr lang="cs-CZ" sz="2000" i="1" dirty="0" err="1" smtClean="0"/>
              <a:t>Ph.D</a:t>
            </a:r>
            <a:r>
              <a:rPr lang="cs-CZ" sz="2000" dirty="0" smtClean="0"/>
              <a:t>.</a:t>
            </a:r>
          </a:p>
          <a:p>
            <a:pPr eaLnBrk="1" fontAlgn="auto" hangingPunct="1">
              <a:spcAft>
                <a:spcPts val="0"/>
              </a:spcAft>
              <a:buFont typeface="Wingdings 2"/>
              <a:buNone/>
              <a:defRPr/>
            </a:pPr>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Správní řád</a:t>
            </a:r>
            <a:endParaRPr lang="cs-CZ" dirty="0">
              <a:solidFill>
                <a:schemeClr val="tx2">
                  <a:satMod val="130000"/>
                </a:schemeClr>
              </a:solidFill>
            </a:endParaRPr>
          </a:p>
        </p:txBody>
      </p:sp>
      <p:sp>
        <p:nvSpPr>
          <p:cNvPr id="3" name="Zástupný symbol pro obsah 2"/>
          <p:cNvSpPr>
            <a:spLocks noGrp="1"/>
          </p:cNvSpPr>
          <p:nvPr>
            <p:ph idx="1"/>
          </p:nvPr>
        </p:nvSpPr>
        <p:spPr>
          <a:xfrm>
            <a:off x="1259632" y="1447800"/>
            <a:ext cx="7704856" cy="5149850"/>
          </a:xfrm>
        </p:spPr>
        <p:txBody>
          <a:bodyPr>
            <a:normAutofit fontScale="85000" lnSpcReduction="20000"/>
          </a:bodyPr>
          <a:lstStyle/>
          <a:p>
            <a:pPr marL="365760" indent="-283464" eaLnBrk="1" fontAlgn="auto" hangingPunct="1">
              <a:spcAft>
                <a:spcPts val="0"/>
              </a:spcAft>
              <a:buFont typeface="Wingdings 2"/>
              <a:buChar char=""/>
              <a:defRPr/>
            </a:pPr>
            <a:r>
              <a:rPr lang="cs-CZ" dirty="0" smtClean="0"/>
              <a:t>= </a:t>
            </a:r>
            <a:r>
              <a:rPr lang="cs-CZ" b="1" dirty="0" smtClean="0"/>
              <a:t>obecný předpis </a:t>
            </a:r>
            <a:r>
              <a:rPr lang="cs-CZ" dirty="0" smtClean="0"/>
              <a:t>pro postupy ve veřejné správě (subsidiární působnost)</a:t>
            </a:r>
            <a:endParaRPr lang="cs-CZ" b="1" dirty="0" smtClean="0"/>
          </a:p>
          <a:p>
            <a:pPr marL="365760" indent="-283464" eaLnBrk="1" fontAlgn="auto" hangingPunct="1">
              <a:spcAft>
                <a:spcPts val="0"/>
              </a:spcAft>
              <a:buFont typeface="Wingdings 2"/>
              <a:buChar char=""/>
              <a:defRPr/>
            </a:pPr>
            <a:r>
              <a:rPr lang="cs-CZ" i="1" dirty="0" smtClean="0"/>
              <a:t>Upravuje postup orgánů moci výkonné, orgánů územních samosprávných celků a jiných orgánů, právnických a fyzických osob, pokud vykonávají působnost v oblasti veřejné správy</a:t>
            </a:r>
          </a:p>
          <a:p>
            <a:pPr marL="365760" indent="-283464" eaLnBrk="1" fontAlgn="auto" hangingPunct="1">
              <a:spcAft>
                <a:spcPts val="0"/>
              </a:spcAft>
              <a:buFont typeface="Wingdings 2"/>
              <a:buChar char=""/>
              <a:defRPr/>
            </a:pPr>
            <a:r>
              <a:rPr lang="cs-CZ" i="1" dirty="0" smtClean="0"/>
              <a:t>Použije se, nestanoví-li zvláštní zákon jiný postup.</a:t>
            </a:r>
          </a:p>
          <a:p>
            <a:pPr marL="365760" indent="-283464" eaLnBrk="1" fontAlgn="auto" hangingPunct="1">
              <a:spcAft>
                <a:spcPts val="0"/>
              </a:spcAft>
              <a:buFont typeface="Wingdings 2"/>
              <a:buChar char=""/>
              <a:defRPr/>
            </a:pPr>
            <a:r>
              <a:rPr lang="cs-CZ" i="1" dirty="0" smtClean="0"/>
              <a:t>Nepoužije se pro občanskoprávní, obchodněprávní a pracovněprávní úkony prováděné správními orgány a na vztahy mezi orgány téhož územního samosprávného celku při výkonu samostatné působnosti.</a:t>
            </a:r>
          </a:p>
          <a:p>
            <a:pPr marL="365760" indent="-283464" eaLnBrk="1" fontAlgn="auto" hangingPunct="1">
              <a:spcAft>
                <a:spcPts val="0"/>
              </a:spcAft>
              <a:buFont typeface="Wingdings 2"/>
              <a:buChar char=""/>
              <a:defRPr/>
            </a:pPr>
            <a:r>
              <a:rPr lang="cs-CZ" b="1" i="1" dirty="0" smtClean="0"/>
              <a:t>+ přesah - § 177 odst. 1 &amp; § 180</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Správní řád</a:t>
            </a:r>
            <a:endParaRPr lang="cs-CZ" dirty="0">
              <a:solidFill>
                <a:schemeClr val="tx2">
                  <a:satMod val="130000"/>
                </a:schemeClr>
              </a:solidFill>
            </a:endParaRPr>
          </a:p>
        </p:txBody>
      </p:sp>
      <p:sp>
        <p:nvSpPr>
          <p:cNvPr id="3" name="Zástupný symbol pro obsah 2"/>
          <p:cNvSpPr>
            <a:spLocks noGrp="1"/>
          </p:cNvSpPr>
          <p:nvPr>
            <p:ph idx="1"/>
          </p:nvPr>
        </p:nvSpPr>
        <p:spPr>
          <a:xfrm>
            <a:off x="1042988" y="1268413"/>
            <a:ext cx="7891462" cy="5329237"/>
          </a:xfrm>
        </p:spPr>
        <p:txBody>
          <a:bodyPr>
            <a:normAutofit fontScale="92500" lnSpcReduction="20000"/>
          </a:bodyPr>
          <a:lstStyle/>
          <a:p>
            <a:pPr marL="358775" indent="-276225" algn="ctr">
              <a:buFont typeface="Wingdings 2" pitchFamily="18" charset="2"/>
              <a:buNone/>
              <a:defRPr/>
            </a:pPr>
            <a:r>
              <a:rPr lang="cs-CZ" sz="1800" b="1" dirty="0" smtClean="0"/>
              <a:t>§ 1</a:t>
            </a:r>
          </a:p>
          <a:p>
            <a:pPr marL="358775" indent="-276225" algn="just">
              <a:buFont typeface="Wingdings 2" pitchFamily="18" charset="2"/>
              <a:buNone/>
              <a:defRPr/>
            </a:pPr>
            <a:r>
              <a:rPr lang="cs-CZ" sz="1800" dirty="0" smtClean="0"/>
              <a:t>(1) Tento zákon upravuje postup orgánů moci výkonné, orgánů územních samosprávných celků a jiných orgánů, právnických a fyzických osob, pokud vykonávají působnost v oblasti veřejné správy (dále jen „správní orgán”).</a:t>
            </a:r>
          </a:p>
          <a:p>
            <a:pPr marL="358775" indent="-276225" algn="just">
              <a:buFont typeface="Wingdings 2" pitchFamily="18" charset="2"/>
              <a:buNone/>
              <a:defRPr/>
            </a:pPr>
            <a:r>
              <a:rPr lang="cs-CZ" sz="1800" dirty="0" smtClean="0"/>
              <a:t>(2) Tento zákon nebo jeho jednotlivá ustanovení se použijí, nestanoví-li zvláštní zákon jiný postup.</a:t>
            </a:r>
          </a:p>
          <a:p>
            <a:pPr marL="358775" indent="-276225" algn="just">
              <a:buFont typeface="Wingdings 2" pitchFamily="18" charset="2"/>
              <a:buNone/>
              <a:defRPr/>
            </a:pPr>
            <a:r>
              <a:rPr lang="cs-CZ" sz="1800" dirty="0" smtClean="0"/>
              <a:t>(3) Tento zákon se nepoužije pro občanskoprávní, obchodněprávní a pracovněprávní úkony prováděné správními orgány a na vztahy mezi orgány téhož územního samosprávného celku při výkonu samostatné působnosti.</a:t>
            </a:r>
          </a:p>
          <a:p>
            <a:pPr marL="358775" indent="-276225" algn="ctr">
              <a:buFont typeface="Wingdings 2" pitchFamily="18" charset="2"/>
              <a:buNone/>
              <a:defRPr/>
            </a:pPr>
            <a:r>
              <a:rPr lang="cs-CZ" sz="1800" b="1" dirty="0" smtClean="0"/>
              <a:t>§ 177</a:t>
            </a:r>
          </a:p>
          <a:p>
            <a:pPr marL="358775" indent="-276225" algn="just">
              <a:buNone/>
              <a:defRPr/>
            </a:pPr>
            <a:r>
              <a:rPr lang="cs-CZ" sz="1800" dirty="0" smtClean="0"/>
              <a:t>(1) Základní zásady činnosti správních orgánů uvedené v §2 až 8 se použijí při výkonu veřejné, správy i v případech kdy zvláštní zákon stanoví, že se správní řád nepoužije, ale sám úpravu odpovídající těmto zásadám neobsahuje.</a:t>
            </a:r>
          </a:p>
          <a:p>
            <a:pPr marL="358775" indent="-276225" algn="ctr">
              <a:buFont typeface="Wingdings 2" pitchFamily="18" charset="2"/>
              <a:buNone/>
              <a:defRPr/>
            </a:pPr>
            <a:r>
              <a:rPr lang="cs-CZ" sz="1800" b="1" dirty="0" smtClean="0"/>
              <a:t>§ 180</a:t>
            </a:r>
          </a:p>
          <a:p>
            <a:pPr marL="358775" indent="-276225" algn="just">
              <a:buFont typeface="Wingdings 2" pitchFamily="18" charset="2"/>
              <a:buNone/>
              <a:defRPr/>
            </a:pPr>
            <a:r>
              <a:rPr lang="cs-CZ" sz="1800" dirty="0" smtClean="0"/>
              <a:t>(1) Tam, kde se podle dosavadních právních předpisů postupuje ve správním řízení tak, že správní orgány vydávají rozhodnutí, aniž tyto předpisy řízení v celém rozsahu upravují, postupují v otázkách, jejichž řešení je nezbytné, podle tohoto zákona včetně části druhé.</a:t>
            </a:r>
          </a:p>
          <a:p>
            <a:pPr marL="358775" indent="-276225" algn="just">
              <a:buFont typeface="Wingdings 2" pitchFamily="18" charset="2"/>
              <a:buNone/>
              <a:defRPr/>
            </a:pPr>
            <a:r>
              <a:rPr lang="cs-CZ" sz="1800" dirty="0" smtClean="0"/>
              <a:t>(2) Pro případ, že podle dosavadních právních předpisů postupují správní orgány v řízení, jehož cílem není vydání rozhodnutí, aniž tyto předpisy řízení v celém rozsahu upravují, postupují v otázkách, jejichž řešení je nezbytné a které nelze podle těchto předpisů řešit, podle části čtvrté tohoto zákona.</a:t>
            </a:r>
            <a:endParaRPr lang="cs-CZ"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Správní řád</a:t>
            </a:r>
            <a:endParaRPr lang="cs-CZ" dirty="0">
              <a:solidFill>
                <a:schemeClr val="tx2">
                  <a:satMod val="130000"/>
                </a:schemeClr>
              </a:solidFill>
            </a:endParaRPr>
          </a:p>
        </p:txBody>
      </p:sp>
      <p:sp>
        <p:nvSpPr>
          <p:cNvPr id="3" name="Zástupný symbol pro obsah 2"/>
          <p:cNvSpPr>
            <a:spLocks noGrp="1"/>
          </p:cNvSpPr>
          <p:nvPr>
            <p:ph idx="1"/>
          </p:nvPr>
        </p:nvSpPr>
        <p:spPr>
          <a:xfrm>
            <a:off x="1435100" y="1447800"/>
            <a:ext cx="7499350" cy="5149850"/>
          </a:xfrm>
        </p:spPr>
        <p:txBody>
          <a:bodyPr>
            <a:normAutofit fontScale="92500"/>
          </a:bodyPr>
          <a:lstStyle/>
          <a:p>
            <a:pPr marL="365760" indent="-283464" eaLnBrk="1" fontAlgn="auto" hangingPunct="1">
              <a:spcAft>
                <a:spcPts val="0"/>
              </a:spcAft>
              <a:buFont typeface="Wingdings 2"/>
              <a:buChar char=""/>
              <a:defRPr/>
            </a:pPr>
            <a:r>
              <a:rPr lang="cs-CZ" dirty="0" smtClean="0"/>
              <a:t>Část I – rozsah působnosti &amp; </a:t>
            </a:r>
            <a:r>
              <a:rPr lang="cs-CZ" b="1" u="sng" dirty="0" smtClean="0"/>
              <a:t>zásady</a:t>
            </a:r>
          </a:p>
          <a:p>
            <a:pPr marL="365760" indent="-283464" eaLnBrk="1" fontAlgn="auto" hangingPunct="1">
              <a:spcAft>
                <a:spcPts val="0"/>
              </a:spcAft>
              <a:buFont typeface="Wingdings 2"/>
              <a:buChar char=""/>
              <a:defRPr/>
            </a:pPr>
            <a:r>
              <a:rPr lang="cs-CZ" dirty="0" smtClean="0"/>
              <a:t>Část II a III – </a:t>
            </a:r>
            <a:r>
              <a:rPr lang="cs-CZ" b="1" u="sng" dirty="0" smtClean="0"/>
              <a:t>správní řízení</a:t>
            </a:r>
          </a:p>
          <a:p>
            <a:pPr marL="640080" lvl="1" indent="-237744" eaLnBrk="1" fontAlgn="auto" hangingPunct="1">
              <a:spcAft>
                <a:spcPts val="0"/>
              </a:spcAft>
              <a:buFont typeface="Verdana"/>
              <a:buChar char="◦"/>
              <a:defRPr/>
            </a:pPr>
            <a:r>
              <a:rPr lang="cs-CZ" dirty="0" smtClean="0"/>
              <a:t>Rozhodnutí</a:t>
            </a:r>
          </a:p>
          <a:p>
            <a:pPr marL="640080" lvl="1" indent="-237744" eaLnBrk="1" fontAlgn="auto" hangingPunct="1">
              <a:spcAft>
                <a:spcPts val="0"/>
              </a:spcAft>
              <a:buFont typeface="Verdana"/>
              <a:buChar char="◦"/>
              <a:defRPr/>
            </a:pPr>
            <a:r>
              <a:rPr lang="cs-CZ" dirty="0" smtClean="0"/>
              <a:t>Opravné prostředky</a:t>
            </a:r>
          </a:p>
          <a:p>
            <a:pPr marL="640080" lvl="1" indent="-237744" eaLnBrk="1" fontAlgn="auto" hangingPunct="1">
              <a:spcAft>
                <a:spcPts val="0"/>
              </a:spcAft>
              <a:buFont typeface="Verdana"/>
              <a:buChar char="◦"/>
              <a:defRPr/>
            </a:pPr>
            <a:r>
              <a:rPr lang="cs-CZ" dirty="0" smtClean="0"/>
              <a:t>Exekuce</a:t>
            </a:r>
          </a:p>
          <a:p>
            <a:pPr marL="365760" indent="-283464" eaLnBrk="1" fontAlgn="auto" hangingPunct="1">
              <a:spcAft>
                <a:spcPts val="0"/>
              </a:spcAft>
              <a:buFont typeface="Wingdings 2"/>
              <a:buChar char=""/>
              <a:defRPr/>
            </a:pPr>
            <a:r>
              <a:rPr lang="cs-CZ" dirty="0" smtClean="0"/>
              <a:t>Část IV – tzv. jiné úkony (vyjádření, osvědčení...)</a:t>
            </a:r>
          </a:p>
          <a:p>
            <a:pPr marL="365760" indent="-283464" eaLnBrk="1" fontAlgn="auto" hangingPunct="1">
              <a:spcAft>
                <a:spcPts val="0"/>
              </a:spcAft>
              <a:buFont typeface="Wingdings 2"/>
              <a:buChar char=""/>
              <a:defRPr/>
            </a:pPr>
            <a:r>
              <a:rPr lang="cs-CZ" dirty="0" smtClean="0"/>
              <a:t>Část V – </a:t>
            </a:r>
            <a:r>
              <a:rPr lang="cs-CZ" b="1" u="sng" dirty="0" smtClean="0"/>
              <a:t>veřejnoprávní smlouvy</a:t>
            </a:r>
          </a:p>
          <a:p>
            <a:pPr marL="365760" indent="-283464" eaLnBrk="1" fontAlgn="auto" hangingPunct="1">
              <a:spcAft>
                <a:spcPts val="0"/>
              </a:spcAft>
              <a:buFont typeface="Wingdings 2"/>
              <a:buChar char=""/>
              <a:defRPr/>
            </a:pPr>
            <a:r>
              <a:rPr lang="cs-CZ" dirty="0" smtClean="0"/>
              <a:t>Část VI – </a:t>
            </a:r>
            <a:r>
              <a:rPr lang="cs-CZ" b="1" u="sng" dirty="0" smtClean="0"/>
              <a:t>opatření obecné povahy</a:t>
            </a:r>
          </a:p>
          <a:p>
            <a:pPr marL="365760" indent="-283464" eaLnBrk="1" fontAlgn="auto" hangingPunct="1">
              <a:spcAft>
                <a:spcPts val="0"/>
              </a:spcAft>
              <a:buFont typeface="Wingdings 2"/>
              <a:buChar char=""/>
              <a:defRPr/>
            </a:pPr>
            <a:r>
              <a:rPr lang="cs-CZ" dirty="0" smtClean="0"/>
              <a:t>Část VII – Spol., přechodná a závěrečná </a:t>
            </a:r>
            <a:r>
              <a:rPr lang="cs-CZ" dirty="0" err="1" smtClean="0"/>
              <a:t>ust</a:t>
            </a:r>
            <a:r>
              <a:rPr lang="cs-CZ" dirty="0" smtClean="0"/>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2000250" y="274638"/>
            <a:ext cx="6686550" cy="1143000"/>
          </a:xfrm>
        </p:spPr>
        <p:txBody>
          <a:bodyPr>
            <a:normAutofit fontScale="90000"/>
          </a:bodyPr>
          <a:lstStyle/>
          <a:p>
            <a:pPr algn="l"/>
            <a:r>
              <a:rPr lang="cs-CZ" sz="4800" dirty="0" smtClean="0">
                <a:solidFill>
                  <a:schemeClr val="tx2"/>
                </a:solidFill>
              </a:rPr>
              <a:t>Základní zásady činnosti správních orgánů</a:t>
            </a:r>
            <a:endParaRPr lang="fr-CA" sz="4800" dirty="0" smtClean="0">
              <a:solidFill>
                <a:schemeClr val="tx2"/>
              </a:solidFill>
            </a:endParaRPr>
          </a:p>
        </p:txBody>
      </p:sp>
      <p:sp>
        <p:nvSpPr>
          <p:cNvPr id="4099" name="Espace réservé du contenu 2"/>
          <p:cNvSpPr>
            <a:spLocks noGrp="1"/>
          </p:cNvSpPr>
          <p:nvPr>
            <p:ph idx="1"/>
          </p:nvPr>
        </p:nvSpPr>
        <p:spPr>
          <a:xfrm>
            <a:off x="1979712" y="1556792"/>
            <a:ext cx="6912768" cy="576064"/>
          </a:xfrm>
        </p:spPr>
        <p:txBody>
          <a:bodyPr numCol="1"/>
          <a:lstStyle/>
          <a:p>
            <a:pPr>
              <a:buNone/>
            </a:pPr>
            <a:r>
              <a:rPr lang="cs-CZ" sz="2400" dirty="0" smtClean="0">
                <a:solidFill>
                  <a:schemeClr val="tx2"/>
                </a:solidFill>
              </a:rPr>
              <a:t>Obsaženy v </a:t>
            </a:r>
            <a:r>
              <a:rPr lang="cs-CZ" sz="2400" b="1" dirty="0" smtClean="0">
                <a:solidFill>
                  <a:schemeClr val="tx2"/>
                </a:solidFill>
              </a:rPr>
              <a:t>§ 2 až 8 správního řádu</a:t>
            </a:r>
          </a:p>
        </p:txBody>
      </p:sp>
      <p:sp>
        <p:nvSpPr>
          <p:cNvPr id="4" name="Espace réservé du contenu 2"/>
          <p:cNvSpPr txBox="1">
            <a:spLocks/>
          </p:cNvSpPr>
          <p:nvPr/>
        </p:nvSpPr>
        <p:spPr bwMode="auto">
          <a:xfrm>
            <a:off x="2051720" y="2132856"/>
            <a:ext cx="6912768" cy="4392488"/>
          </a:xfrm>
          <a:prstGeom prst="rect">
            <a:avLst/>
          </a:prstGeom>
          <a:noFill/>
          <a:ln w="9525">
            <a:noFill/>
            <a:miter lim="800000"/>
            <a:headEnd/>
            <a:tailEnd/>
          </a:ln>
        </p:spPr>
        <p:txBody>
          <a:bodyPr vert="horz" wrap="square" lIns="91440" tIns="45720" rIns="91440" bIns="45720" numCol="2"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cs-CZ" sz="2000" b="0" i="0" u="none" strike="noStrike" kern="1200" cap="none" spc="0" normalizeH="0" baseline="0" noProof="0" dirty="0" smtClean="0">
                <a:ln>
                  <a:noFill/>
                </a:ln>
                <a:solidFill>
                  <a:schemeClr val="tx2"/>
                </a:solidFill>
                <a:effectLst/>
                <a:uLnTx/>
                <a:uFillTx/>
                <a:latin typeface="+mn-lt"/>
                <a:ea typeface="+mn-ea"/>
                <a:cs typeface="+mn-cs"/>
              </a:rPr>
              <a:t>Dobré správy</a:t>
            </a: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lang="cs-CZ" sz="2000" dirty="0" smtClean="0">
                <a:solidFill>
                  <a:schemeClr val="tx2"/>
                </a:solidFill>
                <a:latin typeface="+mn-lt"/>
              </a:rPr>
              <a:t>Hospodárnosti</a:t>
            </a:r>
            <a:endParaRPr kumimoji="0" lang="cs-CZ" sz="2000" b="0"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cs-CZ" sz="2000" b="0" i="0" u="none" strike="noStrike" kern="1200" cap="none" spc="0" normalizeH="0" baseline="0" noProof="0" dirty="0" smtClean="0">
                <a:ln>
                  <a:noFill/>
                </a:ln>
                <a:solidFill>
                  <a:schemeClr val="tx2"/>
                </a:solidFill>
                <a:effectLst/>
                <a:uLnTx/>
                <a:uFillTx/>
                <a:latin typeface="+mn-lt"/>
                <a:ea typeface="+mn-ea"/>
                <a:cs typeface="+mn-cs"/>
              </a:rPr>
              <a:t>Koordinace</a:t>
            </a: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cs-CZ" sz="2000" b="0" i="0" u="none" strike="noStrike" kern="1200" cap="none" spc="0" normalizeH="0" baseline="0" noProof="0" dirty="0" smtClean="0">
                <a:ln>
                  <a:noFill/>
                </a:ln>
                <a:solidFill>
                  <a:schemeClr val="tx2"/>
                </a:solidFill>
                <a:effectLst/>
                <a:uLnTx/>
                <a:uFillTx/>
                <a:latin typeface="+mn-lt"/>
                <a:ea typeface="+mn-ea"/>
                <a:cs typeface="+mn-cs"/>
              </a:rPr>
              <a:t>Legality</a:t>
            </a: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cs-CZ" sz="2000" b="0" i="0" u="none" strike="noStrike" kern="1200" cap="none" spc="0" normalizeH="0" baseline="0" noProof="0" dirty="0" smtClean="0">
                <a:ln>
                  <a:noFill/>
                </a:ln>
                <a:solidFill>
                  <a:schemeClr val="tx2"/>
                </a:solidFill>
                <a:effectLst/>
                <a:uLnTx/>
                <a:uFillTx/>
                <a:latin typeface="+mn-lt"/>
                <a:ea typeface="+mn-ea"/>
                <a:cs typeface="+mn-cs"/>
              </a:rPr>
              <a:t>Legitimního očekávání</a:t>
            </a: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cs-CZ" sz="2000" b="0" i="0" u="none" strike="noStrike" kern="1200" cap="none" spc="0" normalizeH="0" baseline="0" noProof="0" dirty="0" smtClean="0">
                <a:ln>
                  <a:noFill/>
                </a:ln>
                <a:solidFill>
                  <a:schemeClr val="tx2"/>
                </a:solidFill>
                <a:effectLst/>
                <a:uLnTx/>
                <a:uFillTx/>
                <a:latin typeface="+mn-lt"/>
                <a:ea typeface="+mn-ea"/>
                <a:cs typeface="+mn-cs"/>
              </a:rPr>
              <a:t>Materiální pravdy</a:t>
            </a: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cs-CZ" sz="2000" b="0" i="0" u="none" strike="noStrike" kern="1200" cap="none" spc="0" normalizeH="0" baseline="0" noProof="0" dirty="0" smtClean="0">
                <a:ln>
                  <a:noFill/>
                </a:ln>
                <a:solidFill>
                  <a:schemeClr val="tx2"/>
                </a:solidFill>
                <a:effectLst/>
                <a:uLnTx/>
                <a:uFillTx/>
                <a:latin typeface="+mn-lt"/>
                <a:ea typeface="+mn-ea"/>
                <a:cs typeface="+mn-cs"/>
              </a:rPr>
              <a:t>Nestranného postupu a rovného přístupu</a:t>
            </a: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cs-CZ" sz="2000" b="0" i="0" u="none" strike="noStrike" kern="1200" cap="none" spc="0" normalizeH="0" baseline="0" noProof="0" dirty="0" smtClean="0">
                <a:ln>
                  <a:noFill/>
                </a:ln>
                <a:solidFill>
                  <a:schemeClr val="tx2"/>
                </a:solidFill>
                <a:effectLst/>
                <a:uLnTx/>
                <a:uFillTx/>
                <a:latin typeface="+mn-lt"/>
                <a:ea typeface="+mn-ea"/>
                <a:cs typeface="+mn-cs"/>
              </a:rPr>
              <a:t>Poučovací</a:t>
            </a: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cs-CZ" sz="2000" b="0" i="0" u="none" strike="noStrike" kern="1200" cap="none" spc="0" normalizeH="0" baseline="0" noProof="0" dirty="0" smtClean="0">
                <a:ln>
                  <a:noFill/>
                </a:ln>
                <a:solidFill>
                  <a:schemeClr val="tx2"/>
                </a:solidFill>
                <a:effectLst/>
                <a:uLnTx/>
                <a:uFillTx/>
                <a:latin typeface="+mn-lt"/>
                <a:ea typeface="+mn-ea"/>
                <a:cs typeface="+mn-cs"/>
              </a:rPr>
              <a:t>Předběžné informovanosti</a:t>
            </a: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cs-CZ" sz="2000" b="0" i="0" u="none" strike="noStrike" kern="1200" cap="none" spc="0" normalizeH="0" baseline="0" noProof="0" dirty="0" smtClean="0">
                <a:ln>
                  <a:noFill/>
                </a:ln>
                <a:solidFill>
                  <a:schemeClr val="tx2"/>
                </a:solidFill>
                <a:effectLst/>
                <a:uLnTx/>
                <a:uFillTx/>
                <a:latin typeface="+mn-lt"/>
                <a:ea typeface="+mn-ea"/>
                <a:cs typeface="+mn-cs"/>
              </a:rPr>
              <a:t>Rovnosti dotčených osob a zákazu diskriminace</a:t>
            </a: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endParaRPr kumimoji="0" lang="cs-CZ" sz="2000" b="0"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cs-CZ" sz="2000" b="0" i="0" u="none" strike="noStrike" kern="1200" cap="none" spc="0" normalizeH="0" baseline="0" noProof="0" dirty="0" smtClean="0">
                <a:ln>
                  <a:noFill/>
                </a:ln>
                <a:solidFill>
                  <a:schemeClr val="tx2"/>
                </a:solidFill>
                <a:effectLst/>
                <a:uLnTx/>
                <a:uFillTx/>
                <a:latin typeface="+mn-lt"/>
                <a:ea typeface="+mn-ea"/>
                <a:cs typeface="+mn-cs"/>
              </a:rPr>
              <a:t>Rychlosti</a:t>
            </a: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cs-CZ" sz="2000" b="0" i="0" u="none" strike="noStrike" kern="1200" cap="none" spc="0" normalizeH="0" baseline="0" noProof="0" dirty="0" smtClean="0">
                <a:ln>
                  <a:noFill/>
                </a:ln>
                <a:solidFill>
                  <a:schemeClr val="tx2"/>
                </a:solidFill>
                <a:effectLst/>
                <a:uLnTx/>
                <a:uFillTx/>
                <a:latin typeface="+mn-lt"/>
                <a:ea typeface="+mn-ea"/>
                <a:cs typeface="+mn-cs"/>
              </a:rPr>
              <a:t>Součinnosti správních orgánů s dotčenými osobami</a:t>
            </a: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cs-CZ" sz="2000" b="0" i="0" u="none" strike="noStrike" kern="1200" cap="none" spc="0" normalizeH="0" baseline="0" noProof="0" dirty="0" smtClean="0">
                <a:ln>
                  <a:noFill/>
                </a:ln>
                <a:solidFill>
                  <a:schemeClr val="tx2"/>
                </a:solidFill>
                <a:effectLst/>
                <a:uLnTx/>
                <a:uFillTx/>
                <a:latin typeface="+mn-lt"/>
                <a:ea typeface="+mn-ea"/>
                <a:cs typeface="+mn-cs"/>
              </a:rPr>
              <a:t>Subsidiarity</a:t>
            </a: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cs-CZ" sz="2000" b="0" i="0" u="none" strike="noStrike" kern="1200" cap="none" spc="0" normalizeH="0" baseline="0" noProof="0" dirty="0" smtClean="0">
                <a:ln>
                  <a:noFill/>
                </a:ln>
                <a:solidFill>
                  <a:schemeClr val="tx2"/>
                </a:solidFill>
                <a:effectLst/>
                <a:uLnTx/>
                <a:uFillTx/>
                <a:latin typeface="+mn-lt"/>
                <a:ea typeface="+mn-ea"/>
                <a:cs typeface="+mn-cs"/>
              </a:rPr>
              <a:t>Ochrany práv nabytých v dobré víře</a:t>
            </a: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cs-CZ" sz="2000" b="0" i="0" u="none" strike="noStrike" kern="1200" cap="none" spc="0" normalizeH="0" baseline="0" noProof="0" dirty="0" smtClean="0">
                <a:ln>
                  <a:noFill/>
                </a:ln>
                <a:solidFill>
                  <a:schemeClr val="tx2"/>
                </a:solidFill>
                <a:effectLst/>
                <a:uLnTx/>
                <a:uFillTx/>
                <a:latin typeface="+mn-lt"/>
                <a:ea typeface="+mn-ea"/>
                <a:cs typeface="+mn-cs"/>
              </a:rPr>
              <a:t>Ochrany veřejného zájmu</a:t>
            </a: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cs-CZ" sz="2000" b="0" i="0" u="none" strike="noStrike" kern="1200" cap="none" spc="0" normalizeH="0" baseline="0" noProof="0" dirty="0" smtClean="0">
                <a:ln>
                  <a:noFill/>
                </a:ln>
                <a:solidFill>
                  <a:schemeClr val="tx2"/>
                </a:solidFill>
                <a:effectLst/>
                <a:uLnTx/>
                <a:uFillTx/>
                <a:latin typeface="+mn-lt"/>
                <a:ea typeface="+mn-ea"/>
                <a:cs typeface="+mn-cs"/>
              </a:rPr>
              <a:t>Proporcionality</a:t>
            </a: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lang="cs-CZ" sz="2000" dirty="0" smtClean="0">
                <a:solidFill>
                  <a:schemeClr val="tx2"/>
                </a:solidFill>
                <a:latin typeface="+mn-lt"/>
              </a:rPr>
              <a:t>Uplatňování práv a oprávněných zájmů</a:t>
            </a:r>
            <a:endParaRPr kumimoji="0" lang="cs-CZ" sz="2000" b="0"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cs-CZ" sz="2000" b="0" i="0" u="none" strike="noStrike" kern="1200" cap="none" spc="0" normalizeH="0" baseline="0" noProof="0" dirty="0" smtClean="0">
                <a:ln>
                  <a:noFill/>
                </a:ln>
                <a:solidFill>
                  <a:schemeClr val="tx2"/>
                </a:solidFill>
                <a:effectLst/>
                <a:uLnTx/>
                <a:uFillTx/>
                <a:latin typeface="+mn-lt"/>
                <a:ea typeface="+mn-ea"/>
                <a:cs typeface="+mn-cs"/>
              </a:rPr>
              <a:t>Veřejné správy jako služby</a:t>
            </a: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lang="cs-CZ" sz="2000" dirty="0" smtClean="0">
                <a:solidFill>
                  <a:schemeClr val="tx2"/>
                </a:solidFill>
                <a:latin typeface="+mn-lt"/>
              </a:rPr>
              <a:t>Zákazu zneužití pravomoci a správního uvážení</a:t>
            </a:r>
            <a:endParaRPr kumimoji="0" lang="cs-CZ" sz="2000" b="0"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Základní zásady činnosti </a:t>
            </a:r>
            <a:r>
              <a:rPr lang="cs-CZ" dirty="0" err="1" smtClean="0"/>
              <a:t>spr.org</a:t>
            </a:r>
            <a:r>
              <a:rPr lang="cs-CZ" dirty="0" smtClean="0"/>
              <a:t>.</a:t>
            </a:r>
            <a:endParaRPr lang="cs-CZ" dirty="0"/>
          </a:p>
        </p:txBody>
      </p:sp>
      <p:sp>
        <p:nvSpPr>
          <p:cNvPr id="3" name="Zástupný symbol pro obsah 2"/>
          <p:cNvSpPr>
            <a:spLocks noGrp="1"/>
          </p:cNvSpPr>
          <p:nvPr>
            <p:ph idx="1"/>
          </p:nvPr>
        </p:nvSpPr>
        <p:spPr>
          <a:xfrm>
            <a:off x="1187624" y="1447800"/>
            <a:ext cx="7746826" cy="4800600"/>
          </a:xfrm>
        </p:spPr>
        <p:txBody>
          <a:bodyPr/>
          <a:lstStyle/>
          <a:p>
            <a:pPr algn="ctr">
              <a:buNone/>
            </a:pPr>
            <a:r>
              <a:rPr lang="cs-CZ" dirty="0" smtClean="0"/>
              <a:t>§§ 2 až 8 </a:t>
            </a:r>
            <a:r>
              <a:rPr lang="cs-CZ" dirty="0" err="1" smtClean="0"/>
              <a:t>SprŘ</a:t>
            </a:r>
            <a:endParaRPr lang="cs-CZ" dirty="0" smtClean="0"/>
          </a:p>
          <a:p>
            <a:endParaRPr lang="cs-CZ" dirty="0"/>
          </a:p>
        </p:txBody>
      </p:sp>
      <p:sp>
        <p:nvSpPr>
          <p:cNvPr id="4" name="Espace réservé du contenu 2"/>
          <p:cNvSpPr txBox="1">
            <a:spLocks/>
          </p:cNvSpPr>
          <p:nvPr/>
        </p:nvSpPr>
        <p:spPr bwMode="auto">
          <a:xfrm>
            <a:off x="1187624" y="2060848"/>
            <a:ext cx="7776864" cy="4464496"/>
          </a:xfrm>
          <a:prstGeom prst="rect">
            <a:avLst/>
          </a:prstGeom>
          <a:noFill/>
          <a:ln w="9525">
            <a:noFill/>
            <a:miter lim="800000"/>
            <a:headEnd/>
            <a:tailEnd/>
          </a:ln>
        </p:spPr>
        <p:txBody>
          <a:bodyPr vert="horz" wrap="square" lIns="91440" tIns="45720" rIns="91440" bIns="45720" numCol="2" anchor="t" anchorCtr="0" compatLnSpc="1">
            <a:prstTxWarp prst="textNoShape">
              <a:avLst/>
            </a:prstTxWarp>
          </a:bodyPr>
          <a:lstStyle/>
          <a:p>
            <a:pPr marL="342900" indent="-342900">
              <a:spcBef>
                <a:spcPct val="20000"/>
              </a:spcBef>
              <a:buFont typeface="Arial" charset="0"/>
              <a:buNone/>
            </a:pPr>
            <a:r>
              <a:rPr lang="cs-CZ" sz="2000" dirty="0">
                <a:latin typeface="Calibri"/>
              </a:rPr>
              <a:t>Dobré </a:t>
            </a:r>
            <a:r>
              <a:rPr lang="cs-CZ" sz="2000" dirty="0" smtClean="0">
                <a:latin typeface="Calibri"/>
              </a:rPr>
              <a:t>správy 8/2</a:t>
            </a:r>
          </a:p>
          <a:p>
            <a:pPr marL="342900" indent="-342900">
              <a:spcBef>
                <a:spcPct val="20000"/>
              </a:spcBef>
              <a:buFont typeface="Arial" charset="0"/>
              <a:buNone/>
            </a:pPr>
            <a:r>
              <a:rPr lang="cs-CZ" sz="2000" dirty="0" smtClean="0">
                <a:latin typeface="Calibri"/>
              </a:rPr>
              <a:t>Hospodárnosti 6/2</a:t>
            </a:r>
            <a:endParaRPr lang="cs-CZ" sz="2000" dirty="0">
              <a:latin typeface="Calibri"/>
            </a:endParaRPr>
          </a:p>
          <a:p>
            <a:pPr marL="342900" indent="-342900">
              <a:spcBef>
                <a:spcPct val="20000"/>
              </a:spcBef>
              <a:buFont typeface="Arial" charset="0"/>
              <a:buNone/>
            </a:pPr>
            <a:r>
              <a:rPr lang="cs-CZ" sz="2000" dirty="0" smtClean="0">
                <a:latin typeface="Calibri"/>
              </a:rPr>
              <a:t>Koordinace 8/1</a:t>
            </a:r>
            <a:endParaRPr lang="cs-CZ" sz="2000" dirty="0">
              <a:latin typeface="Calibri"/>
            </a:endParaRPr>
          </a:p>
          <a:p>
            <a:pPr marL="342900" indent="-342900">
              <a:spcBef>
                <a:spcPct val="20000"/>
              </a:spcBef>
              <a:buFont typeface="Arial" charset="0"/>
              <a:buNone/>
            </a:pPr>
            <a:r>
              <a:rPr lang="cs-CZ" sz="2000" dirty="0" smtClean="0">
                <a:latin typeface="Calibri"/>
              </a:rPr>
              <a:t>Legality 2/1</a:t>
            </a:r>
            <a:endParaRPr lang="cs-CZ" sz="2000" dirty="0">
              <a:latin typeface="Calibri"/>
            </a:endParaRPr>
          </a:p>
          <a:p>
            <a:pPr marL="342900" indent="-342900">
              <a:spcBef>
                <a:spcPct val="20000"/>
              </a:spcBef>
              <a:buFont typeface="Arial" charset="0"/>
              <a:buNone/>
            </a:pPr>
            <a:r>
              <a:rPr lang="cs-CZ" sz="2000" dirty="0">
                <a:latin typeface="Calibri"/>
              </a:rPr>
              <a:t>Legitimního </a:t>
            </a:r>
            <a:r>
              <a:rPr lang="cs-CZ" sz="2000" dirty="0" smtClean="0">
                <a:latin typeface="Calibri"/>
              </a:rPr>
              <a:t>očekávání 2/4</a:t>
            </a:r>
            <a:endParaRPr lang="cs-CZ" sz="2000" dirty="0">
              <a:latin typeface="Calibri"/>
            </a:endParaRPr>
          </a:p>
          <a:p>
            <a:pPr marL="342900" indent="-342900">
              <a:spcBef>
                <a:spcPct val="20000"/>
              </a:spcBef>
              <a:buFont typeface="Arial" charset="0"/>
              <a:buNone/>
            </a:pPr>
            <a:r>
              <a:rPr lang="cs-CZ" sz="2000" dirty="0">
                <a:latin typeface="Calibri"/>
              </a:rPr>
              <a:t>Materiální </a:t>
            </a:r>
            <a:r>
              <a:rPr lang="cs-CZ" sz="2000" dirty="0" smtClean="0">
                <a:latin typeface="Calibri"/>
              </a:rPr>
              <a:t>pravdy 3</a:t>
            </a:r>
            <a:endParaRPr lang="cs-CZ" sz="2000" dirty="0">
              <a:latin typeface="Calibri"/>
            </a:endParaRPr>
          </a:p>
          <a:p>
            <a:pPr marL="342900" indent="-342900">
              <a:spcBef>
                <a:spcPct val="20000"/>
              </a:spcBef>
              <a:buFont typeface="Arial" charset="0"/>
              <a:buNone/>
            </a:pPr>
            <a:r>
              <a:rPr lang="cs-CZ" sz="2000" dirty="0" smtClean="0">
                <a:latin typeface="Calibri"/>
              </a:rPr>
              <a:t>Nestranného postupu a rovného přístupu 2/4</a:t>
            </a:r>
            <a:endParaRPr lang="cs-CZ" sz="2000" dirty="0">
              <a:latin typeface="Calibri"/>
            </a:endParaRPr>
          </a:p>
          <a:p>
            <a:pPr marL="342900" indent="-342900">
              <a:spcBef>
                <a:spcPct val="20000"/>
              </a:spcBef>
              <a:buFont typeface="Arial" charset="0"/>
              <a:buNone/>
            </a:pPr>
            <a:r>
              <a:rPr lang="cs-CZ" sz="2000" dirty="0" smtClean="0">
                <a:latin typeface="Calibri"/>
              </a:rPr>
              <a:t>Poučovací 4/2</a:t>
            </a:r>
            <a:endParaRPr lang="cs-CZ" sz="2000" dirty="0">
              <a:latin typeface="Calibri"/>
            </a:endParaRPr>
          </a:p>
          <a:p>
            <a:pPr marL="342900" indent="-342900">
              <a:spcBef>
                <a:spcPct val="20000"/>
              </a:spcBef>
              <a:buFont typeface="Arial" charset="0"/>
              <a:buNone/>
            </a:pPr>
            <a:r>
              <a:rPr lang="cs-CZ" sz="2000" dirty="0">
                <a:latin typeface="Calibri"/>
              </a:rPr>
              <a:t>Předběžné </a:t>
            </a:r>
            <a:r>
              <a:rPr lang="cs-CZ" sz="2000" dirty="0" smtClean="0">
                <a:latin typeface="Calibri"/>
              </a:rPr>
              <a:t>informovanosti 4/3</a:t>
            </a:r>
            <a:endParaRPr lang="cs-CZ" sz="2000" dirty="0">
              <a:latin typeface="Calibri"/>
            </a:endParaRPr>
          </a:p>
          <a:p>
            <a:pPr marL="342900" indent="-342900">
              <a:spcBef>
                <a:spcPct val="20000"/>
              </a:spcBef>
              <a:buFont typeface="Arial" charset="0"/>
              <a:buNone/>
            </a:pPr>
            <a:r>
              <a:rPr lang="cs-CZ" sz="2000" dirty="0">
                <a:latin typeface="Calibri"/>
              </a:rPr>
              <a:t>Rovnosti dotčených osob a zákazu </a:t>
            </a:r>
            <a:r>
              <a:rPr lang="cs-CZ" sz="2000" dirty="0" smtClean="0">
                <a:latin typeface="Calibri"/>
              </a:rPr>
              <a:t>diskriminace 7</a:t>
            </a:r>
            <a:endParaRPr lang="cs-CZ" sz="2000" dirty="0">
              <a:latin typeface="Calibri"/>
            </a:endParaRPr>
          </a:p>
          <a:p>
            <a:pPr marL="342900" indent="-342900">
              <a:spcBef>
                <a:spcPct val="20000"/>
              </a:spcBef>
              <a:buFont typeface="Arial" charset="0"/>
              <a:buNone/>
            </a:pPr>
            <a:endParaRPr lang="cs-CZ" sz="2000" dirty="0" smtClean="0">
              <a:latin typeface="Calibri"/>
            </a:endParaRPr>
          </a:p>
          <a:p>
            <a:pPr marL="342900" indent="-342900">
              <a:spcBef>
                <a:spcPct val="20000"/>
              </a:spcBef>
              <a:buFont typeface="Arial" charset="0"/>
              <a:buNone/>
            </a:pPr>
            <a:r>
              <a:rPr lang="cs-CZ" sz="2000" dirty="0" smtClean="0">
                <a:latin typeface="Calibri"/>
              </a:rPr>
              <a:t>Rychlosti 6/1</a:t>
            </a:r>
            <a:endParaRPr lang="cs-CZ" sz="2000" dirty="0">
              <a:latin typeface="Calibri"/>
            </a:endParaRPr>
          </a:p>
          <a:p>
            <a:pPr marL="342900" indent="-342900">
              <a:spcBef>
                <a:spcPct val="20000"/>
              </a:spcBef>
              <a:buFont typeface="Arial" charset="0"/>
              <a:buNone/>
            </a:pPr>
            <a:r>
              <a:rPr lang="cs-CZ" sz="2000" dirty="0">
                <a:latin typeface="Calibri"/>
              </a:rPr>
              <a:t>Součinnosti správních orgánů s dotčenými </a:t>
            </a:r>
            <a:r>
              <a:rPr lang="cs-CZ" sz="2000" dirty="0" smtClean="0">
                <a:latin typeface="Calibri"/>
              </a:rPr>
              <a:t>osobami 6/2</a:t>
            </a:r>
            <a:endParaRPr lang="cs-CZ" sz="2000" dirty="0">
              <a:latin typeface="Calibri"/>
            </a:endParaRPr>
          </a:p>
          <a:p>
            <a:pPr marL="342900" indent="-342900">
              <a:spcBef>
                <a:spcPct val="20000"/>
              </a:spcBef>
              <a:buFont typeface="Arial" charset="0"/>
              <a:buNone/>
            </a:pPr>
            <a:r>
              <a:rPr lang="cs-CZ" sz="2000" dirty="0" smtClean="0">
                <a:latin typeface="Calibri"/>
              </a:rPr>
              <a:t>Subsidiarity 5</a:t>
            </a:r>
            <a:endParaRPr lang="cs-CZ" sz="2000" dirty="0">
              <a:latin typeface="Calibri"/>
            </a:endParaRPr>
          </a:p>
          <a:p>
            <a:pPr marL="342900" indent="-342900">
              <a:spcBef>
                <a:spcPct val="20000"/>
              </a:spcBef>
              <a:buFont typeface="Arial" charset="0"/>
              <a:buNone/>
            </a:pPr>
            <a:r>
              <a:rPr lang="cs-CZ" sz="2000" dirty="0">
                <a:latin typeface="Calibri"/>
              </a:rPr>
              <a:t>Ochrany práv nabytých v dobré </a:t>
            </a:r>
            <a:r>
              <a:rPr lang="cs-CZ" sz="2000" dirty="0" smtClean="0">
                <a:latin typeface="Calibri"/>
              </a:rPr>
              <a:t>víře 2/3</a:t>
            </a:r>
            <a:endParaRPr lang="cs-CZ" sz="2000" dirty="0">
              <a:latin typeface="Calibri"/>
            </a:endParaRPr>
          </a:p>
          <a:p>
            <a:pPr marL="342900" indent="-342900">
              <a:spcBef>
                <a:spcPct val="20000"/>
              </a:spcBef>
              <a:buFont typeface="Arial" charset="0"/>
              <a:buNone/>
            </a:pPr>
            <a:r>
              <a:rPr lang="cs-CZ" sz="2000" dirty="0">
                <a:latin typeface="Calibri"/>
              </a:rPr>
              <a:t>Ochrany veřejného </a:t>
            </a:r>
            <a:r>
              <a:rPr lang="cs-CZ" sz="2000" dirty="0" smtClean="0">
                <a:latin typeface="Calibri"/>
              </a:rPr>
              <a:t>zájmu 2/4</a:t>
            </a:r>
            <a:endParaRPr lang="cs-CZ" sz="2000" dirty="0">
              <a:latin typeface="Calibri"/>
            </a:endParaRPr>
          </a:p>
          <a:p>
            <a:pPr marL="342900" indent="-342900">
              <a:spcBef>
                <a:spcPct val="20000"/>
              </a:spcBef>
              <a:buFont typeface="Arial" charset="0"/>
              <a:buNone/>
            </a:pPr>
            <a:r>
              <a:rPr lang="cs-CZ" sz="2000" dirty="0" smtClean="0">
                <a:latin typeface="Calibri"/>
              </a:rPr>
              <a:t>Proporcionality 2/3</a:t>
            </a:r>
          </a:p>
          <a:p>
            <a:pPr marL="342900" lvl="0" indent="-342900">
              <a:spcBef>
                <a:spcPct val="20000"/>
              </a:spcBef>
              <a:defRPr/>
            </a:pPr>
            <a:r>
              <a:rPr lang="cs-CZ" sz="2000" dirty="0">
                <a:latin typeface="Calibri"/>
              </a:rPr>
              <a:t>Uplatňování práv a oprávněných </a:t>
            </a:r>
            <a:r>
              <a:rPr lang="cs-CZ" sz="2000" dirty="0" smtClean="0">
                <a:latin typeface="Calibri"/>
              </a:rPr>
              <a:t>zájmů 4/4</a:t>
            </a:r>
            <a:endParaRPr lang="cs-CZ" sz="2000" dirty="0">
              <a:latin typeface="Calibri"/>
            </a:endParaRPr>
          </a:p>
          <a:p>
            <a:pPr marL="342900" indent="-342900">
              <a:spcBef>
                <a:spcPct val="20000"/>
              </a:spcBef>
              <a:buFont typeface="Arial" charset="0"/>
              <a:buNone/>
            </a:pPr>
            <a:r>
              <a:rPr lang="cs-CZ" sz="2000" dirty="0" smtClean="0">
                <a:latin typeface="Calibri"/>
              </a:rPr>
              <a:t>Veřejné </a:t>
            </a:r>
            <a:r>
              <a:rPr lang="cs-CZ" sz="2000" dirty="0">
                <a:latin typeface="Calibri"/>
              </a:rPr>
              <a:t>správy jako </a:t>
            </a:r>
            <a:r>
              <a:rPr lang="cs-CZ" sz="2000" dirty="0" smtClean="0">
                <a:latin typeface="Calibri"/>
              </a:rPr>
              <a:t>služby 4/1</a:t>
            </a:r>
          </a:p>
          <a:p>
            <a:pPr marL="342900" indent="-342900">
              <a:spcBef>
                <a:spcPct val="20000"/>
              </a:spcBef>
              <a:buFont typeface="Arial" charset="0"/>
              <a:buNone/>
            </a:pPr>
            <a:r>
              <a:rPr lang="cs-CZ" sz="2000" dirty="0" smtClean="0">
                <a:latin typeface="Calibri"/>
              </a:rPr>
              <a:t>Zákazu zneužití pravomoci a správního uvážení 2/2</a:t>
            </a:r>
            <a:endParaRPr lang="cs-CZ" sz="2000" dirty="0">
              <a:latin typeface="Calibri"/>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unovrat">
  <a:themeElements>
    <a:clrScheme name="Slunovrat">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lunovra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lunovrat">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1252</TotalTime>
  <Words>2594</Words>
  <Application>Microsoft Office PowerPoint</Application>
  <PresentationFormat>Předvádění na obrazovce (4:3)</PresentationFormat>
  <Paragraphs>375</Paragraphs>
  <Slides>42</Slides>
  <Notes>1</Notes>
  <HiddenSlides>0</HiddenSlides>
  <MMClips>0</MMClips>
  <ScaleCrop>false</ScaleCrop>
  <HeadingPairs>
    <vt:vector size="4" baseType="variant">
      <vt:variant>
        <vt:lpstr>Motiv</vt:lpstr>
      </vt:variant>
      <vt:variant>
        <vt:i4>1</vt:i4>
      </vt:variant>
      <vt:variant>
        <vt:lpstr>Nadpisy snímků</vt:lpstr>
      </vt:variant>
      <vt:variant>
        <vt:i4>42</vt:i4>
      </vt:variant>
    </vt:vector>
  </HeadingPairs>
  <TitlesOfParts>
    <vt:vector size="43" baseType="lpstr">
      <vt:lpstr>Slunovrat</vt:lpstr>
      <vt:lpstr>Správní řád jako základ právní úpravy procesních forem veřejné správy  (vč. základních zásad)</vt:lpstr>
      <vt:lpstr>Obsah</vt:lpstr>
      <vt:lpstr>Právní formy realizace</vt:lpstr>
      <vt:lpstr>Zákonný podklad</vt:lpstr>
      <vt:lpstr>Správní řád</vt:lpstr>
      <vt:lpstr>Správní řád</vt:lpstr>
      <vt:lpstr>Správní řád</vt:lpstr>
      <vt:lpstr>Základní zásady činnosti správních orgánů</vt:lpstr>
      <vt:lpstr>Základní zásady činnosti spr.org.</vt:lpstr>
      <vt:lpstr>Základní zásady a jejich promítnutí</vt:lpstr>
      <vt:lpstr>Obsahové náležitosti</vt:lpstr>
      <vt:lpstr>Logika správního řízení</vt:lpstr>
      <vt:lpstr>Veřejnoprávní smlouvy</vt:lpstr>
      <vt:lpstr>Druhy veřejnoprávních smluv</vt:lpstr>
      <vt:lpstr>Snímek 15</vt:lpstr>
      <vt:lpstr>Snímek 16</vt:lpstr>
      <vt:lpstr>Druhy veřejnoprávních smluv</vt:lpstr>
      <vt:lpstr>Snímek 18</vt:lpstr>
      <vt:lpstr>Druhy veřejnoprávních smluv</vt:lpstr>
      <vt:lpstr>Snímek 20</vt:lpstr>
      <vt:lpstr>Snímek 21</vt:lpstr>
      <vt:lpstr>Snímek 22</vt:lpstr>
      <vt:lpstr>Správní rozhodnutí</vt:lpstr>
      <vt:lpstr>Náležitosti správního rozhodnutí</vt:lpstr>
      <vt:lpstr>Formální a obsahové náležitosti</vt:lpstr>
      <vt:lpstr>Formální a obsahové náležitosti</vt:lpstr>
      <vt:lpstr>Obsahové náležitosti</vt:lpstr>
      <vt:lpstr>Obsahové náležitosti</vt:lpstr>
      <vt:lpstr>Vady rozhodnutí</vt:lpstr>
      <vt:lpstr>Přezkoumání správních rozhodnutí</vt:lpstr>
      <vt:lpstr>Odvolání (§ 81 nsl.)</vt:lpstr>
      <vt:lpstr>Rozklad § 152</vt:lpstr>
      <vt:lpstr>Odpor (§ 150)</vt:lpstr>
      <vt:lpstr>Přezkumné řízení (§ 94 násl.)</vt:lpstr>
      <vt:lpstr>Obnova řízení (§ 100)</vt:lpstr>
      <vt:lpstr>Nové rozhodnutí (§ 101)</vt:lpstr>
      <vt:lpstr>Prohlášení nicotnosti (§ 77 a násl.)</vt:lpstr>
      <vt:lpstr>Odpor (§ 150)</vt:lpstr>
      <vt:lpstr>Nečinnost (§ 80)</vt:lpstr>
      <vt:lpstr>Stížnost (§ 175)</vt:lpstr>
      <vt:lpstr>Další postup</vt:lpstr>
      <vt:lpstr>Děkuji za pozornost</vt:lpstr>
    </vt:vector>
  </TitlesOfParts>
  <Company>Your Organization 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Metody a formy realizace VeSpr</dc:title>
  <dc:creator>Veronika Kudrová</dc:creator>
  <cp:lastModifiedBy>Veronika Kudrová</cp:lastModifiedBy>
  <cp:revision>64</cp:revision>
  <dcterms:created xsi:type="dcterms:W3CDTF">2012-10-15T13:02:45Z</dcterms:created>
  <dcterms:modified xsi:type="dcterms:W3CDTF">2015-10-05T12:45:09Z</dcterms:modified>
</cp:coreProperties>
</file>