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72" r:id="rId4"/>
    <p:sldId id="258" r:id="rId5"/>
    <p:sldId id="274" r:id="rId6"/>
    <p:sldId id="261" r:id="rId7"/>
    <p:sldId id="262" r:id="rId8"/>
    <p:sldId id="263" r:id="rId9"/>
    <p:sldId id="289" r:id="rId10"/>
    <p:sldId id="284" r:id="rId11"/>
    <p:sldId id="291" r:id="rId12"/>
    <p:sldId id="273" r:id="rId13"/>
    <p:sldId id="271" r:id="rId14"/>
    <p:sldId id="275" r:id="rId15"/>
    <p:sldId id="276" r:id="rId16"/>
    <p:sldId id="287" r:id="rId17"/>
    <p:sldId id="277" r:id="rId18"/>
    <p:sldId id="278" r:id="rId19"/>
    <p:sldId id="279" r:id="rId20"/>
    <p:sldId id="280" r:id="rId21"/>
    <p:sldId id="281" r:id="rId22"/>
    <p:sldId id="282" r:id="rId23"/>
    <p:sldId id="265" r:id="rId24"/>
    <p:sldId id="283" r:id="rId25"/>
    <p:sldId id="266" r:id="rId26"/>
    <p:sldId id="288" r:id="rId27"/>
    <p:sldId id="290" r:id="rId28"/>
    <p:sldId id="268" r:id="rId29"/>
    <p:sldId id="260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66"/>
    <a:srgbClr val="0099CC"/>
    <a:srgbClr val="EAEAEA"/>
    <a:srgbClr val="00FFCC"/>
    <a:srgbClr val="6699FF"/>
    <a:srgbClr val="FFCCFF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9" d="100"/>
          <a:sy n="89" d="100"/>
        </p:scale>
        <p:origin x="-1037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3513C-2A4A-4274-82A3-25A351D2BA47}" type="datetimeFigureOut">
              <a:rPr lang="cs-CZ" smtClean="0"/>
              <a:pPr/>
              <a:t>12.10.2015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CD103-6A0C-406B-9751-7A5927E4DF0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8CD103-6A0C-406B-9751-7A5927E4DF05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FE921E-CDF0-4A3B-8C6D-034EDDA4B4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E7A39-59CE-4D10-A217-7C4698C9C5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43650" y="609600"/>
            <a:ext cx="180975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27685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88F3D-DE72-4A87-8AE1-0DCDC38C96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166EEC-1398-46A2-8380-90517C966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CA6EF-561C-42C6-B5F8-7C662BAF5F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543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79D8FF-38B9-4826-B3F1-5A741E728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0A278-736D-4903-98CD-EE18085110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D2E22-8B82-46C3-AE46-E1229342AF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D8046-E8D9-407F-8B21-A0844C1259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3A1CED-D7AA-4E2B-96CC-461A01E060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845C7-64F0-42FC-8732-AB8E4C8D81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Now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-1588"/>
            <a:ext cx="9144000" cy="6858001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239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8EA74FAE-3327-4170-B6B8-285AEF8EB0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0000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00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rgbClr val="0000CC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konycr.cz/seznamy/082-1998-Sb-zakon-o-odpovednosti-za-skodu-zpusobenou-pri-vykonu-verejne-moci-rozhodnutim-nebo-nespravnym-urednim-postupem-a-o-zmene-zakona-ceske-narodni-rady-c-3581992-sb-o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38200" y="2286000"/>
            <a:ext cx="8305800" cy="2133600"/>
          </a:xfrm>
        </p:spPr>
        <p:txBody>
          <a:bodyPr/>
          <a:lstStyle/>
          <a:p>
            <a:pPr marL="27432" lvl="0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3200" b="1" dirty="0" smtClean="0">
                <a:solidFill>
                  <a:schemeClr val="tx1"/>
                </a:solidFill>
              </a:rPr>
              <a:t>Opravné prostředky dle správního řádu</a:t>
            </a:r>
            <a:br>
              <a:rPr lang="cs-CZ" sz="3200" b="1" dirty="0" smtClean="0">
                <a:solidFill>
                  <a:schemeClr val="tx1"/>
                </a:solidFill>
              </a:rPr>
            </a:br>
            <a:r>
              <a:rPr lang="cs-CZ" sz="3200" b="1" dirty="0" smtClean="0">
                <a:solidFill>
                  <a:schemeClr val="tx1"/>
                </a:solidFill>
              </a:rPr>
              <a:t>Odpovědnost </a:t>
            </a:r>
            <a:r>
              <a:rPr lang="cs-CZ" sz="3200" b="1" dirty="0">
                <a:solidFill>
                  <a:schemeClr val="tx1"/>
                </a:solidFill>
              </a:rPr>
              <a:t>za škodu </a:t>
            </a:r>
            <a:r>
              <a:rPr lang="cs-CZ" sz="3200" b="1" dirty="0" smtClean="0">
                <a:solidFill>
                  <a:schemeClr val="tx1"/>
                </a:solidFill>
              </a:rPr>
              <a:t/>
            </a:r>
            <a:br>
              <a:rPr lang="cs-CZ" sz="3200" b="1" dirty="0" smtClean="0">
                <a:solidFill>
                  <a:schemeClr val="tx1"/>
                </a:solidFill>
              </a:rPr>
            </a:br>
            <a:r>
              <a:rPr lang="cs-CZ" sz="3200" b="1" dirty="0" smtClean="0">
                <a:solidFill>
                  <a:schemeClr val="tx1"/>
                </a:solidFill>
              </a:rPr>
              <a:t>a nemajetkovou újmu</a:t>
            </a:r>
            <a:br>
              <a:rPr lang="cs-CZ" sz="3200" b="1" dirty="0" smtClean="0">
                <a:solidFill>
                  <a:schemeClr val="tx1"/>
                </a:solidFill>
              </a:rPr>
            </a:br>
            <a:r>
              <a:rPr lang="cs-CZ" sz="3200" b="1" dirty="0" smtClean="0">
                <a:solidFill>
                  <a:schemeClr val="tx1"/>
                </a:solidFill>
              </a:rPr>
              <a:t>způsobenou </a:t>
            </a:r>
            <a:r>
              <a:rPr lang="cs-CZ" sz="3200" b="1" dirty="0">
                <a:solidFill>
                  <a:schemeClr val="tx1"/>
                </a:solidFill>
              </a:rPr>
              <a:t>při výkonu veřejné </a:t>
            </a:r>
            <a:r>
              <a:rPr lang="cs-CZ" sz="3200" b="1" dirty="0" smtClean="0">
                <a:solidFill>
                  <a:schemeClr val="tx1"/>
                </a:solidFill>
              </a:rPr>
              <a:t>správy</a:t>
            </a:r>
            <a:r>
              <a:rPr lang="cs-CZ" sz="4000" b="1" dirty="0" smtClean="0">
                <a:solidFill>
                  <a:schemeClr val="tx1"/>
                </a:solidFill>
              </a:rPr>
              <a:t/>
            </a:r>
            <a:br>
              <a:rPr lang="cs-CZ" sz="4000" b="1" dirty="0" smtClean="0">
                <a:solidFill>
                  <a:schemeClr val="tx1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</a:rPr>
              <a:t>JUDr. Veronika Kudrová, </a:t>
            </a:r>
            <a:r>
              <a:rPr lang="cs-CZ" sz="2000" dirty="0" err="1" smtClean="0">
                <a:solidFill>
                  <a:schemeClr val="tx1"/>
                </a:solidFill>
              </a:rPr>
              <a:t>Ph.D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09800" y="5029200"/>
            <a:ext cx="5562600" cy="609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b="1" dirty="0">
                <a:solidFill>
                  <a:schemeClr val="tx1"/>
                </a:solidFill>
              </a:rPr>
              <a:t>BEP302Zk Veřejná správa v ČR a v Evropě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11. 11. 2015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Zákonná úprava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676400"/>
            <a:ext cx="7620000" cy="4953000"/>
          </a:xfrm>
        </p:spPr>
        <p:txBody>
          <a:bodyPr/>
          <a:lstStyle/>
          <a:p>
            <a:pPr marL="0" indent="0" algn="ctr"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§1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(1) </a:t>
            </a:r>
            <a:r>
              <a:rPr lang="cs-CZ" sz="2200" b="1" dirty="0" smtClean="0">
                <a:solidFill>
                  <a:schemeClr val="tx1"/>
                </a:solidFill>
              </a:rPr>
              <a:t>Stát</a:t>
            </a:r>
            <a:r>
              <a:rPr lang="cs-CZ" sz="2200" dirty="0" smtClean="0">
                <a:solidFill>
                  <a:schemeClr val="tx1"/>
                </a:solidFill>
              </a:rPr>
              <a:t> odpovídá za podmínek stanovených tímto zákonem za </a:t>
            </a:r>
            <a:r>
              <a:rPr lang="cs-CZ" sz="2200" b="1" dirty="0" smtClean="0">
                <a:solidFill>
                  <a:schemeClr val="tx1"/>
                </a:solidFill>
              </a:rPr>
              <a:t>škodu</a:t>
            </a:r>
            <a:r>
              <a:rPr lang="cs-CZ" sz="2200" dirty="0" smtClean="0">
                <a:solidFill>
                  <a:schemeClr val="tx1"/>
                </a:solidFill>
              </a:rPr>
              <a:t> způsobenou při výkonu státní moci. 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(2) </a:t>
            </a:r>
            <a:r>
              <a:rPr lang="cs-CZ" sz="2200" b="1" dirty="0" smtClean="0">
                <a:solidFill>
                  <a:schemeClr val="tx1"/>
                </a:solidFill>
              </a:rPr>
              <a:t>Územní samosprávné celky </a:t>
            </a:r>
            <a:r>
              <a:rPr lang="cs-CZ" sz="2200" dirty="0" smtClean="0">
                <a:solidFill>
                  <a:schemeClr val="tx1"/>
                </a:solidFill>
              </a:rPr>
              <a:t>odpovídají za podmínek stanovených tímto zákonem za škodu způsobenou při výkonu veřejné moci svěřené jim zákonem v rámci samostatné působnosti (dále jen "územní celky v samostatné působnosti").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(3) Stát a územní celky v samostatné působnosti hradí za podmínek stanovených tímto zákonem též vzniklou </a:t>
            </a:r>
            <a:r>
              <a:rPr lang="cs-CZ" sz="2200" b="1" dirty="0" smtClean="0">
                <a:solidFill>
                  <a:schemeClr val="tx1"/>
                </a:solidFill>
              </a:rPr>
              <a:t>nemajetkovou újmu.</a:t>
            </a:r>
          </a:p>
          <a:p>
            <a:pPr marL="0" indent="0" algn="ctr"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§2</a:t>
            </a:r>
          </a:p>
          <a:p>
            <a:pPr marL="0" indent="0">
              <a:buNone/>
            </a:pPr>
            <a:r>
              <a:rPr lang="cs-CZ" sz="2200" dirty="0" smtClean="0">
                <a:solidFill>
                  <a:schemeClr val="tx1"/>
                </a:solidFill>
              </a:rPr>
              <a:t>Odpovědnosti za škodu podle tohoto zákona se </a:t>
            </a:r>
            <a:r>
              <a:rPr lang="cs-CZ" sz="2200" b="1" dirty="0" smtClean="0">
                <a:solidFill>
                  <a:schemeClr val="tx1"/>
                </a:solidFill>
              </a:rPr>
              <a:t>nelze zprostit.</a:t>
            </a:r>
          </a:p>
          <a:p>
            <a:pPr marL="0" indent="0"/>
            <a:endParaRPr lang="cs-CZ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je odpovědný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47800" y="1981200"/>
            <a:ext cx="6705600" cy="4114800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</a:rPr>
              <a:t>Stát </a:t>
            </a:r>
            <a:r>
              <a:rPr lang="cs-CZ" sz="2000" dirty="0" smtClean="0">
                <a:solidFill>
                  <a:schemeClr val="tx1"/>
                </a:solidFill>
              </a:rPr>
              <a:t>za </a:t>
            </a:r>
            <a:r>
              <a:rPr lang="cs-CZ" sz="2000" dirty="0" smtClean="0">
                <a:solidFill>
                  <a:schemeClr val="tx1"/>
                </a:solidFill>
              </a:rPr>
              <a:t>škodu a nemajetkovou újmu </a:t>
            </a:r>
            <a:r>
              <a:rPr lang="cs-CZ" sz="2000" b="1" dirty="0" smtClean="0">
                <a:solidFill>
                  <a:schemeClr val="tx1"/>
                </a:solidFill>
              </a:rPr>
              <a:t>způsobenou</a:t>
            </a:r>
            <a:endParaRPr lang="cs-CZ" sz="2000" b="1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státními </a:t>
            </a:r>
            <a:r>
              <a:rPr lang="cs-CZ" sz="2000" dirty="0" smtClean="0">
                <a:solidFill>
                  <a:schemeClr val="tx1"/>
                </a:solidFill>
              </a:rPr>
              <a:t>orgány při výkonu státní </a:t>
            </a:r>
            <a:r>
              <a:rPr lang="cs-CZ" sz="2000" dirty="0" smtClean="0">
                <a:solidFill>
                  <a:schemeClr val="tx1"/>
                </a:solidFill>
              </a:rPr>
              <a:t>moci</a:t>
            </a:r>
            <a:endParaRPr lang="cs-CZ" sz="20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PO a FO při </a:t>
            </a:r>
            <a:r>
              <a:rPr lang="cs-CZ" sz="2000" dirty="0" smtClean="0">
                <a:solidFill>
                  <a:schemeClr val="tx1"/>
                </a:solidFill>
              </a:rPr>
              <a:t>výkonu státní </a:t>
            </a:r>
            <a:r>
              <a:rPr lang="cs-CZ" sz="2000" dirty="0" smtClean="0">
                <a:solidFill>
                  <a:schemeClr val="tx1"/>
                </a:solidFill>
              </a:rPr>
              <a:t>správy</a:t>
            </a:r>
          </a:p>
          <a:p>
            <a:pPr lvl="1"/>
            <a:r>
              <a:rPr lang="cs-CZ" sz="1600" dirty="0" smtClean="0">
                <a:solidFill>
                  <a:schemeClr val="tx1"/>
                </a:solidFill>
              </a:rPr>
              <a:t>stanovená činnost </a:t>
            </a:r>
            <a:r>
              <a:rPr lang="cs-CZ" sz="1600" dirty="0" smtClean="0">
                <a:solidFill>
                  <a:schemeClr val="tx1"/>
                </a:solidFill>
              </a:rPr>
              <a:t>notáře jako soudního komisaře a úkony exekutora se považují za výkon státní </a:t>
            </a:r>
            <a:r>
              <a:rPr lang="cs-CZ" sz="1600" dirty="0" smtClean="0">
                <a:solidFill>
                  <a:schemeClr val="tx1"/>
                </a:solidFill>
              </a:rPr>
              <a:t>správy</a:t>
            </a:r>
            <a:endParaRPr lang="cs-CZ" sz="1600" dirty="0" smtClean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o</a:t>
            </a:r>
            <a:r>
              <a:rPr lang="cs-CZ" sz="2000" dirty="0" smtClean="0">
                <a:solidFill>
                  <a:schemeClr val="tx1"/>
                </a:solidFill>
              </a:rPr>
              <a:t>bci a kraji </a:t>
            </a:r>
            <a:r>
              <a:rPr lang="cs-CZ" sz="2000" dirty="0" smtClean="0">
                <a:solidFill>
                  <a:schemeClr val="tx1"/>
                </a:solidFill>
              </a:rPr>
              <a:t>při výkonu </a:t>
            </a:r>
            <a:r>
              <a:rPr lang="cs-CZ" sz="2000" dirty="0" smtClean="0">
                <a:solidFill>
                  <a:schemeClr val="tx1"/>
                </a:solidFill>
              </a:rPr>
              <a:t>státní správy (tedy tzv. přenesené působnosti)</a:t>
            </a:r>
            <a:endParaRPr lang="cs-CZ" sz="2000" dirty="0" smtClean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000" b="1" dirty="0" smtClean="0">
                <a:solidFill>
                  <a:schemeClr val="tx1"/>
                </a:solidFill>
              </a:rPr>
              <a:t>Obec a kraj </a:t>
            </a:r>
            <a:r>
              <a:rPr lang="cs-CZ" sz="2000" dirty="0" smtClean="0">
                <a:solidFill>
                  <a:schemeClr val="tx1"/>
                </a:solidFill>
              </a:rPr>
              <a:t>za škodu a nemajetkovou újmu způsobenou jimi (jejich orgány)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při výkonu samosprávy (tzv. samostatné působnosti)</a:t>
            </a:r>
            <a:endParaRPr lang="cs-CZ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914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Předpoklady odpovědnosti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391400" cy="4114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Obecně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Protiprávní jednání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Příčinná souvislost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U </a:t>
            </a:r>
            <a:r>
              <a:rPr lang="cs-CZ" sz="2800" b="1" dirty="0" smtClean="0">
                <a:solidFill>
                  <a:schemeClr val="tx1"/>
                </a:solidFill>
              </a:rPr>
              <a:t>odpovědnosti za výkon moci veřejné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Kvalifikovaná skutečnost (nezákonné rozhodnutí nebo nesprávný úřední postup)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Škoda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Příčinná souvislost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7467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Škoda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315200" cy="4114800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= újma vzniklá ve sféře poškozeného, která je objektivně </a:t>
            </a:r>
            <a:r>
              <a:rPr lang="cs-CZ" sz="2800" b="1" dirty="0" smtClean="0">
                <a:solidFill>
                  <a:schemeClr val="tx1"/>
                </a:solidFill>
              </a:rPr>
              <a:t>vyjádřitelná v penězích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Lze jí rozdělit </a:t>
            </a:r>
            <a:r>
              <a:rPr lang="cs-CZ" sz="2800" dirty="0" smtClean="0">
                <a:solidFill>
                  <a:schemeClr val="tx1"/>
                </a:solidFill>
              </a:rPr>
              <a:t>na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škodu způsobenou na věcech, resp. </a:t>
            </a:r>
            <a:r>
              <a:rPr lang="cs-CZ" sz="2400" b="1" dirty="0" smtClean="0">
                <a:solidFill>
                  <a:schemeClr val="tx1"/>
                </a:solidFill>
              </a:rPr>
              <a:t>majetku</a:t>
            </a:r>
            <a:r>
              <a:rPr lang="cs-CZ" sz="2400" dirty="0" smtClean="0">
                <a:solidFill>
                  <a:schemeClr val="tx1"/>
                </a:solidFill>
              </a:rPr>
              <a:t>,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škodu způsobenou na (životě a) </a:t>
            </a:r>
            <a:r>
              <a:rPr lang="cs-CZ" sz="2400" b="1" dirty="0" smtClean="0">
                <a:solidFill>
                  <a:schemeClr val="tx1"/>
                </a:solidFill>
              </a:rPr>
              <a:t>zdraví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800" dirty="0" smtClean="0">
                <a:solidFill>
                  <a:schemeClr val="tx1"/>
                </a:solidFill>
              </a:rPr>
              <a:t>Zvláštním případem odškodňované skutečnosti, a to bez ohledu na to, zda zároveň vznikla škoda či nikoli, je vzniklá </a:t>
            </a:r>
            <a:r>
              <a:rPr lang="cs-CZ" sz="2800" b="1" dirty="0" smtClean="0">
                <a:solidFill>
                  <a:schemeClr val="tx1"/>
                </a:solidFill>
              </a:rPr>
              <a:t>nemajetková újma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Škoda na majetku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676400"/>
            <a:ext cx="7848600" cy="4876800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Hradí se jak skutečná škoda, tak ušlý zisk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Skutečnou škodou </a:t>
            </a:r>
            <a:r>
              <a:rPr lang="cs-CZ" sz="2000" dirty="0" smtClean="0">
                <a:solidFill>
                  <a:schemeClr val="tx1"/>
                </a:solidFill>
              </a:rPr>
              <a:t>se rozumí újma spočívající v samotném přímém zmenšení majetku poškozeného, ale také újma reprezentující majetkové hodnoty, které bylo nutno vynaložit k uvedení věci do předešlého stavu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Např. škoda na věci, náklady řízení vč. nákladů </a:t>
            </a:r>
            <a:r>
              <a:rPr lang="cs-CZ" sz="1800" dirty="0" err="1" smtClean="0">
                <a:solidFill>
                  <a:schemeClr val="tx1"/>
                </a:solidFill>
              </a:rPr>
              <a:t>pr</a:t>
            </a:r>
            <a:r>
              <a:rPr lang="cs-CZ" sz="1800" dirty="0" smtClean="0">
                <a:solidFill>
                  <a:schemeClr val="tx1"/>
                </a:solidFill>
              </a:rPr>
              <a:t>. zastoupení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Ušlý zisk </a:t>
            </a:r>
            <a:r>
              <a:rPr lang="cs-CZ" sz="2000" dirty="0" smtClean="0">
                <a:solidFill>
                  <a:schemeClr val="tx1"/>
                </a:solidFill>
              </a:rPr>
              <a:t>představuje to, o co se majetek poškozeného v důsledku nezákonného rozhodnutí nebo nesprávného úředního postupu nezvětšil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</a:rPr>
              <a:t>V prokázané výši; není-li to možné, ve výši 170 Kč/den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Škoda se nahrazuje </a:t>
            </a:r>
            <a:r>
              <a:rPr lang="cs-CZ" sz="2000" b="1" dirty="0" smtClean="0">
                <a:solidFill>
                  <a:schemeClr val="tx1"/>
                </a:solidFill>
              </a:rPr>
              <a:t>uvedením do předešlého stavu</a:t>
            </a:r>
            <a:r>
              <a:rPr lang="cs-CZ" sz="2000" dirty="0" smtClean="0">
                <a:solidFill>
                  <a:schemeClr val="tx1"/>
                </a:solidFill>
              </a:rPr>
              <a:t>. Není-li to dobře možné, anebo žádá-li to poškozený, hradí se škoda v penězích.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Nelze-li výši náhrady škody přesně určit, určí ji podle spravedlivého uvážení jednotlivých okolností případu </a:t>
            </a:r>
            <a:r>
              <a:rPr lang="cs-CZ" sz="2000" b="1" dirty="0" smtClean="0">
                <a:solidFill>
                  <a:schemeClr val="tx1"/>
                </a:solidFill>
              </a:rPr>
              <a:t>soud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Škoda na zdraví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1148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Ublížení na zdraví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peněžitá náhrada vyvažující plně vytrpěné </a:t>
            </a:r>
            <a:r>
              <a:rPr lang="cs-CZ" sz="2000" u="sng" dirty="0" smtClean="0">
                <a:solidFill>
                  <a:schemeClr val="tx1"/>
                </a:solidFill>
              </a:rPr>
              <a:t>bolesti a další nemajetkové újmy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vznikla-li poškozením zdraví překážka lepší budoucnosti poškozeného, nahradí mu škůdce i </a:t>
            </a:r>
            <a:r>
              <a:rPr lang="cs-CZ" sz="2000" u="sng" dirty="0" smtClean="0">
                <a:solidFill>
                  <a:schemeClr val="tx1"/>
                </a:solidFill>
              </a:rPr>
              <a:t>ztížení společenského uplatnění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při zvlášť závažném ublížení na zdraví odčiní škůdce </a:t>
            </a:r>
            <a:r>
              <a:rPr lang="cs-CZ" sz="2000" u="sng" dirty="0" smtClean="0">
                <a:solidFill>
                  <a:schemeClr val="tx1"/>
                </a:solidFill>
              </a:rPr>
              <a:t>duševní útrapy</a:t>
            </a:r>
            <a:r>
              <a:rPr lang="cs-CZ" sz="2000" dirty="0" smtClean="0">
                <a:solidFill>
                  <a:schemeClr val="tx1"/>
                </a:solidFill>
              </a:rPr>
              <a:t> manželu, rodiči, dítěti nebo jiné osobě blízké peněžitou náhradou vyvažující plně jejich utrpení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Škoda na zdraví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00200"/>
            <a:ext cx="8153400" cy="4495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000" b="1" dirty="0" smtClean="0">
                <a:solidFill>
                  <a:schemeClr val="tx1"/>
                </a:solidFill>
              </a:rPr>
              <a:t>Náklady spojené s péčí o zdraví</a:t>
            </a:r>
          </a:p>
          <a:p>
            <a:pPr lvl="1">
              <a:spcBef>
                <a:spcPts val="1200"/>
              </a:spcBef>
            </a:pPr>
            <a:r>
              <a:rPr lang="cs-CZ" sz="1600" i="1" dirty="0" smtClean="0">
                <a:solidFill>
                  <a:schemeClr val="tx1"/>
                </a:solidFill>
              </a:rPr>
              <a:t>Škůdce hradí též účelně vynaložené náklady spojené s péčí o zdraví poškozeného, s péčí o jeho osobu nebo jeho domácnost tomu, kdo je vynaložil; požádá-li o to, složí mu škůdce na tyto náklady přiměř. zálohu.</a:t>
            </a:r>
          </a:p>
          <a:p>
            <a:pPr>
              <a:spcBef>
                <a:spcPts val="1200"/>
              </a:spcBef>
            </a:pPr>
            <a:r>
              <a:rPr lang="cs-CZ" sz="2000" b="1" dirty="0" smtClean="0">
                <a:solidFill>
                  <a:schemeClr val="tx1"/>
                </a:solidFill>
              </a:rPr>
              <a:t>Ztráta na výdělku, resp. na důchodu</a:t>
            </a:r>
            <a:endParaRPr lang="cs-CZ" sz="2000" dirty="0" smtClean="0">
              <a:solidFill>
                <a:schemeClr val="tx1"/>
              </a:solidFill>
            </a:endParaRPr>
          </a:p>
          <a:p>
            <a:pPr lvl="1">
              <a:spcBef>
                <a:spcPts val="1200"/>
              </a:spcBef>
            </a:pPr>
            <a:r>
              <a:rPr lang="cs-CZ" sz="1600" i="1" dirty="0" smtClean="0">
                <a:solidFill>
                  <a:schemeClr val="tx1"/>
                </a:solidFill>
              </a:rPr>
              <a:t>Náhrada za ztrátu na výdělku po dobu pracovní neschopnosti poškozeného se hradí peněžitým důchodem ve výši rozdílu mezi průměrným výdělkem poškozeného před vznikem újmy a náhradou toho, co poškozenému bylo vyplaceno v důsledku nemoci či úrazu podle jiného právního předpisu.</a:t>
            </a:r>
          </a:p>
          <a:p>
            <a:pPr lvl="1">
              <a:spcBef>
                <a:spcPts val="1200"/>
              </a:spcBef>
            </a:pPr>
            <a:r>
              <a:rPr lang="cs-CZ" sz="1600" i="1" dirty="0" smtClean="0">
                <a:solidFill>
                  <a:schemeClr val="tx1"/>
                </a:solidFill>
              </a:rPr>
              <a:t>Po skončení pracovní neschopnosti, případně při invaliditě, nahradí škůdce poškozenému jeho ztrátu peněžitým důchodem, který se stanoví vzhledem k rozdílu mezi výdělkem, jakého poškozený dosahoval před vznikem újmy, a výdělkem dosahovaným po skončení pracovní neschopnosti s přičtením případného invalidního důchodu podle jiného právního předpisu.</a:t>
            </a:r>
          </a:p>
          <a:p>
            <a:pPr lvl="1">
              <a:spcBef>
                <a:spcPts val="1200"/>
              </a:spcBef>
            </a:pPr>
            <a:r>
              <a:rPr lang="cs-CZ" sz="1600" i="1" dirty="0" smtClean="0">
                <a:solidFill>
                  <a:schemeClr val="tx1"/>
                </a:solidFill>
              </a:rPr>
              <a:t>Konal-li poškozený </a:t>
            </a:r>
            <a:r>
              <a:rPr lang="cs-CZ" sz="1600" b="1" i="1" dirty="0" smtClean="0">
                <a:solidFill>
                  <a:schemeClr val="tx1"/>
                </a:solidFill>
              </a:rPr>
              <a:t>bezplatně</a:t>
            </a:r>
            <a:r>
              <a:rPr lang="cs-CZ" sz="1600" i="1" dirty="0" smtClean="0">
                <a:solidFill>
                  <a:schemeClr val="tx1"/>
                </a:solidFill>
              </a:rPr>
              <a:t> práce pro jiného v jeho domácnosti nebo závodu, nahradí škůdce této jiné osobě peněžitým důchodem, oč přišla.</a:t>
            </a:r>
            <a:endParaRPr lang="cs-CZ" sz="1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Škoda na životě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676400"/>
            <a:ext cx="7848600" cy="4648200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V případě </a:t>
            </a:r>
            <a:r>
              <a:rPr lang="cs-CZ" sz="2400" b="1" dirty="0" smtClean="0">
                <a:solidFill>
                  <a:schemeClr val="tx1"/>
                </a:solidFill>
              </a:rPr>
              <a:t>smrti </a:t>
            </a:r>
            <a:r>
              <a:rPr lang="cs-CZ" sz="2400" dirty="0" smtClean="0">
                <a:solidFill>
                  <a:schemeClr val="tx1"/>
                </a:solidFill>
              </a:rPr>
              <a:t>se hradí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jednorázové </a:t>
            </a:r>
            <a:r>
              <a:rPr lang="cs-CZ" sz="2400" b="1" dirty="0" smtClean="0">
                <a:solidFill>
                  <a:schemeClr val="tx1"/>
                </a:solidFill>
              </a:rPr>
              <a:t>odškodnění</a:t>
            </a:r>
          </a:p>
          <a:p>
            <a:pPr lvl="1"/>
            <a:r>
              <a:rPr lang="cs-CZ" sz="2000" i="1" dirty="0" smtClean="0">
                <a:solidFill>
                  <a:schemeClr val="tx1"/>
                </a:solidFill>
              </a:rPr>
              <a:t>Při usmrcení nebo zvlášť závažném ublížení na zdraví odčiní škůdce duševní útrapy manželu, rodiči, dítěti nebo jiné osobě blízké peněžitou náhradou vyvažující plně jejich utrpení.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přiměřené </a:t>
            </a:r>
            <a:r>
              <a:rPr lang="cs-CZ" sz="2400" b="1" dirty="0" smtClean="0">
                <a:solidFill>
                  <a:schemeClr val="tx1"/>
                </a:solidFill>
              </a:rPr>
              <a:t>náklady spojené s pohřbem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náklady </a:t>
            </a:r>
            <a:r>
              <a:rPr lang="cs-CZ" sz="2400" b="1" dirty="0" smtClean="0">
                <a:solidFill>
                  <a:schemeClr val="tx1"/>
                </a:solidFill>
              </a:rPr>
              <a:t>na výživu pozůstalým</a:t>
            </a:r>
          </a:p>
          <a:p>
            <a:pPr lvl="1"/>
            <a:r>
              <a:rPr lang="cs-CZ" sz="2000" i="1" dirty="0" smtClean="0">
                <a:solidFill>
                  <a:schemeClr val="tx1"/>
                </a:solidFill>
              </a:rPr>
              <a:t>ve výši rozdílu mezi dávkami důchodového zabezpečení poskytovanými z téhož důvodu a tím, co by poškozený podle rozumného očekávání mohl pozůstalým na těchto nákladech poskytovat, pokud by k jeho zranění nedošlo</a:t>
            </a:r>
          </a:p>
          <a:p>
            <a:pPr lvl="1"/>
            <a:r>
              <a:rPr lang="cs-CZ" sz="2000" i="1" dirty="0" smtClean="0">
                <a:solidFill>
                  <a:schemeClr val="tx1"/>
                </a:solidFill>
              </a:rPr>
              <a:t>z důvodu slušnosti lze přiznat příspěvek na výživné i jiné osobě, pokud jí usmrcený poskytoval takové plnění, ač k tomu nebyl podle zákona povinen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Nemajetková újma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6781800" cy="4114800"/>
          </a:xfrm>
        </p:spPr>
        <p:txBody>
          <a:bodyPr/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Nemajetková újma </a:t>
            </a:r>
            <a:r>
              <a:rPr lang="cs-CZ" sz="2000" dirty="0" smtClean="0">
                <a:solidFill>
                  <a:schemeClr val="tx1"/>
                </a:solidFill>
              </a:rPr>
              <a:t>představuje zásah do jiné než majetkové sféry poškozeného (není spojena se snížením majetkového stavu či jeho nezvýšením, ač bylo předpokládáno) a vedle nepříznivých důsledků vyvolaných nepřiměřenou délkou soudního (správního) řízení může zahrnovat i jiné negativní dopady nesprávného úředního postupu či nezákonného rozhodnutí zejména do osobnostní integrity poškozeného.</a:t>
            </a:r>
          </a:p>
          <a:p>
            <a:r>
              <a:rPr lang="cs-CZ" sz="2000" i="1" dirty="0" smtClean="0">
                <a:solidFill>
                  <a:schemeClr val="tx1"/>
                </a:solidFill>
              </a:rPr>
              <a:t>Nemajetková újma se odčiní </a:t>
            </a:r>
            <a:r>
              <a:rPr lang="cs-CZ" sz="2000" b="1" i="1" dirty="0" smtClean="0">
                <a:solidFill>
                  <a:schemeClr val="tx1"/>
                </a:solidFill>
              </a:rPr>
              <a:t>přiměřeným zadostiučiněním</a:t>
            </a:r>
            <a:r>
              <a:rPr lang="cs-CZ" sz="2000" i="1" dirty="0" smtClean="0">
                <a:solidFill>
                  <a:schemeClr val="tx1"/>
                </a:solidFill>
              </a:rPr>
              <a:t>. Zadostiučinění musí být poskytnuto v penězích, nezajistí-li jeho jiný způsob skutečné a dostatečně účinné odčinění způsobené újmy.</a:t>
            </a:r>
          </a:p>
          <a:p>
            <a:endParaRPr lang="cs-CZ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Příčinná souvislost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981200"/>
            <a:ext cx="7696200" cy="45720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Ke vzniku škody, resp. k nemajetkové újmě, musí dojít </a:t>
            </a:r>
            <a:r>
              <a:rPr lang="cs-CZ" sz="2400" b="1" dirty="0" smtClean="0">
                <a:solidFill>
                  <a:schemeClr val="tx1"/>
                </a:solidFill>
              </a:rPr>
              <a:t>v příčinné souvislosti s nezákonným rozhodnutím nebo nesprávným úředním postupem</a:t>
            </a:r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(je třeba se ptát, zda by ke škodě došlo či nikoli, nebýt nezákonného rozhodnutí či nesprávného úředního postupu)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Ke škodě může přistoupit </a:t>
            </a:r>
            <a:r>
              <a:rPr lang="cs-CZ" sz="2400" b="1" dirty="0" smtClean="0">
                <a:solidFill>
                  <a:schemeClr val="tx1"/>
                </a:solidFill>
              </a:rPr>
              <a:t>zavinění poškozeného</a:t>
            </a:r>
            <a:r>
              <a:rPr lang="cs-CZ" sz="2400" dirty="0" smtClean="0">
                <a:solidFill>
                  <a:schemeClr val="tx1"/>
                </a:solidFill>
              </a:rPr>
              <a:t> V takovém případě neodpovídá stát, resp. územní samosprávný celek, za škodu v rozsahu, v jakém si ji poškozený zavinil sám.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Obsah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981200"/>
            <a:ext cx="7239000" cy="41148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Zařazení odpovědnosti v systému veřejné správy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Pojem odpovědnost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Ústavní základy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Zákonná úprava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Předpoklady odpovědnosti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Vznik nároku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Uplatňování nároku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Shrnutí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Opakování z předchozích přednášek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4196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Nezákonné rozhodnutí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Např. dle § 9 </a:t>
            </a:r>
            <a:r>
              <a:rPr lang="cs-CZ" sz="2400" dirty="0" err="1" smtClean="0">
                <a:solidFill>
                  <a:schemeClr val="tx1"/>
                </a:solidFill>
              </a:rPr>
              <a:t>SprŘ</a:t>
            </a:r>
            <a:r>
              <a:rPr lang="cs-CZ" sz="2400" dirty="0" smtClean="0">
                <a:solidFill>
                  <a:schemeClr val="tx1"/>
                </a:solidFill>
              </a:rPr>
              <a:t> (zákon č. 500/2004 Sb.)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-&gt; úkon správního orgánu, jímž se v určité věci zakládají, mění nebo ruší práva anebo povinnosti jmenovitě určené osoby nebo jímž se v určité věci prohlašuje, že taková osoba práva nebo povinnosti má anebo nemá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Zahrnuje i nicotné rozhodnutí (i když z hlediska teorie správního práva není rozhodnutím)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95400" y="1981200"/>
            <a:ext cx="7315200" cy="4419600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Nesprávní úřední postup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Zejména porušení povinnosti učinit úkon nebo vydat rozhodnutí v zákonem stanovené, popř. přiměřené, lhůtě (§13 ZOdpŠk) 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Obecně jakékoli porušení pravidel, podle nichž měl správní orgán postupovat, a to včetně zásad výkonu veřejné moci</a:t>
            </a:r>
          </a:p>
          <a:p>
            <a:pPr lvl="1"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x </a:t>
            </a:r>
            <a:r>
              <a:rPr lang="cs-CZ" sz="2400" b="1" dirty="0" smtClean="0">
                <a:solidFill>
                  <a:schemeClr val="tx1"/>
                </a:solidFill>
              </a:rPr>
              <a:t>není jím </a:t>
            </a:r>
            <a:r>
              <a:rPr lang="cs-CZ" sz="2400" dirty="0" smtClean="0">
                <a:solidFill>
                  <a:schemeClr val="tx1"/>
                </a:solidFill>
              </a:rPr>
              <a:t>zákonodárná činnost parlamentu (ledaže by došlo k </a:t>
            </a:r>
            <a:r>
              <a:rPr lang="cs-CZ" sz="2400" b="1" dirty="0" smtClean="0">
                <a:solidFill>
                  <a:schemeClr val="tx1"/>
                </a:solidFill>
              </a:rPr>
              <a:t>porušení práva EU </a:t>
            </a:r>
            <a:r>
              <a:rPr lang="cs-CZ" sz="2400" dirty="0" smtClean="0">
                <a:solidFill>
                  <a:schemeClr val="tx1"/>
                </a:solidFill>
              </a:rPr>
              <a:t>– typicky </a:t>
            </a:r>
            <a:r>
              <a:rPr lang="cs-CZ" sz="2400" dirty="0" err="1" smtClean="0">
                <a:solidFill>
                  <a:schemeClr val="tx1"/>
                </a:solidFill>
              </a:rPr>
              <a:t>neimplementací</a:t>
            </a:r>
            <a:r>
              <a:rPr lang="cs-CZ" sz="2400" dirty="0" smtClean="0">
                <a:solidFill>
                  <a:schemeClr val="tx1"/>
                </a:solidFill>
              </a:rPr>
              <a:t> směrnice)</a:t>
            </a:r>
          </a:p>
          <a:p>
            <a:pPr lvl="1"/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Kvalifikované jednání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620000" cy="4114800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</a:rPr>
              <a:t>Nesprávným úředním postupem </a:t>
            </a:r>
            <a:r>
              <a:rPr lang="cs-CZ" sz="2400" dirty="0" smtClean="0">
                <a:solidFill>
                  <a:schemeClr val="tx1"/>
                </a:solidFill>
              </a:rPr>
              <a:t>je </a:t>
            </a:r>
            <a:r>
              <a:rPr lang="cs-CZ" sz="2400" u="sng" dirty="0" smtClean="0">
                <a:solidFill>
                  <a:schemeClr val="tx1"/>
                </a:solidFill>
              </a:rPr>
              <a:t>dle judikatury </a:t>
            </a:r>
            <a:r>
              <a:rPr lang="cs-CZ" sz="2400" dirty="0" smtClean="0">
                <a:solidFill>
                  <a:schemeClr val="tx1"/>
                </a:solidFill>
              </a:rPr>
              <a:t>(pozor – NS, nikoli NSS) např.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stanovení nepřiměřeně krátké lhůty pro doplnění žalobního petitu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nesprávný zápis v katastru nemovitostí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nesprávný výpis z Rejstříku trestů či vyznačení právní doložky právní moci na rozhodnutí, které není dosud pravomocné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nezjištění pozměněného čísla motoru či karoserie státním orgánem či státem autorizovaným subjektem, je-li to zjistitelné běžnými prostředky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nesprávné poučení o nutné obraně (v trestním řízení) či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zveřejnění nepravdivých údajů zjištěných při kontrole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Vznik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0600" y="1981200"/>
            <a:ext cx="7467600" cy="41148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Škoda ≠ odpovědnost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Je jen jedním z prvků...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Kvalifikované jednání – škoda – </a:t>
            </a:r>
            <a:r>
              <a:rPr lang="cs-CZ" sz="2400" i="1" dirty="0" err="1" smtClean="0">
                <a:solidFill>
                  <a:schemeClr val="tx1"/>
                </a:solidFill>
              </a:rPr>
              <a:t>causální</a:t>
            </a:r>
            <a:r>
              <a:rPr lang="cs-CZ" sz="2400" i="1" dirty="0" smtClean="0">
                <a:solidFill>
                  <a:schemeClr val="tx1"/>
                </a:solidFill>
              </a:rPr>
              <a:t> nexus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U „klasické“ civilní odpovědnosti je kvalifikovaným jednáním nezákonnost, zde je to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A) nezákonné rozhodnutí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Ve formálním smyslu, tj. nezákonnost musí být deklarována (upozornit na nicotnost rozhodnutí, vč. Zopakování toho, co je to nicotnost)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B) nesprávní úřední postup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V podstatě vše, co není rozhodnutím a je to nezákonné nebo nějak jinak nesprávné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Uplatnění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772400" cy="4114800"/>
          </a:xfrm>
        </p:spPr>
        <p:txBody>
          <a:bodyPr/>
          <a:lstStyle/>
          <a:p>
            <a:r>
              <a:rPr lang="cs-CZ" sz="2800" dirty="0" smtClean="0">
                <a:solidFill>
                  <a:schemeClr val="tx1"/>
                </a:solidFill>
              </a:rPr>
              <a:t>Je třeba vědět, </a:t>
            </a:r>
            <a:r>
              <a:rPr lang="cs-CZ" sz="2800" b="1" dirty="0" smtClean="0">
                <a:solidFill>
                  <a:schemeClr val="tx1"/>
                </a:solidFill>
              </a:rPr>
              <a:t>kdo za škodu odpovídá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Stát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ÚSC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(Ten, kdo škodu způsobil – ovšem nikoli tomu, komu vznikla, jen v rámci „regresu“)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Je třeba vědět, </a:t>
            </a:r>
            <a:r>
              <a:rPr lang="cs-CZ" sz="2800" b="1" dirty="0" smtClean="0">
                <a:solidFill>
                  <a:schemeClr val="tx1"/>
                </a:solidFill>
              </a:rPr>
              <a:t>kdo za něj jedná</a:t>
            </a:r>
            <a:r>
              <a:rPr lang="cs-CZ" sz="2800" dirty="0" smtClean="0">
                <a:solidFill>
                  <a:schemeClr val="tx1"/>
                </a:solidFill>
              </a:rPr>
              <a:t/>
            </a:r>
            <a:br>
              <a:rPr lang="cs-CZ" sz="28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olidFill>
                  <a:schemeClr val="tx1"/>
                </a:solidFill>
              </a:rPr>
              <a:t>(nositel ≠ jednatel (orgán příslušný jednat)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Uplatnění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848600" cy="41148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Odpovídá-li stát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Příslušný ústřední úřad státní správy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Ministerstvo spravedlnosti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Ministerstvo financí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</a:p>
          <a:p>
            <a:pPr lvl="1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x </a:t>
            </a:r>
            <a:r>
              <a:rPr lang="cs-CZ" sz="2000" b="1" dirty="0" smtClean="0">
                <a:solidFill>
                  <a:schemeClr val="tx1"/>
                </a:solidFill>
              </a:rPr>
              <a:t>ne</a:t>
            </a:r>
            <a:r>
              <a:rPr lang="cs-CZ" sz="2000" dirty="0" smtClean="0">
                <a:solidFill>
                  <a:schemeClr val="tx1"/>
                </a:solidFill>
              </a:rPr>
              <a:t> úřad pro zastupování státu ve věcech majetkových...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Odpovídá-li ÚSC</a:t>
            </a:r>
          </a:p>
          <a:p>
            <a:pPr lvl="1"/>
            <a:r>
              <a:rPr lang="cs-CZ" sz="2000" b="1" dirty="0" smtClean="0">
                <a:solidFill>
                  <a:schemeClr val="tx1"/>
                </a:solidFill>
              </a:rPr>
              <a:t>On sám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Neplní-li dobrovolně (ve lhůtě 6 měsíců) -&gt; </a:t>
            </a:r>
            <a:r>
              <a:rPr lang="cs-CZ" sz="2400" b="1" dirty="0" smtClean="0">
                <a:solidFill>
                  <a:schemeClr val="tx1"/>
                </a:solidFill>
              </a:rPr>
              <a:t>soud</a:t>
            </a:r>
            <a:endParaRPr lang="cs-CZ" sz="2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	</a:t>
            </a:r>
            <a:r>
              <a:rPr lang="cs-CZ" sz="2000" dirty="0" smtClean="0">
                <a:solidFill>
                  <a:schemeClr val="tx1"/>
                </a:solidFill>
              </a:rPr>
              <a:t>(okresní soud, v jehož obvodu má sídlo příslušný ústřední orgán jednající v případě, kdy za způsobenou škodu odpovídá stát, či v jehož obvodu se nachází obec či mají sídlo orgány kraje)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Uplatnění nároku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8001000" cy="41148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cs-CZ" sz="2400" b="1" dirty="0" smtClean="0">
                <a:solidFill>
                  <a:schemeClr val="tx1"/>
                </a:solidFill>
              </a:rPr>
              <a:t>Příslušný ústřední úřad</a:t>
            </a:r>
          </a:p>
          <a:p>
            <a:pPr lvl="1">
              <a:spcBef>
                <a:spcPts val="1200"/>
              </a:spcBef>
            </a:pPr>
            <a:r>
              <a:rPr lang="cs-CZ" sz="1800" b="1" dirty="0" smtClean="0">
                <a:solidFill>
                  <a:schemeClr val="tx1"/>
                </a:solidFill>
              </a:rPr>
              <a:t>Zákon č. 2/1969 Sb., o zřízení ministerstev a jiných ústředních orgánů státní správy České republiky</a:t>
            </a:r>
          </a:p>
          <a:p>
            <a:pPr lvl="1">
              <a:spcBef>
                <a:spcPts val="1200"/>
              </a:spcBef>
            </a:pPr>
            <a:r>
              <a:rPr lang="cs-CZ" sz="1800" b="1" dirty="0" smtClean="0">
                <a:solidFill>
                  <a:schemeClr val="tx1"/>
                </a:solidFill>
              </a:rPr>
              <a:t>Ministerstvo financí</a:t>
            </a:r>
            <a:r>
              <a:rPr lang="cs-CZ" sz="1800" dirty="0" smtClean="0">
                <a:solidFill>
                  <a:schemeClr val="tx1"/>
                </a:solidFill>
              </a:rPr>
              <a:t>, Ministerstvo zahraničních věcí, Ministerstvo školství, mládeže a tělovýchovy, Ministerstvo kultury, Ministerstvo práce a sociálních věcí, Ministerstvo zdravotnictví, </a:t>
            </a:r>
            <a:r>
              <a:rPr lang="cs-CZ" sz="1800" b="1" dirty="0" smtClean="0">
                <a:solidFill>
                  <a:schemeClr val="tx1"/>
                </a:solidFill>
              </a:rPr>
              <a:t>Ministerstvo spravedlnosti</a:t>
            </a:r>
            <a:r>
              <a:rPr lang="cs-CZ" sz="1800" dirty="0" smtClean="0">
                <a:solidFill>
                  <a:schemeClr val="tx1"/>
                </a:solidFill>
              </a:rPr>
              <a:t>, Ministerstvo vnitra, Ministerstvo průmyslu a obchodu, Ministerstvo pro místní rozvoj, Ministerstvo zemědělství, Ministerstvo obrany, Ministerstvo dopravy, Ministerstvo životního prostředí</a:t>
            </a:r>
          </a:p>
          <a:p>
            <a:pPr lvl="1">
              <a:spcBef>
                <a:spcPts val="1200"/>
              </a:spcBef>
            </a:pPr>
            <a:r>
              <a:rPr lang="cs-CZ" sz="1800" dirty="0" smtClean="0">
                <a:solidFill>
                  <a:schemeClr val="tx1"/>
                </a:solidFill>
              </a:rPr>
              <a:t>Český statistický úřad, Český úřad zeměměřický a katastrální, Český báňský úřad, </a:t>
            </a:r>
            <a:r>
              <a:rPr lang="cs-CZ" sz="1800" dirty="0" err="1" smtClean="0">
                <a:solidFill>
                  <a:schemeClr val="tx1"/>
                </a:solidFill>
              </a:rPr>
              <a:t>Úřad</a:t>
            </a:r>
            <a:r>
              <a:rPr lang="cs-CZ" sz="1800" dirty="0" smtClean="0">
                <a:solidFill>
                  <a:schemeClr val="tx1"/>
                </a:solidFill>
              </a:rPr>
              <a:t> průmyslového vlastnictví, Úřad pro ochranu hospodářské soutěže, Správa státních hmotných rezerv, Státní úřad pro jadernou bezpečnost, Národní bezpečnostní úřad, Energetický regulační úřad, </a:t>
            </a:r>
            <a:r>
              <a:rPr lang="cs-CZ" sz="1800" dirty="0" err="1" smtClean="0">
                <a:solidFill>
                  <a:schemeClr val="tx1"/>
                </a:solidFill>
              </a:rPr>
              <a:t>Úřad</a:t>
            </a:r>
            <a:r>
              <a:rPr lang="cs-CZ" sz="1800" dirty="0" smtClean="0">
                <a:solidFill>
                  <a:schemeClr val="tx1"/>
                </a:solidFill>
              </a:rPr>
              <a:t> vlády České republiky, Český telekomunikační úřad.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Regresní nárok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Jeho podstatou je, aby odpovědnost dopadla „zpět“ na toho, kdo způsobil </a:t>
            </a:r>
            <a:r>
              <a:rPr lang="cs-CZ" sz="2400" dirty="0" smtClean="0">
                <a:solidFill>
                  <a:schemeClr val="tx1"/>
                </a:solidFill>
              </a:rPr>
              <a:t>vznik škody nebo </a:t>
            </a:r>
            <a:r>
              <a:rPr lang="cs-CZ" sz="2400" dirty="0" smtClean="0">
                <a:solidFill>
                  <a:schemeClr val="tx1"/>
                </a:solidFill>
              </a:rPr>
              <a:t>újmy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Může být uplatněn až </a:t>
            </a:r>
            <a:r>
              <a:rPr lang="cs-CZ" sz="2400" dirty="0" smtClean="0">
                <a:solidFill>
                  <a:schemeClr val="tx1"/>
                </a:solidFill>
              </a:rPr>
              <a:t>po jednotlivé fyzické osoby </a:t>
            </a:r>
            <a:r>
              <a:rPr lang="cs-CZ" sz="2400" dirty="0" smtClean="0">
                <a:solidFill>
                  <a:schemeClr val="tx1"/>
                </a:solidFill>
              </a:rPr>
              <a:t>(v terminologii správního řádu tedy typicky „úřední osobu“ nebo </a:t>
            </a:r>
            <a:r>
              <a:rPr lang="cs-CZ" sz="2400" dirty="0" smtClean="0">
                <a:solidFill>
                  <a:schemeClr val="tx1"/>
                </a:solidFill>
              </a:rPr>
              <a:t>„</a:t>
            </a:r>
            <a:r>
              <a:rPr lang="cs-CZ" sz="2400" dirty="0" smtClean="0">
                <a:solidFill>
                  <a:schemeClr val="tx1"/>
                </a:solidFill>
              </a:rPr>
              <a:t>oprávněnou </a:t>
            </a:r>
            <a:r>
              <a:rPr lang="cs-CZ" sz="2400" dirty="0" smtClean="0">
                <a:solidFill>
                  <a:schemeClr val="tx1"/>
                </a:solidFill>
              </a:rPr>
              <a:t>úřední </a:t>
            </a:r>
            <a:r>
              <a:rPr lang="cs-CZ" sz="2400" dirty="0" smtClean="0">
                <a:solidFill>
                  <a:schemeClr val="tx1"/>
                </a:solidFill>
              </a:rPr>
              <a:t>osobu“)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Je třeba prokázat zavinění</a:t>
            </a:r>
            <a:r>
              <a:rPr lang="cs-CZ" sz="2400" dirty="0" smtClean="0">
                <a:solidFill>
                  <a:schemeClr val="tx1"/>
                </a:solidFill>
              </a:rPr>
              <a:t>, možnost uvádět </a:t>
            </a:r>
            <a:r>
              <a:rPr lang="cs-CZ" sz="2400" dirty="0" smtClean="0">
                <a:solidFill>
                  <a:schemeClr val="tx1"/>
                </a:solidFill>
              </a:rPr>
              <a:t>argumenty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Výše nároku je omezená </a:t>
            </a:r>
            <a:r>
              <a:rPr lang="cs-CZ" sz="2400" dirty="0" smtClean="0">
                <a:solidFill>
                  <a:schemeClr val="tx1"/>
                </a:solidFill>
              </a:rPr>
              <a:t>výše </a:t>
            </a:r>
            <a:r>
              <a:rPr lang="cs-CZ" sz="2400" dirty="0" smtClean="0">
                <a:solidFill>
                  <a:schemeClr val="tx1"/>
                </a:solidFill>
              </a:rPr>
              <a:t>FO (nešlo-li </a:t>
            </a:r>
            <a:r>
              <a:rPr lang="cs-CZ" sz="2400" dirty="0" smtClean="0">
                <a:solidFill>
                  <a:schemeClr val="tx1"/>
                </a:solidFill>
              </a:rPr>
              <a:t>o </a:t>
            </a:r>
            <a:r>
              <a:rPr lang="cs-CZ" sz="2400" dirty="0" smtClean="0">
                <a:solidFill>
                  <a:schemeClr val="tx1"/>
                </a:solidFill>
              </a:rPr>
              <a:t>úmysl), též je dáno </a:t>
            </a:r>
            <a:r>
              <a:rPr lang="cs-CZ" sz="2400" dirty="0" smtClean="0">
                <a:solidFill>
                  <a:schemeClr val="tx1"/>
                </a:solidFill>
              </a:rPr>
              <a:t>moderační právo soudu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Shrnutí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1981200"/>
            <a:ext cx="7467600" cy="41148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Ústavní základy v čl. 36 Listiny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Zákonný podklad v zákoně č. 82/1998 Sb., a dále pak v občanském zákoníku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Odpovědnost vzniká, jakmile jsou splněny všechny 3 podmínky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Nárok na náhradu škody vzniká, jakmile se ví, kdo za škodu odpovídá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Uplatňovat jej lze u nositelů, v případě státu u příslušných dekoncentrovaných orgánů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Neplní-li dobrovolně, lze se obrátit na civilní soud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21320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Děkuji za pozornost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1" y="2514600"/>
            <a:ext cx="7543800" cy="3276600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Příští přednáška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Profesní etika a její význam, etické kodexy pracovníků veřejné správy. Protikorupční opatření ve veřejné správě. Personální základ veřejné správy. Veřejná služba. Státní služba a její systémy. Statut úředníků územní samosprávy.</a:t>
            </a:r>
          </a:p>
          <a:p>
            <a:r>
              <a:rPr lang="cs-CZ" sz="2800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sz="2400" i="1" dirty="0" smtClean="0">
                <a:solidFill>
                  <a:schemeClr val="tx1"/>
                </a:solidFill>
              </a:rPr>
              <a:t>JUDr. Stanislav Sedláček, </a:t>
            </a:r>
            <a:r>
              <a:rPr lang="cs-CZ" sz="2400" i="1" dirty="0" err="1" smtClean="0">
                <a:solidFill>
                  <a:schemeClr val="tx1"/>
                </a:solidFill>
              </a:rPr>
              <a:t>Ph.D</a:t>
            </a:r>
            <a:endParaRPr lang="cs-CZ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4"/>
          <p:cNvSpPr>
            <a:spLocks noGrp="1"/>
          </p:cNvSpPr>
          <p:nvPr>
            <p:ph type="ctrTitle"/>
          </p:nvPr>
        </p:nvSpPr>
        <p:spPr>
          <a:xfrm>
            <a:off x="684213" y="620713"/>
            <a:ext cx="7772400" cy="10795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  <a:effectLst/>
              </a:rPr>
              <a:t>Východiska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1295399" y="1600200"/>
            <a:ext cx="7696201" cy="5257800"/>
          </a:xfrm>
        </p:spPr>
        <p:txBody>
          <a:bodyPr>
            <a:noAutofit/>
          </a:bodyPr>
          <a:lstStyle/>
          <a:p>
            <a:pPr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VEŘEJNÁ SPRÁVA = správa veřejných záležitostí,</a:t>
            </a:r>
            <a:br>
              <a:rPr lang="cs-CZ" sz="2400" dirty="0" smtClean="0">
                <a:solidFill>
                  <a:schemeClr val="tx1"/>
                </a:solidFill>
                <a:effectLst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</a:rPr>
              <a:t>správa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ve veřejném zájmu</a:t>
            </a:r>
          </a:p>
          <a:p>
            <a:pPr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subjekty, které ji vykonávají, ji realizují jako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právem uloženou povinnost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, a to z titulu svého postavení jako veřejnoprávních subjektů</a:t>
            </a:r>
          </a:p>
          <a:p>
            <a:pPr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činnost </a:t>
            </a:r>
            <a:r>
              <a:rPr lang="cs-CZ" sz="2400" dirty="0" err="1" smtClean="0">
                <a:solidFill>
                  <a:schemeClr val="tx1"/>
                </a:solidFill>
                <a:effectLst/>
              </a:rPr>
              <a:t>VeSpr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 nestačí právem regulovat, a spoléhat na to, že s ním automaticky bude v souladu, je třeba ustavit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mechanismy, které budou její činnost sledovat, vyhodnocovat a v případě rozporu řešit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(zda je vykonávána v souladu se zákonem, zda plní vymezené cíle a úkoly)</a:t>
            </a:r>
          </a:p>
          <a:p>
            <a:pPr indent="177800" algn="l">
              <a:spcBef>
                <a:spcPts val="1200"/>
              </a:spcBef>
              <a:defRPr/>
            </a:pPr>
            <a:r>
              <a:rPr lang="cs-CZ" sz="2400" dirty="0" smtClean="0">
                <a:solidFill>
                  <a:schemeClr val="tx1"/>
                </a:solidFill>
                <a:effectLst/>
              </a:rPr>
              <a:t>-&gt; </a:t>
            </a:r>
            <a:r>
              <a:rPr lang="cs-CZ" sz="2400" b="1" dirty="0" smtClean="0">
                <a:solidFill>
                  <a:schemeClr val="tx1"/>
                </a:solidFill>
                <a:effectLst/>
              </a:rPr>
              <a:t>záruky (zákonnosti) </a:t>
            </a:r>
            <a:r>
              <a:rPr lang="cs-CZ" sz="2400" dirty="0" smtClean="0">
                <a:solidFill>
                  <a:schemeClr val="tx1"/>
                </a:solidFill>
                <a:effectLst/>
              </a:rPr>
              <a:t>ve veřejné správě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Zařazení odpovědnosti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696200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>
                <a:solidFill>
                  <a:schemeClr val="tx1"/>
                </a:solidFill>
              </a:rPr>
              <a:t>Záruky zákonnosti </a:t>
            </a:r>
            <a:r>
              <a:rPr lang="cs-CZ" sz="2800" dirty="0" smtClean="0">
                <a:solidFill>
                  <a:schemeClr val="tx1"/>
                </a:solidFill>
              </a:rPr>
              <a:t>= souhrn právních prostředků určených k zabezpečování dodržování a zákonné realizace práva pro případ jeho porušení</a:t>
            </a:r>
          </a:p>
          <a:p>
            <a:pPr>
              <a:buNone/>
            </a:pPr>
            <a:r>
              <a:rPr lang="cs-CZ" sz="2800" dirty="0" smtClean="0">
                <a:solidFill>
                  <a:schemeClr val="tx1"/>
                </a:solidFill>
              </a:rPr>
              <a:t>Mezi ně patří i </a:t>
            </a:r>
            <a:r>
              <a:rPr lang="cs-CZ" sz="2800" b="1" dirty="0" smtClean="0">
                <a:solidFill>
                  <a:schemeClr val="tx1"/>
                </a:solidFill>
              </a:rPr>
              <a:t>odpovědnost</a:t>
            </a:r>
          </a:p>
          <a:p>
            <a:r>
              <a:rPr lang="cs-CZ" sz="2000" i="1" dirty="0" smtClean="0">
                <a:solidFill>
                  <a:schemeClr val="tx1"/>
                </a:solidFill>
              </a:rPr>
              <a:t>Podrobněji k zárukám zákonnosti dr. </a:t>
            </a:r>
            <a:r>
              <a:rPr lang="cs-CZ" sz="2000" i="1" dirty="0" err="1" smtClean="0">
                <a:solidFill>
                  <a:schemeClr val="tx1"/>
                </a:solidFill>
              </a:rPr>
              <a:t>Jurníková</a:t>
            </a:r>
            <a:r>
              <a:rPr lang="cs-CZ" sz="2000" i="1" dirty="0" smtClean="0">
                <a:solidFill>
                  <a:schemeClr val="tx1"/>
                </a:solidFill>
              </a:rPr>
              <a:t> (9. prosince)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Odpovědnost v systému záruk zákonnosti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Odpovědnost adresátů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Za přestupky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</a:rPr>
              <a:t>Za jiné správní delikty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Odpovědnost nositelů</a:t>
            </a:r>
          </a:p>
          <a:p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X občanskoprávní, trestněprávní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„odpovědnost“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981200"/>
            <a:ext cx="7543800" cy="41148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>
                <a:solidFill>
                  <a:schemeClr val="tx1"/>
                </a:solidFill>
              </a:rPr>
              <a:t>Odpovědnost</a:t>
            </a:r>
            <a:r>
              <a:rPr lang="cs-CZ" sz="2400" dirty="0" smtClean="0">
                <a:solidFill>
                  <a:schemeClr val="tx1"/>
                </a:solidFill>
              </a:rPr>
              <a:t> = sekundární právní vztah, představuje způsobilost (povinnost) nést následky svého protiprávního jednání</a:t>
            </a:r>
          </a:p>
          <a:p>
            <a:pPr>
              <a:buNone/>
            </a:pPr>
            <a:r>
              <a:rPr lang="cs-CZ" sz="2400" dirty="0" smtClean="0">
                <a:solidFill>
                  <a:schemeClr val="tx1"/>
                </a:solidFill>
              </a:rPr>
              <a:t>Může </a:t>
            </a:r>
            <a:r>
              <a:rPr lang="cs-CZ" sz="2400" b="1" dirty="0" smtClean="0">
                <a:solidFill>
                  <a:schemeClr val="tx1"/>
                </a:solidFill>
              </a:rPr>
              <a:t>vzniknout </a:t>
            </a:r>
            <a:r>
              <a:rPr lang="cs-CZ" sz="2400" dirty="0" smtClean="0">
                <a:solidFill>
                  <a:schemeClr val="tx1"/>
                </a:solidFill>
              </a:rPr>
              <a:t>v souvislosti s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protiprávním jednáním a zaviněním (odpovědnost za zavinění -&gt; </a:t>
            </a:r>
            <a:r>
              <a:rPr lang="cs-CZ" sz="2400" b="1" dirty="0" smtClean="0">
                <a:solidFill>
                  <a:schemeClr val="tx1"/>
                </a:solidFill>
              </a:rPr>
              <a:t>subjektivní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Lze se </a:t>
            </a:r>
            <a:r>
              <a:rPr lang="cs-CZ" sz="2000" dirty="0" err="1" smtClean="0">
                <a:solidFill>
                  <a:schemeClr val="tx1"/>
                </a:solidFill>
              </a:rPr>
              <a:t>exkuplovat</a:t>
            </a:r>
            <a:r>
              <a:rPr lang="cs-CZ" sz="2000" dirty="0" smtClean="0">
                <a:solidFill>
                  <a:schemeClr val="tx1"/>
                </a:solidFill>
              </a:rPr>
              <a:t> (vyvinit)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nežádoucím stavem bez ohledu na zavinění (odpovědnost za následek -&gt; </a:t>
            </a:r>
            <a:r>
              <a:rPr lang="cs-CZ" sz="2400" b="1" dirty="0" smtClean="0">
                <a:solidFill>
                  <a:schemeClr val="tx1"/>
                </a:solidFill>
              </a:rPr>
              <a:t>objektivní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cs-CZ" sz="2000" dirty="0" smtClean="0">
                <a:solidFill>
                  <a:schemeClr val="tx1"/>
                </a:solidFill>
              </a:rPr>
              <a:t>Lze se deliberovat (zprostit se odpovědnosti), ledaže je odpovědnost </a:t>
            </a:r>
            <a:r>
              <a:rPr lang="cs-CZ" sz="2000" b="1" u="sng" dirty="0" smtClean="0">
                <a:solidFill>
                  <a:schemeClr val="tx1"/>
                </a:solidFill>
              </a:rPr>
              <a:t>absolutní</a:t>
            </a:r>
            <a:endParaRPr lang="cs-CZ" sz="2400" u="sng" dirty="0" smtClean="0">
              <a:solidFill>
                <a:schemeClr val="tx1"/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Ústavní</a:t>
            </a:r>
            <a:r>
              <a:rPr lang="cs-CZ" dirty="0" smtClean="0"/>
              <a:t> základy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9200" y="1600200"/>
            <a:ext cx="7772400" cy="4953000"/>
          </a:xfrm>
        </p:spPr>
        <p:txBody>
          <a:bodyPr/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Čl. 36 Listiny základních práv a svobod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(1) Každý se může domáhat stanoveným postupem svého práva u nezávislého a nestranného soudu a ve stanovených případech u jiného orgánu.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(</a:t>
            </a:r>
            <a:r>
              <a:rPr lang="cs-CZ" sz="2000" dirty="0" smtClean="0">
                <a:solidFill>
                  <a:schemeClr val="tx1"/>
                </a:solidFill>
              </a:rPr>
              <a:t>2) Kdo tvrdí, že byl na svých právech zkrácen rozhodnutím orgánu veřejné správy, může se obrátit na soud, aby přezkoumal zákonnost takového rozhodnutí, nestanoví-li zákon jinak. Z pravomoci soudu však nesmí být vyloučeno přezkoumávání rozhodnutí týkajících se základních práv a svobod podle Listiny.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(3) </a:t>
            </a:r>
            <a:r>
              <a:rPr lang="cs-CZ" sz="2000" i="1" dirty="0" smtClean="0">
                <a:solidFill>
                  <a:schemeClr val="tx1"/>
                </a:solidFill>
              </a:rPr>
              <a:t>Každý má právo na náhradu škody způsobené mu nezákonným rozhodnutím soudu, jiného státního orgánu či orgánu veřejné správy nebo nesprávným úředním postupem.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(4) Podmínky a podrobnosti upravuje zákon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  <a:endParaRPr lang="cs-CZ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Zákonná úprava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981200"/>
            <a:ext cx="7543800" cy="4114800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Zákon č. 82/1998 Sb., </a:t>
            </a:r>
            <a:r>
              <a:rPr lang="cs-CZ" sz="2400" b="1" dirty="0" smtClean="0">
                <a:solidFill>
                  <a:schemeClr val="tx1"/>
                </a:solidFill>
              </a:rPr>
              <a:t>o odpovědnosti za škodu způsobenou při výkonu veřejné moci</a:t>
            </a:r>
            <a:r>
              <a:rPr lang="cs-CZ" sz="2400" dirty="0" smtClean="0">
                <a:solidFill>
                  <a:schemeClr val="tx1"/>
                </a:solidFill>
              </a:rPr>
              <a:t> rozhodnutím nebo nesprávným úředním postupem... </a:t>
            </a:r>
            <a:r>
              <a:rPr lang="cs-CZ" sz="2400" dirty="0" smtClean="0">
                <a:solidFill>
                  <a:schemeClr val="tx1"/>
                </a:solidFill>
                <a:hlinkClick r:id="rId2"/>
              </a:rPr>
              <a:t>ODKAZ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Provádí ústavní východiska dle čl. 36 Listiny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Subsidiárně se uplatní zákon č. 89/2012 Sb., </a:t>
            </a:r>
            <a:r>
              <a:rPr lang="cs-CZ" sz="2400" b="1" dirty="0" smtClean="0">
                <a:solidFill>
                  <a:schemeClr val="tx1"/>
                </a:solidFill>
              </a:rPr>
              <a:t>(nový) občanský zákoník</a:t>
            </a:r>
            <a:r>
              <a:rPr lang="cs-CZ" sz="2400" dirty="0" smtClean="0">
                <a:solidFill>
                  <a:schemeClr val="tx1"/>
                </a:solidFill>
              </a:rPr>
              <a:t>, zejména jeho § 2894 a </a:t>
            </a:r>
            <a:r>
              <a:rPr lang="cs-CZ" sz="2400" dirty="0" err="1" smtClean="0">
                <a:solidFill>
                  <a:schemeClr val="tx1"/>
                </a:solidFill>
              </a:rPr>
              <a:t>násl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  <a:endParaRPr lang="cs-CZ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81200"/>
            <a:ext cx="6781800" cy="41148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Státní správa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Samospráva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Nositel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Vykonavatel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</TotalTime>
  <Words>1526</Words>
  <Application>Microsoft Office PowerPoint</Application>
  <PresentationFormat>Předvádění na obrazovce (4:3)</PresentationFormat>
  <Paragraphs>182</Paragraphs>
  <Slides>29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Default Design</vt:lpstr>
      <vt:lpstr>Opravné prostředky dle správního řádu Odpovědnost za škodu  a nemajetkovou újmu způsobenou při výkonu veřejné správy JUDr. Veronika Kudrová, Ph.D. </vt:lpstr>
      <vt:lpstr>Obsah</vt:lpstr>
      <vt:lpstr>Východiska</vt:lpstr>
      <vt:lpstr>Zařazení odpovědnosti</vt:lpstr>
      <vt:lpstr>Odpovědnost v systému záruk zákonnosti</vt:lpstr>
      <vt:lpstr>Pojem „odpovědnost“</vt:lpstr>
      <vt:lpstr>Ústavní základy</vt:lpstr>
      <vt:lpstr>Zákonná úprava</vt:lpstr>
      <vt:lpstr>Vybrané pojmy</vt:lpstr>
      <vt:lpstr>Zákonná úprava</vt:lpstr>
      <vt:lpstr>Kdo je odpovědný</vt:lpstr>
      <vt:lpstr>Předpoklady odpovědnosti</vt:lpstr>
      <vt:lpstr>Škoda</vt:lpstr>
      <vt:lpstr>Škoda na majetku</vt:lpstr>
      <vt:lpstr>Škoda na zdraví</vt:lpstr>
      <vt:lpstr>Škoda na zdraví</vt:lpstr>
      <vt:lpstr>Škoda na životě</vt:lpstr>
      <vt:lpstr>Nemajetková újma</vt:lpstr>
      <vt:lpstr>Příčinná souvislost</vt:lpstr>
      <vt:lpstr>Kvalifikované jednání</vt:lpstr>
      <vt:lpstr>Kvalifikované jednání</vt:lpstr>
      <vt:lpstr>Kvalifikované jednání</vt:lpstr>
      <vt:lpstr>Vznik nároku</vt:lpstr>
      <vt:lpstr>Uplatnění nároku</vt:lpstr>
      <vt:lpstr>Uplatnění nároku</vt:lpstr>
      <vt:lpstr>Uplatnění nároku</vt:lpstr>
      <vt:lpstr>Regresní nárok</vt:lpstr>
      <vt:lpstr>Shrnutí</vt:lpstr>
      <vt:lpstr>Děkuji za pozornost</vt:lpstr>
    </vt:vector>
  </TitlesOfParts>
  <Company>KMT Software,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Spider Web</dc:title>
  <dc:creator>KMT Software, Inc.</dc:creator>
  <cp:keywords>exciting online presentation communicate impactful exchange information broadcast collaborate on-screen projector white</cp:keywords>
  <dc:description>Use this template for creative presentations on any internet related topics.</dc:description>
  <cp:lastModifiedBy>Veronika Kudrová</cp:lastModifiedBy>
  <cp:revision>75</cp:revision>
  <dcterms:created xsi:type="dcterms:W3CDTF">1999-04-19T05:38:15Z</dcterms:created>
  <dcterms:modified xsi:type="dcterms:W3CDTF">2015-10-12T12:03:39Z</dcterms:modified>
  <cp:category>Internet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Spider Web</vt:lpwstr>
  </property>
  <property fmtid="{D5CDD505-2E9C-101B-9397-08002B2CF9AE}" pid="3" name="Style">
    <vt:lpwstr>P</vt:lpwstr>
  </property>
  <property fmtid="{D5CDD505-2E9C-101B-9397-08002B2CF9AE}" pid="4" name="Folder">
    <vt:lpwstr>Internet</vt:lpwstr>
  </property>
  <property fmtid="{D5CDD505-2E9C-101B-9397-08002B2CF9AE}" pid="5" name="Attribution">
    <vt:lpwstr>Copyright © 2003 KMT Software, Inc.</vt:lpwstr>
  </property>
</Properties>
</file>