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321" r:id="rId4"/>
    <p:sldId id="272" r:id="rId5"/>
    <p:sldId id="257" r:id="rId6"/>
    <p:sldId id="278" r:id="rId7"/>
    <p:sldId id="270" r:id="rId8"/>
    <p:sldId id="279" r:id="rId9"/>
    <p:sldId id="280" r:id="rId10"/>
    <p:sldId id="281" r:id="rId11"/>
    <p:sldId id="319" r:id="rId12"/>
    <p:sldId id="286" r:id="rId13"/>
    <p:sldId id="287" r:id="rId14"/>
    <p:sldId id="313" r:id="rId15"/>
    <p:sldId id="288" r:id="rId16"/>
    <p:sldId id="289" r:id="rId17"/>
    <p:sldId id="290" r:id="rId18"/>
    <p:sldId id="291" r:id="rId19"/>
    <p:sldId id="292" r:id="rId20"/>
    <p:sldId id="295" r:id="rId21"/>
    <p:sldId id="296" r:id="rId22"/>
    <p:sldId id="293" r:id="rId23"/>
    <p:sldId id="308" r:id="rId24"/>
    <p:sldId id="309" r:id="rId25"/>
    <p:sldId id="310" r:id="rId26"/>
    <p:sldId id="311" r:id="rId27"/>
    <p:sldId id="269" r:id="rId28"/>
    <p:sldId id="299" r:id="rId29"/>
    <p:sldId id="300" r:id="rId30"/>
    <p:sldId id="301" r:id="rId31"/>
    <p:sldId id="302" r:id="rId32"/>
    <p:sldId id="303" r:id="rId33"/>
    <p:sldId id="305" r:id="rId34"/>
    <p:sldId id="304" r:id="rId35"/>
    <p:sldId id="322" r:id="rId36"/>
    <p:sldId id="306" r:id="rId37"/>
    <p:sldId id="323" r:id="rId38"/>
    <p:sldId id="318" r:id="rId39"/>
    <p:sldId id="315" r:id="rId40"/>
    <p:sldId id="268" r:id="rId41"/>
    <p:sldId id="260" r:id="rId42"/>
    <p:sldId id="261" r:id="rId43"/>
    <p:sldId id="262" r:id="rId44"/>
    <p:sldId id="263" r:id="rId45"/>
    <p:sldId id="264" r:id="rId46"/>
    <p:sldId id="265" r:id="rId47"/>
    <p:sldId id="266" r:id="rId48"/>
    <p:sldId id="267" r:id="rId49"/>
    <p:sldId id="273" r:id="rId50"/>
    <p:sldId id="274" r:id="rId51"/>
    <p:sldId id="276" r:id="rId52"/>
    <p:sldId id="282" r:id="rId53"/>
    <p:sldId id="283" r:id="rId54"/>
    <p:sldId id="320" r:id="rId55"/>
    <p:sldId id="275" r:id="rId56"/>
    <p:sldId id="277" r:id="rId57"/>
    <p:sldId id="285" r:id="rId58"/>
    <p:sldId id="284" r:id="rId59"/>
    <p:sldId id="324" r:id="rId60"/>
    <p:sldId id="325" r:id="rId61"/>
    <p:sldId id="312" r:id="rId6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96FA080-38E4-44EF-AAB9-4FC890EA92E7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0A3006-0B89-4C9F-83E8-79EDC4D3AD86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BDS – základy  Pozemkového práva I</a:t>
            </a:r>
          </a:p>
          <a:p>
            <a:r>
              <a:rPr lang="cs-CZ" dirty="0" smtClean="0"/>
              <a:t>Podzim 2015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Ivana Průchová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Pozemkové vlastnictví státu</a:t>
            </a:r>
            <a:br>
              <a:rPr lang="cs-CZ" sz="3600" dirty="0" smtClean="0"/>
            </a:br>
            <a:r>
              <a:rPr lang="cs-CZ" sz="3600" dirty="0" smtClean="0"/>
              <a:t>Pozemkové vlastnictví územních samosprávných </a:t>
            </a:r>
            <a:r>
              <a:rPr lang="cs-CZ" sz="3600" dirty="0" smtClean="0"/>
              <a:t>celků (obcí, krajů)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4281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Organizační složka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626160" cy="485428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§§ 3,4  </a:t>
            </a:r>
            <a:r>
              <a:rPr lang="cs-CZ" dirty="0" err="1" smtClean="0"/>
              <a:t>ZoMČR</a:t>
            </a:r>
            <a:endParaRPr lang="cs-CZ" dirty="0" smtClean="0"/>
          </a:p>
          <a:p>
            <a:pPr lvl="1"/>
            <a:r>
              <a:rPr lang="cs-CZ" b="1" dirty="0" smtClean="0"/>
              <a:t>organizační složky státu: </a:t>
            </a:r>
          </a:p>
          <a:p>
            <a:pPr lvl="2"/>
            <a:r>
              <a:rPr lang="cs-CZ" dirty="0" smtClean="0"/>
              <a:t>ministerstva a jiné správní úřady státu, </a:t>
            </a:r>
          </a:p>
          <a:p>
            <a:pPr lvl="2"/>
            <a:r>
              <a:rPr lang="cs-CZ" dirty="0" smtClean="0"/>
              <a:t>Ústavní soud, </a:t>
            </a:r>
          </a:p>
          <a:p>
            <a:pPr lvl="2"/>
            <a:r>
              <a:rPr lang="cs-CZ" dirty="0" smtClean="0"/>
              <a:t>soudy, </a:t>
            </a:r>
          </a:p>
          <a:p>
            <a:pPr lvl="2"/>
            <a:r>
              <a:rPr lang="cs-CZ" dirty="0" smtClean="0"/>
              <a:t>státní zastupitelství, </a:t>
            </a:r>
          </a:p>
          <a:p>
            <a:pPr lvl="2"/>
            <a:r>
              <a:rPr lang="cs-CZ" dirty="0" smtClean="0"/>
              <a:t>Nejvyšší kontrolní úřad, </a:t>
            </a:r>
          </a:p>
          <a:p>
            <a:pPr lvl="2"/>
            <a:r>
              <a:rPr lang="cs-CZ" dirty="0" smtClean="0"/>
              <a:t>Kancelář prezidenta republiky, </a:t>
            </a:r>
          </a:p>
          <a:p>
            <a:pPr lvl="2"/>
            <a:r>
              <a:rPr lang="cs-CZ" dirty="0" smtClean="0"/>
              <a:t>Úřad vlády České republiky, </a:t>
            </a:r>
          </a:p>
          <a:p>
            <a:pPr lvl="2"/>
            <a:r>
              <a:rPr lang="cs-CZ" dirty="0" smtClean="0"/>
              <a:t>Kancelář Veřejného ochránce práv,</a:t>
            </a:r>
          </a:p>
          <a:p>
            <a:pPr lvl="2"/>
            <a:r>
              <a:rPr lang="cs-CZ" dirty="0" smtClean="0"/>
              <a:t> Akademie věd České republiky, </a:t>
            </a:r>
          </a:p>
          <a:p>
            <a:pPr lvl="2"/>
            <a:r>
              <a:rPr lang="cs-CZ" dirty="0" smtClean="0"/>
              <a:t>Grantová agentura České republiky a </a:t>
            </a:r>
          </a:p>
          <a:p>
            <a:pPr lvl="2"/>
            <a:r>
              <a:rPr lang="cs-CZ" dirty="0" smtClean="0"/>
              <a:t>jiná zařízení, o kterých to stanoví zvláštní právní předpis anebo tento zákon </a:t>
            </a:r>
          </a:p>
          <a:p>
            <a:pPr lvl="2"/>
            <a:r>
              <a:rPr lang="cs-CZ" dirty="0" smtClean="0"/>
              <a:t>obdobné postavení jako organizační složka státu má Kancelář Poslanecké sněmovny a Kancelář Senátu.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K plnění úkolů v rámci své působnosti může organizační složku podle tohoto zákona jménem státu zřídit i ministerstvo (dále jen "zřizovatel"). 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 organizační složka není právnickou osobou</a:t>
            </a:r>
            <a:r>
              <a:rPr lang="cs-CZ" dirty="0" smtClean="0"/>
              <a:t>. Tím není dotčena její působnost nebo výkon předmětu činnosti podle zvláštních právních předpisů a </a:t>
            </a:r>
            <a:r>
              <a:rPr lang="cs-CZ" b="1" dirty="0" smtClean="0"/>
              <a:t>její jednání v těchto případech je jednáním státu.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822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Státní příspěvkové organizace (§ 54 a 55 zákona o majetku ČR) 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dirty="0" smtClean="0"/>
              <a:t>nemají </a:t>
            </a:r>
            <a:r>
              <a:rPr lang="cs-CZ" sz="1800" dirty="0"/>
              <a:t>vlastní majetek; </a:t>
            </a:r>
            <a:endParaRPr lang="cs-CZ" sz="1800" dirty="0" smtClean="0"/>
          </a:p>
          <a:p>
            <a:pPr lvl="2"/>
            <a:endParaRPr lang="cs-CZ" sz="1600" dirty="0" smtClean="0"/>
          </a:p>
          <a:p>
            <a:pPr lvl="1"/>
            <a:r>
              <a:rPr lang="cs-CZ" sz="1800" dirty="0" smtClean="0"/>
              <a:t>příslušnost hospodařit s majetkem ČR 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dirty="0" smtClean="0"/>
              <a:t>za </a:t>
            </a:r>
            <a:r>
              <a:rPr lang="cs-CZ" sz="1800" dirty="0"/>
              <a:t>podmínek stanovených </a:t>
            </a:r>
            <a:r>
              <a:rPr lang="cs-CZ" sz="1800" dirty="0" smtClean="0"/>
              <a:t>zákonem č. 219/200 Sb., nabývají </a:t>
            </a:r>
            <a:r>
              <a:rPr lang="cs-CZ" sz="1800" dirty="0"/>
              <a:t>majetek pro stát </a:t>
            </a:r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r>
              <a:rPr lang="cs-CZ" sz="1800" dirty="0" smtClean="0"/>
              <a:t>vlastním </a:t>
            </a:r>
            <a:r>
              <a:rPr lang="cs-CZ" sz="1800" dirty="0"/>
              <a:t>jménem jednají v právních vztazích týkajících se majetku a účastní se řízení před soudy a jinými orgány ve věcech týkajících se majetku včetně řízení o určení, zda tu vlastnické nebo jiné obdobné právo státu je, či není. Zvláštní právní předpis může stanovit, ve kterých případech a za jakých podmínek se řízení před soudy a jinými orgány ve věcech týkajících se tohoto majetku účastní přímo stát.</a:t>
            </a:r>
          </a:p>
        </p:txBody>
      </p:sp>
    </p:spTree>
    <p:extLst>
      <p:ext uri="{BB962C8B-B14F-4D97-AF65-F5344CB8AC3E}">
        <p14:creationId xmlns:p14="http://schemas.microsoft.com/office/powerpoint/2010/main" val="1029644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Příslušnost hospodařit s majetkem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§ 9 </a:t>
            </a:r>
            <a:r>
              <a:rPr lang="cs-CZ" sz="1800" dirty="0" err="1" smtClean="0"/>
              <a:t>ZoMČR</a:t>
            </a:r>
            <a:endParaRPr lang="cs-CZ" sz="1800" dirty="0"/>
          </a:p>
          <a:p>
            <a:r>
              <a:rPr lang="cs-CZ" sz="1800" b="1" dirty="0" smtClean="0"/>
              <a:t> Hospodaření s určitým majetkem přísluší </a:t>
            </a:r>
          </a:p>
          <a:p>
            <a:pPr lvl="1"/>
            <a:r>
              <a:rPr lang="cs-CZ" sz="1800" dirty="0" smtClean="0"/>
              <a:t>organizační složce, která je účetní jednotkou a </a:t>
            </a:r>
            <a:r>
              <a:rPr lang="cs-CZ" sz="1800" b="1" dirty="0" smtClean="0"/>
              <a:t>potřebuje jej k plnění funkcí státu nebo jiných úkolů v rámci své působnosti nebo stanoveného předmětu činnosti, </a:t>
            </a:r>
          </a:p>
          <a:p>
            <a:pPr lvl="1"/>
            <a:r>
              <a:rPr lang="cs-CZ" sz="1800" dirty="0" smtClean="0"/>
              <a:t>popřípadě přísluší zřizovateli organizační složky, nerozhodl-li v souvislosti s jejím zánikem (§ 5 odst. 2) o jiném způsobu naložení s majetkem. 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 smtClean="0"/>
              <a:t>není-li  </a:t>
            </a:r>
            <a:r>
              <a:rPr lang="cs-CZ" sz="1800" dirty="0" smtClean="0"/>
              <a:t>stanoveno jinak  </a:t>
            </a:r>
            <a:r>
              <a:rPr lang="cs-CZ" sz="1800" b="1" dirty="0" smtClean="0"/>
              <a:t>příslušná organizační složka s majetkem rovněž nakládá</a:t>
            </a:r>
            <a:r>
              <a:rPr lang="cs-CZ" sz="1800" dirty="0" smtClean="0"/>
              <a:t>, a to způsoby a za podmínek podle tohoto zákona.</a:t>
            </a:r>
          </a:p>
          <a:p>
            <a:endParaRPr lang="cs-CZ" sz="1800" dirty="0" smtClean="0"/>
          </a:p>
          <a:p>
            <a:r>
              <a:rPr lang="cs-CZ" sz="1800" dirty="0" smtClean="0"/>
              <a:t>Pochybnosti o příslušnosti hospodařit</a:t>
            </a:r>
          </a:p>
          <a:p>
            <a:pPr lvl="2"/>
            <a:r>
              <a:rPr lang="cs-CZ" sz="1800" dirty="0" smtClean="0"/>
              <a:t>odstraní </a:t>
            </a:r>
            <a:r>
              <a:rPr lang="cs-CZ" sz="1800" dirty="0" smtClean="0"/>
              <a:t>tyto pochybnosti na žádost anebo z vlastního podnětu </a:t>
            </a:r>
            <a:r>
              <a:rPr lang="cs-CZ" sz="1800" b="1" dirty="0" smtClean="0"/>
              <a:t>Ministerstvo financí svým opatřením </a:t>
            </a:r>
            <a:r>
              <a:rPr lang="cs-CZ" sz="1800" dirty="0" smtClean="0"/>
              <a:t>(§ 20). </a:t>
            </a:r>
          </a:p>
        </p:txBody>
      </p:sp>
    </p:spTree>
    <p:extLst>
      <p:ext uri="{BB962C8B-B14F-4D97-AF65-F5344CB8AC3E}">
        <p14:creationId xmlns:p14="http://schemas.microsoft.com/office/powerpoint/2010/main" val="423116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Nabývání smlouvou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157592" cy="5174035"/>
          </a:xfrm>
        </p:spPr>
        <p:txBody>
          <a:bodyPr>
            <a:noAutofit/>
          </a:bodyPr>
          <a:lstStyle/>
          <a:p>
            <a:r>
              <a:rPr lang="cs-CZ" sz="1800" dirty="0" smtClean="0"/>
              <a:t>§ 12 </a:t>
            </a:r>
            <a:r>
              <a:rPr lang="cs-CZ" sz="1800" dirty="0" err="1" smtClean="0"/>
              <a:t>ZoMČR</a:t>
            </a:r>
            <a:endParaRPr lang="cs-CZ" sz="1800" dirty="0" smtClean="0"/>
          </a:p>
          <a:p>
            <a:endParaRPr lang="cs-CZ" sz="1800" b="1" dirty="0" smtClean="0"/>
          </a:p>
          <a:p>
            <a:r>
              <a:rPr lang="cs-CZ" sz="1800" b="1" dirty="0" smtClean="0"/>
              <a:t>písemná  </a:t>
            </a:r>
            <a:r>
              <a:rPr lang="cs-CZ" sz="1800" b="1" dirty="0" smtClean="0"/>
              <a:t>forma  </a:t>
            </a:r>
            <a:r>
              <a:rPr lang="cs-CZ" sz="1800" dirty="0" smtClean="0"/>
              <a:t>s podpisy na jedné listině </a:t>
            </a:r>
          </a:p>
          <a:p>
            <a:endParaRPr lang="cs-CZ" sz="1800" dirty="0" smtClean="0"/>
          </a:p>
          <a:p>
            <a:r>
              <a:rPr lang="cs-CZ" sz="1800" dirty="0" smtClean="0"/>
              <a:t>A</a:t>
            </a:r>
            <a:r>
              <a:rPr lang="cs-CZ" sz="1800" dirty="0" smtClean="0"/>
              <a:t>) </a:t>
            </a:r>
            <a:r>
              <a:rPr lang="cs-CZ" sz="1800" dirty="0" smtClean="0"/>
              <a:t>specifika při bezúplatném nabytí:</a:t>
            </a:r>
          </a:p>
          <a:p>
            <a:pPr lvl="2"/>
            <a:endParaRPr lang="cs-CZ" sz="1100" dirty="0"/>
          </a:p>
          <a:p>
            <a:pPr lvl="2"/>
            <a:r>
              <a:rPr lang="cs-CZ" sz="1800" dirty="0" smtClean="0"/>
              <a:t>darovací </a:t>
            </a:r>
            <a:r>
              <a:rPr lang="cs-CZ" sz="1800" dirty="0" smtClean="0"/>
              <a:t>nebo jiná smlouva, kterou se do vlastnictví státu bezúplatně nabývá nemovitá věc, která se eviduje v katastru nemovitostí, s výjimkou silničního pozemku nabývaného z důvodu změny kategorie nebo třídy pozemní komunikace, vyžaduje </a:t>
            </a:r>
            <a:r>
              <a:rPr lang="cs-CZ" sz="1800" b="1" dirty="0" smtClean="0"/>
              <a:t>schválení Ministerstvem financí.</a:t>
            </a:r>
          </a:p>
        </p:txBody>
      </p:sp>
    </p:spTree>
    <p:extLst>
      <p:ext uri="{BB962C8B-B14F-4D97-AF65-F5344CB8AC3E}">
        <p14:creationId xmlns:p14="http://schemas.microsoft.com/office/powerpoint/2010/main" val="157232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Nabývání smlouvou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554152" cy="5256584"/>
          </a:xfrm>
        </p:spPr>
        <p:txBody>
          <a:bodyPr>
            <a:normAutofit/>
          </a:bodyPr>
          <a:lstStyle/>
          <a:p>
            <a:r>
              <a:rPr lang="cs-CZ" sz="1800" dirty="0"/>
              <a:t>B) </a:t>
            </a:r>
            <a:r>
              <a:rPr lang="cs-CZ" sz="1700" b="1" dirty="0"/>
              <a:t>úplatné nabytí</a:t>
            </a:r>
          </a:p>
          <a:p>
            <a:pPr lvl="1"/>
            <a:r>
              <a:rPr lang="cs-CZ" sz="1700" dirty="0"/>
              <a:t> Za úplatu lze nabývat pouze majetek, který </a:t>
            </a:r>
            <a:r>
              <a:rPr lang="cs-CZ" sz="1700" b="1" dirty="0">
                <a:solidFill>
                  <a:srgbClr val="C00000"/>
                </a:solidFill>
              </a:rPr>
              <a:t>stát „</a:t>
            </a:r>
            <a:r>
              <a:rPr lang="cs-CZ" sz="1700" b="1" dirty="0" err="1" smtClean="0">
                <a:solidFill>
                  <a:srgbClr val="C00000"/>
                </a:solidFill>
              </a:rPr>
              <a:t>potřebuje</a:t>
            </a:r>
            <a:r>
              <a:rPr lang="cs-CZ" sz="1700" dirty="0" err="1" smtClean="0"/>
              <a:t>“a</a:t>
            </a:r>
            <a:r>
              <a:rPr lang="cs-CZ" sz="1700" dirty="0" smtClean="0"/>
              <a:t> </a:t>
            </a:r>
            <a:endParaRPr lang="cs-CZ" sz="1700" dirty="0"/>
          </a:p>
          <a:p>
            <a:pPr lvl="1"/>
            <a:endParaRPr lang="cs-CZ" sz="1700" dirty="0" smtClean="0"/>
          </a:p>
          <a:p>
            <a:pPr lvl="1"/>
            <a:r>
              <a:rPr lang="cs-CZ" sz="1700" dirty="0" smtClean="0"/>
              <a:t>příslušné </a:t>
            </a:r>
            <a:r>
              <a:rPr lang="cs-CZ" sz="1700" dirty="0"/>
              <a:t>organizační složce (§ 9) bude </a:t>
            </a:r>
            <a:r>
              <a:rPr lang="cs-CZ" sz="1700" b="1" dirty="0"/>
              <a:t>sloužit pro zabezpečení výkonu její působnosti anebo její činnosti, pokud nejde o nabytí ve veřejném zájmu.</a:t>
            </a:r>
          </a:p>
          <a:p>
            <a:pPr lvl="1"/>
            <a:endParaRPr lang="cs-CZ" sz="1700" b="1" dirty="0" smtClean="0"/>
          </a:p>
          <a:p>
            <a:pPr lvl="1"/>
            <a:r>
              <a:rPr lang="cs-CZ" sz="1700" dirty="0" smtClean="0"/>
              <a:t> </a:t>
            </a:r>
            <a:r>
              <a:rPr lang="cs-CZ" sz="1700" b="1" dirty="0"/>
              <a:t>Zřizovatel si </a:t>
            </a:r>
            <a:r>
              <a:rPr lang="cs-CZ" sz="1700" b="1" u="sng" dirty="0"/>
              <a:t>může zcela nebo zčásti vyhradit schvalování smluv o úplatném nabytí nemovité věci státem, uzavíraných jím zřízenými organizačními složkami</a:t>
            </a:r>
            <a:r>
              <a:rPr lang="cs-CZ" sz="1700" b="1" dirty="0"/>
              <a:t>. </a:t>
            </a:r>
          </a:p>
          <a:p>
            <a:pPr lvl="1"/>
            <a:endParaRPr lang="cs-CZ" sz="1700" dirty="0" smtClean="0"/>
          </a:p>
          <a:p>
            <a:pPr lvl="1"/>
            <a:r>
              <a:rPr lang="cs-CZ" sz="1700" b="1" dirty="0" smtClean="0"/>
              <a:t>Nemá-li</a:t>
            </a:r>
            <a:r>
              <a:rPr lang="cs-CZ" sz="1700" dirty="0" smtClean="0"/>
              <a:t> </a:t>
            </a:r>
            <a:r>
              <a:rPr lang="cs-CZ" sz="1700" dirty="0"/>
              <a:t>příslušná organizační složka zřizovatele, </a:t>
            </a:r>
            <a:r>
              <a:rPr lang="cs-CZ" sz="1700" b="1" dirty="0"/>
              <a:t>může si schvalování uvedených smluv takto vyhradit věcně příslušný ústřední správní úřad, a není-li ho, Ministerstvo </a:t>
            </a:r>
            <a:r>
              <a:rPr lang="cs-CZ" sz="1700" b="1" dirty="0" smtClean="0"/>
              <a:t>financí</a:t>
            </a:r>
          </a:p>
          <a:p>
            <a:pPr lvl="1"/>
            <a:endParaRPr lang="cs-CZ" sz="1700" b="1" dirty="0" smtClean="0"/>
          </a:p>
          <a:p>
            <a:pPr lvl="1"/>
            <a:r>
              <a:rPr lang="cs-CZ" sz="1700" dirty="0"/>
              <a:t>Za účelem </a:t>
            </a:r>
            <a:r>
              <a:rPr lang="cs-CZ" sz="1700" u="sng" dirty="0"/>
              <a:t>nákupu nemovité věci v zahraničí pro potřebu zastupitelských úřadů </a:t>
            </a:r>
            <a:r>
              <a:rPr lang="cs-CZ" sz="1700" dirty="0"/>
              <a:t>tak lze učinit pouze s </a:t>
            </a:r>
            <a:r>
              <a:rPr lang="cs-CZ" sz="1700" u="sng" dirty="0"/>
              <a:t>předchozím souhlasem Ministerstva financí. </a:t>
            </a:r>
          </a:p>
          <a:p>
            <a:endParaRPr lang="cs-CZ" sz="1700" dirty="0"/>
          </a:p>
          <a:p>
            <a:pPr lvl="1"/>
            <a:endParaRPr lang="cs-CZ" sz="1700" b="1" dirty="0"/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973452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Nabývání smlouvou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554152" cy="475828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Cena</a:t>
            </a:r>
            <a:r>
              <a:rPr lang="cs-CZ" sz="1800" dirty="0" smtClean="0"/>
              <a:t>:</a:t>
            </a:r>
          </a:p>
          <a:p>
            <a:pPr lvl="1"/>
            <a:r>
              <a:rPr lang="cs-CZ" sz="1800" dirty="0" smtClean="0"/>
              <a:t>cenu lze sjednat pouze do výše rovnající se ocenění tohoto majetku </a:t>
            </a:r>
            <a:r>
              <a:rPr lang="cs-CZ" sz="1800" u="sng" dirty="0" smtClean="0"/>
              <a:t>podle zvláštního právního předpisu.</a:t>
            </a:r>
          </a:p>
          <a:p>
            <a:pPr lvl="1"/>
            <a:endParaRPr lang="cs-CZ" sz="1800" u="sng" dirty="0" smtClean="0"/>
          </a:p>
          <a:p>
            <a:pPr lvl="1"/>
            <a:r>
              <a:rPr lang="cs-CZ" sz="1800" dirty="0" smtClean="0"/>
              <a:t> </a:t>
            </a:r>
            <a:r>
              <a:rPr lang="cs-CZ" sz="1800" u="sng" dirty="0" smtClean="0"/>
              <a:t>ve veřejném zájmu </a:t>
            </a:r>
            <a:r>
              <a:rPr lang="cs-CZ" sz="1800" dirty="0" smtClean="0"/>
              <a:t>může Ministerstvo financí dát předchozí souhlas ke </a:t>
            </a:r>
            <a:r>
              <a:rPr lang="cs-CZ" sz="1800" u="sng" dirty="0" smtClean="0"/>
              <a:t>sjednání ceny vyšší</a:t>
            </a:r>
            <a:r>
              <a:rPr lang="cs-CZ" sz="1800" dirty="0" smtClean="0"/>
              <a:t>. To platí obdobně, je-li majetek nabýván v dražbě. </a:t>
            </a:r>
            <a:endParaRPr lang="cs-CZ" sz="1800" dirty="0" smtClean="0"/>
          </a:p>
          <a:p>
            <a:pPr lvl="1"/>
            <a:endParaRPr lang="cs-CZ" sz="1800" dirty="0"/>
          </a:p>
          <a:p>
            <a:pPr lvl="1"/>
            <a:r>
              <a:rPr lang="cs-CZ" sz="1800" dirty="0" smtClean="0"/>
              <a:t>Specifika oceňování pozemků </a:t>
            </a:r>
          </a:p>
          <a:p>
            <a:pPr lvl="2"/>
            <a:r>
              <a:rPr lang="cs-CZ" sz="1800" dirty="0" err="1" smtClean="0"/>
              <a:t>zák.č</a:t>
            </a:r>
            <a:r>
              <a:rPr lang="cs-CZ" sz="1800" dirty="0" smtClean="0"/>
              <a:t>. 416/2006 Sb., o urychlení výstavby dopravní, vodní a energetické infrastruktury</a:t>
            </a:r>
          </a:p>
          <a:p>
            <a:pPr lvl="2"/>
            <a:r>
              <a:rPr lang="cs-CZ" sz="1800" dirty="0" smtClean="0"/>
              <a:t> 	</a:t>
            </a:r>
            <a:r>
              <a:rPr lang="cs-CZ" sz="1400" i="1" dirty="0" smtClean="0"/>
              <a:t>blíže viz přednášky: </a:t>
            </a:r>
          </a:p>
          <a:p>
            <a:pPr lvl="3"/>
            <a:r>
              <a:rPr lang="cs-CZ" sz="1400" i="1" dirty="0" smtClean="0"/>
              <a:t>Mgr. Jakub Hanák, Ph.D.: Oceňování pozemků</a:t>
            </a:r>
          </a:p>
          <a:p>
            <a:pPr lvl="3"/>
            <a:r>
              <a:rPr lang="cs-CZ" sz="1400" i="1" dirty="0" smtClean="0"/>
              <a:t>Mgr. Jakub Hanák, Ph.D.: Vyvlastňování </a:t>
            </a:r>
            <a:endParaRPr lang="cs-CZ" sz="1400" i="1" dirty="0" smtClean="0"/>
          </a:p>
          <a:p>
            <a:pPr lvl="2"/>
            <a:endParaRPr lang="cs-CZ" sz="1400" i="1" dirty="0" smtClean="0"/>
          </a:p>
          <a:p>
            <a:pPr lvl="2"/>
            <a:endParaRPr lang="cs-CZ" sz="1800" dirty="0" smtClean="0"/>
          </a:p>
          <a:p>
            <a:endParaRPr lang="cs-CZ" sz="1800" dirty="0" smtClean="0"/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165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b="1" dirty="0" smtClean="0"/>
              <a:t>Základní povinnosti </a:t>
            </a:r>
            <a:r>
              <a:rPr lang="cs-CZ" sz="2000" b="1" u="sng" dirty="0" smtClean="0"/>
              <a:t>při hospodaření </a:t>
            </a:r>
            <a:r>
              <a:rPr lang="cs-CZ" sz="2000" b="1" dirty="0" smtClean="0"/>
              <a:t>s majetkem státu </a:t>
            </a:r>
            <a:br>
              <a:rPr lang="cs-CZ" sz="2000" b="1" dirty="0" smtClean="0"/>
            </a:b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600" dirty="0" smtClean="0"/>
              <a:t>§ 14 </a:t>
            </a:r>
            <a:r>
              <a:rPr lang="cs-CZ" sz="1600" dirty="0" err="1" smtClean="0"/>
              <a:t>ZoMČR</a:t>
            </a:r>
            <a:endParaRPr lang="cs-CZ" sz="1600" dirty="0" smtClean="0"/>
          </a:p>
          <a:p>
            <a:r>
              <a:rPr lang="cs-CZ" sz="1600" dirty="0" smtClean="0"/>
              <a:t> Majetek musí být </a:t>
            </a:r>
            <a:r>
              <a:rPr lang="cs-CZ" sz="1600" b="1" dirty="0" smtClean="0"/>
              <a:t>využíván účelně a hospodárně </a:t>
            </a:r>
            <a:r>
              <a:rPr lang="cs-CZ" sz="1600" dirty="0" smtClean="0"/>
              <a:t>k plnění funkcí státu a k výkonu stanovených činností;</a:t>
            </a:r>
          </a:p>
          <a:p>
            <a:r>
              <a:rPr lang="cs-CZ" sz="1600" b="1" dirty="0" smtClean="0"/>
              <a:t> jiným způsobem </a:t>
            </a:r>
            <a:r>
              <a:rPr lang="cs-CZ" sz="1600" dirty="0" smtClean="0"/>
              <a:t>lze majetek použít nebo s ním naložit </a:t>
            </a:r>
            <a:r>
              <a:rPr lang="cs-CZ" sz="1600" b="1" dirty="0" smtClean="0"/>
              <a:t>pouze za podmínek stanovených zvláštním právním předpisem anebo tímto zákonem</a:t>
            </a:r>
            <a:r>
              <a:rPr lang="cs-CZ" sz="1600" dirty="0" smtClean="0"/>
              <a:t>. </a:t>
            </a:r>
          </a:p>
          <a:p>
            <a:r>
              <a:rPr lang="cs-CZ" sz="1600" dirty="0" smtClean="0"/>
              <a:t>Organizační složka si počíná tak, aby svým jednáním </a:t>
            </a:r>
            <a:r>
              <a:rPr lang="cs-CZ" sz="1600" b="1" dirty="0" smtClean="0"/>
              <a:t>majetek nepoškozovala a neodůvodněně nesnižovala jeho rozsah a hodnotu anebo výnos z tohoto majetku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 Příslušná organizační složka </a:t>
            </a:r>
            <a:r>
              <a:rPr lang="cs-CZ" sz="1600" b="1" dirty="0" smtClean="0"/>
              <a:t>vede majetek v účetnictví a provádí jeho inventarizace</a:t>
            </a:r>
            <a:r>
              <a:rPr lang="cs-CZ" sz="1600" dirty="0" smtClean="0"/>
              <a:t> podle zvláštních právních </a:t>
            </a:r>
          </a:p>
          <a:p>
            <a:r>
              <a:rPr lang="cs-CZ" sz="1600" dirty="0" smtClean="0"/>
              <a:t>Příslušná organizační složka </a:t>
            </a:r>
            <a:r>
              <a:rPr lang="cs-CZ" sz="1600" b="1" dirty="0" smtClean="0"/>
              <a:t>pečuje o zachování majetku a jeho údržbu</a:t>
            </a:r>
            <a:r>
              <a:rPr lang="cs-CZ" sz="1600" dirty="0" smtClean="0"/>
              <a:t>, a pokud to připouští jeho povaha, i o jeho zlepšení nebo rozmnožení. Chrání jej před poškozením, zničením, ztrátou, odcizením nebo zneužitím.</a:t>
            </a:r>
          </a:p>
          <a:p>
            <a:r>
              <a:rPr lang="cs-CZ" sz="1600" dirty="0" smtClean="0"/>
              <a:t> Příslušná organizační složka </a:t>
            </a:r>
            <a:r>
              <a:rPr lang="cs-CZ" sz="1600" b="1" dirty="0" smtClean="0"/>
              <a:t>důsledně </a:t>
            </a:r>
            <a:r>
              <a:rPr lang="cs-CZ" sz="1600" b="1" u="sng" dirty="0" smtClean="0"/>
              <a:t>využívá všechny právní prostředky při uplatňování a hájení práv státu jako vlastníka a při ochraně majetku před neoprávněnými zásahy</a:t>
            </a:r>
            <a:r>
              <a:rPr lang="cs-CZ" sz="1600" b="1" dirty="0" smtClean="0"/>
              <a:t> a včas </a:t>
            </a:r>
            <a:r>
              <a:rPr lang="cs-CZ" sz="1600" b="1" u="sng" dirty="0" smtClean="0"/>
              <a:t>uplatňuje právo na náhradu škody a právo na vydání bezdůvodného obohacení</a:t>
            </a:r>
            <a:r>
              <a:rPr lang="cs-CZ" sz="1600" u="sng" dirty="0" smtClean="0"/>
              <a:t>. </a:t>
            </a:r>
            <a:r>
              <a:rPr lang="cs-CZ" sz="1600" dirty="0" smtClean="0"/>
              <a:t>	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1168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Nepotřebný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554152" cy="475828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§ 14 </a:t>
            </a:r>
            <a:r>
              <a:rPr lang="cs-CZ" sz="2000" dirty="0" err="1" smtClean="0"/>
              <a:t>ZoMČR</a:t>
            </a:r>
            <a:endParaRPr lang="cs-CZ" sz="2000" dirty="0" smtClean="0"/>
          </a:p>
          <a:p>
            <a:r>
              <a:rPr lang="cs-CZ" sz="2000" dirty="0" smtClean="0"/>
              <a:t> Stane-li se majetek nepotřebným a o nepotřebnosti rozhodl písemně vedoucí příslušné organizační složky, popřípadě jím písemně pověřený jiný vedoucí zaměstnanec organizační složky, </a:t>
            </a:r>
            <a:r>
              <a:rPr lang="cs-CZ" sz="2000" b="1" dirty="0" smtClean="0"/>
              <a:t>naloží příslušná organizační složka s majetkem způsoby a za podmínek podle </a:t>
            </a:r>
            <a:r>
              <a:rPr lang="cs-CZ" sz="2000" b="1" dirty="0" smtClean="0"/>
              <a:t>zákona o majetku ČR</a:t>
            </a:r>
            <a:endParaRPr lang="cs-CZ" sz="2000" b="1" dirty="0" smtClean="0"/>
          </a:p>
          <a:p>
            <a:endParaRPr lang="cs-CZ" sz="2000" dirty="0" smtClean="0"/>
          </a:p>
          <a:p>
            <a:r>
              <a:rPr lang="cs-CZ" sz="2000" b="1" dirty="0" smtClean="0"/>
              <a:t>Nepotřebný majetek: 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zejména</a:t>
            </a:r>
          </a:p>
          <a:p>
            <a:pPr lvl="1"/>
            <a:r>
              <a:rPr lang="cs-CZ" sz="2000" dirty="0" smtClean="0"/>
              <a:t>majetek, který </a:t>
            </a:r>
            <a:r>
              <a:rPr lang="cs-CZ" sz="2000" b="1" u="sng" dirty="0" smtClean="0"/>
              <a:t>přesahuje potřeby </a:t>
            </a:r>
            <a:r>
              <a:rPr lang="cs-CZ" sz="2000" b="1" dirty="0" smtClean="0"/>
              <a:t>příslušné organizační složky</a:t>
            </a:r>
            <a:r>
              <a:rPr lang="cs-CZ" sz="2000" dirty="0" smtClean="0"/>
              <a:t>, anebo </a:t>
            </a:r>
          </a:p>
          <a:p>
            <a:pPr lvl="1"/>
            <a:r>
              <a:rPr lang="cs-CZ" sz="2000" dirty="0" smtClean="0"/>
              <a:t>majetek, </a:t>
            </a:r>
            <a:r>
              <a:rPr lang="cs-CZ" sz="2000" b="1" u="sng" dirty="0" smtClean="0"/>
              <a:t>na jehož ponechání státu přestal být veřejný zájem</a:t>
            </a:r>
            <a:r>
              <a:rPr lang="cs-CZ" sz="2000" dirty="0" smtClean="0"/>
              <a:t>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5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Nakládání s majetkem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písemná forma</a:t>
            </a:r>
          </a:p>
          <a:p>
            <a:endParaRPr lang="cs-CZ" dirty="0" smtClean="0"/>
          </a:p>
          <a:p>
            <a:r>
              <a:rPr lang="cs-CZ" dirty="0" smtClean="0"/>
              <a:t>A. </a:t>
            </a:r>
            <a:r>
              <a:rPr lang="cs-CZ" dirty="0" smtClean="0"/>
              <a:t>mezi </a:t>
            </a:r>
            <a:r>
              <a:rPr lang="cs-CZ" dirty="0" smtClean="0"/>
              <a:t>organizačními složkami (tj. ČR zůstává vlastníkem)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převod příslušnosti hospodařit</a:t>
            </a:r>
          </a:p>
          <a:p>
            <a:pPr lvl="2"/>
            <a:r>
              <a:rPr lang="cs-CZ" dirty="0" smtClean="0"/>
              <a:t> na základě </a:t>
            </a:r>
          </a:p>
          <a:p>
            <a:pPr lvl="3"/>
            <a:r>
              <a:rPr lang="cs-CZ" dirty="0" smtClean="0"/>
              <a:t>zápisu</a:t>
            </a:r>
          </a:p>
          <a:p>
            <a:pPr lvl="3"/>
            <a:r>
              <a:rPr lang="cs-CZ" dirty="0" smtClean="0"/>
              <a:t>jednostranného prohlášení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 zápis do KN - záznam </a:t>
            </a:r>
          </a:p>
        </p:txBody>
      </p:sp>
    </p:spTree>
    <p:extLst>
      <p:ext uri="{BB962C8B-B14F-4D97-AF65-F5344CB8AC3E}">
        <p14:creationId xmlns:p14="http://schemas.microsoft.com/office/powerpoint/2010/main" val="15612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Nakládání s majetkem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Nakládání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vůči jiným osobám: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b="1" dirty="0" smtClean="0">
                <a:solidFill>
                  <a:srgbClr val="C00000"/>
                </a:solidFill>
              </a:rPr>
              <a:t>1) Převody </a:t>
            </a:r>
            <a:r>
              <a:rPr lang="cs-CZ" b="1" dirty="0" smtClean="0">
                <a:solidFill>
                  <a:srgbClr val="C00000"/>
                </a:solidFill>
              </a:rPr>
              <a:t>vlastnictví </a:t>
            </a:r>
            <a:r>
              <a:rPr lang="cs-CZ" b="1" dirty="0" smtClean="0">
                <a:solidFill>
                  <a:srgbClr val="C00000"/>
                </a:solidFill>
              </a:rPr>
              <a:t>nemovité věci </a:t>
            </a:r>
            <a:endParaRPr lang="cs-CZ" b="1" dirty="0" smtClean="0">
              <a:solidFill>
                <a:srgbClr val="C00000"/>
              </a:solidFill>
            </a:endParaRPr>
          </a:p>
          <a:p>
            <a:pPr lvl="1"/>
            <a:endParaRPr lang="cs-CZ" dirty="0" smtClean="0">
              <a:solidFill>
                <a:srgbClr val="C00000"/>
              </a:solidFill>
            </a:endParaRPr>
          </a:p>
          <a:p>
            <a:pPr lvl="1"/>
            <a:r>
              <a:rPr lang="cs-CZ" dirty="0" smtClean="0"/>
              <a:t>věc </a:t>
            </a:r>
            <a:r>
              <a:rPr lang="cs-CZ" b="1" dirty="0" smtClean="0"/>
              <a:t>pro stát trvale </a:t>
            </a:r>
            <a:r>
              <a:rPr lang="cs-CZ" b="1" dirty="0" smtClean="0"/>
              <a:t>nepotřebná</a:t>
            </a:r>
          </a:p>
          <a:p>
            <a:pPr lvl="2"/>
            <a:r>
              <a:rPr lang="cs-CZ" b="1" dirty="0" smtClean="0"/>
              <a:t>Diskuse ve vztahu k pozemku</a:t>
            </a:r>
            <a:endParaRPr lang="cs-CZ" b="1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</a:t>
            </a:r>
            <a:r>
              <a:rPr lang="cs-CZ" dirty="0" smtClean="0"/>
              <a:t>e </a:t>
            </a:r>
            <a:r>
              <a:rPr lang="cs-CZ" dirty="0" smtClean="0"/>
              <a:t>závažných důvodů a po předchozím vyjádření Ministerstva financí může vláda povolit </a:t>
            </a:r>
            <a:r>
              <a:rPr lang="cs-CZ" b="1" dirty="0" smtClean="0"/>
              <a:t>výjimku z podmínky trvalé nepotřebnosti </a:t>
            </a:r>
          </a:p>
          <a:p>
            <a:pPr lvl="1"/>
            <a:endParaRPr lang="cs-CZ" b="1" dirty="0"/>
          </a:p>
          <a:p>
            <a:pPr lvl="1"/>
            <a:r>
              <a:rPr lang="cs-CZ" b="1" u="sng" dirty="0" smtClean="0"/>
              <a:t>Úplatný převod</a:t>
            </a:r>
          </a:p>
          <a:p>
            <a:pPr lvl="2"/>
            <a:r>
              <a:rPr lang="cs-CZ" dirty="0" smtClean="0"/>
              <a:t>cena  se  sjednává  </a:t>
            </a:r>
            <a:r>
              <a:rPr lang="cs-CZ" b="1" dirty="0" smtClean="0"/>
              <a:t>nejméně ve výši, která je v daném místě a čase obvyklá, pokud zvláštní právní předpis nestanoví jinak.</a:t>
            </a:r>
          </a:p>
          <a:p>
            <a:pPr lvl="2"/>
            <a:endParaRPr lang="cs-CZ" dirty="0"/>
          </a:p>
          <a:p>
            <a:pPr lvl="1"/>
            <a:r>
              <a:rPr lang="cs-CZ" b="1" u="sng" dirty="0" smtClean="0"/>
              <a:t>Bezúplatný převod</a:t>
            </a:r>
          </a:p>
          <a:p>
            <a:pPr lvl="2"/>
            <a:r>
              <a:rPr lang="cs-CZ" b="1" dirty="0" smtClean="0"/>
              <a:t>Pouze: </a:t>
            </a:r>
            <a:endParaRPr lang="cs-CZ" b="1" dirty="0" smtClean="0"/>
          </a:p>
          <a:p>
            <a:pPr lvl="3"/>
            <a:r>
              <a:rPr lang="cs-CZ" dirty="0" smtClean="0"/>
              <a:t>ve veřejném zájmu, anebo </a:t>
            </a:r>
          </a:p>
          <a:p>
            <a:pPr lvl="3"/>
            <a:r>
              <a:rPr lang="cs-CZ" dirty="0" smtClean="0"/>
              <a:t>je-li bezúplatný převod hospodárnější než jiný způsob naložení s věcí nebo stanoví-li tak zvláštní právní předpis.</a:t>
            </a:r>
          </a:p>
          <a:p>
            <a:pPr lvl="1"/>
            <a:endParaRPr lang="cs-CZ" dirty="0"/>
          </a:p>
          <a:p>
            <a:pPr lvl="3"/>
            <a:r>
              <a:rPr lang="cs-CZ" dirty="0" smtClean="0"/>
              <a:t>Schválení Ministerstvem financí</a:t>
            </a:r>
          </a:p>
          <a:p>
            <a:pPr lvl="4"/>
            <a:r>
              <a:rPr lang="cs-CZ" dirty="0" smtClean="0"/>
              <a:t>Výjimky   </a:t>
            </a:r>
          </a:p>
        </p:txBody>
      </p:sp>
    </p:spTree>
    <p:extLst>
      <p:ext uri="{BB962C8B-B14F-4D97-AF65-F5344CB8AC3E}">
        <p14:creationId xmlns:p14="http://schemas.microsoft.com/office/powerpoint/2010/main" val="344811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534400" cy="75895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Pozemkové vlastnictví státu a územně samosprávných celků</a:t>
            </a:r>
            <a:endParaRPr lang="cs-CZ" altLang="cs-CZ" sz="2400" dirty="0" smtClean="0"/>
          </a:p>
        </p:txBody>
      </p:sp>
      <p:sp>
        <p:nvSpPr>
          <p:cNvPr id="40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10000"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C142D1A-3FA1-4BFC-9B95-83C67E9BADB8}" type="slidenum">
              <a:rPr lang="cs-CZ" altLang="cs-CZ" sz="2600" smtClean="0">
                <a:solidFill>
                  <a:schemeClr val="bg1"/>
                </a:solidFill>
              </a:rPr>
              <a:pPr/>
              <a:t>2</a:t>
            </a:fld>
            <a:endParaRPr lang="cs-CZ" altLang="cs-CZ" sz="2600" smtClean="0">
              <a:solidFill>
                <a:schemeClr val="bg1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1600" dirty="0" smtClean="0"/>
              <a:t>Majetek státu a ÚSC = veřejný majetek</a:t>
            </a:r>
          </a:p>
          <a:p>
            <a:pPr lvl="1"/>
            <a:r>
              <a:rPr lang="cs-CZ" altLang="cs-CZ" sz="1600" dirty="0" smtClean="0"/>
              <a:t> specifika </a:t>
            </a:r>
            <a:r>
              <a:rPr lang="cs-CZ" altLang="cs-CZ" sz="1600" dirty="0" smtClean="0"/>
              <a:t>nabývání, hospodaření a dispozic s ním</a:t>
            </a:r>
          </a:p>
          <a:p>
            <a:pPr lvl="1"/>
            <a:r>
              <a:rPr lang="cs-CZ" altLang="cs-CZ" sz="1600" dirty="0" smtClean="0"/>
              <a:t> vývoj</a:t>
            </a:r>
          </a:p>
          <a:p>
            <a:pPr lvl="2"/>
            <a:r>
              <a:rPr lang="cs-CZ" altLang="cs-CZ" sz="1600" dirty="0" smtClean="0"/>
              <a:t>„pozemkový majetek státu “  jako „veřejný majetek“</a:t>
            </a:r>
          </a:p>
          <a:p>
            <a:pPr lvl="3"/>
            <a:r>
              <a:rPr lang="cs-CZ" altLang="cs-CZ" sz="1600" dirty="0" smtClean="0"/>
              <a:t>období před rokem 1989</a:t>
            </a:r>
          </a:p>
          <a:p>
            <a:pPr lvl="3"/>
            <a:r>
              <a:rPr lang="cs-CZ" altLang="cs-CZ" sz="1600" dirty="0" smtClean="0"/>
              <a:t>období po roce 1989</a:t>
            </a:r>
          </a:p>
          <a:p>
            <a:pPr lvl="4"/>
            <a:r>
              <a:rPr lang="cs-CZ" altLang="cs-CZ" sz="1600" dirty="0" smtClean="0"/>
              <a:t>transformace  </a:t>
            </a:r>
          </a:p>
          <a:p>
            <a:pPr lvl="5"/>
            <a:r>
              <a:rPr lang="cs-CZ" altLang="cs-CZ" sz="1600" dirty="0" smtClean="0"/>
              <a:t>restituce </a:t>
            </a:r>
          </a:p>
          <a:p>
            <a:pPr lvl="6"/>
            <a:r>
              <a:rPr lang="cs-CZ" altLang="cs-CZ" dirty="0" smtClean="0"/>
              <a:t>pozemky, které nelze pro zákonné překážky „restituovat“</a:t>
            </a:r>
          </a:p>
          <a:p>
            <a:pPr lvl="5"/>
            <a:r>
              <a:rPr lang="cs-CZ" altLang="cs-CZ" sz="1600" dirty="0" smtClean="0"/>
              <a:t>privatizace </a:t>
            </a:r>
          </a:p>
          <a:p>
            <a:pPr lvl="6"/>
            <a:r>
              <a:rPr lang="cs-CZ" altLang="cs-CZ" dirty="0" smtClean="0"/>
              <a:t>„blokace“ -  pozemky vyloučené z privatizace</a:t>
            </a:r>
          </a:p>
          <a:p>
            <a:pPr lvl="3"/>
            <a:r>
              <a:rPr lang="cs-CZ" altLang="cs-CZ" sz="1600" dirty="0" smtClean="0"/>
              <a:t>pozemkový majetek obcí, krajů</a:t>
            </a:r>
          </a:p>
          <a:p>
            <a:pPr lvl="5"/>
            <a:r>
              <a:rPr lang="cs-CZ" altLang="cs-CZ" sz="1400" dirty="0" smtClean="0"/>
              <a:t>obce od roku 1990</a:t>
            </a:r>
            <a:r>
              <a:rPr lang="cs-CZ" altLang="cs-CZ" sz="1200" dirty="0" smtClean="0"/>
              <a:t>   </a:t>
            </a:r>
          </a:p>
          <a:p>
            <a:pPr lvl="5"/>
            <a:r>
              <a:rPr lang="cs-CZ" altLang="cs-CZ" sz="1400" dirty="0" smtClean="0"/>
              <a:t>kraje  od roku 2000 </a:t>
            </a:r>
            <a:endParaRPr lang="cs-CZ" alt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220381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Nakládání s majetkem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363272" cy="5184576"/>
          </a:xfrm>
        </p:spPr>
        <p:txBody>
          <a:bodyPr>
            <a:normAutofit/>
          </a:bodyPr>
          <a:lstStyle/>
          <a:p>
            <a:r>
              <a:rPr lang="cs-CZ" sz="2200" b="1" dirty="0" smtClean="0"/>
              <a:t> </a:t>
            </a:r>
            <a:r>
              <a:rPr lang="cs-CZ" sz="1800" b="1" dirty="0" smtClean="0"/>
              <a:t>Schválení Ministerstvem kultury </a:t>
            </a:r>
          </a:p>
          <a:p>
            <a:pPr lvl="1"/>
            <a:r>
              <a:rPr lang="cs-CZ" sz="1800" dirty="0" smtClean="0"/>
              <a:t>vyžaduje smlouva o převodu nemovité věci prohlášené za </a:t>
            </a:r>
            <a:r>
              <a:rPr lang="cs-CZ" sz="1800" b="1" dirty="0" smtClean="0"/>
              <a:t>kulturní památku</a:t>
            </a:r>
          </a:p>
          <a:p>
            <a:pPr lvl="1"/>
            <a:endParaRPr lang="cs-CZ" sz="1800" dirty="0" smtClean="0"/>
          </a:p>
          <a:p>
            <a:r>
              <a:rPr lang="cs-CZ" sz="1800" b="1" dirty="0" smtClean="0"/>
              <a:t> Schválení Ministerstvem životního prostředí </a:t>
            </a:r>
          </a:p>
          <a:p>
            <a:pPr lvl="1"/>
            <a:r>
              <a:rPr lang="cs-CZ" sz="1800" dirty="0" smtClean="0"/>
              <a:t>vyžaduje smlouva o převodu pozemku ve </a:t>
            </a:r>
            <a:r>
              <a:rPr lang="cs-CZ" sz="1800" b="1" dirty="0" smtClean="0"/>
              <a:t>zvláště chráněném území a jeho ochranném pásmu </a:t>
            </a:r>
            <a:r>
              <a:rPr lang="cs-CZ" sz="1800" dirty="0" smtClean="0"/>
              <a:t>s výjimkou silničního pozemku a smlouva o </a:t>
            </a:r>
            <a:r>
              <a:rPr lang="cs-CZ" sz="1800" b="1" dirty="0" smtClean="0"/>
              <a:t>převodu stavby, která se eviduje v katastru nemovitostí, pokud se nachází na pozemku ve zvláště chráněném území a jeho ochranném pásmu, nejde-li o smlouvu podléhající schválení vládou.</a:t>
            </a:r>
          </a:p>
          <a:p>
            <a:pPr lvl="1"/>
            <a:endParaRPr lang="cs-CZ" sz="1800" b="1" dirty="0" smtClean="0"/>
          </a:p>
          <a:p>
            <a:r>
              <a:rPr lang="cs-CZ" sz="1800" b="1" dirty="0" smtClean="0"/>
              <a:t>Schválení vládou</a:t>
            </a:r>
          </a:p>
          <a:p>
            <a:pPr lvl="1"/>
            <a:r>
              <a:rPr lang="cs-CZ" sz="1800" dirty="0" smtClean="0"/>
              <a:t>při převodu </a:t>
            </a:r>
            <a:r>
              <a:rPr lang="cs-CZ" sz="1800" b="1" dirty="0" smtClean="0"/>
              <a:t>věci </a:t>
            </a:r>
          </a:p>
          <a:p>
            <a:pPr lvl="2"/>
            <a:r>
              <a:rPr lang="cs-CZ" sz="1600" b="1" dirty="0" smtClean="0"/>
              <a:t>mající strategickou povahu nebo značnou peněžitou anebo jinou hodnotu si může schválení  vyhradit vláda.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0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Zástavní právo, věcná břemena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Zástavní právo </a:t>
            </a:r>
            <a:r>
              <a:rPr lang="cs-CZ" dirty="0" smtClean="0"/>
              <a:t>-  § 25 </a:t>
            </a:r>
            <a:r>
              <a:rPr lang="cs-CZ" dirty="0" err="1" smtClean="0"/>
              <a:t>ZoMČR</a:t>
            </a:r>
            <a:endParaRPr lang="cs-CZ" dirty="0" smtClean="0"/>
          </a:p>
          <a:p>
            <a:pPr lvl="1"/>
            <a:r>
              <a:rPr lang="cs-CZ" dirty="0" smtClean="0"/>
              <a:t>k věci (tj. i pozemku) ve vlastnictví státu </a:t>
            </a:r>
            <a:r>
              <a:rPr lang="cs-CZ" b="1" dirty="0" smtClean="0"/>
              <a:t>nelze smlouvou zřídit </a:t>
            </a:r>
            <a:r>
              <a:rPr lang="cs-CZ" dirty="0" smtClean="0"/>
              <a:t>zástavní právo.</a:t>
            </a:r>
          </a:p>
          <a:p>
            <a:pPr lvl="1"/>
            <a:endParaRPr lang="cs-CZ" dirty="0"/>
          </a:p>
          <a:p>
            <a:r>
              <a:rPr lang="cs-CZ" b="1" dirty="0" smtClean="0"/>
              <a:t>Věcná břemena </a:t>
            </a:r>
            <a:r>
              <a:rPr lang="cs-CZ" dirty="0" smtClean="0"/>
              <a:t>- § 26 </a:t>
            </a:r>
            <a:r>
              <a:rPr lang="cs-CZ" dirty="0" err="1" smtClean="0"/>
              <a:t>ZoMČR</a:t>
            </a:r>
            <a:endParaRPr lang="cs-CZ" dirty="0" smtClean="0"/>
          </a:p>
          <a:p>
            <a:pPr lvl="1"/>
            <a:r>
              <a:rPr lang="cs-CZ" dirty="0" smtClean="0"/>
              <a:t>Nemovité věci lze </a:t>
            </a:r>
            <a:r>
              <a:rPr lang="cs-CZ" b="1" dirty="0" smtClean="0"/>
              <a:t>v nezbytném rozsahu smluvně zatížit věcným břemenem </a:t>
            </a:r>
          </a:p>
          <a:p>
            <a:pPr lvl="2"/>
            <a:r>
              <a:rPr lang="cs-CZ" dirty="0" smtClean="0"/>
              <a:t>pro účely zřízení nebo provozu sítě technického vybavení a veřejně prospěšné stavby, </a:t>
            </a:r>
          </a:p>
          <a:p>
            <a:pPr lvl="2"/>
            <a:r>
              <a:rPr lang="cs-CZ" dirty="0" smtClean="0"/>
              <a:t>popřípadě k zajištění nezbytného přístupu vlastníka k jeho stavbě. </a:t>
            </a:r>
          </a:p>
          <a:p>
            <a:pPr lvl="2"/>
            <a:r>
              <a:rPr lang="cs-CZ" dirty="0" smtClean="0"/>
              <a:t>v ostatních případech může ze závažných důvodů výjimku povolit Ministerstvo financí.</a:t>
            </a:r>
          </a:p>
          <a:p>
            <a:pPr lvl="2"/>
            <a:endParaRPr lang="cs-CZ" dirty="0"/>
          </a:p>
          <a:p>
            <a:pPr lvl="1"/>
            <a:r>
              <a:rPr lang="cs-CZ" dirty="0" smtClean="0"/>
              <a:t> Věcné břemeno se sjednává </a:t>
            </a:r>
            <a:r>
              <a:rPr lang="cs-CZ" u="sng" dirty="0" smtClean="0"/>
              <a:t>za úplatu </a:t>
            </a:r>
            <a:r>
              <a:rPr lang="cs-CZ" dirty="0" smtClean="0"/>
              <a:t>a pouze </a:t>
            </a:r>
            <a:r>
              <a:rPr lang="cs-CZ" u="sng" dirty="0" smtClean="0"/>
              <a:t>v takovém rozsahu, aby organizační složce nebránilo ve výkonu její činnosti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8366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Nakládání s majetkem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 smtClean="0"/>
              <a:t>Odvozené užívací vztahy</a:t>
            </a:r>
          </a:p>
          <a:p>
            <a:pPr lvl="2"/>
            <a:r>
              <a:rPr lang="cs-CZ" dirty="0" smtClean="0"/>
              <a:t>nájem, pacht, </a:t>
            </a:r>
            <a:r>
              <a:rPr lang="cs-CZ" dirty="0" smtClean="0"/>
              <a:t>zemědělský pacht, výpůjčka</a:t>
            </a:r>
            <a:endParaRPr lang="cs-CZ" dirty="0" smtClean="0"/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POZN</a:t>
            </a:r>
            <a:r>
              <a:rPr lang="cs-CZ" dirty="0" smtClean="0"/>
              <a:t>. TERMINOLOGIE – před x po nabytí účinnosti NOZ</a:t>
            </a:r>
          </a:p>
          <a:p>
            <a:pPr lvl="2"/>
            <a:endParaRPr lang="cs-CZ" dirty="0"/>
          </a:p>
          <a:p>
            <a:pPr lvl="3"/>
            <a:r>
              <a:rPr lang="cs-CZ" i="1" dirty="0" smtClean="0"/>
              <a:t>Blíže viz užívací vztahy k pozemkům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17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režim dle zák. č. 77/1997 Sb. o státním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endParaRPr lang="cs-CZ" dirty="0"/>
          </a:p>
          <a:p>
            <a:r>
              <a:rPr lang="cs-CZ" sz="3800" b="1" dirty="0" smtClean="0">
                <a:solidFill>
                  <a:srgbClr val="C00000"/>
                </a:solidFill>
              </a:rPr>
              <a:t>Státní podnik</a:t>
            </a:r>
            <a:r>
              <a:rPr lang="cs-CZ" sz="3800" b="1" dirty="0" smtClean="0"/>
              <a:t> (dále „podnik“) je právnickou osobou </a:t>
            </a:r>
            <a:r>
              <a:rPr lang="cs-CZ" sz="3800" dirty="0" smtClean="0"/>
              <a:t>provozující podnikatelskou činnost s majetkem státu vlastním jménem a na vlastní odpovědnost.</a:t>
            </a:r>
          </a:p>
          <a:p>
            <a:endParaRPr lang="cs-CZ" sz="3800" dirty="0"/>
          </a:p>
          <a:p>
            <a:r>
              <a:rPr lang="cs-CZ" sz="3800" b="1" dirty="0" smtClean="0"/>
              <a:t>Podnik má právo hospodařit s majetkem státu a nemá vlastní majetek</a:t>
            </a:r>
            <a:r>
              <a:rPr lang="cs-CZ" sz="3800" dirty="0" smtClean="0"/>
              <a:t> </a:t>
            </a:r>
          </a:p>
          <a:p>
            <a:endParaRPr lang="cs-CZ" sz="3800" dirty="0"/>
          </a:p>
          <a:p>
            <a:r>
              <a:rPr lang="cs-CZ" sz="3800" b="1" dirty="0" smtClean="0"/>
              <a:t> </a:t>
            </a:r>
            <a:r>
              <a:rPr lang="cs-CZ" sz="3800" b="1" dirty="0" smtClean="0"/>
              <a:t>Kmenové jmění </a:t>
            </a:r>
          </a:p>
          <a:p>
            <a:pPr lvl="1"/>
            <a:r>
              <a:rPr lang="cs-CZ" sz="3300" dirty="0" smtClean="0"/>
              <a:t> </a:t>
            </a:r>
            <a:r>
              <a:rPr lang="cs-CZ" sz="3300" dirty="0" smtClean="0"/>
              <a:t>je obchodní majetek podniku, s nímž má podnik právo hospodařit při svém vzniku</a:t>
            </a:r>
          </a:p>
          <a:p>
            <a:endParaRPr lang="cs-CZ" sz="3800" dirty="0"/>
          </a:p>
          <a:p>
            <a:r>
              <a:rPr lang="cs-CZ" sz="3800" b="1" dirty="0" smtClean="0"/>
              <a:t>Určený majetek </a:t>
            </a:r>
            <a:endParaRPr lang="cs-CZ" sz="3800" b="1" dirty="0" smtClean="0"/>
          </a:p>
          <a:p>
            <a:pPr lvl="1"/>
            <a:r>
              <a:rPr lang="cs-CZ" sz="3800" dirty="0" smtClean="0"/>
              <a:t>je majetek státu, který je vymezen jako určený majetek v zakládací </a:t>
            </a:r>
            <a:r>
              <a:rPr lang="cs-CZ" sz="3800" dirty="0" smtClean="0"/>
              <a:t>listině </a:t>
            </a:r>
            <a:endParaRPr lang="cs-CZ" sz="3800" dirty="0" smtClean="0"/>
          </a:p>
          <a:p>
            <a:pPr lvl="1"/>
            <a:endParaRPr lang="cs-CZ" sz="3400" dirty="0" smtClean="0"/>
          </a:p>
          <a:p>
            <a:pPr lvl="1"/>
            <a:r>
              <a:rPr lang="cs-CZ" sz="3400" dirty="0" smtClean="0"/>
              <a:t>tento </a:t>
            </a:r>
            <a:r>
              <a:rPr lang="cs-CZ" sz="3400" dirty="0" smtClean="0"/>
              <a:t>majetek se zapisuje do obchodního rejstříku</a:t>
            </a:r>
            <a:r>
              <a:rPr lang="cs-CZ" sz="3400" dirty="0" smtClean="0"/>
              <a:t>.</a:t>
            </a:r>
          </a:p>
          <a:p>
            <a:pPr lvl="1"/>
            <a:endParaRPr lang="cs-CZ" sz="3600" dirty="0" smtClean="0"/>
          </a:p>
          <a:p>
            <a:pPr lvl="1"/>
            <a:r>
              <a:rPr lang="cs-CZ" sz="3600" dirty="0" smtClean="0"/>
              <a:t>zakladatel </a:t>
            </a:r>
            <a:r>
              <a:rPr lang="cs-CZ" sz="3600" dirty="0"/>
              <a:t>je oprávněn měnit vymezení určeného majetku v průběhu podnikatelské činnosti podniku, vyžadují-li to naléhavé hospodářské nebo bezpečnostní zájmy státu.</a:t>
            </a:r>
          </a:p>
          <a:p>
            <a:pPr lvl="1"/>
            <a:endParaRPr lang="cs-CZ" sz="3600" dirty="0"/>
          </a:p>
          <a:p>
            <a:pPr lvl="1"/>
            <a:r>
              <a:rPr lang="cs-CZ" sz="3600" dirty="0"/>
              <a:t>s určeným majetkem může podnik nakládat pouze se schválením zakladatele.</a:t>
            </a:r>
          </a:p>
          <a:p>
            <a:pPr lvl="1"/>
            <a:endParaRPr lang="cs-CZ" sz="3400" dirty="0" smtClean="0"/>
          </a:p>
        </p:txBody>
      </p:sp>
    </p:spTree>
    <p:extLst>
      <p:ext uri="{BB962C8B-B14F-4D97-AF65-F5344CB8AC3E}">
        <p14:creationId xmlns:p14="http://schemas.microsoft.com/office/powerpoint/2010/main" val="79894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Právní režim dle zák. č. 77/1997 Sb. o státním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b="1" dirty="0" smtClean="0"/>
              <a:t>zakladatelem podniku je stát.</a:t>
            </a:r>
          </a:p>
          <a:p>
            <a:r>
              <a:rPr lang="cs-CZ" dirty="0" smtClean="0"/>
              <a:t> j</a:t>
            </a:r>
            <a:r>
              <a:rPr lang="cs-CZ" b="1" dirty="0" smtClean="0"/>
              <a:t>ménem státu vykonává funkci zakladatele ministerstvo</a:t>
            </a:r>
            <a:r>
              <a:rPr lang="cs-CZ" dirty="0" smtClean="0"/>
              <a:t>, do jehož působnosti spadá předmět podnikání podniku, pokud zákon nestanoví jinak.</a:t>
            </a:r>
          </a:p>
          <a:p>
            <a:r>
              <a:rPr lang="cs-CZ" dirty="0" smtClean="0"/>
              <a:t> podniky založené podle zákona č. 77/1997  Sb. jsou zakládány k </a:t>
            </a:r>
            <a:r>
              <a:rPr lang="cs-CZ" b="1" dirty="0" smtClean="0"/>
              <a:t>uspokojování významných celospolečenských, strategických nebo veřejně prospěšných zájmů.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3679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režim dle zák. č. 77/1997 Sb. o státním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Státní podnik </a:t>
            </a:r>
            <a:r>
              <a:rPr lang="cs-CZ" b="1" u="sng" dirty="0" smtClean="0"/>
              <a:t>vykonává při hospodaření s majetkem státu práva vlastníka podle zvláštních právních předpisů, </a:t>
            </a:r>
          </a:p>
          <a:p>
            <a:endParaRPr lang="cs-CZ" dirty="0" smtClean="0"/>
          </a:p>
          <a:p>
            <a:r>
              <a:rPr lang="cs-CZ" b="1" u="sng" dirty="0" smtClean="0">
                <a:solidFill>
                  <a:srgbClr val="C00000"/>
                </a:solidFill>
              </a:rPr>
              <a:t>vlastním jménem </a:t>
            </a:r>
            <a:r>
              <a:rPr lang="cs-CZ" b="1" u="sng" dirty="0" smtClean="0"/>
              <a:t>jedná v právních vztazích týkajících se majetku státu a účastní se řízení před soudy a jinými orgány ve věcech týkajících se majetku státu včetně řízení o určení, zda tu vlastnické nebo jiné obdobné právo státu je, či není.</a:t>
            </a:r>
          </a:p>
          <a:p>
            <a:endParaRPr lang="cs-CZ" dirty="0" smtClean="0"/>
          </a:p>
          <a:p>
            <a:r>
              <a:rPr lang="cs-CZ" b="1" dirty="0" smtClean="0"/>
              <a:t>právní jednání </a:t>
            </a:r>
            <a:r>
              <a:rPr lang="cs-CZ" b="1" dirty="0" smtClean="0"/>
              <a:t>vztahující se k majetku učiněné podnikem bez schválení zakladatele předepsaného tímto zákonem jsou neplatné od samého počátku.</a:t>
            </a:r>
          </a:p>
          <a:p>
            <a:endParaRPr lang="cs-CZ" dirty="0" smtClean="0"/>
          </a:p>
          <a:p>
            <a:r>
              <a:rPr lang="cs-CZ" b="1" u="sng" dirty="0" smtClean="0"/>
              <a:t>nabývá-li podnik majetek od jiné osoby než od státu, nabývá jej pro stát a podniku vzniká právo s tímto majetkem hospodařit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91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Právní režim dle </a:t>
            </a:r>
            <a:r>
              <a:rPr lang="cs-CZ" sz="2800" dirty="0">
                <a:latin typeface="+mn-lt"/>
                <a:ea typeface="+mn-ea"/>
                <a:cs typeface="+mn-cs"/>
              </a:rPr>
              <a:t>zák</a:t>
            </a:r>
            <a:r>
              <a:rPr lang="cs-CZ" sz="2800" dirty="0" smtClean="0"/>
              <a:t>. č. 77/1997 Sb. o státním podniku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219256" cy="5069160"/>
          </a:xfrm>
        </p:spPr>
        <p:txBody>
          <a:bodyPr>
            <a:noAutofit/>
          </a:bodyPr>
          <a:lstStyle/>
          <a:p>
            <a:endParaRPr lang="cs-CZ" sz="1400" dirty="0" smtClean="0"/>
          </a:p>
          <a:p>
            <a:r>
              <a:rPr lang="cs-CZ" sz="1800" b="1" dirty="0" smtClean="0"/>
              <a:t>Zástavní právo</a:t>
            </a:r>
          </a:p>
          <a:p>
            <a:pPr lvl="1"/>
            <a:r>
              <a:rPr lang="cs-CZ" sz="1800" dirty="0" smtClean="0"/>
              <a:t>Státní  podnik </a:t>
            </a:r>
            <a:r>
              <a:rPr lang="cs-CZ" sz="1800" b="1" dirty="0" smtClean="0"/>
              <a:t>může k majetku zřídit zástavní právo pouze se schválením zakladatele</a:t>
            </a:r>
            <a:r>
              <a:rPr lang="cs-CZ" sz="1800" dirty="0" smtClean="0"/>
              <a:t>.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b="1" dirty="0" smtClean="0"/>
              <a:t>Určený majetek</a:t>
            </a:r>
            <a:endParaRPr lang="cs-CZ" sz="1800" b="1" dirty="0" smtClean="0"/>
          </a:p>
          <a:p>
            <a:pPr lvl="1"/>
            <a:endParaRPr lang="cs-CZ" sz="1800" dirty="0" smtClean="0"/>
          </a:p>
          <a:p>
            <a:pPr lvl="1"/>
            <a:r>
              <a:rPr lang="cs-CZ" sz="1800" dirty="0" smtClean="0"/>
              <a:t>s </a:t>
            </a:r>
            <a:r>
              <a:rPr lang="cs-CZ" sz="1800" dirty="0" smtClean="0"/>
              <a:t>určeným majetkem může podnik nakládat pouze se schválením zakladatele.</a:t>
            </a:r>
          </a:p>
          <a:p>
            <a:pPr marL="0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52864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Zemědělské pozemky ve vlastnictví státu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Zák. č. 503/2012 Sb., o Státním pozemkovém úřadu, </a:t>
            </a:r>
            <a:r>
              <a:rPr lang="cs-CZ" dirty="0" smtClean="0"/>
              <a:t>ve znění pozdějších předpisů</a:t>
            </a:r>
          </a:p>
          <a:p>
            <a:pPr lvl="1"/>
            <a:r>
              <a:rPr lang="cs-CZ" dirty="0" smtClean="0"/>
              <a:t>zrušil s účinností k 31.12.2012</a:t>
            </a:r>
          </a:p>
          <a:p>
            <a:pPr lvl="2"/>
            <a:r>
              <a:rPr lang="cs-CZ" dirty="0" err="1" smtClean="0"/>
              <a:t>zák.č</a:t>
            </a:r>
            <a:r>
              <a:rPr lang="cs-CZ" dirty="0" smtClean="0"/>
              <a:t>. 569/1991 Sb. o Pozemkovém fondu ČR</a:t>
            </a:r>
          </a:p>
          <a:p>
            <a:pPr lvl="2"/>
            <a:r>
              <a:rPr lang="cs-CZ" dirty="0" err="1" smtClean="0"/>
              <a:t>zák.č</a:t>
            </a:r>
            <a:r>
              <a:rPr lang="cs-CZ" dirty="0" smtClean="0"/>
              <a:t>. 95/1999 Sb., o podmínkách převodu zemědělských a lesních pozemků z vlastnictví státu na jiné osoby</a:t>
            </a:r>
          </a:p>
          <a:p>
            <a:pPr marL="617220" lvl="2" indent="-342900">
              <a:buFont typeface="Arial" pitchFamily="34" charset="0"/>
              <a:buChar char="•"/>
            </a:pPr>
            <a:r>
              <a:rPr lang="cs-CZ" dirty="0" smtClean="0"/>
              <a:t>Vztah k zákonu č. 219/200 Sb., o majetku ČR</a:t>
            </a:r>
          </a:p>
          <a:p>
            <a:pPr marL="617220" lvl="2" indent="-342900">
              <a:buFont typeface="Arial" pitchFamily="34" charset="0"/>
              <a:buChar char="•"/>
            </a:pPr>
            <a:r>
              <a:rPr lang="cs-CZ" dirty="0" smtClean="0"/>
              <a:t>Vztah k OZ </a:t>
            </a:r>
            <a:endParaRPr lang="cs-CZ" dirty="0" smtClean="0"/>
          </a:p>
          <a:p>
            <a:pPr marL="617220" lvl="2" indent="-342900">
              <a:buFont typeface="Arial" pitchFamily="34" charset="0"/>
              <a:buChar char="•"/>
            </a:pPr>
            <a:endParaRPr lang="cs-CZ" i="1" dirty="0" smtClean="0">
              <a:solidFill>
                <a:srgbClr val="C00000"/>
              </a:solidFill>
            </a:endParaRPr>
          </a:p>
          <a:p>
            <a:pPr marL="617220" lvl="2" indent="-342900">
              <a:buFont typeface="Arial" pitchFamily="34" charset="0"/>
              <a:buChar char="•"/>
            </a:pPr>
            <a:r>
              <a:rPr lang="cs-CZ" i="1" dirty="0" smtClean="0">
                <a:solidFill>
                  <a:srgbClr val="C00000"/>
                </a:solidFill>
              </a:rPr>
              <a:t>POZOR: PŘIPRAVOVANÁ NOVELIZACE- PS PČR – sněmovní tisk č. 575/0 </a:t>
            </a:r>
          </a:p>
          <a:p>
            <a:pPr marL="891540" lvl="3" indent="-342900">
              <a:buFont typeface="Arial" pitchFamily="34" charset="0"/>
              <a:buChar char="•"/>
            </a:pPr>
            <a:r>
              <a:rPr lang="cs-CZ" i="1" dirty="0" smtClean="0">
                <a:solidFill>
                  <a:srgbClr val="C00000"/>
                </a:solidFill>
              </a:rPr>
              <a:t>Diskuse ( rezerva státních pozemků, nabývání zemědělských pozemků státem)</a:t>
            </a:r>
          </a:p>
          <a:p>
            <a:pPr marL="891540" lvl="3" indent="-342900">
              <a:buFont typeface="Arial" pitchFamily="34" charset="0"/>
              <a:buChar char="•"/>
            </a:pPr>
            <a:r>
              <a:rPr lang="cs-CZ" dirty="0" smtClean="0"/>
              <a:t>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err="1" smtClean="0"/>
              <a:t>Nař</a:t>
            </a:r>
            <a:r>
              <a:rPr lang="cs-CZ" dirty="0" smtClean="0"/>
              <a:t>. </a:t>
            </a:r>
            <a:r>
              <a:rPr lang="cs-CZ" dirty="0" err="1" smtClean="0"/>
              <a:t>vl</a:t>
            </a:r>
            <a:r>
              <a:rPr lang="cs-CZ" dirty="0" smtClean="0"/>
              <a:t>. 218/2014 Sb.  </a:t>
            </a:r>
            <a:r>
              <a:rPr lang="cs-CZ" i="1" dirty="0" smtClean="0"/>
              <a:t>stanovení rezervy státních pozemků pro uskutečňování rozvojových programů státu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b="1" dirty="0" smtClean="0"/>
              <a:t>restituční </a:t>
            </a:r>
            <a:r>
              <a:rPr lang="cs-CZ" b="1" dirty="0" smtClean="0"/>
              <a:t>předpisy </a:t>
            </a:r>
            <a:r>
              <a:rPr lang="cs-CZ" dirty="0" smtClean="0"/>
              <a:t>(zákon o půdě, zákon č. 428/2012 Sb. „církevní restituce“ a </a:t>
            </a:r>
            <a:r>
              <a:rPr lang="cs-CZ" dirty="0" smtClean="0"/>
              <a:t>další restituční předpisy)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27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pozemkový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vznik:</a:t>
            </a:r>
            <a:endParaRPr lang="cs-CZ" dirty="0" smtClean="0"/>
          </a:p>
          <a:p>
            <a:pPr lvl="1"/>
            <a:r>
              <a:rPr lang="cs-CZ" dirty="0" err="1" smtClean="0"/>
              <a:t>Zák.č</a:t>
            </a:r>
            <a:r>
              <a:rPr lang="cs-CZ" dirty="0" smtClean="0"/>
              <a:t>. 503/2012 Sb., o Státním pozemkovém úřadu a o změně souvisejících předpisů</a:t>
            </a:r>
          </a:p>
          <a:p>
            <a:pPr lvl="2"/>
            <a:r>
              <a:rPr lang="cs-CZ" dirty="0" smtClean="0"/>
              <a:t>(zrušil </a:t>
            </a:r>
            <a:r>
              <a:rPr lang="cs-CZ" dirty="0" err="1" smtClean="0"/>
              <a:t>zák.č</a:t>
            </a:r>
            <a:r>
              <a:rPr lang="cs-CZ" dirty="0" smtClean="0"/>
              <a:t>. 569/1991 Sb. o Pozemkovém fondu ČR)</a:t>
            </a:r>
          </a:p>
          <a:p>
            <a:endParaRPr lang="cs-CZ" dirty="0" smtClean="0"/>
          </a:p>
          <a:p>
            <a:pPr lvl="1"/>
            <a:r>
              <a:rPr lang="cs-CZ" i="1" dirty="0" smtClean="0"/>
              <a:t>s</a:t>
            </a:r>
            <a:r>
              <a:rPr lang="cs-CZ" i="1" dirty="0" smtClean="0"/>
              <a:t>loučení  </a:t>
            </a:r>
            <a:r>
              <a:rPr lang="cs-CZ" i="1" dirty="0" smtClean="0"/>
              <a:t>agend</a:t>
            </a:r>
            <a:r>
              <a:rPr lang="cs-CZ" dirty="0" smtClean="0"/>
              <a:t>, dříve vykonávaných PF ČR a soustavou pozemkových úřadů: </a:t>
            </a:r>
          </a:p>
          <a:p>
            <a:pPr lvl="2"/>
            <a:r>
              <a:rPr lang="cs-CZ" dirty="0" smtClean="0"/>
              <a:t>vrchnostenská správa </a:t>
            </a:r>
          </a:p>
          <a:p>
            <a:pPr lvl="3"/>
            <a:r>
              <a:rPr lang="cs-CZ" dirty="0" smtClean="0"/>
              <a:t>pozemkové </a:t>
            </a:r>
            <a:r>
              <a:rPr lang="cs-CZ" dirty="0" smtClean="0"/>
              <a:t>úpravy, restituční </a:t>
            </a:r>
            <a:r>
              <a:rPr lang="cs-CZ" dirty="0" smtClean="0"/>
              <a:t>řízení  </a:t>
            </a:r>
          </a:p>
          <a:p>
            <a:pPr lvl="2"/>
            <a:r>
              <a:rPr lang="cs-CZ" dirty="0" smtClean="0"/>
              <a:t> </a:t>
            </a:r>
            <a:r>
              <a:rPr lang="cs-CZ" dirty="0" smtClean="0"/>
              <a:t>„hospodářské“  správy </a:t>
            </a:r>
            <a:endParaRPr lang="cs-CZ" dirty="0" smtClean="0"/>
          </a:p>
          <a:p>
            <a:pPr lvl="3"/>
            <a:r>
              <a:rPr lang="cs-CZ" dirty="0" smtClean="0"/>
              <a:t>správa </a:t>
            </a:r>
            <a:r>
              <a:rPr lang="cs-CZ" dirty="0" smtClean="0"/>
              <a:t>vykonávaná </a:t>
            </a:r>
            <a:r>
              <a:rPr lang="cs-CZ" dirty="0" smtClean="0"/>
              <a:t> dříve PF ČR</a:t>
            </a:r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47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pozemkový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Charakteristika:</a:t>
            </a:r>
          </a:p>
          <a:p>
            <a:pPr lvl="1"/>
            <a:r>
              <a:rPr lang="cs-CZ" dirty="0" smtClean="0"/>
              <a:t>správní </a:t>
            </a:r>
            <a:r>
              <a:rPr lang="cs-CZ" dirty="0" smtClean="0"/>
              <a:t>úřad s celostátní působností.</a:t>
            </a:r>
          </a:p>
          <a:p>
            <a:pPr lvl="1"/>
            <a:r>
              <a:rPr lang="cs-CZ" dirty="0" smtClean="0"/>
              <a:t>organizační složka státu a účetní jednotkou.</a:t>
            </a:r>
          </a:p>
          <a:p>
            <a:pPr lvl="1"/>
            <a:r>
              <a:rPr lang="cs-CZ" dirty="0" smtClean="0"/>
              <a:t> sídlo: </a:t>
            </a:r>
            <a:r>
              <a:rPr lang="cs-CZ" dirty="0" smtClean="0"/>
              <a:t>Praha.</a:t>
            </a:r>
          </a:p>
          <a:p>
            <a:pPr lvl="1"/>
            <a:r>
              <a:rPr lang="cs-CZ" dirty="0" smtClean="0"/>
              <a:t> v čele Státního pozemkového úřadu je ústřední ředitel Státního pozemkového úřadu (dále jen „ústřední ředitel“), kterého jmenuje a odvolává ministr zemědělství.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03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Pozemkové vlastnictví státu a územně samosprávných celků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z="2800" dirty="0"/>
              <a:t>Ústavní východiska:</a:t>
            </a:r>
          </a:p>
          <a:p>
            <a:r>
              <a:rPr lang="cs-CZ" altLang="cs-CZ" sz="2400" dirty="0"/>
              <a:t>LZPS</a:t>
            </a:r>
          </a:p>
          <a:p>
            <a:pPr lvl="1"/>
            <a:r>
              <a:rPr lang="cs-CZ" altLang="cs-CZ" sz="2000" dirty="0"/>
              <a:t>Čl. 11</a:t>
            </a:r>
          </a:p>
          <a:p>
            <a:pPr lvl="2"/>
            <a:r>
              <a:rPr lang="cs-CZ" altLang="cs-CZ" sz="2100" dirty="0"/>
              <a:t>Odst. 1 – rovnost vlastnictví</a:t>
            </a:r>
          </a:p>
          <a:p>
            <a:pPr lvl="2"/>
            <a:r>
              <a:rPr lang="cs-CZ" altLang="cs-CZ" sz="2100" b="1" dirty="0"/>
              <a:t>Odst. 2  -  „exkluzivita“ vlastnictví ve vztahu k určitému majetku, stanoví-li tak zvláštní zákon</a:t>
            </a:r>
          </a:p>
          <a:p>
            <a:pPr lvl="3"/>
            <a:r>
              <a:rPr lang="cs-CZ" altLang="cs-CZ" sz="2100" dirty="0"/>
              <a:t> „Zákon stanoví, </a:t>
            </a:r>
            <a:r>
              <a:rPr lang="cs-CZ" altLang="cs-CZ" sz="2100" b="1" dirty="0">
                <a:solidFill>
                  <a:srgbClr val="C00000"/>
                </a:solidFill>
              </a:rPr>
              <a:t>který majetek </a:t>
            </a:r>
            <a:r>
              <a:rPr lang="cs-CZ" altLang="cs-CZ" sz="2100" u="sng" dirty="0"/>
              <a:t>nezbytný k zabezpečování potřeb celé společnosti, rozvoje národního hospodářství a veřejného zájmu </a:t>
            </a:r>
            <a:r>
              <a:rPr lang="cs-CZ" altLang="cs-CZ" sz="2100" b="1" dirty="0"/>
              <a:t>smí být jen ve vlastnictví státu, obce</a:t>
            </a:r>
            <a:r>
              <a:rPr lang="cs-CZ" altLang="cs-CZ" sz="2100" dirty="0"/>
              <a:t> nebo </a:t>
            </a:r>
            <a:r>
              <a:rPr lang="cs-CZ" altLang="cs-CZ" sz="2100" b="1" dirty="0"/>
              <a:t>určených právnických osob</a:t>
            </a:r>
            <a:r>
              <a:rPr lang="cs-CZ" altLang="cs-CZ" sz="2100" dirty="0"/>
              <a:t>; zákon může také stanovit, že určité věci mohou být pouze ve vlastnictví občanů nebo právnických osob se sídlem v České a Slovenské Federativní</a:t>
            </a:r>
          </a:p>
          <a:p>
            <a:pPr lvl="3"/>
            <a:endParaRPr lang="cs-CZ" altLang="cs-CZ" sz="2100" dirty="0"/>
          </a:p>
          <a:p>
            <a:pPr lvl="2"/>
            <a:r>
              <a:rPr lang="cs-CZ" altLang="cs-CZ" sz="2100" dirty="0"/>
              <a:t>Odst. 3  -  vlastnictví zavazuje, omezení v obecném zájmu</a:t>
            </a:r>
          </a:p>
          <a:p>
            <a:pPr lvl="2"/>
            <a:r>
              <a:rPr lang="cs-CZ" altLang="cs-CZ" sz="2100" dirty="0"/>
              <a:t>Odst.4 </a:t>
            </a:r>
            <a:r>
              <a:rPr lang="cs-CZ" altLang="cs-CZ" sz="2100" dirty="0" smtClean="0"/>
              <a:t>–   </a:t>
            </a:r>
            <a:r>
              <a:rPr lang="cs-CZ" altLang="cs-CZ" sz="2100" dirty="0"/>
              <a:t>omezení ve veřejném zájmu </a:t>
            </a:r>
          </a:p>
          <a:p>
            <a:pPr lvl="3"/>
            <a:endParaRPr lang="cs-CZ" altLang="cs-CZ" sz="2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3320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pozemkový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 smtClean="0"/>
              <a:t>Státní pozemkový </a:t>
            </a:r>
            <a:r>
              <a:rPr lang="cs-CZ" dirty="0" smtClean="0"/>
              <a:t>úřad:</a:t>
            </a:r>
            <a:endParaRPr lang="cs-CZ" dirty="0" smtClean="0"/>
          </a:p>
          <a:p>
            <a:pPr lvl="1"/>
            <a:endParaRPr lang="cs-CZ" b="1" dirty="0" smtClean="0"/>
          </a:p>
          <a:p>
            <a:pPr lvl="1"/>
            <a:r>
              <a:rPr lang="cs-CZ" b="1" dirty="0" smtClean="0"/>
              <a:t>ústředí</a:t>
            </a:r>
            <a:r>
              <a:rPr lang="cs-CZ" dirty="0" smtClean="0"/>
              <a:t> </a:t>
            </a:r>
            <a:r>
              <a:rPr lang="cs-CZ" dirty="0" smtClean="0"/>
              <a:t>Státního pozemkového úřadu (dále jen „ústředí“) a </a:t>
            </a:r>
          </a:p>
          <a:p>
            <a:pPr lvl="1"/>
            <a:endParaRPr lang="cs-CZ" b="1" dirty="0" smtClean="0"/>
          </a:p>
          <a:p>
            <a:pPr lvl="1"/>
            <a:r>
              <a:rPr lang="cs-CZ" b="1" dirty="0" smtClean="0"/>
              <a:t>krajské pozemkové úřady</a:t>
            </a:r>
          </a:p>
          <a:p>
            <a:pPr lvl="2"/>
            <a:r>
              <a:rPr lang="cs-CZ" dirty="0" smtClean="0"/>
              <a:t>vykonávají </a:t>
            </a:r>
            <a:r>
              <a:rPr lang="cs-CZ" dirty="0" smtClean="0"/>
              <a:t>činnost v rámci vyšších územních samosprávných celků </a:t>
            </a:r>
          </a:p>
          <a:p>
            <a:pPr lvl="3"/>
            <a:r>
              <a:rPr lang="cs-CZ" b="1" dirty="0" smtClean="0"/>
              <a:t>pobočky </a:t>
            </a:r>
            <a:r>
              <a:rPr lang="cs-CZ" b="1" dirty="0"/>
              <a:t>krajských pozemkových </a:t>
            </a:r>
            <a:r>
              <a:rPr lang="cs-CZ" b="1" dirty="0" smtClean="0"/>
              <a:t>úřadů</a:t>
            </a:r>
          </a:p>
          <a:p>
            <a:pPr lvl="4"/>
            <a:r>
              <a:rPr lang="cs-CZ" b="1" dirty="0" smtClean="0"/>
              <a:t>jejich   </a:t>
            </a:r>
            <a:r>
              <a:rPr lang="cs-CZ" b="1" dirty="0" smtClean="0"/>
              <a:t>územní </a:t>
            </a:r>
            <a:r>
              <a:rPr lang="cs-CZ" b="1" dirty="0"/>
              <a:t>působnost odpovídá území jednoho nebo více </a:t>
            </a:r>
            <a:r>
              <a:rPr lang="cs-CZ" b="1" dirty="0" smtClean="0"/>
              <a:t>okresů</a:t>
            </a:r>
            <a:r>
              <a:rPr lang="cs-CZ" dirty="0" smtClean="0"/>
              <a:t>. </a:t>
            </a:r>
          </a:p>
          <a:p>
            <a:pPr lvl="4"/>
            <a:r>
              <a:rPr lang="cs-CZ" dirty="0"/>
              <a:t>r</a:t>
            </a:r>
            <a:r>
              <a:rPr lang="cs-CZ" dirty="0" smtClean="0"/>
              <a:t>ozhodují </a:t>
            </a:r>
            <a:r>
              <a:rPr lang="cs-CZ" dirty="0"/>
              <a:t>v řízení o pozemkových úpravách jako orgány prvního stupně. O odvolání proti rozhodnutí pobočky rozhoduje ústředí.</a:t>
            </a:r>
          </a:p>
        </p:txBody>
      </p:sp>
    </p:spTree>
    <p:extLst>
      <p:ext uri="{BB962C8B-B14F-4D97-AF65-F5344CB8AC3E}">
        <p14:creationId xmlns:p14="http://schemas.microsoft.com/office/powerpoint/2010/main" val="116526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pozemkový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působnost Státní pozemkového úřadu</a:t>
            </a:r>
            <a:r>
              <a:rPr lang="cs-CZ" dirty="0" smtClean="0"/>
              <a:t>: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hospodaření </a:t>
            </a:r>
            <a:r>
              <a:rPr lang="cs-CZ" dirty="0" smtClean="0"/>
              <a:t>s majetkem, který byl ve správě PF ČR a ve vlastnictví ČR</a:t>
            </a:r>
          </a:p>
          <a:p>
            <a:pPr lvl="1"/>
            <a:r>
              <a:rPr lang="cs-CZ" dirty="0" smtClean="0"/>
              <a:t>převody </a:t>
            </a:r>
            <a:r>
              <a:rPr lang="cs-CZ" dirty="0" smtClean="0"/>
              <a:t>pozemků do vlastnictví jiným osobám</a:t>
            </a:r>
          </a:p>
          <a:p>
            <a:pPr lvl="2"/>
            <a:r>
              <a:rPr lang="cs-CZ" dirty="0" smtClean="0"/>
              <a:t>úplatné</a:t>
            </a:r>
          </a:p>
          <a:p>
            <a:pPr lvl="2"/>
            <a:r>
              <a:rPr lang="cs-CZ" dirty="0" smtClean="0"/>
              <a:t>bezúplatně</a:t>
            </a:r>
          </a:p>
          <a:p>
            <a:pPr lvl="1"/>
            <a:r>
              <a:rPr lang="cs-CZ" dirty="0" smtClean="0"/>
              <a:t>přenechání do užívání(pachtu, nájmu)</a:t>
            </a:r>
          </a:p>
          <a:p>
            <a:pPr lvl="1"/>
            <a:r>
              <a:rPr lang="cs-CZ" dirty="0" smtClean="0"/>
              <a:t>restituce</a:t>
            </a:r>
          </a:p>
          <a:p>
            <a:pPr lvl="1"/>
            <a:r>
              <a:rPr lang="cs-CZ" dirty="0" smtClean="0"/>
              <a:t>pozemkové úpravy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79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Pozemky vyloučené z </a:t>
            </a:r>
            <a:r>
              <a:rPr lang="cs-CZ" dirty="0" smtClean="0"/>
              <a:t>převodu (§ 6 </a:t>
            </a:r>
            <a:r>
              <a:rPr lang="cs-CZ" dirty="0" err="1" smtClean="0"/>
              <a:t>ZoSPÚ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507288" cy="532859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400" b="1" dirty="0" smtClean="0"/>
              <a:t>a) zemědělské </a:t>
            </a:r>
            <a:r>
              <a:rPr lang="cs-CZ" sz="6400" b="1" dirty="0" smtClean="0"/>
              <a:t>pozemky</a:t>
            </a:r>
            <a:r>
              <a:rPr lang="cs-CZ" sz="6400" dirty="0" smtClean="0"/>
              <a:t>, na jejichž vydání bylo uplatněno právo podle jiného právního předpisu a o jejichž vydání nebylo dosud rozhodnuto („</a:t>
            </a:r>
            <a:r>
              <a:rPr lang="cs-CZ" sz="6400" b="1" dirty="0" smtClean="0"/>
              <a:t>restituční</a:t>
            </a:r>
            <a:r>
              <a:rPr lang="cs-CZ" sz="6400" dirty="0" smtClean="0"/>
              <a:t>“),</a:t>
            </a:r>
          </a:p>
          <a:p>
            <a:pPr marL="0" indent="0">
              <a:buNone/>
            </a:pPr>
            <a:endParaRPr lang="cs-CZ" sz="6400" dirty="0" smtClean="0"/>
          </a:p>
          <a:p>
            <a:pPr marL="0" indent="0">
              <a:buNone/>
            </a:pPr>
            <a:r>
              <a:rPr lang="cs-CZ" sz="6400" dirty="0" smtClean="0"/>
              <a:t>b</a:t>
            </a:r>
            <a:r>
              <a:rPr lang="cs-CZ" sz="6400" dirty="0" smtClean="0"/>
              <a:t>) </a:t>
            </a:r>
            <a:r>
              <a:rPr lang="cs-CZ" sz="6400" b="1" dirty="0" smtClean="0"/>
              <a:t>zemědělské pozemky nebo jejich části určené územním plánem nebo regulačním plánem anebo rozhodnutím o umístění stavby k zastavění veřejně prospěšnými stavbami nebo stavbami dopravní infastruktury  nebo těmito stavbami již zastavěné,</a:t>
            </a:r>
            <a:r>
              <a:rPr lang="cs-CZ" sz="6400" dirty="0" smtClean="0"/>
              <a:t> </a:t>
            </a:r>
            <a:r>
              <a:rPr lang="cs-CZ" sz="6400" i="1" dirty="0" smtClean="0"/>
              <a:t>s výjimkou </a:t>
            </a:r>
            <a:r>
              <a:rPr lang="cs-CZ" sz="6400" dirty="0" smtClean="0"/>
              <a:t>zemědělských pozemků převáděných podle § 7 nebo § 10 odst. 1, zemědělských pozemků již využitých ke zřízení technické infrastruktury v případě pochybností vydá na základě žádosti Státního pozemkového úřadu vyjádření příslušný úřad územního plánování,</a:t>
            </a:r>
          </a:p>
          <a:p>
            <a:pPr marL="0" indent="0">
              <a:buNone/>
            </a:pPr>
            <a:endParaRPr lang="cs-CZ" sz="6400" dirty="0" smtClean="0"/>
          </a:p>
          <a:p>
            <a:pPr marL="0" indent="0">
              <a:buNone/>
            </a:pPr>
            <a:r>
              <a:rPr lang="cs-CZ" sz="6400" dirty="0" smtClean="0"/>
              <a:t>c</a:t>
            </a:r>
            <a:r>
              <a:rPr lang="cs-CZ" sz="6400" dirty="0" smtClean="0"/>
              <a:t>) </a:t>
            </a:r>
            <a:r>
              <a:rPr lang="cs-CZ" sz="6400" b="1" dirty="0" smtClean="0"/>
              <a:t>zemědělské pozemky určené podle schváleného návrhu pozemkové úpravy pro výstavbu polních cest a na provedení technických, vodohospodářských a ekologických opatření,</a:t>
            </a:r>
          </a:p>
          <a:p>
            <a:pPr marL="0" indent="0">
              <a:buNone/>
            </a:pPr>
            <a:endParaRPr lang="cs-CZ" sz="6400" dirty="0" smtClean="0"/>
          </a:p>
          <a:p>
            <a:pPr marL="0" indent="0">
              <a:buNone/>
            </a:pPr>
            <a:r>
              <a:rPr lang="cs-CZ" sz="6400" dirty="0" smtClean="0"/>
              <a:t>d</a:t>
            </a:r>
            <a:r>
              <a:rPr lang="cs-CZ" sz="6400" dirty="0" smtClean="0"/>
              <a:t>) </a:t>
            </a:r>
            <a:r>
              <a:rPr lang="cs-CZ" sz="6400" b="1" dirty="0" smtClean="0"/>
              <a:t>majetek, o jehož převodu na jiné osoby bylo rozhodnuto podle jiného právního předpisu</a:t>
            </a:r>
            <a:r>
              <a:rPr lang="cs-CZ" sz="6400" dirty="0" smtClean="0"/>
              <a:t>,</a:t>
            </a:r>
          </a:p>
          <a:p>
            <a:pPr marL="0" indent="0">
              <a:buNone/>
            </a:pPr>
            <a:endParaRPr lang="cs-CZ" sz="6400" dirty="0" smtClean="0"/>
          </a:p>
          <a:p>
            <a:pPr marL="0" indent="0">
              <a:buNone/>
            </a:pPr>
            <a:r>
              <a:rPr lang="cs-CZ" sz="6400" dirty="0" smtClean="0"/>
              <a:t>e</a:t>
            </a:r>
            <a:r>
              <a:rPr lang="cs-CZ" sz="6400" dirty="0" smtClean="0"/>
              <a:t>) zemědělské pozemky </a:t>
            </a:r>
            <a:r>
              <a:rPr lang="cs-CZ" sz="6400" b="1" dirty="0" smtClean="0"/>
              <a:t>ve vojenských újezdech</a:t>
            </a:r>
            <a:r>
              <a:rPr lang="cs-CZ" sz="6400" dirty="0" smtClean="0"/>
              <a:t>,</a:t>
            </a:r>
          </a:p>
          <a:p>
            <a:pPr marL="0" indent="0">
              <a:buNone/>
            </a:pPr>
            <a:r>
              <a:rPr lang="cs-CZ" sz="6400" dirty="0" smtClean="0"/>
              <a:t> </a:t>
            </a:r>
          </a:p>
          <a:p>
            <a:pPr marL="0" indent="0">
              <a:buNone/>
            </a:pPr>
            <a:r>
              <a:rPr lang="cs-CZ" sz="6400" dirty="0" smtClean="0"/>
              <a:t>f</a:t>
            </a:r>
            <a:r>
              <a:rPr lang="cs-CZ" sz="6400" dirty="0" smtClean="0"/>
              <a:t>) zemědělské pozemky v </a:t>
            </a:r>
            <a:r>
              <a:rPr lang="cs-CZ" sz="6400" b="1" dirty="0" smtClean="0"/>
              <a:t>národních přírodních památkách, národních přírodních rezervacích a v prvních a druhých zónách národních parků</a:t>
            </a:r>
            <a:r>
              <a:rPr lang="cs-CZ" sz="6400" dirty="0" smtClean="0"/>
              <a:t>,</a:t>
            </a:r>
          </a:p>
          <a:p>
            <a:pPr marL="0" indent="0">
              <a:buNone/>
            </a:pPr>
            <a:r>
              <a:rPr lang="cs-CZ" sz="6400" dirty="0" smtClean="0"/>
              <a:t> </a:t>
            </a:r>
          </a:p>
          <a:p>
            <a:pPr marL="0" indent="0">
              <a:buNone/>
            </a:pPr>
            <a:r>
              <a:rPr lang="cs-CZ" sz="6400" dirty="0" smtClean="0"/>
              <a:t>g</a:t>
            </a:r>
            <a:r>
              <a:rPr lang="cs-CZ" sz="6400" dirty="0" smtClean="0"/>
              <a:t>) pozemky tvořící </a:t>
            </a:r>
            <a:r>
              <a:rPr lang="cs-CZ" sz="6400" b="1" dirty="0" smtClean="0"/>
              <a:t>rezervu státních pozemků </a:t>
            </a:r>
            <a:r>
              <a:rPr lang="cs-CZ" sz="6400" dirty="0" smtClean="0"/>
              <a:t>vymezených jiným právním </a:t>
            </a:r>
            <a:r>
              <a:rPr lang="cs-CZ" sz="6400" dirty="0" smtClean="0"/>
              <a:t>předpisem</a:t>
            </a:r>
            <a:endParaRPr lang="cs-CZ" sz="6400" dirty="0"/>
          </a:p>
        </p:txBody>
      </p:sp>
    </p:spTree>
    <p:extLst>
      <p:ext uri="{BB962C8B-B14F-4D97-AF65-F5344CB8AC3E}">
        <p14:creationId xmlns:p14="http://schemas.microsoft.com/office/powerpoint/2010/main" val="3927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Rezerva státních pozemků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Státní pozemkový úřad vytváří rezervu státních pozemků </a:t>
            </a:r>
          </a:p>
          <a:p>
            <a:pPr lvl="1"/>
            <a:r>
              <a:rPr lang="cs-CZ" dirty="0" smtClean="0"/>
              <a:t>povaha, význam a vývoj institutu</a:t>
            </a:r>
          </a:p>
          <a:p>
            <a:pPr lvl="2"/>
            <a:r>
              <a:rPr lang="cs-CZ" dirty="0" smtClean="0"/>
              <a:t>diskuse</a:t>
            </a:r>
            <a:endParaRPr lang="cs-CZ" dirty="0"/>
          </a:p>
          <a:p>
            <a:pPr lvl="1"/>
            <a:r>
              <a:rPr lang="cs-CZ" dirty="0" smtClean="0"/>
              <a:t>Současný stav:</a:t>
            </a:r>
          </a:p>
          <a:p>
            <a:pPr lvl="2"/>
            <a:r>
              <a:rPr lang="cs-CZ" dirty="0" smtClean="0"/>
              <a:t>vymezeny  </a:t>
            </a:r>
            <a:r>
              <a:rPr lang="cs-CZ" dirty="0" smtClean="0"/>
              <a:t>nařízením vlády k uskutečnění rozvojových </a:t>
            </a:r>
            <a:r>
              <a:rPr lang="cs-CZ" dirty="0" err="1" smtClean="0"/>
              <a:t>nař</a:t>
            </a:r>
            <a:r>
              <a:rPr lang="cs-CZ" dirty="0" smtClean="0"/>
              <a:t>. </a:t>
            </a:r>
            <a:r>
              <a:rPr lang="cs-CZ" dirty="0" err="1" smtClean="0"/>
              <a:t>vl</a:t>
            </a:r>
            <a:r>
              <a:rPr lang="cs-CZ" dirty="0" smtClean="0"/>
              <a:t>. 218/2014 Sb. o stanovení rezervy státních pozemků pro uskutečňování rozvojových programů státu</a:t>
            </a:r>
          </a:p>
          <a:p>
            <a:pPr lvl="3"/>
            <a:r>
              <a:rPr lang="cs-CZ" dirty="0" smtClean="0"/>
              <a:t>s </a:t>
            </a:r>
            <a:r>
              <a:rPr lang="cs-CZ" dirty="0" smtClean="0"/>
              <a:t>pozemky z rezervy podle určení stanoveného nařízením vlády bezúplatně naloží ve prospěch ústředních orgánů státní správy, pro které byla rezerva vytvořena.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30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Převody </a:t>
            </a:r>
            <a:r>
              <a:rPr lang="cs-CZ" dirty="0" smtClean="0"/>
              <a:t>státních zemědělských pozemků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Bezúplatné převody pozemku (na žádost)</a:t>
            </a:r>
          </a:p>
          <a:p>
            <a:pPr lvl="1"/>
            <a:r>
              <a:rPr lang="cs-CZ" dirty="0" smtClean="0"/>
              <a:t>na obce (§ 7 </a:t>
            </a:r>
            <a:r>
              <a:rPr lang="cs-CZ" dirty="0" err="1" smtClean="0"/>
              <a:t>ZoSPÚ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na kraje (§  8 </a:t>
            </a:r>
            <a:r>
              <a:rPr lang="cs-CZ" dirty="0" err="1" smtClean="0"/>
              <a:t>ZoSPÚ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Úplatné převody (na žádost)</a:t>
            </a:r>
          </a:p>
          <a:p>
            <a:pPr lvl="1"/>
            <a:r>
              <a:rPr lang="cs-CZ" dirty="0" smtClean="0"/>
              <a:t>„prioritní“</a:t>
            </a:r>
          </a:p>
          <a:p>
            <a:pPr lvl="2"/>
            <a:r>
              <a:rPr lang="cs-CZ" dirty="0" smtClean="0"/>
              <a:t>na obce (§ 10/1,2 </a:t>
            </a:r>
            <a:r>
              <a:rPr lang="cs-CZ" dirty="0" err="1" smtClean="0"/>
              <a:t>ZoSPÚ</a:t>
            </a:r>
            <a:r>
              <a:rPr lang="cs-CZ" dirty="0" smtClean="0"/>
              <a:t>) </a:t>
            </a:r>
            <a:endParaRPr lang="cs-CZ" dirty="0" smtClean="0"/>
          </a:p>
          <a:p>
            <a:pPr lvl="2"/>
            <a:r>
              <a:rPr lang="cs-CZ" dirty="0" smtClean="0"/>
              <a:t>na vlastníky příp. spoluvlastníky nemovitých  staveb (§ </a:t>
            </a:r>
            <a:r>
              <a:rPr lang="cs-CZ" dirty="0" smtClean="0"/>
              <a:t>10/4 </a:t>
            </a:r>
            <a:r>
              <a:rPr lang="cs-CZ" dirty="0" err="1" smtClean="0"/>
              <a:t>ZoSPÚ</a:t>
            </a:r>
            <a:r>
              <a:rPr lang="cs-CZ" dirty="0" smtClean="0"/>
              <a:t>)</a:t>
            </a:r>
            <a:endParaRPr lang="cs-CZ" dirty="0" smtClean="0"/>
          </a:p>
          <a:p>
            <a:pPr lvl="2"/>
            <a:r>
              <a:rPr lang="cs-CZ" dirty="0" smtClean="0"/>
              <a:t>na vlastníky </a:t>
            </a:r>
            <a:r>
              <a:rPr lang="cs-CZ" dirty="0" err="1" smtClean="0"/>
              <a:t>příp.spoluvlastníky</a:t>
            </a:r>
            <a:r>
              <a:rPr lang="cs-CZ" dirty="0" smtClean="0"/>
              <a:t>  sousedících  pozemků </a:t>
            </a:r>
            <a:endParaRPr lang="cs-CZ" dirty="0" smtClean="0"/>
          </a:p>
          <a:p>
            <a:pPr lvl="1"/>
            <a:r>
              <a:rPr lang="cs-CZ" dirty="0"/>
              <a:t>převod zemědělského pozemku na základě veřejné nabídky (§ </a:t>
            </a:r>
            <a:r>
              <a:rPr lang="cs-CZ" dirty="0" smtClean="0"/>
              <a:t>12 </a:t>
            </a:r>
            <a:r>
              <a:rPr lang="cs-CZ" dirty="0" err="1" smtClean="0"/>
              <a:t>ZoSPÚ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prodej zemědělského pozemku v obchodní veřejné soutěži (§ </a:t>
            </a:r>
            <a:r>
              <a:rPr lang="cs-CZ" dirty="0" smtClean="0"/>
              <a:t>13 </a:t>
            </a:r>
            <a:r>
              <a:rPr lang="cs-CZ" dirty="0" err="1" smtClean="0"/>
              <a:t>ZoSPÚ</a:t>
            </a:r>
            <a:r>
              <a:rPr lang="cs-CZ" dirty="0" smtClean="0"/>
              <a:t>)</a:t>
            </a:r>
            <a:endParaRPr lang="cs-CZ" dirty="0"/>
          </a:p>
          <a:p>
            <a:pPr lvl="1"/>
            <a:endParaRPr lang="cs-CZ" dirty="0"/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601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Osoby oprávněné k nabytí dle § 10 – 13 </a:t>
            </a:r>
            <a:r>
              <a:rPr lang="cs-CZ" dirty="0" err="1" smtClean="0"/>
              <a:t>ZoSPÚ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a) fyzickou osobu, která je občanem</a:t>
            </a:r>
          </a:p>
          <a:p>
            <a:pPr lvl="1"/>
            <a:r>
              <a:rPr lang="cs-CZ" dirty="0" smtClean="0"/>
              <a:t>1. České republiky</a:t>
            </a:r>
          </a:p>
          <a:p>
            <a:pPr lvl="1"/>
            <a:r>
              <a:rPr lang="cs-CZ" dirty="0" smtClean="0"/>
              <a:t>2. jiného členského státu Evropské </a:t>
            </a:r>
            <a:r>
              <a:rPr lang="cs-CZ" dirty="0" smtClean="0"/>
              <a:t>unie,</a:t>
            </a:r>
            <a:endParaRPr lang="cs-CZ" dirty="0" smtClean="0"/>
          </a:p>
          <a:p>
            <a:pPr lvl="1"/>
            <a:r>
              <a:rPr lang="cs-CZ" dirty="0" smtClean="0"/>
              <a:t>3. státu, který je smluvní stranou Dohody o Evropském hospodářském prostoru, nebo</a:t>
            </a:r>
          </a:p>
          <a:p>
            <a:pPr lvl="1"/>
            <a:r>
              <a:rPr lang="cs-CZ" dirty="0" smtClean="0"/>
              <a:t>4. Švýcarské konfederace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b) právnickou osobu, která je zemědělským podnikatelem v České republice,</a:t>
            </a:r>
          </a:p>
          <a:p>
            <a:endParaRPr lang="cs-CZ" dirty="0" smtClean="0"/>
          </a:p>
          <a:p>
            <a:r>
              <a:rPr lang="cs-CZ" dirty="0" smtClean="0"/>
              <a:t>c) právnickou osobu, která je zemědělským podnikatelem nebo má obdobné postavení</a:t>
            </a:r>
          </a:p>
          <a:p>
            <a:pPr lvl="1"/>
            <a:r>
              <a:rPr lang="cs-CZ" dirty="0" smtClean="0"/>
              <a:t>1. v jiném členském státě Evropské unie</a:t>
            </a:r>
          </a:p>
          <a:p>
            <a:pPr lvl="1"/>
            <a:r>
              <a:rPr lang="cs-CZ" dirty="0" smtClean="0"/>
              <a:t>2. ve státě, který je smluvní stranou Dohody o Evropském hospodářském prostoru, nebo</a:t>
            </a:r>
          </a:p>
          <a:p>
            <a:pPr lvl="1"/>
            <a:r>
              <a:rPr lang="cs-CZ" dirty="0" smtClean="0"/>
              <a:t>3. ve Švýcarské konfederaci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63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Převod zemědělského pozemku na základě veřejné nabídky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převod zemědělského pozemku na základě veřejné nabídky (§ </a:t>
            </a:r>
            <a:r>
              <a:rPr lang="cs-CZ" dirty="0" smtClean="0"/>
              <a:t>12 </a:t>
            </a:r>
            <a:r>
              <a:rPr lang="cs-CZ" dirty="0" err="1" smtClean="0"/>
              <a:t>ZoSPÚ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Veřejná nabídka</a:t>
            </a:r>
          </a:p>
          <a:p>
            <a:pPr lvl="2"/>
            <a:r>
              <a:rPr lang="cs-CZ" dirty="0" smtClean="0"/>
              <a:t>Zveřejnění na úřední desce</a:t>
            </a:r>
          </a:p>
          <a:p>
            <a:pPr lvl="2"/>
            <a:r>
              <a:rPr lang="cs-CZ" dirty="0" smtClean="0"/>
              <a:t>Stanovení ceny zemědělských pozemků</a:t>
            </a:r>
          </a:p>
          <a:p>
            <a:pPr lvl="2"/>
            <a:r>
              <a:rPr lang="cs-CZ" dirty="0" smtClean="0"/>
              <a:t>Zveřejnění textu kupní smlouvy</a:t>
            </a:r>
          </a:p>
          <a:p>
            <a:pPr lvl="2"/>
            <a:r>
              <a:rPr lang="cs-CZ" dirty="0" smtClean="0"/>
              <a:t>Lhůty k podání žádosti </a:t>
            </a:r>
          </a:p>
          <a:p>
            <a:pPr lvl="2"/>
            <a:r>
              <a:rPr lang="cs-CZ" dirty="0" smtClean="0"/>
              <a:t>Pořadí žádostí oprávněných osob k podání žádostí (§ 12/4)</a:t>
            </a:r>
          </a:p>
          <a:p>
            <a:pPr lvl="2"/>
            <a:r>
              <a:rPr lang="cs-CZ" dirty="0" smtClean="0"/>
              <a:t>Více osob</a:t>
            </a:r>
          </a:p>
          <a:p>
            <a:pPr lvl="3"/>
            <a:r>
              <a:rPr lang="cs-CZ" dirty="0" smtClean="0"/>
              <a:t>Nabídka kupní ceny</a:t>
            </a:r>
          </a:p>
          <a:p>
            <a:pPr lvl="3"/>
            <a:r>
              <a:rPr lang="cs-CZ" dirty="0" smtClean="0"/>
              <a:t>Kauce (5 % z ceny pozemku)</a:t>
            </a:r>
          </a:p>
          <a:p>
            <a:pPr lvl="3"/>
            <a:r>
              <a:rPr lang="cs-CZ" dirty="0" smtClean="0"/>
              <a:t>Výběr – </a:t>
            </a:r>
            <a:r>
              <a:rPr lang="cs-CZ" dirty="0" err="1" smtClean="0"/>
              <a:t>kriteria</a:t>
            </a:r>
            <a:r>
              <a:rPr lang="cs-CZ" dirty="0" smtClean="0"/>
              <a:t> dle § 12/8 a násl.  </a:t>
            </a:r>
          </a:p>
          <a:p>
            <a:pPr lvl="3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468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Převod zemědělského pozemku na základě veřejné nabídky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Během lhůty pro podávání žádostí </a:t>
            </a:r>
            <a:r>
              <a:rPr lang="cs-CZ" dirty="0" smtClean="0"/>
              <a:t>mohou </a:t>
            </a:r>
            <a:r>
              <a:rPr lang="cs-CZ" dirty="0"/>
              <a:t>o nabízené zemědělské pozemky písemně </a:t>
            </a:r>
            <a:r>
              <a:rPr lang="cs-CZ" dirty="0" smtClean="0"/>
              <a:t>požádat</a:t>
            </a:r>
          </a:p>
          <a:p>
            <a:endParaRPr lang="cs-CZ" dirty="0"/>
          </a:p>
          <a:p>
            <a:pPr lvl="1"/>
            <a:r>
              <a:rPr lang="cs-CZ" dirty="0" smtClean="0"/>
              <a:t>a</a:t>
            </a:r>
            <a:r>
              <a:rPr lang="cs-CZ" dirty="0"/>
              <a:t>) oprávněné osoby, jejichž nárok na náhradní zemědělský pozemek vyjádřený v korunách činí nejméně 50 % z ceny pozemku </a:t>
            </a:r>
            <a:r>
              <a:rPr lang="cs-CZ" dirty="0" smtClean="0"/>
              <a:t>stanovené  SPÚ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b</a:t>
            </a:r>
            <a:r>
              <a:rPr lang="cs-CZ" dirty="0"/>
              <a:t>) fyzické nebo právnické osoby, které jsou zemědělskými podnikateli a které prokazatelně provozují zemědělskou výrobu minimálně po dobu 36 měsíců na zemědělských pozemcích o rozloze nejméně 10 ha v katastrálních územích obce nebo v katastrálním území, které sousedí s katastrálním územím, do něhož náležejí zemědělské pozemky určené k převodu, </a:t>
            </a:r>
            <a:r>
              <a:rPr lang="cs-CZ" dirty="0" smtClean="0"/>
              <a:t>nebo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c</a:t>
            </a:r>
            <a:r>
              <a:rPr lang="cs-CZ" i="1" dirty="0"/>
              <a:t>) </a:t>
            </a:r>
            <a:r>
              <a:rPr lang="cs-CZ" dirty="0"/>
              <a:t>fyzické nebo právnické osoby, které jsou zemědělskými podnikateli a které vlastní nejméně 10 ha zemědělské půdy v katastrálních územích obce nebo v katastrálním území, které sousedí s katastrálním územím, do něhož náležejí zemědělské pozemky určené k převodu, a které prokazatelně provozují na území České republiky zemědělskou výrobu minimálně po dobu 36 měsíců na pozemcích o rozloze nejméně 10 ha.</a:t>
            </a:r>
          </a:p>
        </p:txBody>
      </p:sp>
    </p:spTree>
    <p:extLst>
      <p:ext uri="{BB962C8B-B14F-4D97-AF65-F5344CB8AC3E}">
        <p14:creationId xmlns:p14="http://schemas.microsoft.com/office/powerpoint/2010/main" val="13231700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dirty="0"/>
              <a:t>Převod zemědělského pozemku na základě veřejné </a:t>
            </a:r>
            <a:r>
              <a:rPr lang="cs-CZ" sz="2400" dirty="0" smtClean="0"/>
              <a:t>nabídky - 2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Kupní smlouva</a:t>
            </a:r>
          </a:p>
          <a:p>
            <a:r>
              <a:rPr lang="cs-CZ" dirty="0" smtClean="0"/>
              <a:t>Kupní cena</a:t>
            </a:r>
          </a:p>
          <a:p>
            <a:pPr lvl="1"/>
            <a:r>
              <a:rPr lang="cs-CZ" dirty="0" smtClean="0"/>
              <a:t>Úhrada</a:t>
            </a:r>
          </a:p>
          <a:p>
            <a:r>
              <a:rPr lang="cs-CZ" dirty="0" smtClean="0"/>
              <a:t>Vklad do KN</a:t>
            </a:r>
          </a:p>
          <a:p>
            <a:r>
              <a:rPr lang="cs-CZ" dirty="0" smtClean="0"/>
              <a:t>Zástavní právo (§ 15 </a:t>
            </a:r>
            <a:r>
              <a:rPr lang="cs-CZ" dirty="0" err="1" smtClean="0"/>
              <a:t>ZoSPÚ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Zákonné zástavní právo </a:t>
            </a:r>
            <a:r>
              <a:rPr lang="cs-CZ" dirty="0" smtClean="0"/>
              <a:t>k </a:t>
            </a:r>
            <a:r>
              <a:rPr lang="cs-CZ" dirty="0" smtClean="0"/>
              <a:t>zajištění nesplacené kupní ceny</a:t>
            </a:r>
          </a:p>
          <a:p>
            <a:pPr lvl="1"/>
            <a:r>
              <a:rPr lang="cs-CZ" dirty="0" smtClean="0"/>
              <a:t>Pozemek nesmí být předmětem dalšího zástavního práva, s výjimkou ZP na poskytnutí bankovního úvěru na doplacení celé kupní ceny </a:t>
            </a:r>
          </a:p>
          <a:p>
            <a:r>
              <a:rPr lang="cs-CZ" dirty="0" smtClean="0"/>
              <a:t>Předkupní právo státu (15/2 </a:t>
            </a:r>
            <a:r>
              <a:rPr lang="cs-CZ" dirty="0" err="1" smtClean="0"/>
              <a:t>ZoSPÚ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věcněprávní</a:t>
            </a:r>
            <a:endParaRPr lang="cs-CZ" dirty="0" smtClean="0"/>
          </a:p>
          <a:p>
            <a:pPr lvl="1"/>
            <a:r>
              <a:rPr lang="cs-CZ" dirty="0" smtClean="0"/>
              <a:t>Zánik:</a:t>
            </a:r>
          </a:p>
          <a:p>
            <a:pPr lvl="2"/>
            <a:r>
              <a:rPr lang="cs-CZ" dirty="0" smtClean="0"/>
              <a:t>Zaplacením kupní ceny pozemku, nejdříve uplynutím 5 let ode dne vkladu vlastnického práva do KN ve prospěch nabyvatele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7190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Prodej </a:t>
            </a:r>
            <a:r>
              <a:rPr lang="cs-CZ" dirty="0"/>
              <a:t>zemědělského pozemku v obchodní veřejné soutěži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prodej zemědělského pozemku v obchodní veřejné soutěži (§ 13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Pozemky, které nebyly převedeny v rámci převodu na základě veřejné nabídky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24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Pozemkové vlastnictví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3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Lesní pozemky ve vlastnictví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0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Lesní pozemky ve vlastnictví státu</a:t>
            </a:r>
          </a:p>
        </p:txBody>
      </p:sp>
      <p:sp>
        <p:nvSpPr>
          <p:cNvPr id="2253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10000"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959884C-6C2F-4274-ACBF-B3EA386AC6E2}" type="slidenum">
              <a:rPr lang="cs-CZ" altLang="cs-CZ" sz="2600" smtClean="0">
                <a:solidFill>
                  <a:schemeClr val="bg1"/>
                </a:solidFill>
              </a:rPr>
              <a:pPr/>
              <a:t>41</a:t>
            </a:fld>
            <a:endParaRPr lang="cs-CZ" altLang="cs-CZ" sz="2600" smtClean="0">
              <a:solidFill>
                <a:schemeClr val="bg1"/>
              </a:solidFill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Stát = vlastník</a:t>
            </a:r>
          </a:p>
          <a:p>
            <a:pPr lvl="1" eaLnBrk="1" hangingPunct="1"/>
            <a:r>
              <a:rPr lang="cs-CZ" altLang="cs-CZ" dirty="0" smtClean="0"/>
              <a:t>realizace </a:t>
            </a:r>
            <a:r>
              <a:rPr lang="cs-CZ" altLang="cs-CZ" dirty="0" smtClean="0"/>
              <a:t>obsahu </a:t>
            </a:r>
            <a:r>
              <a:rPr lang="cs-CZ" altLang="cs-CZ" dirty="0" smtClean="0"/>
              <a:t>vlastnictví k lesním pozemkům ve vlastnictví státu</a:t>
            </a:r>
            <a:endParaRPr lang="cs-CZ" altLang="cs-CZ" dirty="0" smtClean="0"/>
          </a:p>
          <a:p>
            <a:pPr lvl="2" eaLnBrk="1" hangingPunct="1"/>
            <a:r>
              <a:rPr lang="cs-CZ" altLang="cs-CZ" dirty="0" smtClean="0"/>
              <a:t>Lesy České republiky, </a:t>
            </a:r>
            <a:r>
              <a:rPr lang="cs-CZ" altLang="cs-CZ" dirty="0" err="1" smtClean="0"/>
              <a:t>s.p</a:t>
            </a:r>
            <a:r>
              <a:rPr lang="cs-CZ" altLang="cs-CZ" dirty="0" smtClean="0"/>
              <a:t>.</a:t>
            </a:r>
          </a:p>
          <a:p>
            <a:pPr lvl="2" eaLnBrk="1" hangingPunct="1"/>
            <a:r>
              <a:rPr lang="cs-CZ" altLang="cs-CZ" dirty="0" smtClean="0"/>
              <a:t>Kancelář prezidenta republiky (organizační složka státu)</a:t>
            </a:r>
          </a:p>
          <a:p>
            <a:pPr lvl="2" eaLnBrk="1" hangingPunct="1"/>
            <a:r>
              <a:rPr lang="cs-CZ" altLang="cs-CZ" dirty="0" smtClean="0"/>
              <a:t>Vojenské lesy a statky, </a:t>
            </a:r>
            <a:r>
              <a:rPr lang="cs-CZ" altLang="cs-CZ" dirty="0" err="1" smtClean="0"/>
              <a:t>s.p</a:t>
            </a:r>
            <a:r>
              <a:rPr lang="cs-CZ" altLang="cs-CZ" dirty="0" smtClean="0"/>
              <a:t>.</a:t>
            </a:r>
          </a:p>
          <a:p>
            <a:pPr lvl="2" eaLnBrk="1" hangingPunct="1"/>
            <a:r>
              <a:rPr lang="cs-CZ" altLang="cs-CZ" dirty="0" smtClean="0"/>
              <a:t>Správy národních </a:t>
            </a:r>
            <a:r>
              <a:rPr lang="cs-CZ" altLang="cs-CZ" dirty="0" smtClean="0"/>
              <a:t>parků 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smtClean="0"/>
              <a:t>katastr </a:t>
            </a:r>
            <a:r>
              <a:rPr lang="cs-CZ" altLang="cs-CZ" dirty="0" smtClean="0"/>
              <a:t>nemovitostí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93740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2400" b="1" dirty="0" smtClean="0"/>
              <a:t>Převod lesních pozemků z vlastnictví </a:t>
            </a:r>
            <a:r>
              <a:rPr lang="cs-CZ" altLang="cs-CZ" sz="2400" b="1" dirty="0" smtClean="0"/>
              <a:t>státu na jiné osoby </a:t>
            </a:r>
            <a:endParaRPr lang="cs-CZ" altLang="cs-CZ" sz="2400" b="1" dirty="0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10000"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95F72D9-58C7-4719-97C2-259E11A70D0B}" type="slidenum">
              <a:rPr lang="cs-CZ" altLang="cs-CZ" sz="2600" smtClean="0">
                <a:solidFill>
                  <a:schemeClr val="bg1"/>
                </a:solidFill>
              </a:rPr>
              <a:pPr/>
              <a:t>42</a:t>
            </a:fld>
            <a:endParaRPr lang="cs-CZ" altLang="cs-CZ" sz="2600" smtClean="0">
              <a:solidFill>
                <a:schemeClr val="bg1"/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Do 31.12.2012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 smtClean="0"/>
              <a:t>Vývoj: do 31.12.2012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err="1" smtClean="0"/>
              <a:t>Zák.č</a:t>
            </a:r>
            <a:r>
              <a:rPr lang="cs-CZ" altLang="cs-CZ" sz="2000" dirty="0" smtClean="0"/>
              <a:t>. 95/1999 Sb., podmínkách převodu zemědělských a lesních pozemků z vlastnictví státu na jiné osoby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/>
              <a:t>Oprávněná osoba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 smtClean="0"/>
              <a:t>obce (odloučené pozemky, bezúplatně)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 smtClean="0"/>
              <a:t>veřejné vysoké školy 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/>
              <a:t>Povinná osoba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/>
              <a:t>Překážky převodu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dirty="0" smtClean="0"/>
          </a:p>
          <a:p>
            <a:pPr eaLnBrk="1" hangingPunct="1">
              <a:lnSpc>
                <a:spcPct val="90000"/>
              </a:lnSpc>
            </a:pPr>
            <a:endParaRPr lang="cs-CZ" altLang="cs-CZ" sz="24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Od 1.1.2013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err="1" smtClean="0"/>
              <a:t>Zák.č</a:t>
            </a:r>
            <a:r>
              <a:rPr lang="cs-CZ" altLang="cs-CZ" sz="2000" dirty="0" smtClean="0"/>
              <a:t>. 503/2012 Sb. o státním pozemkovém úřadu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dirty="0" smtClean="0"/>
              <a:t>Zrušil </a:t>
            </a:r>
            <a:r>
              <a:rPr lang="cs-CZ" altLang="cs-CZ" sz="1600" dirty="0" err="1" smtClean="0"/>
              <a:t>zák.č</a:t>
            </a:r>
            <a:r>
              <a:rPr lang="cs-CZ" altLang="cs-CZ" sz="1600" dirty="0" smtClean="0"/>
              <a:t>. 95/1999 Sb.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800" dirty="0" smtClean="0">
                <a:solidFill>
                  <a:schemeClr val="tx2"/>
                </a:solidFill>
              </a:rPr>
              <a:t>§ 28 – změna  zák. č. 289/1995 Sb. 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2800" dirty="0" smtClean="0">
                <a:solidFill>
                  <a:schemeClr val="tx2"/>
                </a:solidFill>
              </a:rPr>
              <a:t>do § 4 </a:t>
            </a:r>
            <a:r>
              <a:rPr lang="cs-CZ" altLang="cs-CZ" sz="2800" dirty="0" err="1" smtClean="0">
                <a:solidFill>
                  <a:schemeClr val="tx2"/>
                </a:solidFill>
              </a:rPr>
              <a:t>zák.č</a:t>
            </a:r>
            <a:r>
              <a:rPr lang="cs-CZ" altLang="cs-CZ" sz="2800" dirty="0" smtClean="0">
                <a:solidFill>
                  <a:schemeClr val="tx2"/>
                </a:solidFill>
              </a:rPr>
              <a:t>. 289/1996 Sb., lesní zákon,  doplněna právní úprava (odstavce  </a:t>
            </a:r>
            <a:r>
              <a:rPr lang="cs-CZ" altLang="cs-CZ" sz="2800" dirty="0" smtClean="0">
                <a:solidFill>
                  <a:schemeClr val="tx2"/>
                </a:solidFill>
              </a:rPr>
              <a:t>3 až </a:t>
            </a:r>
            <a:r>
              <a:rPr lang="cs-CZ" altLang="cs-CZ" sz="2800" dirty="0" smtClean="0">
                <a:solidFill>
                  <a:schemeClr val="tx2"/>
                </a:solidFill>
              </a:rPr>
              <a:t>10) týkající se dispozic s lesními pozemky ve vlastnictví státu na jiné osoby</a:t>
            </a:r>
            <a:endParaRPr lang="cs-CZ" altLang="cs-CZ" sz="2800" dirty="0" smtClean="0">
              <a:solidFill>
                <a:schemeClr val="tx2"/>
              </a:solidFill>
            </a:endParaRP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997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Převod lesních pozemků z vlastnictví státu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10000"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37C920E-6D3B-44EF-BEC0-855DBC450B35}" type="slidenum">
              <a:rPr lang="cs-CZ" altLang="cs-CZ" sz="2600" smtClean="0">
                <a:solidFill>
                  <a:schemeClr val="bg1"/>
                </a:solidFill>
              </a:rPr>
              <a:pPr/>
              <a:t>43</a:t>
            </a:fld>
            <a:endParaRPr lang="cs-CZ" altLang="cs-CZ" sz="2600" smtClean="0">
              <a:solidFill>
                <a:schemeClr val="bg1"/>
              </a:solidFill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916833"/>
            <a:ext cx="7837115" cy="429981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převody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b="1" u="sng" dirty="0" smtClean="0"/>
              <a:t>A. Na oprávněné osoby dle § 11a  </a:t>
            </a:r>
            <a:r>
              <a:rPr lang="cs-CZ" altLang="cs-CZ" b="1" u="sng" dirty="0" err="1" smtClean="0"/>
              <a:t>zák.č</a:t>
            </a:r>
            <a:r>
              <a:rPr lang="cs-CZ" altLang="cs-CZ" b="1" u="sng" dirty="0" smtClean="0"/>
              <a:t>. 229/1991 Sb.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400" dirty="0" smtClean="0"/>
              <a:t>Tj. náhradní pozemky za nevydané pozemky v restituci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400" dirty="0" smtClean="0"/>
              <a:t>Tzv. odloučené pozemky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cs-CZ" sz="2000" b="1" dirty="0" smtClean="0"/>
              <a:t>vklíněné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cs-CZ" sz="1400" dirty="0" smtClean="0"/>
              <a:t>Zákonné omezení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cs-CZ" sz="2000" b="1" dirty="0" smtClean="0"/>
              <a:t>samostatné</a:t>
            </a:r>
          </a:p>
          <a:p>
            <a:pPr lvl="4" eaLnBrk="1" hangingPunct="1">
              <a:lnSpc>
                <a:spcPct val="90000"/>
              </a:lnSpc>
            </a:pPr>
            <a:r>
              <a:rPr lang="cs-CZ" altLang="cs-CZ" sz="1400" dirty="0" smtClean="0"/>
              <a:t>Zákonná omezení</a:t>
            </a:r>
          </a:p>
          <a:p>
            <a:pPr lvl="2" eaLnBrk="1" hangingPunct="1">
              <a:lnSpc>
                <a:spcPct val="90000"/>
              </a:lnSpc>
            </a:pPr>
            <a:endParaRPr lang="cs-CZ" altLang="cs-CZ" sz="1800" b="1" u="sng" dirty="0" smtClean="0"/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b="1" u="sng" dirty="0" smtClean="0"/>
              <a:t>B</a:t>
            </a:r>
            <a:r>
              <a:rPr lang="cs-CZ" altLang="cs-CZ" sz="1800" b="1" u="sng" dirty="0" smtClean="0"/>
              <a:t>. na vlastníky v uznaných farmových chovech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400" dirty="0" smtClean="0"/>
              <a:t>Neplatí zákonná omezení jako u převodů na oprávněné osoby dle § 11a </a:t>
            </a:r>
            <a:r>
              <a:rPr lang="cs-CZ" altLang="cs-CZ" sz="1400" dirty="0" err="1" smtClean="0"/>
              <a:t>zák.o</a:t>
            </a:r>
            <a:r>
              <a:rPr lang="cs-CZ" altLang="cs-CZ" sz="1400" dirty="0" smtClean="0"/>
              <a:t> půdě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77308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Převod lesních pozemků z vlastnictví státu</a:t>
            </a:r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10000"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F52C125-1FE5-437C-9E45-AB1D3CA8CFB6}" type="slidenum">
              <a:rPr lang="cs-CZ" altLang="cs-CZ" sz="2600" smtClean="0">
                <a:solidFill>
                  <a:schemeClr val="bg1"/>
                </a:solidFill>
              </a:rPr>
              <a:pPr/>
              <a:t>44</a:t>
            </a:fld>
            <a:endParaRPr lang="cs-CZ" altLang="cs-CZ" sz="2600" smtClean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z="2400" b="1" u="sng" dirty="0" smtClean="0"/>
              <a:t>C. na obec</a:t>
            </a:r>
          </a:p>
          <a:p>
            <a:pPr lvl="1">
              <a:defRPr/>
            </a:pPr>
            <a:r>
              <a:rPr lang="cs-CZ" sz="1800" dirty="0" smtClean="0"/>
              <a:t>Bezúplatně</a:t>
            </a:r>
          </a:p>
          <a:p>
            <a:pPr lvl="2">
              <a:defRPr/>
            </a:pPr>
            <a:endParaRPr lang="cs-CZ" sz="1600" dirty="0" smtClean="0"/>
          </a:p>
          <a:p>
            <a:pPr lvl="1">
              <a:defRPr/>
            </a:pPr>
            <a:r>
              <a:rPr lang="cs-CZ" sz="1800" dirty="0" smtClean="0"/>
              <a:t>Lesní Pozemky:</a:t>
            </a:r>
            <a:endParaRPr lang="cs-CZ" sz="1800" dirty="0" smtClean="0"/>
          </a:p>
          <a:p>
            <a:pPr lvl="2">
              <a:defRPr/>
            </a:pPr>
            <a:endParaRPr lang="cs-CZ" sz="1600" dirty="0" smtClean="0"/>
          </a:p>
          <a:p>
            <a:pPr lvl="2">
              <a:defRPr/>
            </a:pPr>
            <a:r>
              <a:rPr lang="cs-CZ" sz="1600" dirty="0" smtClean="0"/>
              <a:t>Odloučené </a:t>
            </a:r>
            <a:r>
              <a:rPr lang="cs-CZ" sz="1600" dirty="0" smtClean="0"/>
              <a:t>lesní pozemky určené územním plánem nebo regulačním plánem nebo územním rozhodnutím k umístění stavby k </a:t>
            </a:r>
            <a:r>
              <a:rPr lang="cs-CZ" sz="1600" b="1" dirty="0" smtClean="0"/>
              <a:t>zastavění veřejně prospěšnou stavbou</a:t>
            </a:r>
          </a:p>
          <a:p>
            <a:pPr lvl="2">
              <a:defRPr/>
            </a:pPr>
            <a:endParaRPr lang="cs-CZ" sz="1600" dirty="0" smtClean="0"/>
          </a:p>
          <a:p>
            <a:pPr lvl="2">
              <a:defRPr/>
            </a:pPr>
            <a:r>
              <a:rPr lang="cs-CZ" sz="1600" dirty="0" smtClean="0"/>
              <a:t>Odloučené lesní pozemky určené vydaným územním plánem nebo regulačním plánem jako </a:t>
            </a:r>
            <a:r>
              <a:rPr lang="cs-CZ" sz="1600" b="1" dirty="0" smtClean="0"/>
              <a:t>sportoviště</a:t>
            </a:r>
          </a:p>
          <a:p>
            <a:pPr lvl="2">
              <a:defRPr/>
            </a:pPr>
            <a:endParaRPr lang="cs-CZ" sz="1600" dirty="0" smtClean="0"/>
          </a:p>
          <a:p>
            <a:pPr lvl="2">
              <a:defRPr/>
            </a:pPr>
            <a:r>
              <a:rPr lang="cs-CZ" sz="1600" b="1" dirty="0" smtClean="0"/>
              <a:t>Spoluvlastnické podíly </a:t>
            </a:r>
            <a:r>
              <a:rPr lang="cs-CZ" sz="1600" dirty="0" smtClean="0"/>
              <a:t>státu v případě, je-li obec spoluvlastníkem pozemku</a:t>
            </a:r>
          </a:p>
          <a:p>
            <a:pPr marL="914400" lvl="2" indent="0">
              <a:buFont typeface="Wingdings" pitchFamily="2" charset="2"/>
              <a:buNone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816061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Odloučené lesní pozemky</a:t>
            </a:r>
          </a:p>
        </p:txBody>
      </p:sp>
      <p:sp>
        <p:nvSpPr>
          <p:cNvPr id="2765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10000"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15F478F-FEB0-456D-8048-A541481A7668}" type="slidenum">
              <a:rPr lang="cs-CZ" altLang="cs-CZ" sz="2600" smtClean="0">
                <a:solidFill>
                  <a:schemeClr val="bg1"/>
                </a:solidFill>
              </a:rPr>
              <a:pPr/>
              <a:t>45</a:t>
            </a:fld>
            <a:endParaRPr lang="cs-CZ" altLang="cs-CZ" sz="2600" smtClean="0">
              <a:solidFill>
                <a:schemeClr val="bg1"/>
              </a:solidFill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4213" y="2276475"/>
            <a:ext cx="7835900" cy="41560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600" b="1" dirty="0" smtClean="0">
                <a:solidFill>
                  <a:srgbClr val="00B050"/>
                </a:solidFill>
              </a:rPr>
              <a:t>ODLOUČENÉ POZEMKY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00" dirty="0" smtClean="0"/>
              <a:t>pozemky, které jsou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vklíněné</a:t>
            </a:r>
            <a:r>
              <a:rPr lang="cs-CZ" altLang="cs-CZ" sz="1600" dirty="0" smtClean="0"/>
              <a:t> mezi lesní pozemky </a:t>
            </a:r>
            <a:r>
              <a:rPr lang="cs-CZ" altLang="cs-CZ" sz="1600" b="1" dirty="0" smtClean="0"/>
              <a:t>jiných vlastníků než státu</a:t>
            </a:r>
            <a:r>
              <a:rPr lang="cs-CZ" altLang="cs-CZ" sz="1600" dirty="0" smtClean="0"/>
              <a:t>, nebo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00" b="1" dirty="0" smtClean="0">
                <a:solidFill>
                  <a:srgbClr val="C00000"/>
                </a:solidFill>
              </a:rPr>
              <a:t>samostatné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lesní pozemky</a:t>
            </a:r>
            <a:r>
              <a:rPr lang="cs-CZ" altLang="cs-CZ" sz="1600" b="1" dirty="0" smtClean="0"/>
              <a:t> obklopené pozemky, které nejsou určeny k plnění funkcí lesa</a:t>
            </a:r>
            <a:r>
              <a:rPr lang="cs-CZ" altLang="cs-CZ" sz="1600" dirty="0" smtClean="0"/>
              <a:t>, za předpokladu, že takový pozemek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cs-CZ" altLang="cs-CZ" sz="1600" dirty="0" smtClean="0"/>
              <a:t>při výměře </a:t>
            </a:r>
            <a:r>
              <a:rPr lang="cs-CZ" altLang="cs-CZ" sz="1600" b="1" dirty="0" smtClean="0"/>
              <a:t>do 1 ha  </a:t>
            </a:r>
            <a:r>
              <a:rPr lang="cs-CZ" altLang="cs-CZ" sz="1600" dirty="0" smtClean="0"/>
              <a:t>je vzdálen </a:t>
            </a:r>
            <a:r>
              <a:rPr lang="cs-CZ" altLang="cs-CZ" sz="1600" b="1" dirty="0" smtClean="0"/>
              <a:t>od komplexu státního lesa více než 100 m,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cs-CZ" altLang="cs-CZ" sz="1600" dirty="0" smtClean="0"/>
              <a:t>při výměře </a:t>
            </a:r>
            <a:r>
              <a:rPr lang="cs-CZ" altLang="cs-CZ" sz="1600" b="1" dirty="0" smtClean="0"/>
              <a:t>do 5 ha více než 500 m,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cs-CZ" altLang="cs-CZ" sz="1600" dirty="0" smtClean="0"/>
              <a:t>při výměře </a:t>
            </a:r>
            <a:r>
              <a:rPr lang="cs-CZ" altLang="cs-CZ" sz="1600" b="1" dirty="0" smtClean="0"/>
              <a:t>do 10 ha více než 1 000 m.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cs-CZ" altLang="cs-CZ" sz="1600" dirty="0" smtClean="0"/>
              <a:t>Lesní pozemky </a:t>
            </a:r>
            <a:r>
              <a:rPr lang="cs-CZ" altLang="cs-CZ" sz="1600" b="1" dirty="0" smtClean="0"/>
              <a:t>do celkové výměry 10 ha </a:t>
            </a:r>
            <a:r>
              <a:rPr lang="cs-CZ" altLang="cs-CZ" sz="1600" b="1" u="sng" dirty="0" smtClean="0"/>
              <a:t>oddělené od komplexu státních lesů </a:t>
            </a:r>
            <a:r>
              <a:rPr lang="cs-CZ" altLang="cs-CZ" sz="1600" b="1" dirty="0" smtClean="0"/>
              <a:t>vodními toky, dálnicemi, silnicemi dálničního typu, přehradami, letišti se zpevněnými plochami nebo jinými pozemkovými pruhy, které znemožňují jejich přímé spojení s komplexem státních lesů při lesní dopravě 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600" dirty="0" smtClean="0">
              <a:solidFill>
                <a:srgbClr val="C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00" dirty="0" smtClean="0">
                <a:solidFill>
                  <a:srgbClr val="C00000"/>
                </a:solidFill>
              </a:rPr>
              <a:t>Komplexem </a:t>
            </a:r>
            <a:r>
              <a:rPr lang="cs-CZ" altLang="cs-CZ" sz="1600" dirty="0" smtClean="0">
                <a:solidFill>
                  <a:srgbClr val="C00000"/>
                </a:solidFill>
              </a:rPr>
              <a:t>státních lesů se rozumí souvislé lesy o výměře větší než 10 ha. 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600" dirty="0" smtClean="0">
              <a:solidFill>
                <a:srgbClr val="C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cs-CZ" alt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7336102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Souvislé pozemky určené plnění funkcí lesa</a:t>
            </a: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10000"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1B7584B-742F-4D4E-890A-6525AE682CF0}" type="slidenum">
              <a:rPr lang="cs-CZ" altLang="cs-CZ" sz="2600" smtClean="0">
                <a:solidFill>
                  <a:schemeClr val="bg1"/>
                </a:solidFill>
              </a:rPr>
              <a:pPr/>
              <a:t>46</a:t>
            </a:fld>
            <a:endParaRPr lang="cs-CZ" altLang="cs-CZ" sz="2600" smtClean="0">
              <a:solidFill>
                <a:schemeClr val="bg1"/>
              </a:solidFill>
            </a:endParaRP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7919665" cy="5112296"/>
          </a:xfrm>
        </p:spPr>
        <p:txBody>
          <a:bodyPr/>
          <a:lstStyle/>
          <a:p>
            <a:endParaRPr lang="cs-CZ" altLang="cs-CZ" sz="1600" b="1" dirty="0" smtClean="0">
              <a:solidFill>
                <a:srgbClr val="00B050"/>
              </a:solidFill>
            </a:endParaRPr>
          </a:p>
          <a:p>
            <a:r>
              <a:rPr lang="cs-CZ" altLang="cs-CZ" sz="1600" b="1" dirty="0" smtClean="0">
                <a:solidFill>
                  <a:srgbClr val="00B050"/>
                </a:solidFill>
              </a:rPr>
              <a:t>Souvislé pozemky</a:t>
            </a:r>
          </a:p>
          <a:p>
            <a:r>
              <a:rPr lang="cs-CZ" altLang="cs-CZ" sz="1600" b="1" dirty="0" smtClean="0"/>
              <a:t>lze-li se dostat z jednoho pozemku na druhý bez překročení cizího pozemku</a:t>
            </a:r>
          </a:p>
          <a:p>
            <a:r>
              <a:rPr lang="cs-CZ" altLang="cs-CZ" sz="1600" dirty="0" smtClean="0"/>
              <a:t>S tím, že:</a:t>
            </a:r>
          </a:p>
          <a:p>
            <a:pPr lvl="1"/>
            <a:r>
              <a:rPr lang="cs-CZ" altLang="cs-CZ" sz="1600" dirty="0" smtClean="0"/>
              <a:t>úzké pozemkové pruhy do šíře 10 m nepřerušují tuto souvislost</a:t>
            </a:r>
          </a:p>
          <a:p>
            <a:pPr lvl="1"/>
            <a:r>
              <a:rPr lang="cs-CZ" altLang="cs-CZ" sz="1600" dirty="0" smtClean="0"/>
              <a:t>leží-li však ve směru podélném, nezakládají souvislost mezi pozemky jimi spojenými</a:t>
            </a:r>
          </a:p>
          <a:p>
            <a:r>
              <a:rPr lang="cs-CZ" altLang="cs-CZ" sz="1600" dirty="0" smtClean="0"/>
              <a:t>Za takové pruhy se nepovažují vodní toky, dálnice, silnice dálničního typu, přehrady, letiště se zpevněnými plochami a další pozemkové pruhy, které znemožňují přímé spojení mezi oddělenými pozemky určenými k plnění funkcí lesa při lesní dopravě</a:t>
            </a:r>
          </a:p>
          <a:p>
            <a:r>
              <a:rPr lang="cs-CZ" altLang="cs-CZ" sz="1600" b="1" dirty="0" smtClean="0"/>
              <a:t>Souvislost není přerušena </a:t>
            </a:r>
            <a:r>
              <a:rPr lang="cs-CZ" altLang="cs-CZ" sz="1600" dirty="0" smtClean="0"/>
              <a:t>pozemní komunikací, vodním tokem, správní hranicí okresu, hranicí obce, hranicí katastrálního území nebo oplocením a podobnými stavbami, pokud neznemožňují přímé spojení mezi jimi oddělenými pozemky určenými plnění funkcí lesa při lesní dopravě</a:t>
            </a:r>
          </a:p>
        </p:txBody>
      </p:sp>
    </p:spTree>
    <p:extLst>
      <p:ext uri="{BB962C8B-B14F-4D97-AF65-F5344CB8AC3E}">
        <p14:creationId xmlns:p14="http://schemas.microsoft.com/office/powerpoint/2010/main" val="27559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2700" dirty="0" smtClean="0"/>
              <a:t>Ostatní </a:t>
            </a:r>
            <a:r>
              <a:rPr lang="cs-CZ" altLang="cs-CZ" sz="2700" dirty="0" smtClean="0"/>
              <a:t>převody lesních pozemků ve vlastnictví státu </a:t>
            </a:r>
            <a:r>
              <a:rPr lang="cs-CZ" altLang="cs-CZ" sz="2700" dirty="0" smtClean="0"/>
              <a:t>na jiné osoby </a:t>
            </a:r>
            <a:endParaRPr lang="cs-CZ" altLang="cs-CZ" sz="2700" dirty="0" smtClean="0"/>
          </a:p>
        </p:txBody>
      </p:sp>
      <p:sp>
        <p:nvSpPr>
          <p:cNvPr id="296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10000"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B1AB38D-BED8-491F-9155-3DDFC8A9BDD6}" type="slidenum">
              <a:rPr lang="cs-CZ" altLang="cs-CZ" sz="2600" smtClean="0">
                <a:solidFill>
                  <a:schemeClr val="bg1"/>
                </a:solidFill>
              </a:rPr>
              <a:pPr/>
              <a:t>47</a:t>
            </a:fld>
            <a:endParaRPr lang="cs-CZ" altLang="cs-CZ" sz="2600" smtClean="0">
              <a:solidFill>
                <a:schemeClr val="bg1"/>
              </a:solidFill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§ </a:t>
            </a:r>
            <a:r>
              <a:rPr lang="cs-CZ" altLang="cs-CZ" dirty="0" smtClean="0"/>
              <a:t>4 odst. 1 – 2 LZ</a:t>
            </a:r>
          </a:p>
          <a:p>
            <a:pPr lvl="1" eaLnBrk="1" hangingPunct="1"/>
            <a:r>
              <a:rPr lang="cs-CZ" altLang="cs-CZ" dirty="0" smtClean="0"/>
              <a:t>předchozí souhlas Ministerstva zemědělství</a:t>
            </a:r>
          </a:p>
          <a:p>
            <a:pPr eaLnBrk="1" hangingPunct="1"/>
            <a:r>
              <a:rPr lang="cs-CZ" altLang="cs-CZ" dirty="0" smtClean="0"/>
              <a:t> 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zák</a:t>
            </a:r>
            <a:r>
              <a:rPr lang="cs-CZ" altLang="cs-CZ" dirty="0" smtClean="0"/>
              <a:t>. </a:t>
            </a:r>
            <a:r>
              <a:rPr lang="cs-CZ" altLang="cs-CZ" dirty="0" smtClean="0"/>
              <a:t>č</a:t>
            </a:r>
            <a:r>
              <a:rPr lang="cs-CZ" altLang="cs-CZ" dirty="0" smtClean="0"/>
              <a:t>. 77/1997 Sb.</a:t>
            </a:r>
          </a:p>
          <a:p>
            <a:pPr lvl="1" eaLnBrk="1" hangingPunct="1"/>
            <a:r>
              <a:rPr lang="cs-CZ" altLang="cs-CZ" dirty="0" smtClean="0"/>
              <a:t>souhlas zakladatele</a:t>
            </a:r>
          </a:p>
          <a:p>
            <a:pPr lvl="2" eaLnBrk="1" hangingPunct="1"/>
            <a:r>
              <a:rPr lang="cs-CZ" altLang="cs-CZ" dirty="0" smtClean="0"/>
              <a:t> </a:t>
            </a:r>
            <a:r>
              <a:rPr lang="cs-CZ" altLang="cs-CZ" dirty="0" smtClean="0"/>
              <a:t>ve vztahu k Lesům ČR, </a:t>
            </a:r>
            <a:r>
              <a:rPr lang="cs-CZ" altLang="cs-CZ" dirty="0" err="1" smtClean="0"/>
              <a:t>s.p</a:t>
            </a:r>
            <a:r>
              <a:rPr lang="cs-CZ" altLang="cs-CZ" dirty="0" smtClean="0"/>
              <a:t>. – </a:t>
            </a:r>
            <a:r>
              <a:rPr lang="cs-CZ" altLang="cs-CZ" dirty="0" err="1" smtClean="0"/>
              <a:t>MZe</a:t>
            </a:r>
            <a:r>
              <a:rPr lang="cs-CZ" alt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689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2400" smtClean="0"/>
              <a:t>Převody lesních pozemků a zák.č. 114/1992 Sb.o ochraně přírody a krajiny</a:t>
            </a:r>
            <a:r>
              <a:rPr lang="cs-CZ" altLang="cs-CZ" smtClean="0"/>
              <a:t> </a:t>
            </a:r>
          </a:p>
        </p:txBody>
      </p:sp>
      <p:sp>
        <p:nvSpPr>
          <p:cNvPr id="307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10000"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0265783-A64A-464B-B5EB-3ADBF6657745}" type="slidenum">
              <a:rPr lang="cs-CZ" altLang="cs-CZ" sz="2600" smtClean="0">
                <a:solidFill>
                  <a:schemeClr val="bg1"/>
                </a:solidFill>
              </a:rPr>
              <a:pPr/>
              <a:t>48</a:t>
            </a:fld>
            <a:endParaRPr lang="cs-CZ" altLang="cs-CZ" sz="2600" smtClean="0">
              <a:solidFill>
                <a:schemeClr val="bg1"/>
              </a:solidFill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ZÁKAZ DISPOZIC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600" b="1" dirty="0" smtClean="0">
                <a:solidFill>
                  <a:srgbClr val="C00000"/>
                </a:solidFill>
              </a:rPr>
              <a:t>Národní 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parky </a:t>
            </a:r>
            <a:r>
              <a:rPr lang="cs-CZ" altLang="cs-CZ" sz="2000" dirty="0" smtClean="0"/>
              <a:t>(§ 23) </a:t>
            </a:r>
          </a:p>
          <a:p>
            <a:pPr>
              <a:lnSpc>
                <a:spcPct val="90000"/>
              </a:lnSpc>
            </a:pPr>
            <a:r>
              <a:rPr lang="cs-CZ" altLang="cs-CZ" sz="1600" b="1" dirty="0" smtClean="0">
                <a:solidFill>
                  <a:srgbClr val="C00000"/>
                </a:solidFill>
              </a:rPr>
              <a:t>Národní </a:t>
            </a:r>
            <a:r>
              <a:rPr lang="cs-CZ" altLang="cs-CZ" sz="1600" b="1" dirty="0">
                <a:solidFill>
                  <a:srgbClr val="C00000"/>
                </a:solidFill>
              </a:rPr>
              <a:t>přírodní rezervace- </a:t>
            </a:r>
            <a:r>
              <a:rPr lang="cs-CZ" altLang="cs-CZ" sz="1600" b="1" dirty="0"/>
              <a:t> § 32 </a:t>
            </a:r>
            <a:r>
              <a:rPr lang="cs-CZ" altLang="cs-CZ" sz="1600" b="1" dirty="0" err="1"/>
              <a:t>ZoPK</a:t>
            </a:r>
            <a:r>
              <a:rPr lang="cs-CZ" altLang="cs-CZ" sz="1600" b="1" dirty="0"/>
              <a:t> </a:t>
            </a:r>
            <a:endParaRPr lang="cs-CZ" altLang="cs-CZ" sz="1600" b="1" dirty="0" smtClean="0"/>
          </a:p>
          <a:p>
            <a:pPr>
              <a:lnSpc>
                <a:spcPct val="90000"/>
              </a:lnSpc>
            </a:pPr>
            <a:r>
              <a:rPr lang="cs-CZ" altLang="cs-CZ" sz="1600" b="1" u="sng" dirty="0">
                <a:solidFill>
                  <a:srgbClr val="C00000"/>
                </a:solidFill>
              </a:rPr>
              <a:t>Národní</a:t>
            </a:r>
            <a:r>
              <a:rPr lang="cs-CZ" altLang="cs-CZ" sz="1600" b="1" dirty="0">
                <a:solidFill>
                  <a:srgbClr val="C00000"/>
                </a:solidFill>
              </a:rPr>
              <a:t> přírodní památka - </a:t>
            </a:r>
            <a:r>
              <a:rPr lang="cs-CZ" altLang="cs-CZ" sz="1600" dirty="0"/>
              <a:t>§ 35 odst. </a:t>
            </a:r>
            <a:r>
              <a:rPr lang="cs-CZ" altLang="cs-CZ" sz="1600" dirty="0" smtClean="0"/>
              <a:t>3</a:t>
            </a:r>
          </a:p>
          <a:p>
            <a:pPr lvl="1">
              <a:lnSpc>
                <a:spcPct val="90000"/>
              </a:lnSpc>
            </a:pPr>
            <a:r>
              <a:rPr lang="cs-CZ" altLang="cs-CZ" sz="1600" b="1" i="1" dirty="0" smtClean="0"/>
              <a:t>mj.  Zákaz dispozic  s lesy</a:t>
            </a:r>
            <a:r>
              <a:rPr lang="cs-CZ" altLang="cs-CZ" sz="1600" b="1" i="1" dirty="0"/>
              <a:t>, </a:t>
            </a:r>
            <a:r>
              <a:rPr lang="cs-CZ" altLang="cs-CZ" sz="1600" b="1" i="1" dirty="0" smtClean="0"/>
              <a:t>lesním půdním fondem…….</a:t>
            </a:r>
            <a:r>
              <a:rPr lang="cs-CZ" altLang="cs-CZ" sz="1600" dirty="0" smtClean="0"/>
              <a:t> </a:t>
            </a:r>
            <a:r>
              <a:rPr lang="cs-CZ" altLang="cs-CZ" sz="1600" b="1" i="1" dirty="0"/>
              <a:t>jsou ke dni nabytí účinnosti tohoto zákona ve státním </a:t>
            </a:r>
            <a:r>
              <a:rPr lang="cs-CZ" altLang="cs-CZ" sz="1600" b="1" i="1" dirty="0" smtClean="0"/>
              <a:t>vlastnictví</a:t>
            </a:r>
            <a:r>
              <a:rPr lang="cs-CZ" altLang="cs-CZ" sz="1600" b="1" dirty="0" smtClean="0">
                <a:solidFill>
                  <a:srgbClr val="C00000"/>
                </a:solidFill>
              </a:rPr>
              <a:t> </a:t>
            </a:r>
            <a:endParaRPr lang="cs-CZ" altLang="cs-CZ" sz="1600" b="1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1600" dirty="0" smtClean="0"/>
              <a:t>s výjimkou majetkových restitucí </a:t>
            </a:r>
            <a:endParaRPr lang="cs-CZ" altLang="cs-CZ" sz="1600" dirty="0"/>
          </a:p>
          <a:p>
            <a:pPr lvl="1">
              <a:lnSpc>
                <a:spcPct val="90000"/>
              </a:lnSpc>
            </a:pPr>
            <a:r>
              <a:rPr lang="cs-CZ" altLang="cs-CZ" sz="1600" dirty="0"/>
              <a:t>Za zcizení se nepovažují směny pozemků odůvodněné zájmy ochrany přírody.</a:t>
            </a:r>
          </a:p>
          <a:p>
            <a:pPr lvl="1">
              <a:lnSpc>
                <a:spcPct val="90000"/>
              </a:lnSpc>
            </a:pPr>
            <a:endParaRPr lang="cs-CZ" altLang="cs-CZ" sz="1600" dirty="0" smtClean="0"/>
          </a:p>
          <a:p>
            <a:pPr lvl="1">
              <a:lnSpc>
                <a:spcPct val="90000"/>
              </a:lnSpc>
            </a:pPr>
            <a:r>
              <a:rPr lang="cs-CZ" altLang="cs-CZ" sz="1600" dirty="0" smtClean="0"/>
              <a:t>diskuse</a:t>
            </a:r>
            <a:endParaRPr lang="cs-CZ" altLang="cs-CZ" sz="1600" dirty="0"/>
          </a:p>
          <a:p>
            <a:pPr lvl="2">
              <a:lnSpc>
                <a:spcPct val="90000"/>
              </a:lnSpc>
            </a:pPr>
            <a:r>
              <a:rPr lang="cs-CZ" altLang="cs-CZ" sz="1600" dirty="0"/>
              <a:t>terminologie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 err="1"/>
              <a:t>učinnost</a:t>
            </a:r>
            <a:r>
              <a:rPr lang="cs-CZ" altLang="cs-CZ" sz="1600" dirty="0"/>
              <a:t> zákona </a:t>
            </a:r>
            <a:r>
              <a:rPr lang="cs-CZ" altLang="cs-CZ" sz="1600" dirty="0" smtClean="0"/>
              <a:t>114/1992 Sb.</a:t>
            </a:r>
            <a:endParaRPr lang="cs-CZ" altLang="cs-CZ" sz="1600" dirty="0"/>
          </a:p>
          <a:p>
            <a:pPr lvl="2">
              <a:lnSpc>
                <a:spcPct val="90000"/>
              </a:lnSpc>
            </a:pPr>
            <a:r>
              <a:rPr lang="cs-CZ" altLang="cs-CZ" sz="1600" dirty="0"/>
              <a:t>význam cit. ustanovení </a:t>
            </a:r>
          </a:p>
          <a:p>
            <a:pPr>
              <a:lnSpc>
                <a:spcPct val="90000"/>
              </a:lnSpc>
            </a:pPr>
            <a:endParaRPr lang="cs-CZ" altLang="cs-CZ" sz="1600" dirty="0"/>
          </a:p>
          <a:p>
            <a:pPr>
              <a:lnSpc>
                <a:spcPct val="90000"/>
              </a:lnSpc>
            </a:pPr>
            <a:endParaRPr lang="cs-CZ" altLang="cs-CZ" sz="1600" b="1" dirty="0"/>
          </a:p>
          <a:p>
            <a:pPr lvl="2" eaLnBrk="1" hangingPunct="1">
              <a:lnSpc>
                <a:spcPct val="90000"/>
              </a:lnSpc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86594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Pozemkové vlastnictví obcí a krajů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83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Pozemkové vlastnictví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363272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Prameny právní úpravy</a:t>
            </a:r>
          </a:p>
          <a:p>
            <a:pPr lvl="1"/>
            <a:r>
              <a:rPr lang="cs-CZ" dirty="0"/>
              <a:t> </a:t>
            </a:r>
            <a:r>
              <a:rPr lang="cs-CZ" sz="2000" dirty="0" smtClean="0"/>
              <a:t>občanský zákoník</a:t>
            </a:r>
          </a:p>
          <a:p>
            <a:pPr lvl="1"/>
            <a:r>
              <a:rPr lang="cs-CZ" sz="2000" dirty="0" smtClean="0"/>
              <a:t> speciální úprava týkající se pozemkového vlastnictví státu -  zejména:</a:t>
            </a:r>
          </a:p>
          <a:p>
            <a:pPr lvl="2"/>
            <a:r>
              <a:rPr lang="cs-CZ" sz="2000" dirty="0" err="1" smtClean="0"/>
              <a:t>Zák.č</a:t>
            </a:r>
            <a:r>
              <a:rPr lang="cs-CZ" sz="2000" dirty="0" smtClean="0"/>
              <a:t>. 219/2000 Sb. o majetku České republiky, vez znění pozdějších předpisů </a:t>
            </a:r>
          </a:p>
          <a:p>
            <a:pPr lvl="2"/>
            <a:r>
              <a:rPr lang="cs-CZ" sz="2000" dirty="0" err="1" smtClean="0"/>
              <a:t>Zák.č</a:t>
            </a:r>
            <a:r>
              <a:rPr lang="cs-CZ" sz="2000" dirty="0" smtClean="0"/>
              <a:t>. 201/2002 Sb.  o  Úřadu pro zastupování státu ve věcech majetkových, ve znění pozdějších předpisů   </a:t>
            </a:r>
          </a:p>
          <a:p>
            <a:pPr lvl="2"/>
            <a:r>
              <a:rPr lang="cs-CZ" sz="2000" dirty="0" err="1" smtClean="0"/>
              <a:t>Zák.č</a:t>
            </a:r>
            <a:r>
              <a:rPr lang="cs-CZ" sz="2000" dirty="0" smtClean="0"/>
              <a:t>. 77/1997 Sb. o státním podniku, ve znění pozdějších předpisů</a:t>
            </a:r>
          </a:p>
          <a:p>
            <a:pPr lvl="2"/>
            <a:r>
              <a:rPr lang="cs-CZ" sz="2000" dirty="0" err="1" smtClean="0"/>
              <a:t>Zák.č</a:t>
            </a:r>
            <a:r>
              <a:rPr lang="cs-CZ" sz="2000" dirty="0" smtClean="0"/>
              <a:t>. 503/2012 Sb., o Státním pozemkovém úřadu (zrušil </a:t>
            </a:r>
            <a:r>
              <a:rPr lang="cs-CZ" sz="2000" dirty="0" err="1" smtClean="0"/>
              <a:t>zák.č</a:t>
            </a:r>
            <a:r>
              <a:rPr lang="cs-CZ" sz="2000" dirty="0" smtClean="0"/>
              <a:t>. 569/1991 Sb., o Pozemkovém fondu České republiky)</a:t>
            </a:r>
          </a:p>
          <a:p>
            <a:pPr lvl="2"/>
            <a:r>
              <a:rPr lang="cs-CZ" sz="2000" dirty="0" smtClean="0"/>
              <a:t>Zák. č. 289/1995 Sb., lesní zákon, ve znění pozdějších předpisů</a:t>
            </a:r>
          </a:p>
          <a:p>
            <a:pPr lvl="2"/>
            <a:r>
              <a:rPr lang="cs-CZ" sz="2000" dirty="0" err="1" smtClean="0"/>
              <a:t>Zák.č</a:t>
            </a:r>
            <a:r>
              <a:rPr lang="cs-CZ" sz="2000" dirty="0" smtClean="0"/>
              <a:t>. 114/1992 Sb., o ochraně přírody a krajiny, ve znění pozdějších předpisů</a:t>
            </a:r>
          </a:p>
          <a:p>
            <a:pPr lvl="2"/>
            <a:r>
              <a:rPr lang="cs-CZ" sz="2000" dirty="0" err="1" smtClean="0"/>
              <a:t>Zák.č</a:t>
            </a:r>
            <a:r>
              <a:rPr lang="cs-CZ" sz="2000" dirty="0" smtClean="0"/>
              <a:t>. 139/2002 Sb., o pozemkových úpravách, ve znění pozdějších předpisů</a:t>
            </a:r>
          </a:p>
          <a:p>
            <a:pPr lvl="2"/>
            <a:r>
              <a:rPr lang="cs-CZ" sz="2000" dirty="0" err="1" smtClean="0"/>
              <a:t>Zák.č</a:t>
            </a:r>
            <a:r>
              <a:rPr lang="cs-CZ" sz="2000" dirty="0" smtClean="0"/>
              <a:t>. 44/1988 Sb., horní zákon, ve znění pozdějších předpisů</a:t>
            </a:r>
          </a:p>
          <a:p>
            <a:pPr lvl="2"/>
            <a:r>
              <a:rPr lang="cs-CZ" sz="2000" dirty="0" err="1" smtClean="0"/>
              <a:t>Zák.č</a:t>
            </a:r>
            <a:r>
              <a:rPr lang="cs-CZ" sz="2000" dirty="0" smtClean="0"/>
              <a:t>. 222/1999 Sb., o zajišťování obrany státu, ve znění pozdějších předpisů</a:t>
            </a:r>
          </a:p>
          <a:p>
            <a:pPr lvl="2"/>
            <a:r>
              <a:rPr lang="cs-CZ" sz="2100" dirty="0" smtClean="0"/>
              <a:t>stavební zákon (předkupní právo státu)</a:t>
            </a:r>
          </a:p>
          <a:p>
            <a:pPr lvl="2"/>
            <a:r>
              <a:rPr lang="cs-CZ" sz="2100" dirty="0" smtClean="0"/>
              <a:t>restituční, privatizační předpisy</a:t>
            </a:r>
          </a:p>
          <a:p>
            <a:pPr lvl="1"/>
            <a:r>
              <a:rPr lang="cs-CZ" sz="2100" dirty="0" smtClean="0"/>
              <a:t>Katastrální předpisy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97442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/>
          </a:bodyPr>
          <a:lstStyle/>
          <a:p>
            <a:r>
              <a:rPr lang="cs-CZ" dirty="0" smtClean="0"/>
              <a:t>Pozemkové vlastnictví obcí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363272" cy="5472608"/>
          </a:xfrm>
        </p:spPr>
        <p:txBody>
          <a:bodyPr>
            <a:noAutofit/>
          </a:bodyPr>
          <a:lstStyle/>
          <a:p>
            <a:r>
              <a:rPr lang="cs-CZ" sz="1600" dirty="0" smtClean="0"/>
              <a:t>Základní prameny :</a:t>
            </a:r>
          </a:p>
          <a:p>
            <a:r>
              <a:rPr lang="cs-CZ" sz="1600" dirty="0" smtClean="0"/>
              <a:t>Občanský zákoník</a:t>
            </a:r>
          </a:p>
          <a:p>
            <a:r>
              <a:rPr lang="cs-CZ" sz="1600" dirty="0" smtClean="0"/>
              <a:t>Speciální  zákony – zejména:</a:t>
            </a:r>
          </a:p>
          <a:p>
            <a:pPr lvl="1"/>
            <a:r>
              <a:rPr lang="cs-CZ" sz="1600" dirty="0" smtClean="0"/>
              <a:t>Předpisy, jimiž </a:t>
            </a:r>
            <a:r>
              <a:rPr lang="cs-CZ" sz="1600" dirty="0" smtClean="0"/>
              <a:t>obce </a:t>
            </a:r>
            <a:r>
              <a:rPr lang="cs-CZ" sz="1600" dirty="0" smtClean="0"/>
              <a:t>nabyly majetek  vč. pozemků do svého vlastnictví</a:t>
            </a:r>
          </a:p>
          <a:p>
            <a:pPr lvl="2"/>
            <a:r>
              <a:rPr lang="cs-CZ" sz="1600" dirty="0" smtClean="0"/>
              <a:t>restituční </a:t>
            </a:r>
          </a:p>
          <a:p>
            <a:pPr lvl="2"/>
            <a:r>
              <a:rPr lang="cs-CZ" sz="1600" dirty="0" err="1" smtClean="0"/>
              <a:t>Zák.č</a:t>
            </a:r>
            <a:r>
              <a:rPr lang="cs-CZ" sz="1600" dirty="0" smtClean="0"/>
              <a:t>. 172/1991 Sb., o přechodu některých věci z majetku ČR do vlastnictví obcí, ve znění pozdějších předpisů</a:t>
            </a:r>
          </a:p>
          <a:p>
            <a:pPr lvl="2"/>
            <a:r>
              <a:rPr lang="cs-CZ" sz="1600" dirty="0" smtClean="0"/>
              <a:t>Privatizační</a:t>
            </a:r>
          </a:p>
          <a:p>
            <a:pPr lvl="2"/>
            <a:r>
              <a:rPr lang="cs-CZ" sz="1600" dirty="0" err="1" smtClean="0"/>
              <a:t>Zák.č</a:t>
            </a:r>
            <a:r>
              <a:rPr lang="cs-CZ" sz="1600" dirty="0" smtClean="0"/>
              <a:t>. 92/1991 Sb. o velké privatizaci</a:t>
            </a:r>
          </a:p>
          <a:p>
            <a:pPr lvl="2"/>
            <a:r>
              <a:rPr lang="cs-CZ" sz="1600" dirty="0" err="1" smtClean="0"/>
              <a:t>Zák.č</a:t>
            </a:r>
            <a:r>
              <a:rPr lang="cs-CZ" sz="1600" dirty="0" smtClean="0"/>
              <a:t>. 290/2002 Sb., o přechodu některých dalších věcí  práv a závazků ČR na kraje a obce</a:t>
            </a:r>
          </a:p>
          <a:p>
            <a:pPr lvl="2"/>
            <a:r>
              <a:rPr lang="cs-CZ" sz="1600" dirty="0" err="1" smtClean="0"/>
              <a:t>Zák.č</a:t>
            </a:r>
            <a:r>
              <a:rPr lang="cs-CZ" sz="1600" dirty="0" smtClean="0"/>
              <a:t>. 569/1991 Sb., o Pozemkovém fondu ČR</a:t>
            </a:r>
          </a:p>
          <a:p>
            <a:pPr lvl="1"/>
            <a:r>
              <a:rPr lang="cs-CZ" sz="1600" dirty="0" err="1" smtClean="0"/>
              <a:t>Zák.č</a:t>
            </a:r>
            <a:r>
              <a:rPr lang="cs-CZ" sz="1600" dirty="0" smtClean="0"/>
              <a:t>. 128/2000 </a:t>
            </a:r>
            <a:r>
              <a:rPr lang="cs-CZ" sz="1600" dirty="0" err="1" smtClean="0"/>
              <a:t>Sb.,o</a:t>
            </a:r>
            <a:r>
              <a:rPr lang="cs-CZ" sz="1600" dirty="0" smtClean="0"/>
              <a:t> obcích, ve znění pozdějších předpisů</a:t>
            </a:r>
          </a:p>
          <a:p>
            <a:pPr lvl="1"/>
            <a:r>
              <a:rPr lang="cs-CZ" sz="1600" dirty="0" err="1" smtClean="0"/>
              <a:t>Zák.č</a:t>
            </a:r>
            <a:r>
              <a:rPr lang="cs-CZ" sz="1600" dirty="0" smtClean="0"/>
              <a:t>. 503/2012 Sb., o Státním pozemkovém úřadu, ve znění pozdějších předpisů</a:t>
            </a:r>
          </a:p>
          <a:p>
            <a:pPr lvl="1"/>
            <a:r>
              <a:rPr lang="cs-CZ" sz="1600" dirty="0" err="1" smtClean="0"/>
              <a:t>Zák.č</a:t>
            </a:r>
            <a:r>
              <a:rPr lang="cs-CZ" sz="1600" dirty="0" smtClean="0"/>
              <a:t>. 289/1996 Sb., o lesích, ve znění pozdějších předpisů</a:t>
            </a:r>
          </a:p>
          <a:p>
            <a:pPr lvl="1"/>
            <a:r>
              <a:rPr lang="cs-CZ" sz="1600" dirty="0" err="1" smtClean="0"/>
              <a:t>Zák.č</a:t>
            </a:r>
            <a:r>
              <a:rPr lang="cs-CZ" sz="1600" dirty="0" smtClean="0"/>
              <a:t>. 139/2002 Sb., o pozemkových úpravách</a:t>
            </a:r>
          </a:p>
          <a:p>
            <a:pPr lvl="1"/>
            <a:r>
              <a:rPr lang="cs-CZ" sz="1600" dirty="0" smtClean="0"/>
              <a:t>Stavební zákon (předkupní právo)</a:t>
            </a:r>
          </a:p>
          <a:p>
            <a:r>
              <a:rPr lang="cs-CZ" sz="1600" dirty="0" smtClean="0"/>
              <a:t> katastrální předpisy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7961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Způsoby vzniku  pozemkového vlastnictví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ze </a:t>
            </a:r>
            <a:r>
              <a:rPr lang="cs-CZ" dirty="0" smtClean="0"/>
              <a:t>zákona</a:t>
            </a:r>
          </a:p>
          <a:p>
            <a:r>
              <a:rPr lang="cs-CZ" dirty="0" smtClean="0"/>
              <a:t>na základě zákona</a:t>
            </a:r>
          </a:p>
          <a:p>
            <a:r>
              <a:rPr lang="cs-CZ" dirty="0" smtClean="0"/>
              <a:t>vydržením</a:t>
            </a:r>
          </a:p>
          <a:p>
            <a:r>
              <a:rPr lang="cs-CZ" dirty="0" smtClean="0"/>
              <a:t>rozhodnutím příslušného orgánu</a:t>
            </a:r>
          </a:p>
          <a:p>
            <a:r>
              <a:rPr lang="cs-CZ" dirty="0" smtClean="0"/>
              <a:t>smlouvou</a:t>
            </a:r>
          </a:p>
          <a:p>
            <a:r>
              <a:rPr lang="cs-CZ" dirty="0" smtClean="0"/>
              <a:t>děděním ze závěti, odkazem, na základě dědické smlouvy </a:t>
            </a:r>
          </a:p>
        </p:txBody>
      </p:sp>
    </p:spTree>
    <p:extLst>
      <p:ext uri="{BB962C8B-B14F-4D97-AF65-F5344CB8AC3E}">
        <p14:creationId xmlns:p14="http://schemas.microsoft.com/office/powerpoint/2010/main" val="75497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Základní pravidla při hospodaření s majetkem (vč. pozemků) ve vlastnictví obcí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Povinnosti obce </a:t>
            </a:r>
            <a:r>
              <a:rPr lang="cs-CZ" dirty="0" smtClean="0"/>
              <a:t>(§ 38 zákona o obcích)</a:t>
            </a:r>
          </a:p>
          <a:p>
            <a:pPr lvl="1"/>
            <a:r>
              <a:rPr lang="cs-CZ" dirty="0" smtClean="0"/>
              <a:t>majetek(tj. vč. pozemků) . účelně </a:t>
            </a:r>
            <a:r>
              <a:rPr lang="cs-CZ" dirty="0" smtClean="0"/>
              <a:t>a hospodárně </a:t>
            </a:r>
            <a:r>
              <a:rPr lang="cs-CZ" dirty="0" smtClean="0"/>
              <a:t>využívat v </a:t>
            </a:r>
            <a:r>
              <a:rPr lang="cs-CZ" dirty="0" smtClean="0"/>
              <a:t>souladu </a:t>
            </a:r>
            <a:r>
              <a:rPr lang="cs-CZ" dirty="0" smtClean="0"/>
              <a:t>se  </a:t>
            </a:r>
            <a:r>
              <a:rPr lang="cs-CZ" dirty="0" smtClean="0"/>
              <a:t>zájmy a úkoly </a:t>
            </a:r>
            <a:r>
              <a:rPr lang="cs-CZ" dirty="0" smtClean="0"/>
              <a:t>obce  </a:t>
            </a:r>
            <a:endParaRPr lang="cs-CZ" dirty="0" smtClean="0"/>
          </a:p>
          <a:p>
            <a:pPr lvl="1"/>
            <a:r>
              <a:rPr lang="cs-CZ" dirty="0" smtClean="0"/>
              <a:t>pečovat </a:t>
            </a:r>
            <a:r>
              <a:rPr lang="cs-CZ" dirty="0" smtClean="0"/>
              <a:t>o zachování a rozvoj svého majetku.</a:t>
            </a:r>
          </a:p>
          <a:p>
            <a:pPr lvl="1"/>
            <a:r>
              <a:rPr lang="cs-CZ" dirty="0" smtClean="0"/>
              <a:t>vést účetnictví</a:t>
            </a:r>
            <a:endParaRPr lang="cs-CZ" dirty="0" smtClean="0"/>
          </a:p>
          <a:p>
            <a:pPr lvl="1"/>
            <a:r>
              <a:rPr lang="cs-CZ" dirty="0" smtClean="0"/>
              <a:t>chránit  </a:t>
            </a:r>
            <a:r>
              <a:rPr lang="cs-CZ" dirty="0" smtClean="0"/>
              <a:t>před zničením, poškozením, odcizením nebo </a:t>
            </a:r>
            <a:r>
              <a:rPr lang="cs-CZ" dirty="0" smtClean="0"/>
              <a:t>zneužitím</a:t>
            </a:r>
          </a:p>
          <a:p>
            <a:pPr lvl="2"/>
            <a:r>
              <a:rPr lang="cs-CZ" dirty="0" smtClean="0"/>
              <a:t>Specifika ve </a:t>
            </a:r>
            <a:r>
              <a:rPr lang="cs-CZ" dirty="0" err="1" smtClean="0"/>
              <a:t>vzahu</a:t>
            </a:r>
            <a:r>
              <a:rPr lang="cs-CZ" dirty="0" smtClean="0"/>
              <a:t> k pozemkům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chránit </a:t>
            </a:r>
            <a:r>
              <a:rPr lang="cs-CZ" dirty="0" smtClean="0"/>
              <a:t>před neoprávněnými zásahy a včas uplatňovat právo na náhradu škody a právo na vydání bezdůvodného obohacení.</a:t>
            </a:r>
          </a:p>
          <a:p>
            <a:pPr lvl="1"/>
            <a:r>
              <a:rPr lang="cs-CZ" dirty="0" smtClean="0"/>
              <a:t>povinnosti při nakládání s nepotřebným </a:t>
            </a:r>
            <a:r>
              <a:rPr lang="cs-CZ" dirty="0" smtClean="0"/>
              <a:t>majetkem obec </a:t>
            </a:r>
            <a:endParaRPr lang="cs-CZ" dirty="0" smtClean="0"/>
          </a:p>
          <a:p>
            <a:pPr lvl="2"/>
            <a:r>
              <a:rPr lang="cs-CZ" dirty="0" smtClean="0"/>
              <a:t>naložit </a:t>
            </a:r>
            <a:r>
              <a:rPr lang="cs-CZ" dirty="0" smtClean="0"/>
              <a:t>způsoby a za podmínek stanovených „zvláštními předpisy“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216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Záměr obce disponovat s majetkem (vč. pozemků)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075240" cy="5040560"/>
          </a:xfrm>
        </p:spPr>
        <p:txBody>
          <a:bodyPr>
            <a:noAutofit/>
          </a:bodyPr>
          <a:lstStyle/>
          <a:p>
            <a:r>
              <a:rPr lang="cs-CZ" sz="1800" dirty="0" smtClean="0"/>
              <a:t>§ 39 zákona o obcích </a:t>
            </a:r>
          </a:p>
          <a:p>
            <a:pPr lvl="1"/>
            <a:r>
              <a:rPr lang="cs-CZ" sz="1800" dirty="0" smtClean="0"/>
              <a:t>Záměr obce </a:t>
            </a:r>
            <a:r>
              <a:rPr lang="cs-CZ" sz="1800" b="1" dirty="0" smtClean="0"/>
              <a:t>prodat, směnit nebo darovat nemovitý majetek</a:t>
            </a:r>
            <a:r>
              <a:rPr lang="cs-CZ" sz="1800" dirty="0" smtClean="0"/>
              <a:t>, pronajmout jej nebo poskytnout jako výpůjčku obec zveřejní po dobu nejméně 15 dnů před rozhodnutím v příslušném orgánu obce vyvěšením na úřední desce obecního úřadu, aby se k němu mohli zájemci vyjádřit a předložit své nabídky.</a:t>
            </a:r>
          </a:p>
          <a:p>
            <a:pPr lvl="1"/>
            <a:r>
              <a:rPr lang="cs-CZ" sz="1800" dirty="0" smtClean="0"/>
              <a:t> Záměr může obec též zveřejnit způsobem v místě obvyklým. </a:t>
            </a:r>
          </a:p>
          <a:p>
            <a:pPr lvl="1"/>
            <a:r>
              <a:rPr lang="cs-CZ" sz="1800" b="1" dirty="0" smtClean="0"/>
              <a:t>Pokud obec záměr nezveřejní, je právní jednání neplatné</a:t>
            </a:r>
            <a:r>
              <a:rPr lang="cs-CZ" sz="1800" dirty="0" smtClean="0"/>
              <a:t>. Nemovitost se v záměru označí údaji podle zvláštního zákona (rozuměj – katastrální přepisy platného ke dni zveřejnění záměru.</a:t>
            </a:r>
          </a:p>
          <a:p>
            <a:pPr lvl="1"/>
            <a:r>
              <a:rPr lang="cs-CZ" sz="1800" dirty="0" smtClean="0"/>
              <a:t>při úplatném převodu majetku se cena sjednává zpravidla ve výši, která je v daném místě a čase obvyklá, nejde-li o cenu regulovanou státem. Odchylka od ceny obvyklé musí být zdůvodněna</a:t>
            </a:r>
          </a:p>
          <a:p>
            <a:r>
              <a:rPr lang="cs-CZ" sz="1800" dirty="0" smtClean="0"/>
              <a:t>§ </a:t>
            </a:r>
            <a:r>
              <a:rPr lang="cs-CZ" sz="1800" dirty="0" smtClean="0"/>
              <a:t>85 zákona o obcích </a:t>
            </a:r>
          </a:p>
          <a:p>
            <a:pPr lvl="1"/>
            <a:r>
              <a:rPr lang="cs-CZ" sz="1800" dirty="0" smtClean="0"/>
              <a:t>o převodu nemovitých věcí z majetku obce rozhoduje zastupitelstvo obce</a:t>
            </a:r>
          </a:p>
        </p:txBody>
      </p:sp>
    </p:spTree>
    <p:extLst>
      <p:ext uri="{BB962C8B-B14F-4D97-AF65-F5344CB8AC3E}">
        <p14:creationId xmlns:p14="http://schemas.microsoft.com/office/powerpoint/2010/main" val="76404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Pozemkové vlastnictví obcí a pozemkové úpravy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554152" cy="5328592"/>
          </a:xfrm>
        </p:spPr>
        <p:txBody>
          <a:bodyPr>
            <a:noAutofit/>
          </a:bodyPr>
          <a:lstStyle/>
          <a:p>
            <a:r>
              <a:rPr lang="cs-CZ" sz="1800" dirty="0" smtClean="0"/>
              <a:t>obec jako vlastník pozemků = účastník řízení o pozemkových úpravách</a:t>
            </a:r>
          </a:p>
          <a:p>
            <a:r>
              <a:rPr lang="cs-CZ" sz="1800" dirty="0" smtClean="0"/>
              <a:t>pozemky ve vlastnictví obce „na vstupu“  x pozemky ve vlastnictví obce na základ výsledků pozemkových úprav </a:t>
            </a:r>
          </a:p>
          <a:p>
            <a:r>
              <a:rPr lang="cs-CZ" sz="1800" dirty="0" smtClean="0"/>
              <a:t>specifika ve vztahu ke společným zařízením</a:t>
            </a:r>
          </a:p>
          <a:p>
            <a:pPr lvl="1"/>
            <a:r>
              <a:rPr lang="cs-CZ" sz="1800" dirty="0" smtClean="0"/>
              <a:t>Pro realizaci společných zařízení se prioritně použijí pozemky ve vlastnictví státu, </a:t>
            </a:r>
            <a:r>
              <a:rPr lang="cs-CZ" sz="1800" u="sng" dirty="0" smtClean="0"/>
              <a:t>obcí (§ 9/17 zákona o PÚ) </a:t>
            </a:r>
          </a:p>
          <a:p>
            <a:pPr lvl="1"/>
            <a:r>
              <a:rPr lang="cs-CZ" sz="1800" dirty="0" smtClean="0"/>
              <a:t>Pozemky, na nichž jsou návrhem pozemkových úprav umístěna společná zařízení</a:t>
            </a:r>
          </a:p>
          <a:p>
            <a:pPr lvl="2"/>
            <a:r>
              <a:rPr lang="cs-CZ" sz="1800" dirty="0" smtClean="0"/>
              <a:t> mohou být převedeny do vlastnictví obce (§ 9/12 zákona o PÚ) </a:t>
            </a:r>
          </a:p>
          <a:p>
            <a:pPr lvl="2"/>
            <a:r>
              <a:rPr lang="cs-CZ" sz="1800" dirty="0" smtClean="0"/>
              <a:t>! Převod těchto pozemků, na kterých dosud nebyla realizována společná zařízení nebo nebyla schválena změna jejich  využití, je možný jen se souhlasem pozemkového úřadu</a:t>
            </a:r>
          </a:p>
          <a:p>
            <a:pPr lvl="2"/>
            <a:r>
              <a:rPr lang="cs-CZ" sz="1800" dirty="0" smtClean="0"/>
              <a:t>Převod bez souhlasu pozemkového úřadu je neplatný</a:t>
            </a:r>
          </a:p>
          <a:p>
            <a:pPr lvl="2"/>
            <a:r>
              <a:rPr lang="cs-CZ" sz="1800" dirty="0" smtClean="0"/>
              <a:t>Poznámka v katastru nemovitostí: „ pozemek je určen pro realizaci společných zařízení“ (§ 9/13 zák. o PÚ) </a:t>
            </a:r>
          </a:p>
          <a:p>
            <a:pPr lvl="2"/>
            <a:endParaRPr lang="cs-CZ" sz="1800" dirty="0"/>
          </a:p>
          <a:p>
            <a:pPr lvl="2"/>
            <a:r>
              <a:rPr lang="cs-CZ" sz="1800" dirty="0" smtClean="0"/>
              <a:t> </a:t>
            </a:r>
            <a:r>
              <a:rPr lang="cs-CZ" sz="1800" i="1" dirty="0" smtClean="0"/>
              <a:t>blíže viz přednáška „Pozemkové úpravy“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40685772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Pozemkové vlastnictví krajů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Základní prameny:</a:t>
            </a:r>
          </a:p>
          <a:p>
            <a:r>
              <a:rPr lang="cs-CZ" dirty="0" smtClean="0"/>
              <a:t>Občanský zákoník</a:t>
            </a:r>
          </a:p>
          <a:p>
            <a:r>
              <a:rPr lang="cs-CZ" dirty="0" smtClean="0"/>
              <a:t>Speciální  zákony – zejména:</a:t>
            </a:r>
          </a:p>
          <a:p>
            <a:pPr lvl="1"/>
            <a:r>
              <a:rPr lang="cs-CZ" dirty="0" err="1" smtClean="0"/>
              <a:t>Zák.č</a:t>
            </a:r>
            <a:r>
              <a:rPr lang="cs-CZ" dirty="0" smtClean="0"/>
              <a:t>. 129/2000 </a:t>
            </a:r>
            <a:r>
              <a:rPr lang="cs-CZ" dirty="0" err="1" smtClean="0"/>
              <a:t>Sb.,o</a:t>
            </a:r>
            <a:r>
              <a:rPr lang="cs-CZ" dirty="0" smtClean="0"/>
              <a:t> krajích, ve znění pozdějších předpisů</a:t>
            </a:r>
          </a:p>
          <a:p>
            <a:pPr lvl="1"/>
            <a:r>
              <a:rPr lang="cs-CZ" dirty="0" err="1" smtClean="0"/>
              <a:t>Zák.č</a:t>
            </a:r>
            <a:r>
              <a:rPr lang="cs-CZ" dirty="0" smtClean="0"/>
              <a:t>. 503/2012 Sb., o Státním pozemkovém úřadu, ve znění pozdějších předpisů</a:t>
            </a:r>
          </a:p>
          <a:p>
            <a:pPr lvl="1"/>
            <a:r>
              <a:rPr lang="cs-CZ" dirty="0" err="1" smtClean="0"/>
              <a:t>Zák.č</a:t>
            </a:r>
            <a:r>
              <a:rPr lang="cs-CZ" dirty="0" smtClean="0"/>
              <a:t>. 289/1996 Sb., o lesích, ve znění pozdějších předpisů</a:t>
            </a:r>
          </a:p>
          <a:p>
            <a:pPr lvl="1"/>
            <a:r>
              <a:rPr lang="cs-CZ" dirty="0" err="1" smtClean="0"/>
              <a:t>Zák.č</a:t>
            </a:r>
            <a:r>
              <a:rPr lang="cs-CZ" dirty="0" smtClean="0"/>
              <a:t>. 139/2002 Sb., o pozemkových úpravách</a:t>
            </a:r>
          </a:p>
          <a:p>
            <a:pPr lvl="1"/>
            <a:r>
              <a:rPr lang="cs-CZ" dirty="0" smtClean="0"/>
              <a:t>Stavební zákon (předkupní právo)</a:t>
            </a:r>
          </a:p>
          <a:p>
            <a:pPr lvl="1"/>
            <a:r>
              <a:rPr lang="cs-CZ" dirty="0" err="1" smtClean="0"/>
              <a:t>Zák.č</a:t>
            </a:r>
            <a:r>
              <a:rPr lang="cs-CZ" dirty="0" smtClean="0"/>
              <a:t>. 157/2000 Sb., o přechodu některých věcí, práv a závazků z majetku ČR do  majetku krajů</a:t>
            </a:r>
          </a:p>
          <a:p>
            <a:pPr lvl="1"/>
            <a:r>
              <a:rPr lang="cs-CZ" dirty="0" err="1" smtClean="0"/>
              <a:t>Zák.č</a:t>
            </a:r>
            <a:r>
              <a:rPr lang="cs-CZ" dirty="0" smtClean="0"/>
              <a:t>. 290/2002 Sb., o přechodu některých dalších věcí  práv a závazků ČR na kraje a obce</a:t>
            </a:r>
          </a:p>
          <a:p>
            <a:r>
              <a:rPr lang="cs-CZ" dirty="0" smtClean="0"/>
              <a:t> katastrální předpisy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46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Vznik </a:t>
            </a:r>
            <a:r>
              <a:rPr lang="cs-CZ" dirty="0" smtClean="0"/>
              <a:t>pozemkového vlastnictví krajů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východiska</a:t>
            </a:r>
          </a:p>
          <a:p>
            <a:pPr lvl="1"/>
            <a:r>
              <a:rPr lang="cs-CZ" dirty="0" smtClean="0"/>
              <a:t>vznik krajů 2000</a:t>
            </a:r>
          </a:p>
          <a:p>
            <a:pPr lvl="1"/>
            <a:r>
              <a:rPr lang="cs-CZ" dirty="0" smtClean="0"/>
              <a:t>majetek vč. pozemků od státu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způsoby vzniku:</a:t>
            </a:r>
          </a:p>
          <a:p>
            <a:pPr lvl="1"/>
            <a:r>
              <a:rPr lang="cs-CZ" dirty="0" smtClean="0"/>
              <a:t>ze </a:t>
            </a:r>
            <a:r>
              <a:rPr lang="cs-CZ" dirty="0" smtClean="0"/>
              <a:t>zákona</a:t>
            </a:r>
          </a:p>
          <a:p>
            <a:pPr lvl="1"/>
            <a:r>
              <a:rPr lang="cs-CZ" dirty="0" smtClean="0"/>
              <a:t>vydržením</a:t>
            </a:r>
            <a:endParaRPr lang="cs-CZ" dirty="0" smtClean="0"/>
          </a:p>
          <a:p>
            <a:pPr lvl="1"/>
            <a:r>
              <a:rPr lang="cs-CZ" dirty="0" smtClean="0"/>
              <a:t>rozhodnutím příslušného orgánu</a:t>
            </a:r>
          </a:p>
          <a:p>
            <a:pPr lvl="1"/>
            <a:r>
              <a:rPr lang="cs-CZ" dirty="0" smtClean="0"/>
              <a:t>smlouvou </a:t>
            </a:r>
          </a:p>
          <a:p>
            <a:pPr lvl="1"/>
            <a:r>
              <a:rPr lang="cs-CZ" dirty="0" smtClean="0"/>
              <a:t>děděním </a:t>
            </a:r>
            <a:r>
              <a:rPr lang="cs-CZ" dirty="0" smtClean="0"/>
              <a:t>ze </a:t>
            </a:r>
            <a:r>
              <a:rPr lang="cs-CZ" dirty="0" smtClean="0"/>
              <a:t>závěti, odkazem, dědickou smlouvou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2593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Základní pravidla při hospodaření s majetkem (vč. pozemků) ve vlastnictví krajů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Povinnosti kraje: (§  </a:t>
            </a:r>
            <a:r>
              <a:rPr lang="cs-CZ" sz="2400" dirty="0" smtClean="0"/>
              <a:t>17 zákona o </a:t>
            </a:r>
            <a:r>
              <a:rPr lang="cs-CZ" sz="2400" dirty="0" smtClean="0"/>
              <a:t>krajích) </a:t>
            </a:r>
            <a:endParaRPr lang="cs-CZ" sz="2400" dirty="0" smtClean="0"/>
          </a:p>
          <a:p>
            <a:pPr lvl="1"/>
            <a:r>
              <a:rPr lang="cs-CZ" sz="2000" dirty="0" smtClean="0"/>
              <a:t>majetek </a:t>
            </a:r>
            <a:r>
              <a:rPr lang="cs-CZ" sz="2000" dirty="0" smtClean="0"/>
              <a:t>využívat  </a:t>
            </a:r>
            <a:r>
              <a:rPr lang="cs-CZ" sz="2000" dirty="0" smtClean="0"/>
              <a:t>účelně a hospodárně v souladu </a:t>
            </a:r>
            <a:r>
              <a:rPr lang="cs-CZ" sz="2000" dirty="0" smtClean="0"/>
              <a:t>se  </a:t>
            </a:r>
            <a:r>
              <a:rPr lang="cs-CZ" sz="2000" dirty="0" smtClean="0"/>
              <a:t>zájmy a </a:t>
            </a:r>
            <a:r>
              <a:rPr lang="cs-CZ" sz="2000" dirty="0" smtClean="0"/>
              <a:t>úkoly kraje</a:t>
            </a:r>
            <a:endParaRPr lang="cs-CZ" sz="2000" dirty="0" smtClean="0"/>
          </a:p>
          <a:p>
            <a:pPr lvl="1"/>
            <a:r>
              <a:rPr lang="cs-CZ" sz="2000" dirty="0" smtClean="0"/>
              <a:t>pečovat </a:t>
            </a:r>
            <a:r>
              <a:rPr lang="cs-CZ" sz="2000" dirty="0" smtClean="0"/>
              <a:t>o zachování a rozvoj </a:t>
            </a:r>
            <a:r>
              <a:rPr lang="cs-CZ" sz="2000" dirty="0" smtClean="0"/>
              <a:t>majetku</a:t>
            </a:r>
            <a:r>
              <a:rPr lang="cs-CZ" sz="2000" dirty="0" smtClean="0"/>
              <a:t>. </a:t>
            </a:r>
            <a:endParaRPr lang="cs-CZ" sz="2000" dirty="0" smtClean="0"/>
          </a:p>
          <a:p>
            <a:pPr lvl="1"/>
            <a:r>
              <a:rPr lang="cs-CZ" sz="2000" dirty="0" smtClean="0"/>
              <a:t>povinnost  vést </a:t>
            </a:r>
            <a:r>
              <a:rPr lang="cs-CZ" sz="2000" dirty="0" smtClean="0"/>
              <a:t> </a:t>
            </a:r>
            <a:r>
              <a:rPr lang="cs-CZ" sz="2000" dirty="0" smtClean="0"/>
              <a:t>účetnictví podle zákona o účetnictví.</a:t>
            </a:r>
          </a:p>
          <a:p>
            <a:pPr lvl="1"/>
            <a:r>
              <a:rPr lang="cs-CZ" sz="2000" dirty="0" smtClean="0"/>
              <a:t>chránit majetek před </a:t>
            </a:r>
            <a:r>
              <a:rPr lang="cs-CZ" sz="2000" dirty="0" smtClean="0"/>
              <a:t>zničením, poškozením, odcizením nebo zneužitím. </a:t>
            </a:r>
          </a:p>
          <a:p>
            <a:pPr lvl="1"/>
            <a:r>
              <a:rPr lang="cs-CZ" sz="2000" dirty="0" smtClean="0"/>
              <a:t>povinnosti při nakládání s nepotřebným majetkem</a:t>
            </a:r>
            <a:endParaRPr lang="cs-CZ" sz="2000" dirty="0" smtClean="0"/>
          </a:p>
          <a:p>
            <a:pPr lvl="1"/>
            <a:r>
              <a:rPr lang="cs-CZ" sz="2000" dirty="0" smtClean="0"/>
              <a:t>chránit </a:t>
            </a:r>
            <a:r>
              <a:rPr lang="cs-CZ" sz="2000" dirty="0" smtClean="0"/>
              <a:t>svůj majetek před neoprávněnými zásahy a včas uplatňovat právo na náhradu škody a právo na vydání bezdůvodného obohacení.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450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Záměr kraje disponovat s majetkem (vč. pozemků)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§ 18 zákona o krajích 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áměr kraje prodat, směnit nebo darovat nemovitý majetek, pronajmout jej anebo poskytnout jako výpůjčku kraj zveřejní po dobu nejméně 30 dnů před rozhodnutím v příslušném orgánu kraje vyvěšením na úřední desce, aby se k němu mohli zájemci vyjádřit a předložit své nabídky. </a:t>
            </a:r>
          </a:p>
          <a:p>
            <a:pPr lvl="1"/>
            <a:r>
              <a:rPr lang="cs-CZ" dirty="0" smtClean="0"/>
              <a:t>Nemovitost se v záměru označí údaji podle zvláštního zákona (rozuměj katastrálního zákona) platnými ke dni zveřejnění záměru.</a:t>
            </a:r>
          </a:p>
          <a:p>
            <a:pPr lvl="1"/>
            <a:r>
              <a:rPr lang="cs-CZ" dirty="0" smtClean="0"/>
              <a:t> Pokud kraj záměr po uvedenou dobu nezveřejní, je právní jednání neplatné.</a:t>
            </a:r>
          </a:p>
          <a:p>
            <a:pPr lvl="1"/>
            <a:r>
              <a:rPr lang="cs-CZ" dirty="0" smtClean="0"/>
              <a:t>Při úplatném převodu majetku se cena sjednává zpravidla ve výši, která je v daném místě a čase obvyklá, nejde-li o cenu regulovanou státem. Odchylka od ceny obvyklé musí být zdůvodněna.</a:t>
            </a:r>
          </a:p>
          <a:p>
            <a:pPr lvl="1"/>
            <a:endParaRPr lang="cs-CZ" dirty="0"/>
          </a:p>
          <a:p>
            <a:r>
              <a:rPr lang="cs-CZ" dirty="0" smtClean="0"/>
              <a:t>§ 36 zákona o krajích: </a:t>
            </a:r>
          </a:p>
          <a:p>
            <a:pPr lvl="1"/>
            <a:r>
              <a:rPr lang="cs-CZ" dirty="0" smtClean="0"/>
              <a:t>o převodu nemovitých věcí rozhoduje zastupitelstvo kraje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6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Předkupní právo státu, obcí a krajů dle stavebního zákona 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419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Způsoby vzniku pozemkové vlastnictví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Obecné způsoby nabývání vlastnického práva + specifika </a:t>
            </a:r>
            <a:endParaRPr lang="cs-CZ" sz="1800" dirty="0" smtClean="0"/>
          </a:p>
          <a:p>
            <a:r>
              <a:rPr lang="cs-CZ" sz="1800" dirty="0" smtClean="0"/>
              <a:t>Např.:</a:t>
            </a:r>
          </a:p>
          <a:p>
            <a:pPr lvl="1"/>
            <a:r>
              <a:rPr lang="cs-CZ" sz="1300" dirty="0" smtClean="0"/>
              <a:t>ze </a:t>
            </a:r>
            <a:r>
              <a:rPr lang="cs-CZ" sz="1300" dirty="0" smtClean="0"/>
              <a:t>zákona</a:t>
            </a:r>
          </a:p>
          <a:p>
            <a:pPr lvl="1"/>
            <a:r>
              <a:rPr lang="cs-CZ" sz="1300" dirty="0" smtClean="0"/>
              <a:t>vydržením</a:t>
            </a:r>
            <a:endParaRPr lang="cs-CZ" sz="1300" dirty="0"/>
          </a:p>
          <a:p>
            <a:pPr lvl="1"/>
            <a:r>
              <a:rPr lang="cs-CZ" sz="1300" dirty="0" smtClean="0"/>
              <a:t>odúmrtí</a:t>
            </a:r>
            <a:endParaRPr lang="cs-CZ" sz="1300" dirty="0"/>
          </a:p>
          <a:p>
            <a:pPr lvl="1"/>
            <a:r>
              <a:rPr lang="cs-CZ" sz="1300" dirty="0" err="1" smtClean="0"/>
              <a:t>připadnutím</a:t>
            </a:r>
            <a:r>
              <a:rPr lang="cs-CZ" sz="1300" dirty="0" smtClean="0"/>
              <a:t> opuštěné nemovité věci (tj. i pozemku)</a:t>
            </a:r>
          </a:p>
          <a:p>
            <a:pPr lvl="3"/>
            <a:r>
              <a:rPr lang="cs-CZ" sz="1800" dirty="0" smtClean="0"/>
              <a:t>§ 1045 OZ ve spoj. 1050 OZ  ve spoj. s 3067 OZ (10 letá doba dle § 1050/2 OZ -  počátek běhu od 1.1.2014)  </a:t>
            </a:r>
          </a:p>
          <a:p>
            <a:pPr lvl="3"/>
            <a:r>
              <a:rPr lang="cs-CZ" sz="1800" dirty="0" smtClean="0"/>
              <a:t>specifika dle § 64/2 ve 65 KZ (nemovitosti evidované v KN s neúplnými  údaji o vlastníkovi)</a:t>
            </a:r>
          </a:p>
          <a:p>
            <a:endParaRPr lang="cs-CZ" sz="1800" dirty="0" smtClean="0"/>
          </a:p>
          <a:p>
            <a:pPr lvl="1"/>
            <a:r>
              <a:rPr lang="cs-CZ" sz="1300" dirty="0" smtClean="0"/>
              <a:t>smlouvou</a:t>
            </a:r>
          </a:p>
          <a:p>
            <a:pPr lvl="1"/>
            <a:r>
              <a:rPr lang="cs-CZ" sz="1300" dirty="0" smtClean="0"/>
              <a:t>děděním ze závěti, odkazem, na základě dědické smlouvy </a:t>
            </a:r>
          </a:p>
          <a:p>
            <a:pPr lvl="1"/>
            <a:r>
              <a:rPr lang="cs-CZ" sz="1300" dirty="0" smtClean="0"/>
              <a:t>rozhodnutím orgánu veřejné moci </a:t>
            </a:r>
          </a:p>
          <a:p>
            <a:pPr lvl="1"/>
            <a:r>
              <a:rPr lang="cs-CZ" sz="1300" dirty="0" smtClean="0"/>
              <a:t>na základě mezinárodní smlouvy </a:t>
            </a:r>
          </a:p>
        </p:txBody>
      </p:sp>
    </p:spTree>
    <p:extLst>
      <p:ext uri="{BB962C8B-B14F-4D97-AF65-F5344CB8AC3E}">
        <p14:creationId xmlns:p14="http://schemas.microsoft.com/office/powerpoint/2010/main" val="213980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Předkupní právo (§ 101 </a:t>
            </a:r>
            <a:r>
              <a:rPr lang="cs-CZ" dirty="0" err="1" smtClean="0"/>
              <a:t>StZ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839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2000" b="1" dirty="0" smtClean="0"/>
              <a:t> </a:t>
            </a:r>
            <a:r>
              <a:rPr lang="cs-CZ" altLang="cs-CZ" sz="2000" b="1" dirty="0" smtClean="0">
                <a:solidFill>
                  <a:srgbClr val="C00000"/>
                </a:solidFill>
              </a:rPr>
              <a:t>k pozemku určenému </a:t>
            </a:r>
            <a:r>
              <a:rPr lang="cs-CZ" altLang="cs-CZ" sz="1800" dirty="0" smtClean="0"/>
              <a:t>:</a:t>
            </a:r>
          </a:p>
          <a:p>
            <a:pPr lvl="1"/>
            <a:r>
              <a:rPr lang="cs-CZ" altLang="cs-CZ" sz="1800" b="1" dirty="0" smtClean="0">
                <a:solidFill>
                  <a:srgbClr val="00B050"/>
                </a:solidFill>
              </a:rPr>
              <a:t>územním plánem nebo regulačním plánem </a:t>
            </a:r>
            <a:r>
              <a:rPr lang="cs-CZ" altLang="cs-CZ" sz="1800" dirty="0" smtClean="0">
                <a:solidFill>
                  <a:srgbClr val="C00000"/>
                </a:solidFill>
              </a:rPr>
              <a:t>pro veřejně prospěšnou stavbu nebo veřejné prostranství a ke stavbě na tomto pozemku </a:t>
            </a:r>
          </a:p>
          <a:p>
            <a:pPr lvl="1"/>
            <a:endParaRPr lang="cs-CZ" altLang="cs-CZ" sz="1800" dirty="0" smtClean="0"/>
          </a:p>
          <a:p>
            <a:pPr lvl="1"/>
            <a:r>
              <a:rPr lang="cs-CZ" altLang="cs-CZ" sz="1800" b="1" dirty="0" smtClean="0"/>
              <a:t>Oprávněná osoba</a:t>
            </a:r>
            <a:r>
              <a:rPr lang="cs-CZ" altLang="cs-CZ" sz="1800" dirty="0" smtClean="0"/>
              <a:t>:</a:t>
            </a:r>
          </a:p>
          <a:p>
            <a:pPr lvl="2"/>
            <a:r>
              <a:rPr lang="cs-CZ" altLang="cs-CZ" sz="1800" b="1" dirty="0" smtClean="0"/>
              <a:t>obec </a:t>
            </a:r>
            <a:r>
              <a:rPr lang="cs-CZ" altLang="cs-CZ" sz="1800" dirty="0" smtClean="0"/>
              <a:t>nebo </a:t>
            </a:r>
            <a:r>
              <a:rPr lang="cs-CZ" altLang="cs-CZ" sz="1800" b="1" dirty="0" smtClean="0"/>
              <a:t>kraj</a:t>
            </a:r>
            <a:r>
              <a:rPr lang="cs-CZ" altLang="cs-CZ" sz="1800" dirty="0" smtClean="0"/>
              <a:t> anebo </a:t>
            </a:r>
            <a:r>
              <a:rPr lang="cs-CZ" altLang="cs-CZ" sz="1800" b="1" dirty="0" smtClean="0"/>
              <a:t>stát</a:t>
            </a:r>
            <a:r>
              <a:rPr lang="cs-CZ" altLang="cs-CZ" sz="1800" dirty="0" smtClean="0"/>
              <a:t>  v rozsahu vymezeném touto územně plánovací dokumentací </a:t>
            </a:r>
          </a:p>
          <a:p>
            <a:r>
              <a:rPr lang="cs-CZ" altLang="cs-CZ" sz="2100" dirty="0" smtClean="0">
                <a:solidFill>
                  <a:srgbClr val="C00000"/>
                </a:solidFill>
              </a:rPr>
              <a:t>vznik předkupního práva</a:t>
            </a:r>
            <a:r>
              <a:rPr lang="cs-CZ" altLang="cs-CZ" sz="2100" dirty="0" smtClean="0"/>
              <a:t>:</a:t>
            </a:r>
          </a:p>
          <a:p>
            <a:pPr lvl="1"/>
            <a:r>
              <a:rPr lang="cs-CZ" altLang="cs-CZ" sz="1800" b="1" dirty="0" smtClean="0"/>
              <a:t>nabytím účinnosti územního plánu nebo regulačního plánu </a:t>
            </a:r>
          </a:p>
          <a:p>
            <a:pPr lvl="1"/>
            <a:r>
              <a:rPr lang="cs-CZ" altLang="cs-CZ" sz="1800" b="1" dirty="0" smtClean="0"/>
              <a:t>předkupní </a:t>
            </a:r>
            <a:r>
              <a:rPr lang="cs-CZ" altLang="cs-CZ" sz="1800" b="1" dirty="0" smtClean="0"/>
              <a:t>právo  má účinky věcného práva.</a:t>
            </a:r>
          </a:p>
          <a:p>
            <a:r>
              <a:rPr lang="cs-CZ" altLang="cs-CZ" sz="2000" dirty="0" smtClean="0"/>
              <a:t>neuplatní </a:t>
            </a:r>
            <a:r>
              <a:rPr lang="cs-CZ" altLang="cs-CZ" sz="2000" dirty="0" smtClean="0"/>
              <a:t>se,  pokud pro veřejně prospěšnou stavbu postačí zřízení věcného břemene. </a:t>
            </a:r>
          </a:p>
          <a:p>
            <a:r>
              <a:rPr lang="cs-CZ" altLang="cs-CZ" sz="2000" dirty="0" smtClean="0"/>
              <a:t>katastr nemovitostí</a:t>
            </a:r>
          </a:p>
          <a:p>
            <a:endParaRPr lang="cs-CZ" altLang="cs-CZ" sz="2000" dirty="0" smtClean="0"/>
          </a:p>
          <a:p>
            <a:r>
              <a:rPr lang="cs-CZ" altLang="cs-CZ" sz="1700" i="1" dirty="0" smtClean="0"/>
              <a:t>Blíže viz přednáška: Uzemní plánování a územní rozhodování</a:t>
            </a:r>
            <a:endParaRPr lang="cs-CZ" altLang="cs-CZ" sz="1700" i="1" dirty="0" smtClean="0"/>
          </a:p>
        </p:txBody>
      </p:sp>
      <p:sp>
        <p:nvSpPr>
          <p:cNvPr id="83972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smtClean="0">
              <a:solidFill>
                <a:srgbClr val="FFFFFF"/>
              </a:solidFill>
              <a:latin typeface="Tahoma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BC7D91-48C1-475B-A24E-3FA93FAE8733}" type="slidenum">
              <a:rPr lang="cs-CZ" smtClean="0"/>
              <a:pPr>
                <a:defRPr/>
              </a:pPr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6019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38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Pozemkové vlastnictví </a:t>
            </a:r>
            <a:r>
              <a:rPr lang="cs-CZ" b="1" dirty="0" smtClean="0"/>
              <a:t>státu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301608" cy="5040560"/>
          </a:xfrm>
        </p:spPr>
        <p:txBody>
          <a:bodyPr>
            <a:normAutofit/>
          </a:bodyPr>
          <a:lstStyle/>
          <a:p>
            <a:r>
              <a:rPr lang="cs-CZ" sz="1600" dirty="0" smtClean="0"/>
              <a:t>„obecný</a:t>
            </a:r>
            <a:r>
              <a:rPr lang="cs-CZ" sz="1600" dirty="0" smtClean="0"/>
              <a:t>“  majetkoprávní právní režim majetku státu vč. pozemků ve vlastnictví státu dle  zák. </a:t>
            </a:r>
            <a:r>
              <a:rPr lang="cs-CZ" sz="1600" b="1" dirty="0" smtClean="0"/>
              <a:t>č. 219/2000 </a:t>
            </a:r>
            <a:r>
              <a:rPr lang="cs-CZ" sz="1600" dirty="0" smtClean="0"/>
              <a:t>Sb., o majetku České republiky, ve znění pozdějších </a:t>
            </a:r>
            <a:r>
              <a:rPr lang="cs-CZ" sz="1600" dirty="0" smtClean="0"/>
              <a:t>předpisů</a:t>
            </a:r>
          </a:p>
          <a:p>
            <a:pPr lvl="1"/>
            <a:r>
              <a:rPr lang="cs-CZ" sz="1600" dirty="0" smtClean="0"/>
              <a:t>Specifika </a:t>
            </a:r>
            <a:r>
              <a:rPr lang="cs-CZ" sz="1600" dirty="0" err="1" smtClean="0"/>
              <a:t>zák.č</a:t>
            </a:r>
            <a:r>
              <a:rPr lang="cs-CZ" sz="1600" dirty="0" smtClean="0"/>
              <a:t>. 201/2002 Sb. o Úřadu pro zastupování státu </a:t>
            </a:r>
            <a:r>
              <a:rPr lang="cs-CZ" sz="1600" dirty="0" err="1" smtClean="0"/>
              <a:t>vě</a:t>
            </a:r>
            <a:r>
              <a:rPr lang="cs-CZ" sz="1600" dirty="0" smtClean="0"/>
              <a:t> věcech majetkových 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Specifika </a:t>
            </a:r>
            <a:r>
              <a:rPr lang="cs-CZ" sz="1600" dirty="0" smtClean="0"/>
              <a:t>majetkoprávního režimu </a:t>
            </a:r>
            <a:r>
              <a:rPr lang="cs-CZ" sz="1600" dirty="0" smtClean="0"/>
              <a:t>majetku </a:t>
            </a:r>
            <a:r>
              <a:rPr lang="cs-CZ" sz="1600" dirty="0" smtClean="0"/>
              <a:t>vč. pozemků ve vlastnictví státu dle zák. č</a:t>
            </a:r>
            <a:r>
              <a:rPr lang="cs-CZ" sz="1600" b="1" dirty="0" smtClean="0"/>
              <a:t>. 77/1997 Sb</a:t>
            </a:r>
            <a:r>
              <a:rPr lang="cs-CZ" sz="1600" dirty="0" smtClean="0"/>
              <a:t>., o státním podniku, ve znění pozdějších předpisů</a:t>
            </a:r>
          </a:p>
          <a:p>
            <a:endParaRPr lang="cs-CZ" sz="1600" dirty="0" smtClean="0"/>
          </a:p>
          <a:p>
            <a:r>
              <a:rPr lang="cs-CZ" sz="1600" dirty="0" smtClean="0"/>
              <a:t>Majetkoprávní  </a:t>
            </a:r>
            <a:r>
              <a:rPr lang="cs-CZ" sz="1600" dirty="0" smtClean="0"/>
              <a:t>režim „</a:t>
            </a:r>
            <a:r>
              <a:rPr lang="cs-CZ" sz="1600" b="1" dirty="0" smtClean="0"/>
              <a:t>zemědělských pozemků</a:t>
            </a:r>
            <a:r>
              <a:rPr lang="cs-CZ" sz="1600" dirty="0" smtClean="0"/>
              <a:t>“ ve vlastnictví státu</a:t>
            </a:r>
          </a:p>
          <a:p>
            <a:r>
              <a:rPr lang="cs-CZ" sz="1600" dirty="0" err="1" smtClean="0"/>
              <a:t>Zák.č</a:t>
            </a:r>
            <a:r>
              <a:rPr lang="cs-CZ" sz="1600" b="1" dirty="0" smtClean="0"/>
              <a:t>. 503/2012 Sb. </a:t>
            </a:r>
            <a:r>
              <a:rPr lang="cs-CZ" sz="1600" dirty="0" smtClean="0"/>
              <a:t>o Státním pozemkovém úřadu, restituční předpisy (zejména zákon o půdě, </a:t>
            </a:r>
            <a:r>
              <a:rPr lang="cs-CZ" sz="1600" dirty="0" err="1" smtClean="0"/>
              <a:t>zák.č</a:t>
            </a:r>
            <a:r>
              <a:rPr lang="cs-CZ" sz="1600" dirty="0" smtClean="0"/>
              <a:t>. 428/2012 </a:t>
            </a:r>
            <a:r>
              <a:rPr lang="cs-CZ" sz="1600" dirty="0" err="1" smtClean="0"/>
              <a:t>Sb.“církevní</a:t>
            </a:r>
            <a:r>
              <a:rPr lang="cs-CZ" sz="1600" dirty="0" smtClean="0"/>
              <a:t> restituce“)  </a:t>
            </a:r>
          </a:p>
          <a:p>
            <a:endParaRPr lang="cs-CZ" sz="1600" dirty="0" smtClean="0"/>
          </a:p>
          <a:p>
            <a:r>
              <a:rPr lang="cs-CZ" sz="1600" dirty="0" smtClean="0"/>
              <a:t>Majetkoprávní </a:t>
            </a:r>
            <a:r>
              <a:rPr lang="cs-CZ" sz="1600" dirty="0" smtClean="0"/>
              <a:t>právní režim „</a:t>
            </a:r>
            <a:r>
              <a:rPr lang="cs-CZ" sz="1600" b="1" dirty="0" smtClean="0"/>
              <a:t>lesních pozemků</a:t>
            </a:r>
            <a:r>
              <a:rPr lang="cs-CZ" sz="1600" dirty="0" smtClean="0"/>
              <a:t>“  ve vlastnictví  státu </a:t>
            </a:r>
          </a:p>
          <a:p>
            <a:pPr lvl="1"/>
            <a:r>
              <a:rPr lang="cs-CZ" sz="1600" dirty="0" err="1" smtClean="0"/>
              <a:t>Zák.č</a:t>
            </a:r>
            <a:r>
              <a:rPr lang="cs-CZ" sz="1600" dirty="0" smtClean="0"/>
              <a:t>. 289/1995 Sb. o lesích, restituční předpisy ( zejména  zákon o půdě,  </a:t>
            </a:r>
            <a:r>
              <a:rPr lang="cs-CZ" sz="1600" dirty="0" err="1" smtClean="0"/>
              <a:t>zák.č</a:t>
            </a:r>
            <a:r>
              <a:rPr lang="cs-CZ" sz="1600" dirty="0" smtClean="0"/>
              <a:t>. 428/2012 Sb. “církevní restituce“)</a:t>
            </a:r>
          </a:p>
          <a:p>
            <a:endParaRPr lang="cs-CZ" sz="1600" dirty="0" smtClean="0"/>
          </a:p>
          <a:p>
            <a:endParaRPr lang="cs-CZ" sz="1600" dirty="0"/>
          </a:p>
          <a:p>
            <a:r>
              <a:rPr lang="cs-CZ" sz="1600" dirty="0" smtClean="0"/>
              <a:t>vztah k občanskému zákoníku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148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200" b="1" dirty="0" smtClean="0"/>
              <a:t>Subjekty realizující obsah vlastnického práva státu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b="1" dirty="0" smtClean="0"/>
              <a:t>organizační složky státu</a:t>
            </a:r>
          </a:p>
          <a:p>
            <a:pPr lvl="1"/>
            <a:r>
              <a:rPr lang="cs-CZ" sz="1800" dirty="0"/>
              <a:t> </a:t>
            </a:r>
            <a:r>
              <a:rPr lang="cs-CZ" sz="1800" dirty="0" smtClean="0"/>
              <a:t>specifika:</a:t>
            </a:r>
            <a:endParaRPr lang="cs-CZ" sz="1800" dirty="0" smtClean="0"/>
          </a:p>
          <a:p>
            <a:pPr lvl="2"/>
            <a:r>
              <a:rPr lang="cs-CZ" sz="1800" dirty="0" smtClean="0"/>
              <a:t>Úřad pro zastupování státu ve věcech majetkových</a:t>
            </a:r>
          </a:p>
          <a:p>
            <a:pPr lvl="2"/>
            <a:r>
              <a:rPr lang="cs-CZ" sz="1800" dirty="0" smtClean="0"/>
              <a:t>Státní pozemkový </a:t>
            </a:r>
            <a:r>
              <a:rPr lang="cs-CZ" sz="1800" dirty="0" smtClean="0"/>
              <a:t>úřad</a:t>
            </a:r>
          </a:p>
          <a:p>
            <a:pPr lvl="2"/>
            <a:r>
              <a:rPr lang="cs-CZ" sz="1800" dirty="0" smtClean="0"/>
              <a:t>správy národních parků</a:t>
            </a:r>
          </a:p>
          <a:p>
            <a:pPr lvl="2"/>
            <a:endParaRPr lang="cs-CZ" sz="1800" dirty="0" smtClean="0"/>
          </a:p>
          <a:p>
            <a:r>
              <a:rPr lang="cs-CZ" sz="1800" b="1" dirty="0" smtClean="0"/>
              <a:t>státní </a:t>
            </a:r>
            <a:r>
              <a:rPr lang="cs-CZ" sz="1800" b="1" dirty="0" smtClean="0"/>
              <a:t>příspěvkové organizace</a:t>
            </a:r>
          </a:p>
          <a:p>
            <a:endParaRPr lang="cs-CZ" sz="1800" dirty="0" smtClean="0"/>
          </a:p>
          <a:p>
            <a:r>
              <a:rPr lang="cs-CZ" sz="1800" b="1" dirty="0" smtClean="0"/>
              <a:t>státní </a:t>
            </a:r>
            <a:r>
              <a:rPr lang="cs-CZ" sz="1800" b="1" dirty="0" smtClean="0"/>
              <a:t>podniky – např.: </a:t>
            </a:r>
          </a:p>
          <a:p>
            <a:pPr lvl="1"/>
            <a:r>
              <a:rPr lang="cs-CZ" sz="1800" dirty="0" smtClean="0"/>
              <a:t>Lesy České republiky, </a:t>
            </a:r>
            <a:r>
              <a:rPr lang="cs-CZ" sz="1800" dirty="0" err="1" smtClean="0"/>
              <a:t>s.p</a:t>
            </a:r>
            <a:r>
              <a:rPr lang="cs-CZ" sz="1800" dirty="0" smtClean="0"/>
              <a:t>.</a:t>
            </a:r>
          </a:p>
          <a:p>
            <a:pPr lvl="1"/>
            <a:r>
              <a:rPr lang="cs-CZ" sz="1800" dirty="0" smtClean="0"/>
              <a:t>Povodí , </a:t>
            </a:r>
            <a:r>
              <a:rPr lang="cs-CZ" sz="1800" dirty="0" err="1" smtClean="0"/>
              <a:t>s.p</a:t>
            </a:r>
            <a:r>
              <a:rPr lang="cs-CZ" sz="1800" dirty="0" smtClean="0"/>
              <a:t>. (Labe, Moravy, Vltavy, </a:t>
            </a:r>
            <a:r>
              <a:rPr lang="cs-CZ" sz="1800" dirty="0" err="1" smtClean="0"/>
              <a:t>Odry,Ohře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Vojenské lesy a statky, </a:t>
            </a:r>
            <a:r>
              <a:rPr lang="cs-CZ" sz="1800" dirty="0" err="1" smtClean="0"/>
              <a:t>s.p</a:t>
            </a:r>
            <a:r>
              <a:rPr lang="cs-CZ" sz="1800" dirty="0" smtClean="0"/>
              <a:t>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67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režim dle </a:t>
            </a:r>
            <a:br>
              <a:rPr lang="cs-CZ" dirty="0" smtClean="0"/>
            </a:br>
            <a:r>
              <a:rPr lang="cs-CZ" dirty="0" smtClean="0"/>
              <a:t>ČR dle zák. č. 219/2000 Sb., 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Pozemkového vlastnictví státu se týkají</a:t>
            </a:r>
          </a:p>
          <a:p>
            <a:pPr lvl="1"/>
            <a:r>
              <a:rPr lang="cs-CZ" dirty="0" smtClean="0"/>
              <a:t>ustanovení zákona upravující právní vztahy k </a:t>
            </a:r>
            <a:r>
              <a:rPr lang="cs-CZ" dirty="0" smtClean="0">
                <a:solidFill>
                  <a:schemeClr val="tx1"/>
                </a:solidFill>
              </a:rPr>
              <a:t>nemovitým věcem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 smtClean="0"/>
              <a:t>a) subjekty</a:t>
            </a:r>
          </a:p>
          <a:p>
            <a:pPr lvl="3"/>
            <a:r>
              <a:rPr lang="cs-CZ" dirty="0" smtClean="0"/>
              <a:t>organizační složky státu</a:t>
            </a:r>
          </a:p>
          <a:p>
            <a:pPr lvl="3"/>
            <a:r>
              <a:rPr lang="cs-CZ" dirty="0" smtClean="0"/>
              <a:t>státní příspěvkové organizace</a:t>
            </a:r>
          </a:p>
          <a:p>
            <a:pPr lvl="2"/>
            <a:r>
              <a:rPr lang="cs-CZ" dirty="0" smtClean="0"/>
              <a:t>b) nabývání do vlastnictví ČR </a:t>
            </a:r>
          </a:p>
          <a:p>
            <a:pPr lvl="2"/>
            <a:r>
              <a:rPr lang="cs-CZ" dirty="0" smtClean="0"/>
              <a:t>c) hospodaření s majetkem ČR </a:t>
            </a:r>
          </a:p>
          <a:p>
            <a:pPr lvl="2"/>
            <a:r>
              <a:rPr lang="cs-CZ" dirty="0" smtClean="0"/>
              <a:t>d) dispozice</a:t>
            </a:r>
          </a:p>
          <a:p>
            <a:pPr lvl="3"/>
            <a:r>
              <a:rPr lang="cs-CZ" dirty="0" smtClean="0"/>
              <a:t>převody příslušnosti hospodařit </a:t>
            </a:r>
          </a:p>
          <a:p>
            <a:pPr lvl="3"/>
            <a:r>
              <a:rPr lang="cs-CZ" dirty="0" smtClean="0"/>
              <a:t>převody vlastnictví </a:t>
            </a:r>
          </a:p>
          <a:p>
            <a:pPr lvl="3"/>
            <a:r>
              <a:rPr lang="cs-CZ" dirty="0"/>
              <a:t>přenechání do užívání 3. osobám</a:t>
            </a:r>
          </a:p>
          <a:p>
            <a:pPr lvl="3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392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4905</TotalTime>
  <Words>5034</Words>
  <Application>Microsoft Office PowerPoint</Application>
  <PresentationFormat>Předvádění na obrazovce (4:3)</PresentationFormat>
  <Paragraphs>632</Paragraphs>
  <Slides>61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2" baseType="lpstr">
      <vt:lpstr>Administrativní</vt:lpstr>
      <vt:lpstr>Pozemkové vlastnictví státu Pozemkové vlastnictví územních samosprávných celků (obcí, krajů)</vt:lpstr>
      <vt:lpstr>Pozemkové vlastnictví státu a územně samosprávných celků</vt:lpstr>
      <vt:lpstr>Pozemkové vlastnictví státu a územně samosprávných celků</vt:lpstr>
      <vt:lpstr>Pozemkové vlastnictví státu</vt:lpstr>
      <vt:lpstr>Pozemkové vlastnictví státu</vt:lpstr>
      <vt:lpstr>Způsoby vzniku pozemkové vlastnictví státu</vt:lpstr>
      <vt:lpstr>Pozemkové vlastnictví státu</vt:lpstr>
      <vt:lpstr>Subjekty realizující obsah vlastnického práva státu  </vt:lpstr>
      <vt:lpstr>Právní režim dle  ČR dle zák. č. 219/2000 Sb., o</vt:lpstr>
      <vt:lpstr> Organizační složka státu</vt:lpstr>
      <vt:lpstr>Státní příspěvkové organizace</vt:lpstr>
      <vt:lpstr>Příslušnost hospodařit s majetkem státu</vt:lpstr>
      <vt:lpstr>Nabývání smlouvou</vt:lpstr>
      <vt:lpstr>Nabývání smlouvou</vt:lpstr>
      <vt:lpstr>Nabývání smlouvou</vt:lpstr>
      <vt:lpstr>Základní povinnosti při hospodaření s majetkem státu  </vt:lpstr>
      <vt:lpstr>Nepotřebný majetek</vt:lpstr>
      <vt:lpstr>Nakládání s majetkem</vt:lpstr>
      <vt:lpstr>Nakládání s majetkem</vt:lpstr>
      <vt:lpstr>Nakládání s majetkem</vt:lpstr>
      <vt:lpstr>Zástavní právo, věcná břemena</vt:lpstr>
      <vt:lpstr>Nakládání s majetkem</vt:lpstr>
      <vt:lpstr>Právní režim dle zák. č. 77/1997 Sb. o státním podniku</vt:lpstr>
      <vt:lpstr>Právní režim dle zák. č. 77/1997 Sb. o státním podniku</vt:lpstr>
      <vt:lpstr>Právní režim dle zák. č. 77/1997 Sb. o státním podniku</vt:lpstr>
      <vt:lpstr>Právní režim dle zák. č. 77/1997 Sb. o státním podniku</vt:lpstr>
      <vt:lpstr>Zemědělské pozemky ve vlastnictví státu </vt:lpstr>
      <vt:lpstr>Státní pozemkový úřad</vt:lpstr>
      <vt:lpstr>Státní pozemkový úřad</vt:lpstr>
      <vt:lpstr>Státní pozemkový úřad</vt:lpstr>
      <vt:lpstr>Státní pozemkový úřad</vt:lpstr>
      <vt:lpstr>Pozemky vyloučené z převodu (§ 6 ZoSPÚ)</vt:lpstr>
      <vt:lpstr>Rezerva státních pozemků</vt:lpstr>
      <vt:lpstr>Převody státních zemědělských pozemků </vt:lpstr>
      <vt:lpstr>Osoby oprávněné k nabytí dle § 10 – 13 ZoSPÚ</vt:lpstr>
      <vt:lpstr>Převod zemědělského pozemku na základě veřejné nabídky</vt:lpstr>
      <vt:lpstr>Převod zemědělského pozemku na základě veřejné nabídky</vt:lpstr>
      <vt:lpstr>Převod zemědělského pozemku na základě veřejné nabídky - 2</vt:lpstr>
      <vt:lpstr>Prodej zemědělského pozemku v obchodní veřejné soutěži</vt:lpstr>
      <vt:lpstr>Lesní pozemky ve vlastnictví státu</vt:lpstr>
      <vt:lpstr>Lesní pozemky ve vlastnictví státu</vt:lpstr>
      <vt:lpstr>Převod lesních pozemků z vlastnictví státu na jiné osoby </vt:lpstr>
      <vt:lpstr>Převod lesních pozemků z vlastnictví státu</vt:lpstr>
      <vt:lpstr>Převod lesních pozemků z vlastnictví státu</vt:lpstr>
      <vt:lpstr>Odloučené lesní pozemky</vt:lpstr>
      <vt:lpstr>Souvislé pozemky určené plnění funkcí lesa</vt:lpstr>
      <vt:lpstr> Ostatní převody lesních pozemků ve vlastnictví státu na jiné osoby </vt:lpstr>
      <vt:lpstr>Převody lesních pozemků a zák.č. 114/1992 Sb.o ochraně přírody a krajiny </vt:lpstr>
      <vt:lpstr>Pozemkové vlastnictví obcí a krajů</vt:lpstr>
      <vt:lpstr>Pozemkové vlastnictví obcí </vt:lpstr>
      <vt:lpstr>Způsoby vzniku  pozemkového vlastnictví obcí</vt:lpstr>
      <vt:lpstr>Základní pravidla při hospodaření s majetkem (vč. pozemků) ve vlastnictví obcí </vt:lpstr>
      <vt:lpstr>Záměr obce disponovat s majetkem (vč. pozemků) </vt:lpstr>
      <vt:lpstr>Pozemkové vlastnictví obcí a pozemkové úpravy </vt:lpstr>
      <vt:lpstr>Pozemkové vlastnictví krajů </vt:lpstr>
      <vt:lpstr>Vznik pozemkového vlastnictví krajů</vt:lpstr>
      <vt:lpstr>Základní pravidla při hospodaření s majetkem (vč. pozemků) ve vlastnictví krajů </vt:lpstr>
      <vt:lpstr>Záměr kraje disponovat s majetkem (vč. pozemků) </vt:lpstr>
      <vt:lpstr>Předkupní právo státu, obcí a krajů dle stavebního zákona  </vt:lpstr>
      <vt:lpstr>Předkupní právo (§ 101 StZ)</vt:lpstr>
      <vt:lpstr>Děkuji za pozornost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Pozemkové vlastnictví státu Pozemkové vlastnictví územních samosprávných celků</dc:title>
  <dc:creator>1855</dc:creator>
  <cp:lastModifiedBy>Ivana Průchová</cp:lastModifiedBy>
  <cp:revision>59</cp:revision>
  <dcterms:created xsi:type="dcterms:W3CDTF">2014-10-15T14:14:12Z</dcterms:created>
  <dcterms:modified xsi:type="dcterms:W3CDTF">2015-10-22T08:08:56Z</dcterms:modified>
</cp:coreProperties>
</file>