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eaLnBrk="1" hangingPunct="1">
                  <a:defRPr/>
                </a:pPr>
                <a:endParaRPr lang="cs-CZ" altLang="cs-CZ" smtClean="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eaLnBrk="1" hangingPunct="1">
                  <a:defRPr/>
                </a:pPr>
                <a:endParaRPr lang="cs-CZ" altLang="cs-CZ" smtClean="0"/>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eaLnBrk="1" hangingPunct="1">
                  <a:defRPr/>
                </a:pPr>
                <a:endParaRPr lang="cs-CZ" altLang="cs-CZ" smtClean="0"/>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eaLnBrk="1" hangingPunct="1">
                  <a:defRPr/>
                </a:pPr>
                <a:endParaRPr lang="cs-CZ" altLang="cs-CZ" smtClean="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eaLnBrk="1" hangingPunct="1">
                <a:defRPr/>
              </a:pPr>
              <a:endParaRPr lang="cs-CZ" altLang="cs-CZ" smtClean="0"/>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eaLnBrk="1" hangingPunct="1">
                <a:defRPr/>
              </a:pPr>
              <a:endParaRPr lang="cs-CZ" altLang="cs-CZ" smtClean="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eaLnBrk="1" hangingPunct="1">
                <a:defRPr/>
              </a:pPr>
              <a:endParaRPr lang="cs-CZ" altLang="cs-CZ" smtClean="0"/>
            </a:p>
          </p:txBody>
        </p:sp>
      </p:grpSp>
      <p:sp>
        <p:nvSpPr>
          <p:cNvPr id="12300" name="Rectangle 12"/>
          <p:cNvSpPr>
            <a:spLocks noGrp="1" noChangeArrowheads="1"/>
          </p:cNvSpPr>
          <p:nvPr>
            <p:ph type="ctrTitle"/>
          </p:nvPr>
        </p:nvSpPr>
        <p:spPr>
          <a:xfrm>
            <a:off x="990600" y="1676400"/>
            <a:ext cx="7772400" cy="1462088"/>
          </a:xfrm>
        </p:spPr>
        <p:txBody>
          <a:bodyPr/>
          <a:lstStyle>
            <a:lvl1pPr>
              <a:defRPr/>
            </a:lvl1pPr>
          </a:lstStyle>
          <a:p>
            <a:pPr lvl="0"/>
            <a:r>
              <a:rPr lang="cs-CZ" altLang="cs-CZ" noProof="0" smtClean="0"/>
              <a:t>Kliknutím lze upravit styl.</a:t>
            </a:r>
            <a:endParaRPr lang="cs-CZ" altLang="cs-CZ" noProof="0" smtClean="0"/>
          </a:p>
        </p:txBody>
      </p:sp>
      <p:sp>
        <p:nvSpPr>
          <p:cNvPr id="1230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cs-CZ" altLang="cs-CZ" noProof="0" smtClean="0"/>
              <a:t>Kliknutím lze upravit styl předlohy.</a:t>
            </a:r>
            <a:endParaRPr lang="cs-CZ" altLang="cs-CZ" noProof="0" smtClean="0"/>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fld id="{2495B7FA-FF67-431C-BC51-88A12FCC8A95}" type="datetimeFigureOut">
              <a:rPr lang="cs-CZ" smtClean="0"/>
              <a:t>26.11.2014</a:t>
            </a:fld>
            <a:endParaRPr lang="cs-CZ"/>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endParaRPr lang="cs-CZ"/>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C10C2157-BC8D-4A72-9226-3D879D3EE63A}" type="slidenum">
              <a:rPr lang="cs-CZ" smtClean="0"/>
              <a:t>‹#›</a:t>
            </a:fld>
            <a:endParaRPr lang="cs-CZ"/>
          </a:p>
        </p:txBody>
      </p:sp>
    </p:spTree>
    <p:extLst>
      <p:ext uri="{BB962C8B-B14F-4D97-AF65-F5344CB8AC3E}">
        <p14:creationId xmlns:p14="http://schemas.microsoft.com/office/powerpoint/2010/main" val="65348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1"/>
          <p:cNvSpPr>
            <a:spLocks noGrp="1" noChangeArrowheads="1"/>
          </p:cNvSpPr>
          <p:nvPr>
            <p:ph type="dt" sz="half" idx="10"/>
          </p:nvPr>
        </p:nvSpPr>
        <p:spPr>
          <a:ln/>
        </p:spPr>
        <p:txBody>
          <a:bodyPr/>
          <a:lstStyle>
            <a:lvl1pPr>
              <a:defRPr/>
            </a:lvl1pPr>
          </a:lstStyle>
          <a:p>
            <a:fld id="{2495B7FA-FF67-431C-BC51-88A12FCC8A95}" type="datetimeFigureOut">
              <a:rPr lang="cs-CZ" smtClean="0"/>
              <a:t>26.11.2014</a:t>
            </a:fld>
            <a:endParaRPr lang="cs-CZ"/>
          </a:p>
        </p:txBody>
      </p:sp>
      <p:sp>
        <p:nvSpPr>
          <p:cNvPr id="5" name="Rectangle 12"/>
          <p:cNvSpPr>
            <a:spLocks noGrp="1" noChangeArrowheads="1"/>
          </p:cNvSpPr>
          <p:nvPr>
            <p:ph type="ftr" sz="quarter" idx="11"/>
          </p:nvPr>
        </p:nvSpPr>
        <p:spPr>
          <a:ln/>
        </p:spPr>
        <p:txBody>
          <a:bodyPr/>
          <a:lstStyle>
            <a:lvl1pPr>
              <a:defRPr/>
            </a:lvl1pPr>
          </a:lstStyle>
          <a:p>
            <a:endParaRPr lang="cs-CZ"/>
          </a:p>
        </p:txBody>
      </p:sp>
      <p:sp>
        <p:nvSpPr>
          <p:cNvPr id="6" name="Rectangle 13"/>
          <p:cNvSpPr>
            <a:spLocks noGrp="1" noChangeArrowheads="1"/>
          </p:cNvSpPr>
          <p:nvPr>
            <p:ph type="sldNum" sz="quarter" idx="12"/>
          </p:nvPr>
        </p:nvSpPr>
        <p:spPr>
          <a:ln/>
        </p:spPr>
        <p:txBody>
          <a:bodyPr/>
          <a:lstStyle>
            <a:lvl1pPr>
              <a:defRPr/>
            </a:lvl1pPr>
          </a:lstStyle>
          <a:p>
            <a:fld id="{C10C2157-BC8D-4A72-9226-3D879D3EE63A}" type="slidenum">
              <a:rPr lang="cs-CZ" smtClean="0"/>
              <a:t>‹#›</a:t>
            </a:fld>
            <a:endParaRPr lang="cs-CZ"/>
          </a:p>
        </p:txBody>
      </p:sp>
    </p:spTree>
    <p:extLst>
      <p:ext uri="{BB962C8B-B14F-4D97-AF65-F5344CB8AC3E}">
        <p14:creationId xmlns:p14="http://schemas.microsoft.com/office/powerpoint/2010/main" val="4021566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004050" y="214313"/>
            <a:ext cx="1951038" cy="5918200"/>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1150938" y="214313"/>
            <a:ext cx="5700712" cy="59182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1"/>
          <p:cNvSpPr>
            <a:spLocks noGrp="1" noChangeArrowheads="1"/>
          </p:cNvSpPr>
          <p:nvPr>
            <p:ph type="dt" sz="half" idx="10"/>
          </p:nvPr>
        </p:nvSpPr>
        <p:spPr>
          <a:ln/>
        </p:spPr>
        <p:txBody>
          <a:bodyPr/>
          <a:lstStyle>
            <a:lvl1pPr>
              <a:defRPr/>
            </a:lvl1pPr>
          </a:lstStyle>
          <a:p>
            <a:fld id="{2495B7FA-FF67-431C-BC51-88A12FCC8A95}" type="datetimeFigureOut">
              <a:rPr lang="cs-CZ" smtClean="0"/>
              <a:t>26.11.2014</a:t>
            </a:fld>
            <a:endParaRPr lang="cs-CZ"/>
          </a:p>
        </p:txBody>
      </p:sp>
      <p:sp>
        <p:nvSpPr>
          <p:cNvPr id="5" name="Rectangle 12"/>
          <p:cNvSpPr>
            <a:spLocks noGrp="1" noChangeArrowheads="1"/>
          </p:cNvSpPr>
          <p:nvPr>
            <p:ph type="ftr" sz="quarter" idx="11"/>
          </p:nvPr>
        </p:nvSpPr>
        <p:spPr>
          <a:ln/>
        </p:spPr>
        <p:txBody>
          <a:bodyPr/>
          <a:lstStyle>
            <a:lvl1pPr>
              <a:defRPr/>
            </a:lvl1pPr>
          </a:lstStyle>
          <a:p>
            <a:endParaRPr lang="cs-CZ"/>
          </a:p>
        </p:txBody>
      </p:sp>
      <p:sp>
        <p:nvSpPr>
          <p:cNvPr id="6" name="Rectangle 13"/>
          <p:cNvSpPr>
            <a:spLocks noGrp="1" noChangeArrowheads="1"/>
          </p:cNvSpPr>
          <p:nvPr>
            <p:ph type="sldNum" sz="quarter" idx="12"/>
          </p:nvPr>
        </p:nvSpPr>
        <p:spPr>
          <a:ln/>
        </p:spPr>
        <p:txBody>
          <a:bodyPr/>
          <a:lstStyle>
            <a:lvl1pPr>
              <a:defRPr/>
            </a:lvl1pPr>
          </a:lstStyle>
          <a:p>
            <a:fld id="{C10C2157-BC8D-4A72-9226-3D879D3EE63A}" type="slidenum">
              <a:rPr lang="cs-CZ" smtClean="0"/>
              <a:t>‹#›</a:t>
            </a:fld>
            <a:endParaRPr lang="cs-CZ"/>
          </a:p>
        </p:txBody>
      </p:sp>
    </p:spTree>
    <p:extLst>
      <p:ext uri="{BB962C8B-B14F-4D97-AF65-F5344CB8AC3E}">
        <p14:creationId xmlns:p14="http://schemas.microsoft.com/office/powerpoint/2010/main" val="3130709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1"/>
          <p:cNvSpPr>
            <a:spLocks noGrp="1" noChangeArrowheads="1"/>
          </p:cNvSpPr>
          <p:nvPr>
            <p:ph type="dt" sz="half" idx="10"/>
          </p:nvPr>
        </p:nvSpPr>
        <p:spPr>
          <a:ln/>
        </p:spPr>
        <p:txBody>
          <a:bodyPr/>
          <a:lstStyle>
            <a:lvl1pPr>
              <a:defRPr/>
            </a:lvl1pPr>
          </a:lstStyle>
          <a:p>
            <a:fld id="{2495B7FA-FF67-431C-BC51-88A12FCC8A95}" type="datetimeFigureOut">
              <a:rPr lang="cs-CZ" smtClean="0"/>
              <a:t>26.11.2014</a:t>
            </a:fld>
            <a:endParaRPr lang="cs-CZ"/>
          </a:p>
        </p:txBody>
      </p:sp>
      <p:sp>
        <p:nvSpPr>
          <p:cNvPr id="5" name="Rectangle 12"/>
          <p:cNvSpPr>
            <a:spLocks noGrp="1" noChangeArrowheads="1"/>
          </p:cNvSpPr>
          <p:nvPr>
            <p:ph type="ftr" sz="quarter" idx="11"/>
          </p:nvPr>
        </p:nvSpPr>
        <p:spPr>
          <a:ln/>
        </p:spPr>
        <p:txBody>
          <a:bodyPr/>
          <a:lstStyle>
            <a:lvl1pPr>
              <a:defRPr/>
            </a:lvl1pPr>
          </a:lstStyle>
          <a:p>
            <a:endParaRPr lang="cs-CZ"/>
          </a:p>
        </p:txBody>
      </p:sp>
      <p:sp>
        <p:nvSpPr>
          <p:cNvPr id="6" name="Rectangle 13"/>
          <p:cNvSpPr>
            <a:spLocks noGrp="1" noChangeArrowheads="1"/>
          </p:cNvSpPr>
          <p:nvPr>
            <p:ph type="sldNum" sz="quarter" idx="12"/>
          </p:nvPr>
        </p:nvSpPr>
        <p:spPr>
          <a:ln/>
        </p:spPr>
        <p:txBody>
          <a:bodyPr/>
          <a:lstStyle>
            <a:lvl1pPr>
              <a:defRPr/>
            </a:lvl1pPr>
          </a:lstStyle>
          <a:p>
            <a:fld id="{C10C2157-BC8D-4A72-9226-3D879D3EE63A}" type="slidenum">
              <a:rPr lang="cs-CZ" smtClean="0"/>
              <a:t>‹#›</a:t>
            </a:fld>
            <a:endParaRPr lang="cs-CZ"/>
          </a:p>
        </p:txBody>
      </p:sp>
    </p:spTree>
    <p:extLst>
      <p:ext uri="{BB962C8B-B14F-4D97-AF65-F5344CB8AC3E}">
        <p14:creationId xmlns:p14="http://schemas.microsoft.com/office/powerpoint/2010/main" val="3111471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11"/>
          <p:cNvSpPr>
            <a:spLocks noGrp="1" noChangeArrowheads="1"/>
          </p:cNvSpPr>
          <p:nvPr>
            <p:ph type="dt" sz="half" idx="10"/>
          </p:nvPr>
        </p:nvSpPr>
        <p:spPr>
          <a:ln/>
        </p:spPr>
        <p:txBody>
          <a:bodyPr/>
          <a:lstStyle>
            <a:lvl1pPr>
              <a:defRPr/>
            </a:lvl1pPr>
          </a:lstStyle>
          <a:p>
            <a:fld id="{2495B7FA-FF67-431C-BC51-88A12FCC8A95}" type="datetimeFigureOut">
              <a:rPr lang="cs-CZ" smtClean="0"/>
              <a:t>26.11.2014</a:t>
            </a:fld>
            <a:endParaRPr lang="cs-CZ"/>
          </a:p>
        </p:txBody>
      </p:sp>
      <p:sp>
        <p:nvSpPr>
          <p:cNvPr id="5" name="Rectangle 12"/>
          <p:cNvSpPr>
            <a:spLocks noGrp="1" noChangeArrowheads="1"/>
          </p:cNvSpPr>
          <p:nvPr>
            <p:ph type="ftr" sz="quarter" idx="11"/>
          </p:nvPr>
        </p:nvSpPr>
        <p:spPr>
          <a:ln/>
        </p:spPr>
        <p:txBody>
          <a:bodyPr/>
          <a:lstStyle>
            <a:lvl1pPr>
              <a:defRPr/>
            </a:lvl1pPr>
          </a:lstStyle>
          <a:p>
            <a:endParaRPr lang="cs-CZ"/>
          </a:p>
        </p:txBody>
      </p:sp>
      <p:sp>
        <p:nvSpPr>
          <p:cNvPr id="6" name="Rectangle 13"/>
          <p:cNvSpPr>
            <a:spLocks noGrp="1" noChangeArrowheads="1"/>
          </p:cNvSpPr>
          <p:nvPr>
            <p:ph type="sldNum" sz="quarter" idx="12"/>
          </p:nvPr>
        </p:nvSpPr>
        <p:spPr>
          <a:ln/>
        </p:spPr>
        <p:txBody>
          <a:bodyPr/>
          <a:lstStyle>
            <a:lvl1pPr>
              <a:defRPr/>
            </a:lvl1pPr>
          </a:lstStyle>
          <a:p>
            <a:fld id="{C10C2157-BC8D-4A72-9226-3D879D3EE63A}" type="slidenum">
              <a:rPr lang="cs-CZ" smtClean="0"/>
              <a:t>‹#›</a:t>
            </a:fld>
            <a:endParaRPr lang="cs-CZ"/>
          </a:p>
        </p:txBody>
      </p:sp>
    </p:spTree>
    <p:extLst>
      <p:ext uri="{BB962C8B-B14F-4D97-AF65-F5344CB8AC3E}">
        <p14:creationId xmlns:p14="http://schemas.microsoft.com/office/powerpoint/2010/main" val="3710320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1"/>
          <p:cNvSpPr>
            <a:spLocks noGrp="1" noChangeArrowheads="1"/>
          </p:cNvSpPr>
          <p:nvPr>
            <p:ph type="dt" sz="half" idx="10"/>
          </p:nvPr>
        </p:nvSpPr>
        <p:spPr>
          <a:ln/>
        </p:spPr>
        <p:txBody>
          <a:bodyPr/>
          <a:lstStyle>
            <a:lvl1pPr>
              <a:defRPr/>
            </a:lvl1pPr>
          </a:lstStyle>
          <a:p>
            <a:fld id="{2495B7FA-FF67-431C-BC51-88A12FCC8A95}" type="datetimeFigureOut">
              <a:rPr lang="cs-CZ" smtClean="0"/>
              <a:t>26.11.2014</a:t>
            </a:fld>
            <a:endParaRPr lang="cs-CZ"/>
          </a:p>
        </p:txBody>
      </p:sp>
      <p:sp>
        <p:nvSpPr>
          <p:cNvPr id="6" name="Rectangle 12"/>
          <p:cNvSpPr>
            <a:spLocks noGrp="1" noChangeArrowheads="1"/>
          </p:cNvSpPr>
          <p:nvPr>
            <p:ph type="ftr" sz="quarter" idx="11"/>
          </p:nvPr>
        </p:nvSpPr>
        <p:spPr>
          <a:ln/>
        </p:spPr>
        <p:txBody>
          <a:bodyPr/>
          <a:lstStyle>
            <a:lvl1pPr>
              <a:defRPr/>
            </a:lvl1pPr>
          </a:lstStyle>
          <a:p>
            <a:endParaRPr lang="cs-CZ"/>
          </a:p>
        </p:txBody>
      </p:sp>
      <p:sp>
        <p:nvSpPr>
          <p:cNvPr id="7" name="Rectangle 13"/>
          <p:cNvSpPr>
            <a:spLocks noGrp="1" noChangeArrowheads="1"/>
          </p:cNvSpPr>
          <p:nvPr>
            <p:ph type="sldNum" sz="quarter" idx="12"/>
          </p:nvPr>
        </p:nvSpPr>
        <p:spPr>
          <a:ln/>
        </p:spPr>
        <p:txBody>
          <a:bodyPr/>
          <a:lstStyle>
            <a:lvl1pPr>
              <a:defRPr/>
            </a:lvl1pPr>
          </a:lstStyle>
          <a:p>
            <a:fld id="{C10C2157-BC8D-4A72-9226-3D879D3EE63A}" type="slidenum">
              <a:rPr lang="cs-CZ" smtClean="0"/>
              <a:t>‹#›</a:t>
            </a:fld>
            <a:endParaRPr lang="cs-CZ"/>
          </a:p>
        </p:txBody>
      </p:sp>
    </p:spTree>
    <p:extLst>
      <p:ext uri="{BB962C8B-B14F-4D97-AF65-F5344CB8AC3E}">
        <p14:creationId xmlns:p14="http://schemas.microsoft.com/office/powerpoint/2010/main" val="3026559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11"/>
          <p:cNvSpPr>
            <a:spLocks noGrp="1" noChangeArrowheads="1"/>
          </p:cNvSpPr>
          <p:nvPr>
            <p:ph type="dt" sz="half" idx="10"/>
          </p:nvPr>
        </p:nvSpPr>
        <p:spPr>
          <a:ln/>
        </p:spPr>
        <p:txBody>
          <a:bodyPr/>
          <a:lstStyle>
            <a:lvl1pPr>
              <a:defRPr/>
            </a:lvl1pPr>
          </a:lstStyle>
          <a:p>
            <a:fld id="{2495B7FA-FF67-431C-BC51-88A12FCC8A95}" type="datetimeFigureOut">
              <a:rPr lang="cs-CZ" smtClean="0"/>
              <a:t>26.11.2014</a:t>
            </a:fld>
            <a:endParaRPr lang="cs-CZ"/>
          </a:p>
        </p:txBody>
      </p:sp>
      <p:sp>
        <p:nvSpPr>
          <p:cNvPr id="8" name="Rectangle 12"/>
          <p:cNvSpPr>
            <a:spLocks noGrp="1" noChangeArrowheads="1"/>
          </p:cNvSpPr>
          <p:nvPr>
            <p:ph type="ftr" sz="quarter" idx="11"/>
          </p:nvPr>
        </p:nvSpPr>
        <p:spPr>
          <a:ln/>
        </p:spPr>
        <p:txBody>
          <a:bodyPr/>
          <a:lstStyle>
            <a:lvl1pPr>
              <a:defRPr/>
            </a:lvl1pPr>
          </a:lstStyle>
          <a:p>
            <a:endParaRPr lang="cs-CZ"/>
          </a:p>
        </p:txBody>
      </p:sp>
      <p:sp>
        <p:nvSpPr>
          <p:cNvPr id="9" name="Rectangle 13"/>
          <p:cNvSpPr>
            <a:spLocks noGrp="1" noChangeArrowheads="1"/>
          </p:cNvSpPr>
          <p:nvPr>
            <p:ph type="sldNum" sz="quarter" idx="12"/>
          </p:nvPr>
        </p:nvSpPr>
        <p:spPr>
          <a:ln/>
        </p:spPr>
        <p:txBody>
          <a:bodyPr/>
          <a:lstStyle>
            <a:lvl1pPr>
              <a:defRPr/>
            </a:lvl1pPr>
          </a:lstStyle>
          <a:p>
            <a:fld id="{C10C2157-BC8D-4A72-9226-3D879D3EE63A}" type="slidenum">
              <a:rPr lang="cs-CZ" smtClean="0"/>
              <a:t>‹#›</a:t>
            </a:fld>
            <a:endParaRPr lang="cs-CZ"/>
          </a:p>
        </p:txBody>
      </p:sp>
    </p:spTree>
    <p:extLst>
      <p:ext uri="{BB962C8B-B14F-4D97-AF65-F5344CB8AC3E}">
        <p14:creationId xmlns:p14="http://schemas.microsoft.com/office/powerpoint/2010/main" val="3564013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11"/>
          <p:cNvSpPr>
            <a:spLocks noGrp="1" noChangeArrowheads="1"/>
          </p:cNvSpPr>
          <p:nvPr>
            <p:ph type="dt" sz="half" idx="10"/>
          </p:nvPr>
        </p:nvSpPr>
        <p:spPr>
          <a:ln/>
        </p:spPr>
        <p:txBody>
          <a:bodyPr/>
          <a:lstStyle>
            <a:lvl1pPr>
              <a:defRPr/>
            </a:lvl1pPr>
          </a:lstStyle>
          <a:p>
            <a:fld id="{2495B7FA-FF67-431C-BC51-88A12FCC8A95}" type="datetimeFigureOut">
              <a:rPr lang="cs-CZ" smtClean="0"/>
              <a:t>26.11.2014</a:t>
            </a:fld>
            <a:endParaRPr lang="cs-CZ"/>
          </a:p>
        </p:txBody>
      </p:sp>
      <p:sp>
        <p:nvSpPr>
          <p:cNvPr id="4" name="Rectangle 12"/>
          <p:cNvSpPr>
            <a:spLocks noGrp="1" noChangeArrowheads="1"/>
          </p:cNvSpPr>
          <p:nvPr>
            <p:ph type="ftr" sz="quarter" idx="11"/>
          </p:nvPr>
        </p:nvSpPr>
        <p:spPr>
          <a:ln/>
        </p:spPr>
        <p:txBody>
          <a:bodyPr/>
          <a:lstStyle>
            <a:lvl1pPr>
              <a:defRPr/>
            </a:lvl1pPr>
          </a:lstStyle>
          <a:p>
            <a:endParaRPr lang="cs-CZ"/>
          </a:p>
        </p:txBody>
      </p:sp>
      <p:sp>
        <p:nvSpPr>
          <p:cNvPr id="5" name="Rectangle 13"/>
          <p:cNvSpPr>
            <a:spLocks noGrp="1" noChangeArrowheads="1"/>
          </p:cNvSpPr>
          <p:nvPr>
            <p:ph type="sldNum" sz="quarter" idx="12"/>
          </p:nvPr>
        </p:nvSpPr>
        <p:spPr>
          <a:ln/>
        </p:spPr>
        <p:txBody>
          <a:bodyPr/>
          <a:lstStyle>
            <a:lvl1pPr>
              <a:defRPr/>
            </a:lvl1pPr>
          </a:lstStyle>
          <a:p>
            <a:fld id="{C10C2157-BC8D-4A72-9226-3D879D3EE63A}" type="slidenum">
              <a:rPr lang="cs-CZ" smtClean="0"/>
              <a:t>‹#›</a:t>
            </a:fld>
            <a:endParaRPr lang="cs-CZ"/>
          </a:p>
        </p:txBody>
      </p:sp>
    </p:spTree>
    <p:extLst>
      <p:ext uri="{BB962C8B-B14F-4D97-AF65-F5344CB8AC3E}">
        <p14:creationId xmlns:p14="http://schemas.microsoft.com/office/powerpoint/2010/main" val="238305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fld id="{2495B7FA-FF67-431C-BC51-88A12FCC8A95}" type="datetimeFigureOut">
              <a:rPr lang="cs-CZ" smtClean="0"/>
              <a:t>26.11.2014</a:t>
            </a:fld>
            <a:endParaRPr lang="cs-CZ"/>
          </a:p>
        </p:txBody>
      </p:sp>
      <p:sp>
        <p:nvSpPr>
          <p:cNvPr id="3" name="Rectangle 12"/>
          <p:cNvSpPr>
            <a:spLocks noGrp="1" noChangeArrowheads="1"/>
          </p:cNvSpPr>
          <p:nvPr>
            <p:ph type="ftr" sz="quarter" idx="11"/>
          </p:nvPr>
        </p:nvSpPr>
        <p:spPr>
          <a:ln/>
        </p:spPr>
        <p:txBody>
          <a:bodyPr/>
          <a:lstStyle>
            <a:lvl1pPr>
              <a:defRPr/>
            </a:lvl1pPr>
          </a:lstStyle>
          <a:p>
            <a:endParaRPr lang="cs-CZ"/>
          </a:p>
        </p:txBody>
      </p:sp>
      <p:sp>
        <p:nvSpPr>
          <p:cNvPr id="4" name="Rectangle 13"/>
          <p:cNvSpPr>
            <a:spLocks noGrp="1" noChangeArrowheads="1"/>
          </p:cNvSpPr>
          <p:nvPr>
            <p:ph type="sldNum" sz="quarter" idx="12"/>
          </p:nvPr>
        </p:nvSpPr>
        <p:spPr>
          <a:ln/>
        </p:spPr>
        <p:txBody>
          <a:bodyPr/>
          <a:lstStyle>
            <a:lvl1pPr>
              <a:defRPr/>
            </a:lvl1pPr>
          </a:lstStyle>
          <a:p>
            <a:fld id="{C10C2157-BC8D-4A72-9226-3D879D3EE63A}" type="slidenum">
              <a:rPr lang="cs-CZ" smtClean="0"/>
              <a:t>‹#›</a:t>
            </a:fld>
            <a:endParaRPr lang="cs-CZ"/>
          </a:p>
        </p:txBody>
      </p:sp>
    </p:spTree>
    <p:extLst>
      <p:ext uri="{BB962C8B-B14F-4D97-AF65-F5344CB8AC3E}">
        <p14:creationId xmlns:p14="http://schemas.microsoft.com/office/powerpoint/2010/main" val="1261502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11"/>
          <p:cNvSpPr>
            <a:spLocks noGrp="1" noChangeArrowheads="1"/>
          </p:cNvSpPr>
          <p:nvPr>
            <p:ph type="dt" sz="half" idx="10"/>
          </p:nvPr>
        </p:nvSpPr>
        <p:spPr>
          <a:ln/>
        </p:spPr>
        <p:txBody>
          <a:bodyPr/>
          <a:lstStyle>
            <a:lvl1pPr>
              <a:defRPr/>
            </a:lvl1pPr>
          </a:lstStyle>
          <a:p>
            <a:fld id="{2495B7FA-FF67-431C-BC51-88A12FCC8A95}" type="datetimeFigureOut">
              <a:rPr lang="cs-CZ" smtClean="0"/>
              <a:t>26.11.2014</a:t>
            </a:fld>
            <a:endParaRPr lang="cs-CZ"/>
          </a:p>
        </p:txBody>
      </p:sp>
      <p:sp>
        <p:nvSpPr>
          <p:cNvPr id="6" name="Rectangle 12"/>
          <p:cNvSpPr>
            <a:spLocks noGrp="1" noChangeArrowheads="1"/>
          </p:cNvSpPr>
          <p:nvPr>
            <p:ph type="ftr" sz="quarter" idx="11"/>
          </p:nvPr>
        </p:nvSpPr>
        <p:spPr>
          <a:ln/>
        </p:spPr>
        <p:txBody>
          <a:bodyPr/>
          <a:lstStyle>
            <a:lvl1pPr>
              <a:defRPr/>
            </a:lvl1pPr>
          </a:lstStyle>
          <a:p>
            <a:endParaRPr lang="cs-CZ"/>
          </a:p>
        </p:txBody>
      </p:sp>
      <p:sp>
        <p:nvSpPr>
          <p:cNvPr id="7" name="Rectangle 13"/>
          <p:cNvSpPr>
            <a:spLocks noGrp="1" noChangeArrowheads="1"/>
          </p:cNvSpPr>
          <p:nvPr>
            <p:ph type="sldNum" sz="quarter" idx="12"/>
          </p:nvPr>
        </p:nvSpPr>
        <p:spPr>
          <a:ln/>
        </p:spPr>
        <p:txBody>
          <a:bodyPr/>
          <a:lstStyle>
            <a:lvl1pPr>
              <a:defRPr/>
            </a:lvl1pPr>
          </a:lstStyle>
          <a:p>
            <a:fld id="{C10C2157-BC8D-4A72-9226-3D879D3EE63A}" type="slidenum">
              <a:rPr lang="cs-CZ" smtClean="0"/>
              <a:t>‹#›</a:t>
            </a:fld>
            <a:endParaRPr lang="cs-CZ"/>
          </a:p>
        </p:txBody>
      </p:sp>
    </p:spTree>
    <p:extLst>
      <p:ext uri="{BB962C8B-B14F-4D97-AF65-F5344CB8AC3E}">
        <p14:creationId xmlns:p14="http://schemas.microsoft.com/office/powerpoint/2010/main" val="53080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11"/>
          <p:cNvSpPr>
            <a:spLocks noGrp="1" noChangeArrowheads="1"/>
          </p:cNvSpPr>
          <p:nvPr>
            <p:ph type="dt" sz="half" idx="10"/>
          </p:nvPr>
        </p:nvSpPr>
        <p:spPr>
          <a:ln/>
        </p:spPr>
        <p:txBody>
          <a:bodyPr/>
          <a:lstStyle>
            <a:lvl1pPr>
              <a:defRPr/>
            </a:lvl1pPr>
          </a:lstStyle>
          <a:p>
            <a:fld id="{2495B7FA-FF67-431C-BC51-88A12FCC8A95}" type="datetimeFigureOut">
              <a:rPr lang="cs-CZ" smtClean="0"/>
              <a:t>26.11.2014</a:t>
            </a:fld>
            <a:endParaRPr lang="cs-CZ"/>
          </a:p>
        </p:txBody>
      </p:sp>
      <p:sp>
        <p:nvSpPr>
          <p:cNvPr id="6" name="Rectangle 12"/>
          <p:cNvSpPr>
            <a:spLocks noGrp="1" noChangeArrowheads="1"/>
          </p:cNvSpPr>
          <p:nvPr>
            <p:ph type="ftr" sz="quarter" idx="11"/>
          </p:nvPr>
        </p:nvSpPr>
        <p:spPr>
          <a:ln/>
        </p:spPr>
        <p:txBody>
          <a:bodyPr/>
          <a:lstStyle>
            <a:lvl1pPr>
              <a:defRPr/>
            </a:lvl1pPr>
          </a:lstStyle>
          <a:p>
            <a:endParaRPr lang="cs-CZ"/>
          </a:p>
        </p:txBody>
      </p:sp>
      <p:sp>
        <p:nvSpPr>
          <p:cNvPr id="7" name="Rectangle 13"/>
          <p:cNvSpPr>
            <a:spLocks noGrp="1" noChangeArrowheads="1"/>
          </p:cNvSpPr>
          <p:nvPr>
            <p:ph type="sldNum" sz="quarter" idx="12"/>
          </p:nvPr>
        </p:nvSpPr>
        <p:spPr>
          <a:ln/>
        </p:spPr>
        <p:txBody>
          <a:bodyPr/>
          <a:lstStyle>
            <a:lvl1pPr>
              <a:defRPr/>
            </a:lvl1pPr>
          </a:lstStyle>
          <a:p>
            <a:fld id="{C10C2157-BC8D-4A72-9226-3D879D3EE63A}" type="slidenum">
              <a:rPr lang="cs-CZ" smtClean="0"/>
              <a:t>‹#›</a:t>
            </a:fld>
            <a:endParaRPr lang="cs-CZ"/>
          </a:p>
        </p:txBody>
      </p:sp>
    </p:spTree>
    <p:extLst>
      <p:ext uri="{BB962C8B-B14F-4D97-AF65-F5344CB8AC3E}">
        <p14:creationId xmlns:p14="http://schemas.microsoft.com/office/powerpoint/2010/main" val="72158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lgn="ctr" eaLnBrk="1" hangingPunct="1">
              <a:defRPr/>
            </a:pPr>
            <a:endParaRPr kumimoji="1" lang="cs-CZ" altLang="cs-CZ" sz="2400" smtClean="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lgn="ctr" eaLnBrk="1" hangingPunct="1">
              <a:defRPr/>
            </a:pPr>
            <a:endParaRPr kumimoji="1" lang="cs-CZ" altLang="cs-CZ" sz="2400" smtClean="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lgn="ctr" eaLnBrk="1" hangingPunct="1">
              <a:defRPr/>
            </a:pPr>
            <a:endParaRPr kumimoji="1" lang="cs-CZ" altLang="cs-CZ" sz="2400" smtClean="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lgn="ctr" eaLnBrk="1" hangingPunct="1">
              <a:defRPr/>
            </a:pPr>
            <a:endParaRPr kumimoji="1" lang="cs-CZ" altLang="cs-CZ" sz="2400" smtClean="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lgn="ctr" eaLnBrk="1" hangingPunct="1">
              <a:defRPr/>
            </a:pPr>
            <a:endParaRPr kumimoji="1" lang="cs-CZ" altLang="cs-CZ" sz="2400" smtClean="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lgn="ctr" eaLnBrk="1" hangingPunct="1">
              <a:defRPr/>
            </a:pPr>
            <a:endParaRPr kumimoji="1" lang="cs-CZ" altLang="cs-CZ" sz="2400" smtClean="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lgn="ctr" eaLnBrk="1" hangingPunct="1">
              <a:defRPr/>
            </a:pPr>
            <a:endParaRPr kumimoji="1" lang="cs-CZ" altLang="cs-CZ" sz="2400" smtClean="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cs-CZ" altLang="cs-CZ" smtClean="0"/>
              <a:t>Klepnutím lze upravit styl předlohy nadpisů.</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1275"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fld id="{2495B7FA-FF67-431C-BC51-88A12FCC8A95}" type="datetimeFigureOut">
              <a:rPr lang="cs-CZ" smtClean="0"/>
              <a:t>26.11.2014</a:t>
            </a:fld>
            <a:endParaRPr lang="cs-CZ"/>
          </a:p>
        </p:txBody>
      </p:sp>
      <p:sp>
        <p:nvSpPr>
          <p:cNvPr id="11276"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endParaRPr lang="cs-CZ"/>
          </a:p>
        </p:txBody>
      </p:sp>
      <p:sp>
        <p:nvSpPr>
          <p:cNvPr id="11277"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fld id="{C10C2157-BC8D-4A72-9226-3D879D3EE63A}"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charset="0"/>
        </a:defRPr>
      </a:lvl2pPr>
      <a:lvl3pPr algn="l" rtl="0" eaLnBrk="1" fontAlgn="base" hangingPunct="1">
        <a:spcBef>
          <a:spcPct val="0"/>
        </a:spcBef>
        <a:spcAft>
          <a:spcPct val="0"/>
        </a:spcAft>
        <a:defRPr sz="4400">
          <a:solidFill>
            <a:schemeClr val="tx2"/>
          </a:solidFill>
          <a:latin typeface="Tahoma" charset="0"/>
        </a:defRPr>
      </a:lvl3pPr>
      <a:lvl4pPr algn="l" rtl="0" eaLnBrk="1" fontAlgn="base" hangingPunct="1">
        <a:spcBef>
          <a:spcPct val="0"/>
        </a:spcBef>
        <a:spcAft>
          <a:spcPct val="0"/>
        </a:spcAft>
        <a:defRPr sz="4400">
          <a:solidFill>
            <a:schemeClr val="tx2"/>
          </a:solidFill>
          <a:latin typeface="Tahoma" charset="0"/>
        </a:defRPr>
      </a:lvl4pPr>
      <a:lvl5pPr algn="l" rtl="0" eaLnBrk="1" fontAlgn="base" hangingPunct="1">
        <a:spcBef>
          <a:spcPct val="0"/>
        </a:spcBef>
        <a:spcAft>
          <a:spcPct val="0"/>
        </a:spcAft>
        <a:defRPr sz="4400">
          <a:solidFill>
            <a:schemeClr val="tx2"/>
          </a:solidFill>
          <a:latin typeface="Tahoma" charset="0"/>
        </a:defRPr>
      </a:lvl5pPr>
      <a:lvl6pPr marL="457200" algn="l" rtl="0" eaLnBrk="1" fontAlgn="base" hangingPunct="1">
        <a:spcBef>
          <a:spcPct val="0"/>
        </a:spcBef>
        <a:spcAft>
          <a:spcPct val="0"/>
        </a:spcAft>
        <a:defRPr sz="4400">
          <a:solidFill>
            <a:schemeClr val="tx2"/>
          </a:solidFill>
          <a:latin typeface="Tahoma" charset="0"/>
        </a:defRPr>
      </a:lvl6pPr>
      <a:lvl7pPr marL="914400" algn="l" rtl="0" eaLnBrk="1" fontAlgn="base" hangingPunct="1">
        <a:spcBef>
          <a:spcPct val="0"/>
        </a:spcBef>
        <a:spcAft>
          <a:spcPct val="0"/>
        </a:spcAft>
        <a:defRPr sz="4400">
          <a:solidFill>
            <a:schemeClr val="tx2"/>
          </a:solidFill>
          <a:latin typeface="Tahoma" charset="0"/>
        </a:defRPr>
      </a:lvl7pPr>
      <a:lvl8pPr marL="1371600" algn="l" rtl="0" eaLnBrk="1" fontAlgn="base" hangingPunct="1">
        <a:spcBef>
          <a:spcPct val="0"/>
        </a:spcBef>
        <a:spcAft>
          <a:spcPct val="0"/>
        </a:spcAft>
        <a:defRPr sz="4400">
          <a:solidFill>
            <a:schemeClr val="tx2"/>
          </a:solidFill>
          <a:latin typeface="Tahoma" charset="0"/>
        </a:defRPr>
      </a:lvl8pPr>
      <a:lvl9pPr marL="1828800" algn="l" rtl="0" eaLnBrk="1" fontAlgn="base" hangingPunct="1">
        <a:spcBef>
          <a:spcPct val="0"/>
        </a:spcBef>
        <a:spcAft>
          <a:spcPct val="0"/>
        </a:spcAft>
        <a:defRPr sz="4400">
          <a:solidFill>
            <a:schemeClr val="tx2"/>
          </a:solidFill>
          <a:latin typeface="Tahoma" charset="0"/>
        </a:defRPr>
      </a:lvl9pPr>
    </p:titleStyle>
    <p:body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Sociální politika EU</a:t>
            </a:r>
            <a:endParaRPr lang="cs-CZ" dirty="0"/>
          </a:p>
        </p:txBody>
      </p:sp>
      <p:sp>
        <p:nvSpPr>
          <p:cNvPr id="3" name="Podnadpis 2"/>
          <p:cNvSpPr>
            <a:spLocks noGrp="1"/>
          </p:cNvSpPr>
          <p:nvPr>
            <p:ph type="subTitle" idx="1"/>
          </p:nvPr>
        </p:nvSpPr>
        <p:spPr/>
        <p:txBody>
          <a:bodyPr/>
          <a:lstStyle/>
          <a:p>
            <a:endParaRPr lang="cs-CZ" dirty="0" smtClean="0"/>
          </a:p>
          <a:p>
            <a:r>
              <a:rPr lang="cs-CZ" dirty="0" smtClean="0"/>
              <a:t>Koordinace důchodových dávek</a:t>
            </a:r>
            <a:endParaRPr lang="cs-CZ" dirty="0"/>
          </a:p>
        </p:txBody>
      </p:sp>
    </p:spTree>
    <p:extLst>
      <p:ext uri="{BB962C8B-B14F-4D97-AF65-F5344CB8AC3E}">
        <p14:creationId xmlns:p14="http://schemas.microsoft.com/office/powerpoint/2010/main" val="2573533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a:xfrm>
            <a:off x="457200" y="1143000"/>
            <a:ext cx="8229600" cy="395288"/>
          </a:xfrm>
        </p:spPr>
        <p:txBody>
          <a:bodyPr>
            <a:normAutofit fontScale="90000"/>
          </a:bodyPr>
          <a:lstStyle/>
          <a:p>
            <a:r>
              <a:rPr lang="cs-CZ" altLang="cs-CZ" sz="2400" smtClean="0"/>
              <a:t>Souběh originálních důchodů – čl. 54</a:t>
            </a:r>
          </a:p>
        </p:txBody>
      </p:sp>
      <p:sp>
        <p:nvSpPr>
          <p:cNvPr id="55299" name="Rectangle 3"/>
          <p:cNvSpPr>
            <a:spLocks noGrp="1"/>
          </p:cNvSpPr>
          <p:nvPr>
            <p:ph idx="1"/>
          </p:nvPr>
        </p:nvSpPr>
        <p:spPr>
          <a:xfrm>
            <a:off x="457200" y="1692275"/>
            <a:ext cx="8229600" cy="4094163"/>
          </a:xfrm>
        </p:spPr>
        <p:txBody>
          <a:bodyPr/>
          <a:lstStyle/>
          <a:p>
            <a:pPr>
              <a:lnSpc>
                <a:spcPct val="80000"/>
              </a:lnSpc>
            </a:pPr>
            <a:endParaRPr lang="cs-CZ" altLang="cs-CZ" sz="1900" dirty="0" smtClean="0"/>
          </a:p>
          <a:p>
            <a:pPr>
              <a:lnSpc>
                <a:spcPct val="80000"/>
              </a:lnSpc>
            </a:pPr>
            <a:r>
              <a:rPr lang="cs-CZ" altLang="cs-CZ" sz="1900" dirty="0" smtClean="0"/>
              <a:t>Pravidla </a:t>
            </a:r>
            <a:r>
              <a:rPr lang="cs-CZ" altLang="cs-CZ" sz="1900" dirty="0" smtClean="0"/>
              <a:t>předcházení souběhu stanovená národními právními úpravami ČS nelze aplikovat na poměrné důchody</a:t>
            </a:r>
          </a:p>
          <a:p>
            <a:pPr>
              <a:lnSpc>
                <a:spcPct val="80000"/>
              </a:lnSpc>
            </a:pPr>
            <a:r>
              <a:rPr lang="cs-CZ" altLang="cs-CZ" sz="1900" dirty="0" smtClean="0"/>
              <a:t>Národní pravidla předcházení souběhu se použijí pouze na nezávislé důchody</a:t>
            </a:r>
          </a:p>
          <a:p>
            <a:pPr lvl="1">
              <a:lnSpc>
                <a:spcPct val="80000"/>
              </a:lnSpc>
            </a:pPr>
            <a:r>
              <a:rPr lang="cs-CZ" altLang="cs-CZ" sz="1700" dirty="0" smtClean="0"/>
              <a:t>Pokud jsou dávkou, jejíž výše nezávisí na době pojištění nebo bydliště nebo</a:t>
            </a:r>
          </a:p>
          <a:p>
            <a:pPr lvl="1">
              <a:lnSpc>
                <a:spcPct val="80000"/>
              </a:lnSpc>
            </a:pPr>
            <a:r>
              <a:rPr lang="cs-CZ" altLang="cs-CZ" sz="1700" dirty="0" smtClean="0"/>
              <a:t>Pokud jsou dávkou, jejíž výše je určena na základě započtené doby po vzniku sociální události a je v souběhu</a:t>
            </a:r>
          </a:p>
          <a:p>
            <a:pPr lvl="2">
              <a:lnSpc>
                <a:spcPct val="80000"/>
              </a:lnSpc>
            </a:pPr>
            <a:r>
              <a:rPr lang="cs-CZ" altLang="cs-CZ" sz="1500" dirty="0" smtClean="0"/>
              <a:t>S dávkou stejného druhu</a:t>
            </a:r>
          </a:p>
          <a:p>
            <a:pPr lvl="2">
              <a:lnSpc>
                <a:spcPct val="80000"/>
              </a:lnSpc>
            </a:pPr>
            <a:r>
              <a:rPr lang="cs-CZ" altLang="cs-CZ" sz="1500" dirty="0" smtClean="0"/>
              <a:t>S dávkou nezávislou na době pojištění nebo bydliště</a:t>
            </a:r>
            <a:endParaRPr lang="cs-CZ" altLang="cs-CZ" dirty="0" smtClean="0"/>
          </a:p>
        </p:txBody>
      </p:sp>
      <p:sp>
        <p:nvSpPr>
          <p:cNvPr id="4" name="Zástupný symbol pro číslo snímku 5"/>
          <p:cNvSpPr>
            <a:spLocks noGrp="1"/>
          </p:cNvSpPr>
          <p:nvPr>
            <p:ph type="sldNum" sz="quarter" idx="12"/>
          </p:nvPr>
        </p:nvSpPr>
        <p:spPr/>
        <p:txBody>
          <a:bodyPr/>
          <a:lstStyle/>
          <a:p>
            <a:pPr>
              <a:defRPr/>
            </a:pPr>
            <a:fld id="{61FEFBF3-B833-45F4-A45D-BCAF9ABAB3EE}" type="slidenum">
              <a:rPr lang="cs-CZ"/>
              <a:pPr>
                <a:defRPr/>
              </a:pPr>
              <a:t>10</a:t>
            </a:fld>
            <a:endParaRPr lang="cs-CZ"/>
          </a:p>
        </p:txBody>
      </p:sp>
    </p:spTree>
    <p:extLst>
      <p:ext uri="{BB962C8B-B14F-4D97-AF65-F5344CB8AC3E}">
        <p14:creationId xmlns:p14="http://schemas.microsoft.com/office/powerpoint/2010/main" val="1951338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a:xfrm>
            <a:off x="457200" y="1143000"/>
            <a:ext cx="8229600" cy="395288"/>
          </a:xfrm>
        </p:spPr>
        <p:txBody>
          <a:bodyPr>
            <a:normAutofit fontScale="90000"/>
          </a:bodyPr>
          <a:lstStyle/>
          <a:p>
            <a:r>
              <a:rPr lang="cs-CZ" altLang="cs-CZ" sz="2400" smtClean="0"/>
              <a:t>Souběh dávek různého druhu – čl. 55</a:t>
            </a:r>
          </a:p>
        </p:txBody>
      </p:sp>
      <p:sp>
        <p:nvSpPr>
          <p:cNvPr id="56323" name="Rectangle 3"/>
          <p:cNvSpPr>
            <a:spLocks noGrp="1"/>
          </p:cNvSpPr>
          <p:nvPr>
            <p:ph idx="1"/>
          </p:nvPr>
        </p:nvSpPr>
        <p:spPr>
          <a:xfrm>
            <a:off x="457200" y="1692275"/>
            <a:ext cx="8229600" cy="4094163"/>
          </a:xfrm>
        </p:spPr>
        <p:txBody>
          <a:bodyPr/>
          <a:lstStyle/>
          <a:p>
            <a:pPr>
              <a:lnSpc>
                <a:spcPct val="90000"/>
              </a:lnSpc>
            </a:pPr>
            <a:endParaRPr lang="cs-CZ" altLang="cs-CZ" sz="1900" dirty="0" smtClean="0"/>
          </a:p>
          <a:p>
            <a:pPr>
              <a:lnSpc>
                <a:spcPct val="90000"/>
              </a:lnSpc>
            </a:pPr>
            <a:r>
              <a:rPr lang="cs-CZ" altLang="cs-CZ" sz="1900" dirty="0" smtClean="0"/>
              <a:t>Krácení </a:t>
            </a:r>
            <a:r>
              <a:rPr lang="cs-CZ" altLang="cs-CZ" sz="1900" dirty="0" smtClean="0"/>
              <a:t>pro souběh probíhá vůči všem dávkám</a:t>
            </a:r>
          </a:p>
          <a:p>
            <a:pPr>
              <a:lnSpc>
                <a:spcPct val="90000"/>
              </a:lnSpc>
            </a:pPr>
            <a:r>
              <a:rPr lang="cs-CZ" altLang="cs-CZ" sz="1900" dirty="0" smtClean="0"/>
              <a:t>Dávka, s níž nesmí být důchody v souběhu, se rozdělí na části odpovídající počtu důchodů v souběhu a důchody se krátí (nezávislé důchody)</a:t>
            </a:r>
          </a:p>
          <a:p>
            <a:pPr>
              <a:lnSpc>
                <a:spcPct val="90000"/>
              </a:lnSpc>
            </a:pPr>
            <a:r>
              <a:rPr lang="cs-CZ" altLang="cs-CZ" sz="1900" dirty="0" smtClean="0"/>
              <a:t>Dávka, která nesmí být v souběhu, se rozděluje podle poměru důchodů v souběhu (poměrné důchody)</a:t>
            </a:r>
          </a:p>
          <a:p>
            <a:pPr>
              <a:lnSpc>
                <a:spcPct val="90000"/>
              </a:lnSpc>
            </a:pPr>
            <a:r>
              <a:rPr lang="cs-CZ" altLang="cs-CZ" sz="1900" dirty="0" smtClean="0"/>
              <a:t>Při souběhu nezávislého důchodu a poměrného důchodu se použijí obě metody na příslušnou skupinu důchodů</a:t>
            </a:r>
            <a:endParaRPr lang="cs-CZ" altLang="cs-CZ" dirty="0" smtClean="0"/>
          </a:p>
        </p:txBody>
      </p:sp>
      <p:sp>
        <p:nvSpPr>
          <p:cNvPr id="4" name="Zástupný symbol pro číslo snímku 5"/>
          <p:cNvSpPr>
            <a:spLocks noGrp="1"/>
          </p:cNvSpPr>
          <p:nvPr>
            <p:ph type="sldNum" sz="quarter" idx="12"/>
          </p:nvPr>
        </p:nvSpPr>
        <p:spPr/>
        <p:txBody>
          <a:bodyPr/>
          <a:lstStyle/>
          <a:p>
            <a:pPr>
              <a:defRPr/>
            </a:pPr>
            <a:fld id="{07A5CC72-AF60-4D22-B451-AFD085A56769}" type="slidenum">
              <a:rPr lang="cs-CZ"/>
              <a:pPr>
                <a:defRPr/>
              </a:pPr>
              <a:t>11</a:t>
            </a:fld>
            <a:endParaRPr lang="cs-CZ"/>
          </a:p>
        </p:txBody>
      </p:sp>
    </p:spTree>
    <p:extLst>
      <p:ext uri="{BB962C8B-B14F-4D97-AF65-F5344CB8AC3E}">
        <p14:creationId xmlns:p14="http://schemas.microsoft.com/office/powerpoint/2010/main" val="1384414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a:xfrm>
            <a:off x="457200" y="1143000"/>
            <a:ext cx="8229600" cy="395288"/>
          </a:xfrm>
        </p:spPr>
        <p:txBody>
          <a:bodyPr>
            <a:normAutofit fontScale="90000"/>
          </a:bodyPr>
          <a:lstStyle/>
          <a:p>
            <a:r>
              <a:rPr lang="cs-CZ" altLang="cs-CZ" sz="2400" smtClean="0"/>
              <a:t>Důchodové pojištění</a:t>
            </a:r>
          </a:p>
        </p:txBody>
      </p:sp>
      <p:sp>
        <p:nvSpPr>
          <p:cNvPr id="32771" name="Rectangle 3"/>
          <p:cNvSpPr>
            <a:spLocks noGrp="1"/>
          </p:cNvSpPr>
          <p:nvPr>
            <p:ph idx="1"/>
          </p:nvPr>
        </p:nvSpPr>
        <p:spPr>
          <a:xfrm>
            <a:off x="457200" y="1692275"/>
            <a:ext cx="8229600" cy="4094163"/>
          </a:xfrm>
        </p:spPr>
        <p:txBody>
          <a:bodyPr/>
          <a:lstStyle/>
          <a:p>
            <a:r>
              <a:rPr lang="cs-CZ" altLang="cs-CZ" smtClean="0"/>
              <a:t>Rozsah koordinace</a:t>
            </a:r>
          </a:p>
          <a:p>
            <a:pPr lvl="1"/>
            <a:r>
              <a:rPr lang="cs-CZ" altLang="cs-CZ" smtClean="0"/>
              <a:t>Starobní důchody,</a:t>
            </a:r>
          </a:p>
          <a:p>
            <a:pPr lvl="1"/>
            <a:r>
              <a:rPr lang="cs-CZ" altLang="cs-CZ" smtClean="0"/>
              <a:t>Pozůstalostní důchody,</a:t>
            </a:r>
          </a:p>
          <a:p>
            <a:pPr lvl="1"/>
            <a:r>
              <a:rPr lang="cs-CZ" altLang="cs-CZ" smtClean="0"/>
              <a:t>Invalidní důchody,</a:t>
            </a:r>
          </a:p>
          <a:p>
            <a:pPr lvl="1"/>
            <a:r>
              <a:rPr lang="cs-CZ" altLang="cs-CZ" smtClean="0"/>
              <a:t>Předdůchodové dávky</a:t>
            </a:r>
            <a:endParaRPr lang="cs-CZ" altLang="cs-CZ" smtClean="0">
              <a:latin typeface="Arial" charset="0"/>
            </a:endParaRPr>
          </a:p>
        </p:txBody>
      </p:sp>
      <p:sp>
        <p:nvSpPr>
          <p:cNvPr id="4" name="Zástupný symbol pro číslo snímku 5"/>
          <p:cNvSpPr>
            <a:spLocks noGrp="1"/>
          </p:cNvSpPr>
          <p:nvPr>
            <p:ph type="sldNum" sz="quarter" idx="12"/>
          </p:nvPr>
        </p:nvSpPr>
        <p:spPr/>
        <p:txBody>
          <a:bodyPr/>
          <a:lstStyle/>
          <a:p>
            <a:pPr>
              <a:defRPr/>
            </a:pPr>
            <a:fld id="{A0FB96C8-4A88-47D0-B279-9E4DD37EE144}" type="slidenum">
              <a:rPr lang="cs-CZ"/>
              <a:pPr>
                <a:defRPr/>
              </a:pPr>
              <a:t>2</a:t>
            </a:fld>
            <a:endParaRPr lang="cs-CZ"/>
          </a:p>
        </p:txBody>
      </p:sp>
    </p:spTree>
    <p:extLst>
      <p:ext uri="{BB962C8B-B14F-4D97-AF65-F5344CB8AC3E}">
        <p14:creationId xmlns:p14="http://schemas.microsoft.com/office/powerpoint/2010/main" val="735876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xfrm>
            <a:off x="457200" y="1143000"/>
            <a:ext cx="8229600" cy="395288"/>
          </a:xfrm>
        </p:spPr>
        <p:txBody>
          <a:bodyPr>
            <a:normAutofit fontScale="90000"/>
          </a:bodyPr>
          <a:lstStyle/>
          <a:p>
            <a:r>
              <a:rPr lang="cs-CZ" altLang="cs-CZ" smtClean="0"/>
              <a:t>Metody koordinace</a:t>
            </a:r>
          </a:p>
        </p:txBody>
      </p:sp>
      <p:sp>
        <p:nvSpPr>
          <p:cNvPr id="39939" name="Rectangle 3"/>
          <p:cNvSpPr>
            <a:spLocks noGrp="1"/>
          </p:cNvSpPr>
          <p:nvPr>
            <p:ph idx="1"/>
          </p:nvPr>
        </p:nvSpPr>
        <p:spPr>
          <a:xfrm>
            <a:off x="457200" y="1692275"/>
            <a:ext cx="8229600" cy="4094163"/>
          </a:xfrm>
        </p:spPr>
        <p:txBody>
          <a:bodyPr>
            <a:normAutofit fontScale="92500" lnSpcReduction="10000"/>
          </a:bodyPr>
          <a:lstStyle/>
          <a:p>
            <a:r>
              <a:rPr lang="cs-CZ" altLang="cs-CZ" smtClean="0"/>
              <a:t>Metoda dílčích důchodů – základní přístup – čl. 50:</a:t>
            </a:r>
          </a:p>
          <a:p>
            <a:pPr lvl="1"/>
            <a:r>
              <a:rPr lang="cs-CZ" altLang="cs-CZ" smtClean="0"/>
              <a:t>Celkový důchod se skládá z určitého počtu důchodů, každý je založen na době pojištění získané v konkrétním ČS</a:t>
            </a:r>
          </a:p>
          <a:p>
            <a:pPr lvl="1"/>
            <a:r>
              <a:rPr lang="cs-CZ" altLang="cs-CZ" smtClean="0"/>
              <a:t>Odlišnost od dávek v nemoci – integrační princip, podle něhož je poskytována jedna dávka podle jedné právní úpravy</a:t>
            </a:r>
            <a:endParaRPr lang="cs-CZ" altLang="cs-CZ" smtClean="0">
              <a:latin typeface="Arial" charset="0"/>
            </a:endParaRPr>
          </a:p>
          <a:p>
            <a:pPr lvl="1"/>
            <a:r>
              <a:rPr lang="cs-CZ" altLang="cs-CZ" smtClean="0">
                <a:latin typeface="Arial" charset="0"/>
              </a:rPr>
              <a:t>důchodové dávky jsou dlouhodobé a bylo by nespravedlivé zatěžovat jeden stát</a:t>
            </a:r>
          </a:p>
          <a:p>
            <a:endParaRPr lang="cs-CZ" altLang="cs-CZ" smtClean="0"/>
          </a:p>
        </p:txBody>
      </p:sp>
      <p:sp>
        <p:nvSpPr>
          <p:cNvPr id="4" name="Zástupný symbol pro číslo snímku 5"/>
          <p:cNvSpPr>
            <a:spLocks noGrp="1"/>
          </p:cNvSpPr>
          <p:nvPr>
            <p:ph type="sldNum" sz="quarter" idx="12"/>
          </p:nvPr>
        </p:nvSpPr>
        <p:spPr/>
        <p:txBody>
          <a:bodyPr/>
          <a:lstStyle/>
          <a:p>
            <a:pPr>
              <a:defRPr/>
            </a:pPr>
            <a:fld id="{FA4093C4-F4EC-4AC0-AC36-816C478F9F9D}" type="slidenum">
              <a:rPr lang="cs-CZ"/>
              <a:pPr>
                <a:defRPr/>
              </a:pPr>
              <a:t>3</a:t>
            </a:fld>
            <a:endParaRPr lang="cs-CZ"/>
          </a:p>
        </p:txBody>
      </p:sp>
    </p:spTree>
    <p:extLst>
      <p:ext uri="{BB962C8B-B14F-4D97-AF65-F5344CB8AC3E}">
        <p14:creationId xmlns:p14="http://schemas.microsoft.com/office/powerpoint/2010/main" val="132691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a:xfrm>
            <a:off x="457200" y="1143000"/>
            <a:ext cx="8229600" cy="395288"/>
          </a:xfrm>
        </p:spPr>
        <p:txBody>
          <a:bodyPr>
            <a:normAutofit fontScale="90000"/>
          </a:bodyPr>
          <a:lstStyle/>
          <a:p>
            <a:r>
              <a:rPr lang="cs-CZ" altLang="cs-CZ" sz="2400" smtClean="0"/>
              <a:t>Metoda dílčích důchodů</a:t>
            </a:r>
          </a:p>
        </p:txBody>
      </p:sp>
      <p:sp>
        <p:nvSpPr>
          <p:cNvPr id="49155" name="Rectangle 3"/>
          <p:cNvSpPr>
            <a:spLocks noGrp="1"/>
          </p:cNvSpPr>
          <p:nvPr>
            <p:ph idx="1"/>
          </p:nvPr>
        </p:nvSpPr>
        <p:spPr>
          <a:xfrm>
            <a:off x="457200" y="1692275"/>
            <a:ext cx="8229600" cy="4094163"/>
          </a:xfrm>
        </p:spPr>
        <p:txBody>
          <a:bodyPr/>
          <a:lstStyle/>
          <a:p>
            <a:endParaRPr lang="cs-CZ" altLang="cs-CZ" sz="1700" dirty="0" smtClean="0"/>
          </a:p>
          <a:p>
            <a:r>
              <a:rPr lang="cs-CZ" altLang="cs-CZ" sz="1700" dirty="0" smtClean="0"/>
              <a:t>Základní </a:t>
            </a:r>
            <a:r>
              <a:rPr lang="cs-CZ" altLang="cs-CZ" sz="1700" dirty="0" smtClean="0"/>
              <a:t>pravidla</a:t>
            </a:r>
          </a:p>
          <a:p>
            <a:pPr lvl="1"/>
            <a:r>
              <a:rPr lang="cs-CZ" altLang="cs-CZ" sz="1500" dirty="0" smtClean="0"/>
              <a:t>Všechny státy jsou povinny stanovit dávky podle svých předpisů – dílčí (poměrné důchody)</a:t>
            </a:r>
          </a:p>
          <a:p>
            <a:pPr lvl="2"/>
            <a:r>
              <a:rPr lang="cs-CZ" altLang="cs-CZ" sz="1300" dirty="0" smtClean="0"/>
              <a:t>Pokud oprávněná osoba nepožádá o odklad nebo</a:t>
            </a:r>
          </a:p>
          <a:p>
            <a:pPr lvl="2"/>
            <a:r>
              <a:rPr lang="cs-CZ" altLang="cs-CZ" sz="1300" dirty="0" smtClean="0"/>
              <a:t>Nejsou ještě splněny podmínky či už nejsou splněny podmínky</a:t>
            </a:r>
          </a:p>
          <a:p>
            <a:pPr lvl="1"/>
            <a:r>
              <a:rPr lang="cs-CZ" altLang="cs-CZ" sz="1500" dirty="0" smtClean="0"/>
              <a:t>Nárok se uplatňuje u jednoho ČS – poslední ČS, jehož právní úprava se použije – kontaktní instituce</a:t>
            </a:r>
          </a:p>
          <a:p>
            <a:pPr lvl="2"/>
            <a:r>
              <a:rPr lang="cs-CZ" altLang="cs-CZ" sz="1300" dirty="0" smtClean="0"/>
              <a:t>Čl. 46 prováděcího nařízení</a:t>
            </a:r>
          </a:p>
          <a:p>
            <a:pPr lvl="2"/>
            <a:r>
              <a:rPr lang="cs-CZ" altLang="cs-CZ" sz="1300" dirty="0" smtClean="0"/>
              <a:t>Žadatel předkládá všechny podklady</a:t>
            </a:r>
          </a:p>
          <a:p>
            <a:pPr>
              <a:lnSpc>
                <a:spcPct val="90000"/>
              </a:lnSpc>
            </a:pPr>
            <a:r>
              <a:rPr lang="cs-CZ" altLang="cs-CZ" sz="1700" dirty="0" smtClean="0"/>
              <a:t>Kontaktní instituce (čl. 47 prováděcího nařízení) zašle žádost o důchod ostatním dotčeným institucím</a:t>
            </a:r>
          </a:p>
          <a:p>
            <a:pPr>
              <a:lnSpc>
                <a:spcPct val="90000"/>
              </a:lnSpc>
            </a:pPr>
            <a:r>
              <a:rPr lang="cs-CZ" altLang="cs-CZ" sz="1700" dirty="0" smtClean="0"/>
              <a:t>Ostatní instituce</a:t>
            </a:r>
          </a:p>
          <a:p>
            <a:pPr lvl="1">
              <a:lnSpc>
                <a:spcPct val="90000"/>
              </a:lnSpc>
            </a:pPr>
            <a:r>
              <a:rPr lang="cs-CZ" altLang="cs-CZ" sz="1500" dirty="0" smtClean="0"/>
              <a:t>Musí informovat kontaktní instituce o obdobích splněných podle jejich právní úpravy</a:t>
            </a:r>
          </a:p>
          <a:p>
            <a:pPr lvl="1">
              <a:lnSpc>
                <a:spcPct val="90000"/>
              </a:lnSpc>
            </a:pPr>
            <a:r>
              <a:rPr lang="cs-CZ" altLang="cs-CZ" sz="1500" dirty="0" smtClean="0"/>
              <a:t>Musí vypočítat svou poměrnou dávku</a:t>
            </a:r>
          </a:p>
          <a:p>
            <a:pPr>
              <a:lnSpc>
                <a:spcPct val="90000"/>
              </a:lnSpc>
            </a:pPr>
            <a:r>
              <a:rPr lang="cs-CZ" altLang="cs-CZ" sz="1700" dirty="0" smtClean="0"/>
              <a:t>Každá dotčená instituce zašle žadateli rozhodnutí, v němž specifikuje období a příjmy, které zahrnuje (čl. 48 prováděcího nařízení)</a:t>
            </a:r>
            <a:endParaRPr lang="cs-CZ" altLang="cs-CZ" sz="1800" dirty="0" smtClean="0"/>
          </a:p>
        </p:txBody>
      </p:sp>
      <p:sp>
        <p:nvSpPr>
          <p:cNvPr id="4" name="Zástupný symbol pro číslo snímku 5"/>
          <p:cNvSpPr>
            <a:spLocks noGrp="1"/>
          </p:cNvSpPr>
          <p:nvPr>
            <p:ph type="sldNum" sz="quarter" idx="12"/>
          </p:nvPr>
        </p:nvSpPr>
        <p:spPr/>
        <p:txBody>
          <a:bodyPr/>
          <a:lstStyle/>
          <a:p>
            <a:pPr>
              <a:defRPr/>
            </a:pPr>
            <a:fld id="{250DDD11-3AB0-4A00-8F4B-700F285CE341}" type="slidenum">
              <a:rPr lang="cs-CZ"/>
              <a:pPr>
                <a:defRPr/>
              </a:pPr>
              <a:t>4</a:t>
            </a:fld>
            <a:endParaRPr lang="cs-CZ"/>
          </a:p>
        </p:txBody>
      </p:sp>
    </p:spTree>
    <p:extLst>
      <p:ext uri="{BB962C8B-B14F-4D97-AF65-F5344CB8AC3E}">
        <p14:creationId xmlns:p14="http://schemas.microsoft.com/office/powerpoint/2010/main" val="4058117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a:xfrm>
            <a:off x="457200" y="1143000"/>
            <a:ext cx="8229600" cy="395288"/>
          </a:xfrm>
        </p:spPr>
        <p:txBody>
          <a:bodyPr>
            <a:normAutofit fontScale="90000"/>
          </a:bodyPr>
          <a:lstStyle/>
          <a:p>
            <a:r>
              <a:rPr lang="cs-CZ" altLang="cs-CZ" sz="2400" smtClean="0"/>
              <a:t>Zásada sčítání dob pojištění</a:t>
            </a:r>
          </a:p>
        </p:txBody>
      </p:sp>
      <p:sp>
        <p:nvSpPr>
          <p:cNvPr id="50179" name="Rectangle 3"/>
          <p:cNvSpPr>
            <a:spLocks noGrp="1"/>
          </p:cNvSpPr>
          <p:nvPr>
            <p:ph idx="1"/>
          </p:nvPr>
        </p:nvSpPr>
        <p:spPr>
          <a:xfrm>
            <a:off x="457200" y="1692275"/>
            <a:ext cx="8229600" cy="4094163"/>
          </a:xfrm>
        </p:spPr>
        <p:txBody>
          <a:bodyPr/>
          <a:lstStyle/>
          <a:p>
            <a:pPr>
              <a:lnSpc>
                <a:spcPct val="80000"/>
              </a:lnSpc>
            </a:pPr>
            <a:endParaRPr lang="cs-CZ" altLang="cs-CZ" sz="1700" dirty="0" smtClean="0"/>
          </a:p>
          <a:p>
            <a:pPr>
              <a:lnSpc>
                <a:spcPct val="80000"/>
              </a:lnSpc>
            </a:pPr>
            <a:r>
              <a:rPr lang="cs-CZ" altLang="cs-CZ" sz="1700" dirty="0" smtClean="0"/>
              <a:t>Čl</a:t>
            </a:r>
            <a:r>
              <a:rPr lang="cs-CZ" altLang="cs-CZ" sz="1700" dirty="0" smtClean="0"/>
              <a:t>. 6 nařízení</a:t>
            </a:r>
          </a:p>
          <a:p>
            <a:pPr>
              <a:lnSpc>
                <a:spcPct val="80000"/>
              </a:lnSpc>
            </a:pPr>
            <a:r>
              <a:rPr lang="cs-CZ" altLang="cs-CZ" sz="1700" dirty="0" smtClean="0"/>
              <a:t>U dlouhodobých dávek se uplatňuje pouze pro získání, udržení a překrytí nároku na dávku, ale ne pro výpočet dávky</a:t>
            </a:r>
          </a:p>
          <a:p>
            <a:pPr>
              <a:lnSpc>
                <a:spcPct val="80000"/>
              </a:lnSpc>
            </a:pPr>
            <a:r>
              <a:rPr lang="cs-CZ" altLang="cs-CZ" sz="1700" dirty="0" smtClean="0"/>
              <a:t>Sčítání dob pojištění pro výpočet dávky by vedlo k násobnému započtení jednotlivých dob</a:t>
            </a:r>
          </a:p>
          <a:p>
            <a:pPr>
              <a:lnSpc>
                <a:spcPct val="80000"/>
              </a:lnSpc>
            </a:pPr>
            <a:r>
              <a:rPr lang="cs-CZ" altLang="cs-CZ" sz="1700" dirty="0" smtClean="0"/>
              <a:t>Sčítání dob pojištění ve zvláštních případech</a:t>
            </a:r>
          </a:p>
          <a:p>
            <a:pPr lvl="1">
              <a:lnSpc>
                <a:spcPct val="80000"/>
              </a:lnSpc>
            </a:pPr>
            <a:r>
              <a:rPr lang="cs-CZ" altLang="cs-CZ" sz="1500" dirty="0" smtClean="0"/>
              <a:t>Specifické činnosti – lze započítávat pouze takové období v jiném ČS, která odpovídají </a:t>
            </a:r>
            <a:r>
              <a:rPr lang="cs-CZ" altLang="cs-CZ" sz="1500" dirty="0" err="1" smtClean="0"/>
              <a:t>spec.schématům</a:t>
            </a:r>
            <a:r>
              <a:rPr lang="cs-CZ" altLang="cs-CZ" sz="1500" dirty="0" smtClean="0"/>
              <a:t> případně </a:t>
            </a:r>
            <a:r>
              <a:rPr lang="cs-CZ" altLang="cs-CZ" sz="1500" dirty="0" err="1" smtClean="0"/>
              <a:t>spec</a:t>
            </a:r>
            <a:r>
              <a:rPr lang="cs-CZ" altLang="cs-CZ" sz="1500" dirty="0" smtClean="0"/>
              <a:t>. činnostem </a:t>
            </a:r>
          </a:p>
          <a:p>
            <a:pPr lvl="1">
              <a:lnSpc>
                <a:spcPct val="80000"/>
              </a:lnSpc>
            </a:pPr>
            <a:r>
              <a:rPr lang="cs-CZ" altLang="cs-CZ" sz="1500" dirty="0" smtClean="0"/>
              <a:t>Omezení principu sčítání dob pojištění</a:t>
            </a:r>
          </a:p>
          <a:p>
            <a:pPr>
              <a:lnSpc>
                <a:spcPct val="90000"/>
              </a:lnSpc>
            </a:pPr>
            <a:r>
              <a:rPr lang="cs-CZ" altLang="cs-CZ" sz="1800" dirty="0" smtClean="0"/>
              <a:t>Čl. 51 odst. 3 nařízení</a:t>
            </a:r>
          </a:p>
          <a:p>
            <a:pPr lvl="1">
              <a:lnSpc>
                <a:spcPct val="90000"/>
              </a:lnSpc>
            </a:pPr>
            <a:r>
              <a:rPr lang="cs-CZ" altLang="cs-CZ" sz="1600" dirty="0" smtClean="0"/>
              <a:t>Fiktivní pojištění</a:t>
            </a:r>
          </a:p>
          <a:p>
            <a:pPr lvl="1">
              <a:lnSpc>
                <a:spcPct val="90000"/>
              </a:lnSpc>
            </a:pPr>
            <a:r>
              <a:rPr lang="cs-CZ" altLang="cs-CZ" sz="1600" dirty="0" smtClean="0"/>
              <a:t>Pokud ČS vyžaduje existenci pojištění ke dni materializace sociální události (např. pro pozůstalostní důchod se vyžaduje, aby zemřelý byl ke dni smrti účasten pojištění), má se za to, že podmínka je splněna, pokud</a:t>
            </a:r>
          </a:p>
          <a:p>
            <a:pPr lvl="2">
              <a:lnSpc>
                <a:spcPct val="90000"/>
              </a:lnSpc>
            </a:pPr>
            <a:r>
              <a:rPr lang="cs-CZ" altLang="cs-CZ" sz="1400" dirty="0" smtClean="0"/>
              <a:t>Žadatel byl dříve pojištěn podle daného schématu</a:t>
            </a:r>
          </a:p>
          <a:p>
            <a:pPr lvl="2">
              <a:lnSpc>
                <a:spcPct val="90000"/>
              </a:lnSpc>
            </a:pPr>
            <a:r>
              <a:rPr lang="cs-CZ" altLang="cs-CZ" sz="1400" dirty="0" smtClean="0"/>
              <a:t>V okamžiku vzniku sociální události je pojištěn podle právní úpravy jiného ČS pro stejnou sociální ud</a:t>
            </a:r>
            <a:r>
              <a:rPr lang="cs-CZ" altLang="cs-CZ" sz="1400" dirty="0" smtClean="0">
                <a:latin typeface="Arial" charset="0"/>
              </a:rPr>
              <a:t>á</a:t>
            </a:r>
            <a:r>
              <a:rPr lang="cs-CZ" altLang="cs-CZ" sz="1400" dirty="0" smtClean="0"/>
              <a:t>lost a má nárok na dávku podle tohoto zákonodárství</a:t>
            </a:r>
          </a:p>
        </p:txBody>
      </p:sp>
      <p:sp>
        <p:nvSpPr>
          <p:cNvPr id="4" name="Zástupný symbol pro číslo snímku 5"/>
          <p:cNvSpPr>
            <a:spLocks noGrp="1"/>
          </p:cNvSpPr>
          <p:nvPr>
            <p:ph type="sldNum" sz="quarter" idx="12"/>
          </p:nvPr>
        </p:nvSpPr>
        <p:spPr/>
        <p:txBody>
          <a:bodyPr/>
          <a:lstStyle/>
          <a:p>
            <a:pPr>
              <a:defRPr/>
            </a:pPr>
            <a:fld id="{CD8A4DB1-34A0-46AE-B398-92EC823FD5E3}" type="slidenum">
              <a:rPr lang="cs-CZ"/>
              <a:pPr>
                <a:defRPr/>
              </a:pPr>
              <a:t>5</a:t>
            </a:fld>
            <a:endParaRPr lang="cs-CZ"/>
          </a:p>
        </p:txBody>
      </p:sp>
    </p:spTree>
    <p:extLst>
      <p:ext uri="{BB962C8B-B14F-4D97-AF65-F5344CB8AC3E}">
        <p14:creationId xmlns:p14="http://schemas.microsoft.com/office/powerpoint/2010/main" val="25434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a:xfrm>
            <a:off x="457200" y="1143000"/>
            <a:ext cx="8229600" cy="395288"/>
          </a:xfrm>
        </p:spPr>
        <p:txBody>
          <a:bodyPr>
            <a:normAutofit fontScale="90000"/>
          </a:bodyPr>
          <a:lstStyle/>
          <a:p>
            <a:r>
              <a:rPr lang="cs-CZ" altLang="cs-CZ" sz="2400" smtClean="0"/>
              <a:t>Výpočet důchodu – čl. 52</a:t>
            </a:r>
          </a:p>
        </p:txBody>
      </p:sp>
      <p:sp>
        <p:nvSpPr>
          <p:cNvPr id="51203" name="Rectangle 3"/>
          <p:cNvSpPr>
            <a:spLocks noGrp="1"/>
          </p:cNvSpPr>
          <p:nvPr>
            <p:ph idx="1"/>
          </p:nvPr>
        </p:nvSpPr>
        <p:spPr>
          <a:xfrm>
            <a:off x="457200" y="1692275"/>
            <a:ext cx="8229600" cy="4094163"/>
          </a:xfrm>
        </p:spPr>
        <p:txBody>
          <a:bodyPr/>
          <a:lstStyle/>
          <a:p>
            <a:pPr>
              <a:lnSpc>
                <a:spcPct val="90000"/>
              </a:lnSpc>
            </a:pPr>
            <a:endParaRPr lang="cs-CZ" altLang="cs-CZ" sz="1900" dirty="0" smtClean="0"/>
          </a:p>
          <a:p>
            <a:pPr>
              <a:lnSpc>
                <a:spcPct val="90000"/>
              </a:lnSpc>
            </a:pPr>
            <a:r>
              <a:rPr lang="cs-CZ" altLang="cs-CZ" sz="1900" dirty="0" smtClean="0"/>
              <a:t>Každý </a:t>
            </a:r>
            <a:r>
              <a:rPr lang="cs-CZ" altLang="cs-CZ" sz="1900" dirty="0" smtClean="0"/>
              <a:t>ČS, na jehož území byl žadatel pojištěn</a:t>
            </a:r>
          </a:p>
          <a:p>
            <a:pPr lvl="1">
              <a:lnSpc>
                <a:spcPct val="90000"/>
              </a:lnSpc>
            </a:pPr>
            <a:r>
              <a:rPr lang="cs-CZ" altLang="cs-CZ" sz="1700" dirty="0" smtClean="0"/>
              <a:t>Vypočte tzv. nezávislý důchod</a:t>
            </a:r>
          </a:p>
          <a:p>
            <a:pPr lvl="1">
              <a:lnSpc>
                <a:spcPct val="90000"/>
              </a:lnSpc>
            </a:pPr>
            <a:r>
              <a:rPr lang="cs-CZ" altLang="cs-CZ" sz="1700" dirty="0" smtClean="0"/>
              <a:t>Posuzuje pouze období získaná na jeho území a nepřihlíží k dalším obdobím</a:t>
            </a:r>
          </a:p>
          <a:p>
            <a:pPr lvl="1">
              <a:lnSpc>
                <a:spcPct val="90000"/>
              </a:lnSpc>
            </a:pPr>
            <a:r>
              <a:rPr lang="cs-CZ" altLang="cs-CZ" sz="1700" dirty="0" smtClean="0"/>
              <a:t>Posuzuje žádost výlučně podle vlastní právní úpravy</a:t>
            </a:r>
          </a:p>
          <a:p>
            <a:pPr>
              <a:lnSpc>
                <a:spcPct val="90000"/>
              </a:lnSpc>
            </a:pPr>
            <a:r>
              <a:rPr lang="cs-CZ" altLang="cs-CZ" sz="1900" dirty="0" smtClean="0"/>
              <a:t>Každý ČS musí vypočítat poměrný důchod ve třech krocích</a:t>
            </a:r>
          </a:p>
          <a:p>
            <a:pPr lvl="1">
              <a:lnSpc>
                <a:spcPct val="90000"/>
              </a:lnSpc>
            </a:pPr>
            <a:r>
              <a:rPr lang="cs-CZ" altLang="cs-CZ" sz="1700" dirty="0" smtClean="0"/>
              <a:t>Teoretická výše důchodu</a:t>
            </a:r>
          </a:p>
          <a:p>
            <a:pPr lvl="1">
              <a:lnSpc>
                <a:spcPct val="90000"/>
              </a:lnSpc>
            </a:pPr>
            <a:r>
              <a:rPr lang="cs-CZ" altLang="cs-CZ" sz="1700" dirty="0" smtClean="0"/>
              <a:t>Poměrný důchod</a:t>
            </a:r>
          </a:p>
          <a:p>
            <a:pPr lvl="1">
              <a:lnSpc>
                <a:spcPct val="90000"/>
              </a:lnSpc>
            </a:pPr>
            <a:r>
              <a:rPr lang="cs-CZ" altLang="cs-CZ" sz="1700" dirty="0" smtClean="0"/>
              <a:t>Srovnání nezávislého důchodu a poměrného důchodu</a:t>
            </a:r>
          </a:p>
        </p:txBody>
      </p:sp>
      <p:sp>
        <p:nvSpPr>
          <p:cNvPr id="4" name="Zástupný symbol pro číslo snímku 5"/>
          <p:cNvSpPr>
            <a:spLocks noGrp="1"/>
          </p:cNvSpPr>
          <p:nvPr>
            <p:ph type="sldNum" sz="quarter" idx="12"/>
          </p:nvPr>
        </p:nvSpPr>
        <p:spPr/>
        <p:txBody>
          <a:bodyPr/>
          <a:lstStyle/>
          <a:p>
            <a:pPr>
              <a:defRPr/>
            </a:pPr>
            <a:fld id="{A6019712-59E8-4E4B-BDC8-95A08774C8A6}" type="slidenum">
              <a:rPr lang="cs-CZ"/>
              <a:pPr>
                <a:defRPr/>
              </a:pPr>
              <a:t>6</a:t>
            </a:fld>
            <a:endParaRPr lang="cs-CZ"/>
          </a:p>
        </p:txBody>
      </p:sp>
    </p:spTree>
    <p:extLst>
      <p:ext uri="{BB962C8B-B14F-4D97-AF65-F5344CB8AC3E}">
        <p14:creationId xmlns:p14="http://schemas.microsoft.com/office/powerpoint/2010/main" val="318565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a:xfrm>
            <a:off x="457200" y="1143000"/>
            <a:ext cx="8229600" cy="395288"/>
          </a:xfrm>
        </p:spPr>
        <p:txBody>
          <a:bodyPr>
            <a:normAutofit fontScale="90000"/>
          </a:bodyPr>
          <a:lstStyle/>
          <a:p>
            <a:r>
              <a:rPr lang="cs-CZ" altLang="cs-CZ" sz="2400" smtClean="0"/>
              <a:t>Výpočet poměrného důchodu</a:t>
            </a:r>
          </a:p>
        </p:txBody>
      </p:sp>
      <p:sp>
        <p:nvSpPr>
          <p:cNvPr id="52227" name="Rectangle 3"/>
          <p:cNvSpPr>
            <a:spLocks noGrp="1"/>
          </p:cNvSpPr>
          <p:nvPr>
            <p:ph idx="1"/>
          </p:nvPr>
        </p:nvSpPr>
        <p:spPr>
          <a:xfrm>
            <a:off x="457200" y="1692275"/>
            <a:ext cx="8229600" cy="4094163"/>
          </a:xfrm>
        </p:spPr>
        <p:txBody>
          <a:bodyPr/>
          <a:lstStyle/>
          <a:p>
            <a:pPr>
              <a:lnSpc>
                <a:spcPct val="80000"/>
              </a:lnSpc>
            </a:pPr>
            <a:endParaRPr lang="cs-CZ" altLang="cs-CZ" sz="1700" dirty="0" smtClean="0"/>
          </a:p>
          <a:p>
            <a:pPr>
              <a:lnSpc>
                <a:spcPct val="80000"/>
              </a:lnSpc>
            </a:pPr>
            <a:r>
              <a:rPr lang="cs-CZ" altLang="cs-CZ" sz="1700" dirty="0" smtClean="0"/>
              <a:t>Teoretická </a:t>
            </a:r>
            <a:r>
              <a:rPr lang="cs-CZ" altLang="cs-CZ" sz="1700" dirty="0" smtClean="0"/>
              <a:t>výše důchodu</a:t>
            </a:r>
          </a:p>
          <a:p>
            <a:pPr lvl="1">
              <a:lnSpc>
                <a:spcPct val="80000"/>
              </a:lnSpc>
            </a:pPr>
            <a:r>
              <a:rPr lang="cs-CZ" altLang="cs-CZ" sz="1500" dirty="0" smtClean="0"/>
              <a:t>Odpovídá důchodu, který by byl získán, pokud by všechny doby pojištění byly získány na území ČS</a:t>
            </a:r>
          </a:p>
          <a:p>
            <a:pPr lvl="1">
              <a:lnSpc>
                <a:spcPct val="80000"/>
              </a:lnSpc>
            </a:pPr>
            <a:r>
              <a:rPr lang="cs-CZ" altLang="cs-CZ" sz="1500" dirty="0" smtClean="0"/>
              <a:t>Počet teoretických důchodů odpovídá počtu států, které jsou v koordinaci</a:t>
            </a:r>
          </a:p>
          <a:p>
            <a:pPr>
              <a:lnSpc>
                <a:spcPct val="80000"/>
              </a:lnSpc>
            </a:pPr>
            <a:r>
              <a:rPr lang="cs-CZ" altLang="cs-CZ" sz="1700" dirty="0" smtClean="0"/>
              <a:t>Poměrný důchod</a:t>
            </a:r>
          </a:p>
          <a:p>
            <a:pPr lvl="1">
              <a:lnSpc>
                <a:spcPct val="80000"/>
              </a:lnSpc>
            </a:pPr>
            <a:r>
              <a:rPr lang="cs-CZ" altLang="cs-CZ" sz="1500" dirty="0" smtClean="0"/>
              <a:t>Vypočítává každý stát, který je v koordinaci</a:t>
            </a:r>
          </a:p>
          <a:p>
            <a:pPr lvl="1">
              <a:lnSpc>
                <a:spcPct val="80000"/>
              </a:lnSpc>
            </a:pPr>
            <a:r>
              <a:rPr lang="cs-CZ" altLang="cs-CZ" sz="1500" dirty="0" smtClean="0"/>
              <a:t>Bere v úvahu poměr mezi dobou pojištění získanou podle jeho právní úpravy a celkovou dobou pojištění podle úprav všech ČS</a:t>
            </a:r>
          </a:p>
          <a:p>
            <a:pPr lvl="1">
              <a:lnSpc>
                <a:spcPct val="80000"/>
              </a:lnSpc>
            </a:pPr>
            <a:r>
              <a:rPr lang="cs-CZ" altLang="cs-CZ" sz="1500" dirty="0" smtClean="0"/>
              <a:t>Musí se řešit překrývání dob pojištění</a:t>
            </a:r>
          </a:p>
          <a:p>
            <a:pPr>
              <a:lnSpc>
                <a:spcPct val="80000"/>
              </a:lnSpc>
            </a:pPr>
            <a:r>
              <a:rPr lang="cs-CZ" altLang="cs-CZ" sz="1700" dirty="0" smtClean="0"/>
              <a:t>Srovnání nezávislého a poměrného důchodu (po odstranění překryvu), budou poskytovány ty důchody, které budou vyšší</a:t>
            </a:r>
          </a:p>
          <a:p>
            <a:endParaRPr lang="cs-CZ" altLang="cs-CZ" dirty="0" smtClean="0"/>
          </a:p>
        </p:txBody>
      </p:sp>
      <p:sp>
        <p:nvSpPr>
          <p:cNvPr id="4" name="Zástupný symbol pro číslo snímku 5"/>
          <p:cNvSpPr>
            <a:spLocks noGrp="1"/>
          </p:cNvSpPr>
          <p:nvPr>
            <p:ph type="sldNum" sz="quarter" idx="12"/>
          </p:nvPr>
        </p:nvSpPr>
        <p:spPr/>
        <p:txBody>
          <a:bodyPr/>
          <a:lstStyle/>
          <a:p>
            <a:pPr>
              <a:defRPr/>
            </a:pPr>
            <a:fld id="{CD46044C-41DE-44A3-AA56-25D4A03148F7}" type="slidenum">
              <a:rPr lang="cs-CZ"/>
              <a:pPr>
                <a:defRPr/>
              </a:pPr>
              <a:t>7</a:t>
            </a:fld>
            <a:endParaRPr lang="cs-CZ"/>
          </a:p>
        </p:txBody>
      </p:sp>
    </p:spTree>
    <p:extLst>
      <p:ext uri="{BB962C8B-B14F-4D97-AF65-F5344CB8AC3E}">
        <p14:creationId xmlns:p14="http://schemas.microsoft.com/office/powerpoint/2010/main" val="3505765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a:xfrm>
            <a:off x="457200" y="1143000"/>
            <a:ext cx="8229600" cy="395288"/>
          </a:xfrm>
        </p:spPr>
        <p:txBody>
          <a:bodyPr>
            <a:normAutofit fontScale="90000"/>
          </a:bodyPr>
          <a:lstStyle/>
          <a:p>
            <a:r>
              <a:rPr lang="cs-CZ" altLang="cs-CZ" sz="2400" smtClean="0"/>
              <a:t>Příklad</a:t>
            </a:r>
          </a:p>
        </p:txBody>
      </p:sp>
      <p:sp>
        <p:nvSpPr>
          <p:cNvPr id="53251" name="Rectangle 3"/>
          <p:cNvSpPr>
            <a:spLocks noGrp="1"/>
          </p:cNvSpPr>
          <p:nvPr>
            <p:ph idx="1"/>
          </p:nvPr>
        </p:nvSpPr>
        <p:spPr>
          <a:xfrm>
            <a:off x="457200" y="1692275"/>
            <a:ext cx="8229600" cy="4094163"/>
          </a:xfrm>
        </p:spPr>
        <p:txBody>
          <a:bodyPr/>
          <a:lstStyle/>
          <a:p>
            <a:pPr>
              <a:lnSpc>
                <a:spcPct val="80000"/>
              </a:lnSpc>
            </a:pPr>
            <a:endParaRPr lang="cs-CZ" altLang="cs-CZ" sz="1500" dirty="0" smtClean="0"/>
          </a:p>
          <a:p>
            <a:pPr>
              <a:lnSpc>
                <a:spcPct val="80000"/>
              </a:lnSpc>
            </a:pPr>
            <a:r>
              <a:rPr lang="cs-CZ" altLang="cs-CZ" sz="1500" dirty="0" smtClean="0"/>
              <a:t>F</a:t>
            </a:r>
            <a:r>
              <a:rPr lang="cs-CZ" altLang="cs-CZ" sz="1500" dirty="0" smtClean="0"/>
              <a:t>. V. získal celkovou dobu pojištění 40 let ve třech zemích</a:t>
            </a:r>
          </a:p>
          <a:p>
            <a:pPr lvl="1">
              <a:lnSpc>
                <a:spcPct val="80000"/>
              </a:lnSpc>
            </a:pPr>
            <a:r>
              <a:rPr lang="cs-CZ" altLang="cs-CZ" sz="1400" dirty="0" smtClean="0"/>
              <a:t>Stát X – doba pojištění 10 let</a:t>
            </a:r>
          </a:p>
          <a:p>
            <a:pPr lvl="1">
              <a:lnSpc>
                <a:spcPct val="80000"/>
              </a:lnSpc>
            </a:pPr>
            <a:r>
              <a:rPr lang="cs-CZ" altLang="cs-CZ" sz="1400" dirty="0" smtClean="0"/>
              <a:t>Stát Y – doba pojištění 20 let</a:t>
            </a:r>
          </a:p>
          <a:p>
            <a:pPr lvl="1">
              <a:lnSpc>
                <a:spcPct val="80000"/>
              </a:lnSpc>
            </a:pPr>
            <a:r>
              <a:rPr lang="cs-CZ" altLang="cs-CZ" sz="1400" dirty="0" smtClean="0"/>
              <a:t>Stát Z – doba pojištění 10 let</a:t>
            </a:r>
          </a:p>
          <a:p>
            <a:pPr>
              <a:lnSpc>
                <a:spcPct val="80000"/>
              </a:lnSpc>
            </a:pPr>
            <a:r>
              <a:rPr lang="cs-CZ" altLang="cs-CZ" sz="1500" dirty="0" smtClean="0"/>
              <a:t>Teoretická výše důchodu</a:t>
            </a:r>
          </a:p>
          <a:p>
            <a:pPr lvl="1">
              <a:lnSpc>
                <a:spcPct val="80000"/>
              </a:lnSpc>
            </a:pPr>
            <a:r>
              <a:rPr lang="cs-CZ" altLang="cs-CZ" sz="1400" dirty="0" smtClean="0"/>
              <a:t>Stát X pravidlo je 2% za každý rok pojištění, tedy 2% krát 40 roků, tj. 80 %</a:t>
            </a:r>
          </a:p>
          <a:p>
            <a:pPr lvl="1">
              <a:lnSpc>
                <a:spcPct val="80000"/>
              </a:lnSpc>
            </a:pPr>
            <a:r>
              <a:rPr lang="cs-CZ" altLang="cs-CZ" sz="1400" dirty="0" smtClean="0"/>
              <a:t>Stát Y pravidlo - výše důchodu je 1,75 % z posledního příjmu za každý rok pojištění, tedy 1,75 % krát 40</a:t>
            </a:r>
          </a:p>
          <a:p>
            <a:pPr lvl="1">
              <a:lnSpc>
                <a:spcPct val="80000"/>
              </a:lnSpc>
            </a:pPr>
            <a:r>
              <a:rPr lang="cs-CZ" altLang="cs-CZ" sz="1400" dirty="0" smtClean="0"/>
              <a:t>Stát Z poskytuje důchod ve výše 1.500 eur bez ohledu na dobu pojištění nebo pobytu, tedy 1.500 eur</a:t>
            </a:r>
          </a:p>
          <a:p>
            <a:pPr>
              <a:lnSpc>
                <a:spcPct val="80000"/>
              </a:lnSpc>
            </a:pPr>
            <a:r>
              <a:rPr lang="cs-CZ" altLang="cs-CZ" sz="1500" dirty="0" smtClean="0"/>
              <a:t>Poměrný důchod</a:t>
            </a:r>
          </a:p>
          <a:p>
            <a:pPr lvl="1">
              <a:lnSpc>
                <a:spcPct val="80000"/>
              </a:lnSpc>
            </a:pPr>
            <a:r>
              <a:rPr lang="cs-CZ" altLang="cs-CZ" sz="1400" dirty="0" smtClean="0"/>
              <a:t>Stát X 10/40 z 80 %</a:t>
            </a:r>
          </a:p>
          <a:p>
            <a:pPr lvl="1">
              <a:lnSpc>
                <a:spcPct val="80000"/>
              </a:lnSpc>
            </a:pPr>
            <a:r>
              <a:rPr lang="cs-CZ" altLang="cs-CZ" sz="1400" dirty="0" smtClean="0"/>
              <a:t>Stát Y 20/40 z (1,75 % krát 40)</a:t>
            </a:r>
          </a:p>
          <a:p>
            <a:pPr lvl="1">
              <a:lnSpc>
                <a:spcPct val="80000"/>
              </a:lnSpc>
            </a:pPr>
            <a:r>
              <a:rPr lang="cs-CZ" altLang="cs-CZ" sz="1400" dirty="0" smtClean="0"/>
              <a:t>Stát Z 10/40 z 1.500 eur</a:t>
            </a:r>
            <a:endParaRPr lang="cs-CZ" altLang="cs-CZ" dirty="0" smtClean="0"/>
          </a:p>
        </p:txBody>
      </p:sp>
      <p:sp>
        <p:nvSpPr>
          <p:cNvPr id="4" name="Zástupný symbol pro číslo snímku 5"/>
          <p:cNvSpPr>
            <a:spLocks noGrp="1"/>
          </p:cNvSpPr>
          <p:nvPr>
            <p:ph type="sldNum" sz="quarter" idx="12"/>
          </p:nvPr>
        </p:nvSpPr>
        <p:spPr/>
        <p:txBody>
          <a:bodyPr/>
          <a:lstStyle/>
          <a:p>
            <a:pPr>
              <a:defRPr/>
            </a:pPr>
            <a:fld id="{B89E89EC-10F4-4160-8D4D-5FA1A0AF003E}" type="slidenum">
              <a:rPr lang="cs-CZ"/>
              <a:pPr>
                <a:defRPr/>
              </a:pPr>
              <a:t>8</a:t>
            </a:fld>
            <a:endParaRPr lang="cs-CZ"/>
          </a:p>
        </p:txBody>
      </p:sp>
    </p:spTree>
    <p:extLst>
      <p:ext uri="{BB962C8B-B14F-4D97-AF65-F5344CB8AC3E}">
        <p14:creationId xmlns:p14="http://schemas.microsoft.com/office/powerpoint/2010/main" val="3422694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a:xfrm>
            <a:off x="457200" y="1143000"/>
            <a:ext cx="8229600" cy="395288"/>
          </a:xfrm>
        </p:spPr>
        <p:txBody>
          <a:bodyPr>
            <a:normAutofit fontScale="90000"/>
          </a:bodyPr>
          <a:lstStyle/>
          <a:p>
            <a:r>
              <a:rPr lang="cs-CZ" altLang="cs-CZ" sz="2400" smtClean="0"/>
              <a:t>Předcházení souběhu – čl. 53</a:t>
            </a:r>
          </a:p>
        </p:txBody>
      </p:sp>
      <p:sp>
        <p:nvSpPr>
          <p:cNvPr id="54275" name="Rectangle 3"/>
          <p:cNvSpPr>
            <a:spLocks noGrp="1"/>
          </p:cNvSpPr>
          <p:nvPr>
            <p:ph idx="1"/>
          </p:nvPr>
        </p:nvSpPr>
        <p:spPr>
          <a:xfrm>
            <a:off x="457200" y="1692275"/>
            <a:ext cx="8229600" cy="4094163"/>
          </a:xfrm>
        </p:spPr>
        <p:txBody>
          <a:bodyPr/>
          <a:lstStyle/>
          <a:p>
            <a:pPr>
              <a:lnSpc>
                <a:spcPct val="80000"/>
              </a:lnSpc>
            </a:pPr>
            <a:endParaRPr lang="cs-CZ" altLang="cs-CZ" sz="1800" dirty="0" smtClean="0"/>
          </a:p>
          <a:p>
            <a:pPr>
              <a:lnSpc>
                <a:spcPct val="80000"/>
              </a:lnSpc>
            </a:pPr>
            <a:r>
              <a:rPr lang="cs-CZ" altLang="cs-CZ" sz="1800" dirty="0" smtClean="0"/>
              <a:t>Souběh </a:t>
            </a:r>
            <a:r>
              <a:rPr lang="cs-CZ" altLang="cs-CZ" sz="1800" dirty="0" smtClean="0"/>
              <a:t>připadá v úvahu</a:t>
            </a:r>
          </a:p>
          <a:p>
            <a:pPr lvl="1">
              <a:lnSpc>
                <a:spcPct val="80000"/>
              </a:lnSpc>
            </a:pPr>
            <a:r>
              <a:rPr lang="cs-CZ" altLang="cs-CZ" sz="1600" dirty="0" smtClean="0"/>
              <a:t>Dávky stejného druhu – dávky vyplývají z vlastního pojištění žadatele (originální důchody)</a:t>
            </a:r>
          </a:p>
          <a:p>
            <a:pPr lvl="1">
              <a:lnSpc>
                <a:spcPct val="80000"/>
              </a:lnSpc>
            </a:pPr>
            <a:r>
              <a:rPr lang="cs-CZ" altLang="cs-CZ" sz="1600" dirty="0" smtClean="0"/>
              <a:t>Dávky různého druhu – ostatní dávky (souběh originálního a derivativního důchodu)</a:t>
            </a:r>
          </a:p>
          <a:p>
            <a:pPr>
              <a:lnSpc>
                <a:spcPct val="80000"/>
              </a:lnSpc>
            </a:pPr>
            <a:r>
              <a:rPr lang="cs-CZ" altLang="cs-CZ" sz="1800" dirty="0" smtClean="0"/>
              <a:t>Obecná pravidla</a:t>
            </a:r>
          </a:p>
          <a:p>
            <a:pPr lvl="1">
              <a:lnSpc>
                <a:spcPct val="80000"/>
              </a:lnSpc>
            </a:pPr>
            <a:r>
              <a:rPr lang="cs-CZ" altLang="cs-CZ" sz="1600" dirty="0" smtClean="0"/>
              <a:t>Kompetentní instituce přihlíží k dávkám nebo příjmům získaným v jiném ČS pouze tehdy, pokud do použitá právní úprava vyžaduje</a:t>
            </a:r>
          </a:p>
          <a:p>
            <a:pPr lvl="1">
              <a:lnSpc>
                <a:spcPct val="80000"/>
              </a:lnSpc>
            </a:pPr>
            <a:r>
              <a:rPr lang="cs-CZ" altLang="cs-CZ" sz="1600" dirty="0" smtClean="0"/>
              <a:t>Bere se v úvahu „hrubá“ dávka</a:t>
            </a:r>
          </a:p>
          <a:p>
            <a:pPr lvl="1">
              <a:lnSpc>
                <a:spcPct val="80000"/>
              </a:lnSpc>
            </a:pPr>
            <a:r>
              <a:rPr lang="cs-CZ" altLang="cs-CZ" sz="1600" dirty="0" smtClean="0"/>
              <a:t>Národní pravidla proti souběhu nesmí přihlížet k důchodům z dobrovolného pojištění nebo dobrovolného pokračujícího pojištění</a:t>
            </a:r>
            <a:endParaRPr lang="cs-CZ" altLang="cs-CZ" dirty="0" smtClean="0"/>
          </a:p>
        </p:txBody>
      </p:sp>
      <p:sp>
        <p:nvSpPr>
          <p:cNvPr id="4" name="Zástupný symbol pro číslo snímku 5"/>
          <p:cNvSpPr>
            <a:spLocks noGrp="1"/>
          </p:cNvSpPr>
          <p:nvPr>
            <p:ph type="sldNum" sz="quarter" idx="12"/>
          </p:nvPr>
        </p:nvSpPr>
        <p:spPr/>
        <p:txBody>
          <a:bodyPr/>
          <a:lstStyle/>
          <a:p>
            <a:pPr>
              <a:defRPr/>
            </a:pPr>
            <a:fld id="{0F10BCF2-B731-40D7-8637-AB6C8BDACBFD}" type="slidenum">
              <a:rPr lang="cs-CZ"/>
              <a:pPr>
                <a:defRPr/>
              </a:pPr>
              <a:t>9</a:t>
            </a:fld>
            <a:endParaRPr lang="cs-CZ"/>
          </a:p>
        </p:txBody>
      </p:sp>
    </p:spTree>
    <p:extLst>
      <p:ext uri="{BB962C8B-B14F-4D97-AF65-F5344CB8AC3E}">
        <p14:creationId xmlns:p14="http://schemas.microsoft.com/office/powerpoint/2010/main" val="3071315262"/>
      </p:ext>
    </p:extLst>
  </p:cSld>
  <p:clrMapOvr>
    <a:masterClrMapping/>
  </p:clrMapOvr>
</p:sld>
</file>

<file path=ppt/theme/theme1.xml><?xml version="1.0" encoding="utf-8"?>
<a:theme xmlns:a="http://schemas.openxmlformats.org/drawingml/2006/main" name="Směsice">
  <a:themeElements>
    <a:clrScheme name="Směsic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Směsice">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měsic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ce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c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ce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Směsic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c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Sociální zabezpečení v EU-obecné otázky</Template>
  <TotalTime>5</TotalTime>
  <Words>870</Words>
  <Application>Microsoft Office PowerPoint</Application>
  <PresentationFormat>Předvádění na obrazovce (4:3)</PresentationFormat>
  <Paragraphs>108</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Směsice</vt:lpstr>
      <vt:lpstr>Sociální politika EU</vt:lpstr>
      <vt:lpstr>Důchodové pojištění</vt:lpstr>
      <vt:lpstr>Metody koordinace</vt:lpstr>
      <vt:lpstr>Metoda dílčích důchodů</vt:lpstr>
      <vt:lpstr>Zásada sčítání dob pojištění</vt:lpstr>
      <vt:lpstr>Výpočet důchodu – čl. 52</vt:lpstr>
      <vt:lpstr>Výpočet poměrného důchodu</vt:lpstr>
      <vt:lpstr>Příklad</vt:lpstr>
      <vt:lpstr>Předcházení souběhu – čl. 53</vt:lpstr>
      <vt:lpstr>Souběh originálních důchodů – čl. 54</vt:lpstr>
      <vt:lpstr>Souběh dávek různého druhu – čl. 55</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politika EU</dc:title>
  <dc:creator>Zdeňka Gregorová</dc:creator>
  <cp:lastModifiedBy>Zdeňka Gregorová</cp:lastModifiedBy>
  <cp:revision>2</cp:revision>
  <dcterms:created xsi:type="dcterms:W3CDTF">2014-11-26T11:29:38Z</dcterms:created>
  <dcterms:modified xsi:type="dcterms:W3CDTF">2014-11-26T11:35:05Z</dcterms:modified>
</cp:coreProperties>
</file>