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17"/>
  </p:notesMasterIdLst>
  <p:handoutMasterIdLst>
    <p:handoutMasterId r:id="rId18"/>
  </p:handoutMasterIdLst>
  <p:sldIdLst>
    <p:sldId id="309" r:id="rId3"/>
    <p:sldId id="304" r:id="rId4"/>
    <p:sldId id="319" r:id="rId5"/>
    <p:sldId id="312" r:id="rId6"/>
    <p:sldId id="317" r:id="rId7"/>
    <p:sldId id="320" r:id="rId8"/>
    <p:sldId id="321" r:id="rId9"/>
    <p:sldId id="322" r:id="rId10"/>
    <p:sldId id="323" r:id="rId11"/>
    <p:sldId id="324" r:id="rId12"/>
    <p:sldId id="325" r:id="rId13"/>
    <p:sldId id="326" r:id="rId14"/>
    <p:sldId id="327" r:id="rId15"/>
    <p:sldId id="305" r:id="rId16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14" autoAdjust="0"/>
    <p:restoredTop sz="94671" autoAdjust="0"/>
  </p:normalViewPr>
  <p:slideViewPr>
    <p:cSldViewPr>
      <p:cViewPr>
        <p:scale>
          <a:sx n="75" d="100"/>
          <a:sy n="75" d="100"/>
        </p:scale>
        <p:origin x="-8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08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627241FF-DD26-4B3A-87DD-E3E492C77A7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55269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3BF51145-290F-44BD-982F-FAF678BEAA7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565131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7E55ED-83DB-4605-A374-7E382B9D49A5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7E55ED-83DB-4605-A374-7E382B9D49A5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7E55ED-83DB-4605-A374-7E382B9D49A5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7E55ED-83DB-4605-A374-7E382B9D49A5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7E55ED-83DB-4605-A374-7E382B9D49A5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7E55ED-83DB-4605-A374-7E382B9D49A5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7E55ED-83DB-4605-A374-7E382B9D49A5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7E55ED-83DB-4605-A374-7E382B9D49A5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7E55ED-83DB-4605-A374-7E382B9D49A5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7E55ED-83DB-4605-A374-7E382B9D49A5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7E638064-8EC5-4677-B765-120BD57D7BF1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309015D-8204-4EFE-A694-3EDE53AFB47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7393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6F51EB3-ABA7-4E41-BCA3-1B4C14E9A16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56497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387558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4037934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31467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6886213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327937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9874728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911638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134350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94B535-9B47-4CBC-8E44-C5A165605D3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677285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861798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801906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449210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A7F8521-1BA5-4772-89EB-F6CFEBEACEC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5635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1A802D-1C3C-43F2-94A3-BF00059D420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2275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2F05077-A4E1-4478-9E76-C6356679B13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72643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987843-64F1-40AD-B13A-A35D935612D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8480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F7F8800-57B8-4FFB-AC3D-BAC8D23694D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83129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93F3C6-FB27-4791-91B7-4A58BBCF12F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4404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CE4467-10B7-4A98-B5E4-DBE95DDBC37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2285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75F5812A-C4F5-4C55-9DE2-54BD25BD174C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411760" y="2636912"/>
            <a:ext cx="6552728" cy="2088232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cs-CZ" altLang="cs-CZ" sz="2600" dirty="0" smtClean="0">
                <a:latin typeface="Calibri" panose="020F0502020204030204" pitchFamily="34" charset="0"/>
              </a:rPr>
              <a:t>Sociální politika v EU</a:t>
            </a:r>
            <a:br>
              <a:rPr lang="cs-CZ" altLang="cs-CZ" sz="2600" dirty="0" smtClean="0">
                <a:latin typeface="Calibri" panose="020F0502020204030204" pitchFamily="34" charset="0"/>
              </a:rPr>
            </a:br>
            <a:r>
              <a:rPr lang="cs-CZ" altLang="cs-CZ" sz="2600" dirty="0" smtClean="0">
                <a:latin typeface="Calibri" panose="020F0502020204030204" pitchFamily="34" charset="0"/>
              </a:rPr>
              <a:t/>
            </a:r>
            <a:br>
              <a:rPr lang="cs-CZ" altLang="cs-CZ" sz="2600" dirty="0" smtClean="0">
                <a:latin typeface="Calibri" panose="020F0502020204030204" pitchFamily="34" charset="0"/>
              </a:rPr>
            </a:br>
            <a:r>
              <a:rPr lang="cs-CZ" altLang="cs-CZ" sz="2400" dirty="0">
                <a:latin typeface="Calibri" panose="020F0502020204030204" pitchFamily="34" charset="0"/>
              </a:rPr>
              <a:t>	</a:t>
            </a:r>
            <a:r>
              <a:rPr lang="cs-CZ" altLang="cs-CZ" sz="2400" dirty="0" smtClean="0">
                <a:latin typeface="Calibri" panose="020F0502020204030204" pitchFamily="34" charset="0"/>
              </a:rPr>
              <a:t>Charakteristika a vývoj sociální politiky EU</a:t>
            </a:r>
            <a:br>
              <a:rPr lang="cs-CZ" altLang="cs-CZ" sz="2400" dirty="0" smtClean="0">
                <a:latin typeface="Calibri" panose="020F0502020204030204" pitchFamily="34" charset="0"/>
              </a:rPr>
            </a:br>
            <a:r>
              <a:rPr lang="cs-CZ" altLang="cs-CZ" sz="2400" dirty="0" smtClean="0">
                <a:latin typeface="Calibri" panose="020F0502020204030204" pitchFamily="34" charset="0"/>
              </a:rPr>
              <a:t>	</a:t>
            </a:r>
            <a:r>
              <a:rPr lang="cs-CZ" altLang="cs-CZ" sz="2400" dirty="0" smtClean="0">
                <a:latin typeface="Calibri" panose="020F0502020204030204" pitchFamily="34" charset="0"/>
              </a:rPr>
              <a:t>Sekundární právo v oblasti pracovního práva</a:t>
            </a:r>
            <a:br>
              <a:rPr lang="cs-CZ" altLang="cs-CZ" sz="2400" dirty="0" smtClean="0">
                <a:latin typeface="Calibri" panose="020F0502020204030204" pitchFamily="34" charset="0"/>
              </a:rPr>
            </a:br>
            <a:r>
              <a:rPr lang="cs-CZ" altLang="cs-CZ" sz="2400" dirty="0" smtClean="0">
                <a:latin typeface="Calibri" panose="020F0502020204030204" pitchFamily="34" charset="0"/>
              </a:rPr>
              <a:t>	Volný pohyb pracovníků</a:t>
            </a:r>
            <a:r>
              <a:rPr lang="cs-CZ" altLang="cs-CZ" sz="2400" dirty="0" smtClean="0">
                <a:latin typeface="Calibri" panose="020F0502020204030204" pitchFamily="34" charset="0"/>
              </a:rPr>
              <a:t/>
            </a:r>
            <a:br>
              <a:rPr lang="cs-CZ" altLang="cs-CZ" sz="2400" dirty="0" smtClean="0">
                <a:latin typeface="Calibri" panose="020F0502020204030204" pitchFamily="34" charset="0"/>
              </a:rPr>
            </a:br>
            <a:r>
              <a:rPr lang="cs-CZ" altLang="cs-CZ" sz="3800" dirty="0" smtClean="0">
                <a:latin typeface="Calibri" panose="020F0502020204030204" pitchFamily="34" charset="0"/>
              </a:rPr>
              <a:t/>
            </a:r>
            <a:br>
              <a:rPr lang="cs-CZ" altLang="cs-CZ" sz="3800" dirty="0" smtClean="0">
                <a:latin typeface="Calibri" panose="020F0502020204030204" pitchFamily="34" charset="0"/>
              </a:rPr>
            </a:br>
            <a:r>
              <a:rPr lang="cs-CZ" altLang="cs-CZ" sz="3800" dirty="0">
                <a:latin typeface="Calibri" panose="020F0502020204030204" pitchFamily="34" charset="0"/>
              </a:rPr>
              <a:t/>
            </a:r>
            <a:br>
              <a:rPr lang="cs-CZ" altLang="cs-CZ" sz="3800" dirty="0">
                <a:latin typeface="Calibri" panose="020F0502020204030204" pitchFamily="34" charset="0"/>
              </a:rPr>
            </a:br>
            <a:r>
              <a:rPr lang="cs-CZ" altLang="cs-CZ" sz="3800" dirty="0" smtClean="0">
                <a:latin typeface="Calibri" panose="020F0502020204030204" pitchFamily="34" charset="0"/>
              </a:rPr>
              <a:t/>
            </a:r>
            <a:br>
              <a:rPr lang="cs-CZ" altLang="cs-CZ" sz="3800" dirty="0" smtClean="0">
                <a:latin typeface="Calibri" panose="020F0502020204030204" pitchFamily="34" charset="0"/>
              </a:rPr>
            </a:br>
            <a:endParaRPr lang="cs-CZ" altLang="cs-CZ" sz="3800" dirty="0">
              <a:latin typeface="Calibri" panose="020F0502020204030204" pitchFamily="34" charset="0"/>
            </a:endParaRPr>
          </a:p>
        </p:txBody>
      </p:sp>
      <p:sp>
        <p:nvSpPr>
          <p:cNvPr id="4" name="Rectangle 6"/>
          <p:cNvSpPr txBox="1">
            <a:spLocks noChangeArrowheads="1"/>
          </p:cNvSpPr>
          <p:nvPr/>
        </p:nvSpPr>
        <p:spPr bwMode="auto">
          <a:xfrm>
            <a:off x="3275856" y="5301208"/>
            <a:ext cx="5348249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2pPr>
            <a:lvl3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3pPr>
            <a:lvl4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4pPr>
            <a:lvl5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r"/>
            <a:r>
              <a:rPr lang="cs-CZ" altLang="cs-CZ" sz="2000" kern="0" dirty="0" smtClean="0">
                <a:latin typeface="Calibri" panose="020F0502020204030204" pitchFamily="34" charset="0"/>
              </a:rPr>
              <a:t>Jaroslav Stránský</a:t>
            </a:r>
          </a:p>
          <a:p>
            <a:pPr algn="r"/>
            <a:r>
              <a:rPr lang="cs-CZ" altLang="cs-CZ" sz="2000" kern="0" dirty="0" smtClean="0">
                <a:latin typeface="Calibri" panose="020F0502020204030204" pitchFamily="34" charset="0"/>
              </a:rPr>
              <a:t>Katedra pracovního práva a sociálního zabezpečení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7735A5-A2C2-4DF9-A29E-B1E9B343D2D7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400" dirty="0" smtClean="0">
                <a:latin typeface="Calibri" panose="020F0502020204030204" pitchFamily="34" charset="0"/>
              </a:rPr>
              <a:t>Volný pohyb pracovní síly</a:t>
            </a:r>
            <a:endParaRPr lang="cs-CZ" altLang="cs-CZ" sz="3400" dirty="0">
              <a:latin typeface="Calibri" panose="020F0502020204030204" pitchFamily="34" charset="0"/>
            </a:endParaRPr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827584" y="1951633"/>
            <a:ext cx="7772400" cy="4213671"/>
          </a:xfrm>
        </p:spPr>
        <p:txBody>
          <a:bodyPr/>
          <a:lstStyle/>
          <a:p>
            <a:r>
              <a:rPr lang="cs-CZ" sz="2800" dirty="0">
                <a:latin typeface="Calibri" panose="020F0502020204030204" pitchFamily="34" charset="0"/>
              </a:rPr>
              <a:t>Podle čl. 45 </a:t>
            </a:r>
            <a:r>
              <a:rPr lang="cs-CZ" sz="2800" dirty="0" smtClean="0">
                <a:latin typeface="Calibri" panose="020F0502020204030204" pitchFamily="34" charset="0"/>
              </a:rPr>
              <a:t>SFEU </a:t>
            </a:r>
            <a:r>
              <a:rPr lang="cs-CZ" sz="2800" dirty="0">
                <a:latin typeface="Calibri" panose="020F0502020204030204" pitchFamily="34" charset="0"/>
              </a:rPr>
              <a:t>volný pohyb zahrnuje právo: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100" dirty="0">
                <a:latin typeface="Calibri" panose="020F0502020204030204" pitchFamily="34" charset="0"/>
              </a:rPr>
              <a:t>ucházet </a:t>
            </a:r>
            <a:r>
              <a:rPr lang="cs-CZ" sz="2100" dirty="0">
                <a:latin typeface="Calibri" panose="020F0502020204030204" pitchFamily="34" charset="0"/>
              </a:rPr>
              <a:t>se o nabízená pracovní místa,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100" dirty="0">
                <a:latin typeface="Calibri" panose="020F0502020204030204" pitchFamily="34" charset="0"/>
              </a:rPr>
              <a:t>pohybovat </a:t>
            </a:r>
            <a:r>
              <a:rPr lang="cs-CZ" sz="2100" dirty="0">
                <a:latin typeface="Calibri" panose="020F0502020204030204" pitchFamily="34" charset="0"/>
              </a:rPr>
              <a:t>se za tímto účelem po území členských států,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100" dirty="0">
                <a:latin typeface="Calibri" panose="020F0502020204030204" pitchFamily="34" charset="0"/>
              </a:rPr>
              <a:t>pobývat </a:t>
            </a:r>
            <a:r>
              <a:rPr lang="cs-CZ" sz="2100" dirty="0">
                <a:latin typeface="Calibri" panose="020F0502020204030204" pitchFamily="34" charset="0"/>
              </a:rPr>
              <a:t>v členských státech za účelem výkonu zaměstnání,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100" dirty="0">
                <a:latin typeface="Calibri" panose="020F0502020204030204" pitchFamily="34" charset="0"/>
              </a:rPr>
              <a:t>zůstat </a:t>
            </a:r>
            <a:r>
              <a:rPr lang="cs-CZ" sz="2100" dirty="0">
                <a:latin typeface="Calibri" panose="020F0502020204030204" pitchFamily="34" charset="0"/>
              </a:rPr>
              <a:t>na území členského státu po skončení zaměstnání</a:t>
            </a:r>
            <a:r>
              <a:rPr lang="cs-CZ" sz="2100" dirty="0">
                <a:latin typeface="Calibri" panose="020F0502020204030204" pitchFamily="34" charset="0"/>
              </a:rPr>
              <a:t>.</a:t>
            </a:r>
          </a:p>
          <a:p>
            <a:r>
              <a:rPr lang="cs-CZ" sz="2800" dirty="0">
                <a:latin typeface="Calibri" panose="020F0502020204030204" pitchFamily="34" charset="0"/>
              </a:rPr>
              <a:t>Předpisy </a:t>
            </a:r>
            <a:r>
              <a:rPr lang="cs-CZ" sz="2800" dirty="0">
                <a:latin typeface="Calibri" panose="020F0502020204030204" pitchFamily="34" charset="0"/>
              </a:rPr>
              <a:t>sekundárního práva: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100" dirty="0" smtClean="0">
                <a:latin typeface="Calibri" panose="020F0502020204030204" pitchFamily="34" charset="0"/>
              </a:rPr>
              <a:t>směrnice </a:t>
            </a:r>
            <a:r>
              <a:rPr lang="cs-CZ" sz="2100" dirty="0">
                <a:latin typeface="Calibri" panose="020F0502020204030204" pitchFamily="34" charset="0"/>
              </a:rPr>
              <a:t>2004/38/ES o právu občanů Unie a jejich rodinných příslušníků svobodně se pohybovat a pobývat na území členských států.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100" dirty="0" smtClean="0">
                <a:latin typeface="Calibri" panose="020F0502020204030204" pitchFamily="34" charset="0"/>
              </a:rPr>
              <a:t>nařízení </a:t>
            </a:r>
            <a:r>
              <a:rPr lang="cs-CZ" sz="2100" dirty="0">
                <a:latin typeface="Calibri" panose="020F0502020204030204" pitchFamily="34" charset="0"/>
              </a:rPr>
              <a:t>492/2011 o volném pohybu pracovníků uvnitř Unie.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4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7735A5-A2C2-4DF9-A29E-B1E9B343D2D7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400" dirty="0" smtClean="0">
                <a:latin typeface="Calibri" panose="020F0502020204030204" pitchFamily="34" charset="0"/>
              </a:rPr>
              <a:t>Pojem pracovník</a:t>
            </a:r>
            <a:endParaRPr lang="cs-CZ" altLang="cs-CZ" sz="3400" dirty="0">
              <a:latin typeface="Calibri" panose="020F0502020204030204" pitchFamily="34" charset="0"/>
            </a:endParaRPr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755576" y="1916832"/>
            <a:ext cx="7772400" cy="4213671"/>
          </a:xfrm>
        </p:spPr>
        <p:txBody>
          <a:bodyPr/>
          <a:lstStyle/>
          <a:p>
            <a:r>
              <a:rPr lang="cs-CZ" sz="2800" dirty="0">
                <a:latin typeface="Calibri" panose="020F0502020204030204" pitchFamily="34" charset="0"/>
              </a:rPr>
              <a:t>Směrnice ten pojem používá, ale nedefinuje</a:t>
            </a:r>
            <a:r>
              <a:rPr lang="cs-CZ" sz="2800" dirty="0" smtClean="0">
                <a:latin typeface="Calibri" panose="020F0502020204030204" pitchFamily="34" charset="0"/>
              </a:rPr>
              <a:t>.</a:t>
            </a:r>
          </a:p>
          <a:p>
            <a:r>
              <a:rPr lang="cs-CZ" sz="2800" dirty="0" smtClean="0">
                <a:latin typeface="Calibri" panose="020F0502020204030204" pitchFamily="34" charset="0"/>
              </a:rPr>
              <a:t>Každý </a:t>
            </a:r>
            <a:r>
              <a:rPr lang="cs-CZ" sz="2800" dirty="0">
                <a:latin typeface="Calibri" panose="020F0502020204030204" pitchFamily="34" charset="0"/>
              </a:rPr>
              <a:t>členský stát má vlastní definici toho, koho považuje za pracovníka (zaměstnance</a:t>
            </a:r>
            <a:r>
              <a:rPr lang="cs-CZ" sz="2800" dirty="0" smtClean="0">
                <a:latin typeface="Calibri" panose="020F0502020204030204" pitchFamily="34" charset="0"/>
              </a:rPr>
              <a:t>).</a:t>
            </a:r>
          </a:p>
          <a:p>
            <a:r>
              <a:rPr lang="cs-CZ" sz="2800" dirty="0">
                <a:latin typeface="Calibri" panose="020F0502020204030204" pitchFamily="34" charset="0"/>
              </a:rPr>
              <a:t>Z jeho judikatury vyplývají 3 základní kritéria, která musí být současně splněna: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 smtClean="0">
                <a:latin typeface="Calibri" panose="020F0502020204030204" pitchFamily="34" charset="0"/>
              </a:rPr>
              <a:t>výkon </a:t>
            </a:r>
            <a:r>
              <a:rPr lang="cs-CZ" sz="2400" dirty="0">
                <a:latin typeface="Calibri" panose="020F0502020204030204" pitchFamily="34" charset="0"/>
              </a:rPr>
              <a:t>činností,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 smtClean="0">
                <a:latin typeface="Calibri" panose="020F0502020204030204" pitchFamily="34" charset="0"/>
              </a:rPr>
              <a:t>ve </a:t>
            </a:r>
            <a:r>
              <a:rPr lang="cs-CZ" sz="2400" dirty="0">
                <a:latin typeface="Calibri" panose="020F0502020204030204" pitchFamily="34" charset="0"/>
              </a:rPr>
              <a:t>vztahu podřízenosti,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 smtClean="0">
                <a:latin typeface="Calibri" panose="020F0502020204030204" pitchFamily="34" charset="0"/>
              </a:rPr>
              <a:t>za odměnu. 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95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7735A5-A2C2-4DF9-A29E-B1E9B343D2D7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100" dirty="0" smtClean="0">
                <a:latin typeface="Calibri" panose="020F0502020204030204" pitchFamily="34" charset="0"/>
              </a:rPr>
              <a:t>Zákaz diskriminace na základě státní příslušnosti</a:t>
            </a:r>
            <a:endParaRPr lang="cs-CZ" altLang="cs-CZ" sz="3100" dirty="0">
              <a:latin typeface="Calibri" panose="020F0502020204030204" pitchFamily="34" charset="0"/>
            </a:endParaRPr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755576" y="1916832"/>
            <a:ext cx="7772400" cy="4213671"/>
          </a:xfrm>
        </p:spPr>
        <p:txBody>
          <a:bodyPr/>
          <a:lstStyle/>
          <a:p>
            <a:r>
              <a:rPr lang="cs-CZ" sz="2600" dirty="0">
                <a:latin typeface="Calibri" panose="020F0502020204030204" pitchFamily="34" charset="0"/>
              </a:rPr>
              <a:t>Čl. 18 </a:t>
            </a:r>
            <a:r>
              <a:rPr lang="cs-CZ" sz="2600" dirty="0" smtClean="0">
                <a:latin typeface="Calibri" panose="020F0502020204030204" pitchFamily="34" charset="0"/>
              </a:rPr>
              <a:t>SFEU</a:t>
            </a:r>
            <a:r>
              <a:rPr lang="cs-CZ" sz="2600" dirty="0">
                <a:latin typeface="Calibri" panose="020F0502020204030204" pitchFamily="34" charset="0"/>
              </a:rPr>
              <a:t>: V rámci použití Smluv, aniž jsou dotčena jejich zvláštní ustanovení, je zakázána jakákoli diskriminace na základě státní příslušnosti.</a:t>
            </a:r>
          </a:p>
          <a:p>
            <a:r>
              <a:rPr lang="cs-CZ" sz="2600" dirty="0">
                <a:latin typeface="Calibri" panose="020F0502020204030204" pitchFamily="34" charset="0"/>
              </a:rPr>
              <a:t>45 odst. 2 </a:t>
            </a:r>
            <a:r>
              <a:rPr lang="cs-CZ" sz="2600" dirty="0" smtClean="0">
                <a:latin typeface="Calibri" panose="020F0502020204030204" pitchFamily="34" charset="0"/>
              </a:rPr>
              <a:t>SFEU</a:t>
            </a:r>
            <a:r>
              <a:rPr lang="cs-CZ" sz="2600" dirty="0">
                <a:latin typeface="Calibri" panose="020F0502020204030204" pitchFamily="34" charset="0"/>
              </a:rPr>
              <a:t>: 2. Volný pohyb pracovníků zahrnuje odstranění jakékoli diskriminace mezi pracovníky členských států na základě státní příslušnosti, pokud jde o zaměstnávání, odměnu za práci a jiné pracovní podmínky.</a:t>
            </a:r>
          </a:p>
          <a:p>
            <a:r>
              <a:rPr lang="cs-CZ" sz="2600" dirty="0">
                <a:latin typeface="Calibri" panose="020F0502020204030204" pitchFamily="34" charset="0"/>
              </a:rPr>
              <a:t>Blíže upraveno nařízením 492/2011.</a:t>
            </a:r>
          </a:p>
        </p:txBody>
      </p:sp>
    </p:spTree>
    <p:extLst>
      <p:ext uri="{BB962C8B-B14F-4D97-AF65-F5344CB8AC3E}">
        <p14:creationId xmlns:p14="http://schemas.microsoft.com/office/powerpoint/2010/main" val="414275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7735A5-A2C2-4DF9-A29E-B1E9B343D2D7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100" dirty="0" smtClean="0">
                <a:latin typeface="Calibri" panose="020F0502020204030204" pitchFamily="34" charset="0"/>
              </a:rPr>
              <a:t>Zákaz diskriminace na základě státní příslušnosti</a:t>
            </a:r>
            <a:endParaRPr lang="cs-CZ" altLang="cs-CZ" sz="3100" dirty="0">
              <a:latin typeface="Calibri" panose="020F0502020204030204" pitchFamily="34" charset="0"/>
            </a:endParaRPr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683568" y="1772816"/>
            <a:ext cx="7772400" cy="4213671"/>
          </a:xfrm>
        </p:spPr>
        <p:txBody>
          <a:bodyPr/>
          <a:lstStyle/>
          <a:p>
            <a:r>
              <a:rPr lang="cs-CZ" sz="2200" dirty="0">
                <a:latin typeface="Calibri" panose="020F0502020204030204" pitchFamily="34" charset="0"/>
              </a:rPr>
              <a:t>Je zakázáno: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800" dirty="0" smtClean="0">
                <a:latin typeface="Calibri" panose="020F0502020204030204" pitchFamily="34" charset="0"/>
              </a:rPr>
              <a:t>omezovat </a:t>
            </a:r>
            <a:r>
              <a:rPr lang="cs-CZ" sz="1800" dirty="0">
                <a:latin typeface="Calibri" panose="020F0502020204030204" pitchFamily="34" charset="0"/>
              </a:rPr>
              <a:t>poptávku po zaměstnání nebo jeho nabídky,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800" dirty="0" smtClean="0">
                <a:latin typeface="Calibri" panose="020F0502020204030204" pitchFamily="34" charset="0"/>
              </a:rPr>
              <a:t>omezovat </a:t>
            </a:r>
            <a:r>
              <a:rPr lang="cs-CZ" sz="1800" dirty="0">
                <a:latin typeface="Calibri" panose="020F0502020204030204" pitchFamily="34" charset="0"/>
              </a:rPr>
              <a:t>přístup k zaměstnání a jeho výkon,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800" dirty="0" smtClean="0">
                <a:latin typeface="Calibri" panose="020F0502020204030204" pitchFamily="34" charset="0"/>
              </a:rPr>
              <a:t>podmiňovat </a:t>
            </a:r>
            <a:r>
              <a:rPr lang="cs-CZ" sz="1800" dirty="0">
                <a:latin typeface="Calibri" panose="020F0502020204030204" pitchFamily="34" charset="0"/>
              </a:rPr>
              <a:t>přístup k zaměstnání a jeho výkon požadavky, které neplatí pro vlastní státní příslušníky,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800" dirty="0" smtClean="0">
                <a:latin typeface="Calibri" panose="020F0502020204030204" pitchFamily="34" charset="0"/>
              </a:rPr>
              <a:t>uplatňovat </a:t>
            </a:r>
            <a:r>
              <a:rPr lang="cs-CZ" sz="1800" dirty="0">
                <a:latin typeface="Calibri" panose="020F0502020204030204" pitchFamily="34" charset="0"/>
              </a:rPr>
              <a:t>přepisy, které se sice aplikují bez ohledu na státní příslušnost, ale mají za výlučný nebo hlavní cíl nebo účel znemožnit státním příslušníkům jiných členských států k nabízenému zaměstnání.</a:t>
            </a:r>
          </a:p>
          <a:p>
            <a:r>
              <a:rPr lang="cs-CZ" sz="2200" dirty="0">
                <a:latin typeface="Calibri" panose="020F0502020204030204" pitchFamily="34" charset="0"/>
              </a:rPr>
              <a:t>Tento zákaz se nevztahuje na podmínky týkající se jazykových znalostí.</a:t>
            </a:r>
          </a:p>
          <a:p>
            <a:r>
              <a:rPr lang="cs-CZ" sz="2200" dirty="0">
                <a:latin typeface="Calibri" panose="020F0502020204030204" pitchFamily="34" charset="0"/>
              </a:rPr>
              <a:t>Bez ohledu na státní příslušnost musí být poskytována všem stejná pomoc při ucházení o zaměstnání (služby zaměstnanosti).</a:t>
            </a:r>
          </a:p>
          <a:p>
            <a:r>
              <a:rPr lang="cs-CZ" sz="2200" dirty="0">
                <a:latin typeface="Calibri" panose="020F0502020204030204" pitchFamily="34" charset="0"/>
              </a:rPr>
              <a:t>Při výkonu zaměstnání je zakázáno zacházet s pracovníkem, který je příslušníkem jiného státu, jinak než s tuzemským </a:t>
            </a:r>
            <a:r>
              <a:rPr lang="cs-CZ" sz="2200" dirty="0" smtClean="0">
                <a:latin typeface="Calibri" panose="020F0502020204030204" pitchFamily="34" charset="0"/>
              </a:rPr>
              <a:t>pracovníkem.</a:t>
            </a:r>
            <a:endParaRPr lang="cs-CZ" sz="2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02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3B078D-D4D8-4CCA-9962-43A9FD43A952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3140968"/>
            <a:ext cx="7772400" cy="2736304"/>
          </a:xfrm>
          <a:ln/>
        </p:spPr>
        <p:txBody>
          <a:bodyPr/>
          <a:lstStyle/>
          <a:p>
            <a:pPr marL="0" indent="0" algn="ctr">
              <a:buNone/>
            </a:pPr>
            <a:r>
              <a:rPr lang="cs-CZ" altLang="cs-CZ" sz="3600" dirty="0" smtClean="0">
                <a:latin typeface="Calibri" panose="020F0502020204030204" pitchFamily="34" charset="0"/>
              </a:rPr>
              <a:t>Děkuji za pozornost</a:t>
            </a:r>
          </a:p>
          <a:p>
            <a:pPr marL="0" indent="0" algn="ctr">
              <a:buNone/>
            </a:pPr>
            <a:endParaRPr lang="cs-CZ" altLang="cs-CZ" sz="3600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cs-CZ" altLang="cs-CZ" sz="3600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cs-CZ" altLang="cs-CZ" sz="36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7735A5-A2C2-4DF9-A29E-B1E9B343D2D7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400" dirty="0" smtClean="0">
                <a:latin typeface="Calibri" panose="020F0502020204030204" pitchFamily="34" charset="0"/>
              </a:rPr>
              <a:t>Vývoj sociální politiky</a:t>
            </a:r>
            <a:endParaRPr lang="cs-CZ" altLang="cs-CZ" sz="3400" dirty="0">
              <a:latin typeface="Calibri" panose="020F0502020204030204" pitchFamily="34" charset="0"/>
            </a:endParaRPr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900113" y="1879625"/>
            <a:ext cx="7772400" cy="4645719"/>
          </a:xfrm>
        </p:spPr>
        <p:txBody>
          <a:bodyPr/>
          <a:lstStyle/>
          <a:p>
            <a:r>
              <a:rPr lang="cs-CZ" sz="2600" dirty="0" smtClean="0">
                <a:latin typeface="Calibri" panose="020F0502020204030204" pitchFamily="34" charset="0"/>
              </a:rPr>
              <a:t>EU byla původně čistě ekonomickým projektem, zaměřeným </a:t>
            </a:r>
            <a:r>
              <a:rPr lang="cs-CZ" sz="2600" dirty="0">
                <a:latin typeface="Calibri" panose="020F0502020204030204" pitchFamily="34" charset="0"/>
              </a:rPr>
              <a:t>na budování jednotného evropského trhu</a:t>
            </a:r>
            <a:r>
              <a:rPr lang="cs-CZ" sz="2600" dirty="0" smtClean="0">
                <a:latin typeface="Calibri" panose="020F0502020204030204" pitchFamily="34" charset="0"/>
              </a:rPr>
              <a:t>.</a:t>
            </a:r>
          </a:p>
          <a:p>
            <a:r>
              <a:rPr lang="cs-CZ" sz="2600" dirty="0" smtClean="0">
                <a:latin typeface="Calibri" panose="020F0502020204030204" pitchFamily="34" charset="0"/>
              </a:rPr>
              <a:t>V</a:t>
            </a:r>
            <a:r>
              <a:rPr lang="cs-CZ" sz="2600" dirty="0">
                <a:latin typeface="Calibri" panose="020F0502020204030204" pitchFamily="34" charset="0"/>
              </a:rPr>
              <a:t> polovině 80. let 20. století se začal zájem zaměřovat i na sociální důsledky vytváření společného trhu</a:t>
            </a:r>
            <a:r>
              <a:rPr lang="cs-CZ" sz="2600" dirty="0" smtClean="0">
                <a:latin typeface="Calibri" panose="020F0502020204030204" pitchFamily="34" charset="0"/>
              </a:rPr>
              <a:t>.</a:t>
            </a:r>
          </a:p>
          <a:p>
            <a:r>
              <a:rPr lang="cs-CZ" sz="2600" dirty="0" smtClean="0">
                <a:latin typeface="Calibri" panose="020F0502020204030204" pitchFamily="34" charset="0"/>
              </a:rPr>
              <a:t>Milníky vývoje sociální politiky: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 panose="020F0502020204030204" pitchFamily="34" charset="0"/>
              </a:rPr>
              <a:t>Pařížská vrcholná schůzka 1972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 panose="020F0502020204030204" pitchFamily="34" charset="0"/>
              </a:rPr>
              <a:t>Jednotný evropský akt 1986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 panose="020F0502020204030204" pitchFamily="34" charset="0"/>
              </a:rPr>
              <a:t>Charta základních práv pracovníků 1989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 panose="020F0502020204030204" pitchFamily="34" charset="0"/>
              </a:rPr>
              <a:t>Protokol o sociální politice a Dohoda o sociální politice 1992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 panose="020F0502020204030204" pitchFamily="34" charset="0"/>
              </a:rPr>
              <a:t>Amsterodamská smlouva 1997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 panose="020F0502020204030204" pitchFamily="34" charset="0"/>
              </a:rPr>
              <a:t>Niceská smlouva 2001</a:t>
            </a:r>
            <a:endParaRPr lang="cs-CZ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7735A5-A2C2-4DF9-A29E-B1E9B343D2D7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400" dirty="0" smtClean="0">
                <a:latin typeface="Calibri" panose="020F0502020204030204" pitchFamily="34" charset="0"/>
              </a:rPr>
              <a:t>Pravomoci orgánů EU</a:t>
            </a:r>
            <a:endParaRPr lang="cs-CZ" altLang="cs-CZ" sz="3400" dirty="0">
              <a:latin typeface="Calibri" panose="020F0502020204030204" pitchFamily="34" charset="0"/>
            </a:endParaRPr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900113" y="1879625"/>
            <a:ext cx="7772400" cy="4645719"/>
          </a:xfrm>
        </p:spPr>
        <p:txBody>
          <a:bodyPr/>
          <a:lstStyle/>
          <a:p>
            <a:r>
              <a:rPr lang="cs-CZ" sz="2600" dirty="0" smtClean="0">
                <a:latin typeface="Calibri" panose="020F0502020204030204" pitchFamily="34" charset="0"/>
              </a:rPr>
              <a:t>Evropský parlament</a:t>
            </a:r>
          </a:p>
          <a:p>
            <a:r>
              <a:rPr lang="cs-CZ" sz="2600" dirty="0" smtClean="0">
                <a:latin typeface="Calibri" panose="020F0502020204030204" pitchFamily="34" charset="0"/>
              </a:rPr>
              <a:t>Evropská rada</a:t>
            </a:r>
          </a:p>
          <a:p>
            <a:r>
              <a:rPr lang="cs-CZ" sz="2600" dirty="0" smtClean="0">
                <a:latin typeface="Calibri" panose="020F0502020204030204" pitchFamily="34" charset="0"/>
              </a:rPr>
              <a:t>Rada EU</a:t>
            </a:r>
          </a:p>
          <a:p>
            <a:r>
              <a:rPr lang="cs-CZ" sz="2600" dirty="0" smtClean="0">
                <a:latin typeface="Calibri" panose="020F0502020204030204" pitchFamily="34" charset="0"/>
              </a:rPr>
              <a:t>Evropská komise</a:t>
            </a:r>
          </a:p>
          <a:p>
            <a:r>
              <a:rPr lang="cs-CZ" sz="2600" dirty="0" smtClean="0">
                <a:latin typeface="Calibri" panose="020F0502020204030204" pitchFamily="34" charset="0"/>
              </a:rPr>
              <a:t>Soudní dvůr EU</a:t>
            </a:r>
          </a:p>
          <a:p>
            <a:r>
              <a:rPr lang="cs-CZ" sz="2600" dirty="0" smtClean="0">
                <a:latin typeface="Calibri" panose="020F0502020204030204" pitchFamily="34" charset="0"/>
              </a:rPr>
              <a:t>Hospodářský a sociální výbor</a:t>
            </a:r>
          </a:p>
          <a:p>
            <a:r>
              <a:rPr lang="cs-CZ" sz="2600" dirty="0">
                <a:latin typeface="Calibri" panose="020F0502020204030204" pitchFamily="34" charset="0"/>
              </a:rPr>
              <a:t>Výbor regionů</a:t>
            </a:r>
          </a:p>
          <a:p>
            <a:r>
              <a:rPr lang="cs-CZ" sz="2600" dirty="0">
                <a:latin typeface="Calibri" panose="020F0502020204030204" pitchFamily="34" charset="0"/>
              </a:rPr>
              <a:t>Evropský sociální </a:t>
            </a:r>
            <a:r>
              <a:rPr lang="cs-CZ" sz="2600" dirty="0" smtClean="0">
                <a:latin typeface="Calibri" panose="020F0502020204030204" pitchFamily="34" charset="0"/>
              </a:rPr>
              <a:t>fond</a:t>
            </a:r>
            <a:endParaRPr lang="cs-CZ" sz="2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49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7735A5-A2C2-4DF9-A29E-B1E9B343D2D7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400" dirty="0" smtClean="0">
                <a:latin typeface="Calibri" panose="020F0502020204030204" pitchFamily="34" charset="0"/>
              </a:rPr>
              <a:t>Obsah sociální politiky</a:t>
            </a:r>
            <a:endParaRPr lang="cs-CZ" altLang="cs-CZ" sz="3400" dirty="0">
              <a:latin typeface="Calibri" panose="020F0502020204030204" pitchFamily="34" charset="0"/>
            </a:endParaRPr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900113" y="2023641"/>
            <a:ext cx="7772400" cy="4213671"/>
          </a:xfrm>
        </p:spPr>
        <p:txBody>
          <a:bodyPr/>
          <a:lstStyle/>
          <a:p>
            <a:r>
              <a:rPr lang="cs-CZ" sz="2800" dirty="0" smtClean="0">
                <a:latin typeface="Calibri" panose="020F0502020204030204" pitchFamily="34" charset="0"/>
              </a:rPr>
              <a:t>Sociální politika zahrnuje opatření v oblasti: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 panose="020F0502020204030204" pitchFamily="34" charset="0"/>
              </a:rPr>
              <a:t>pracovního práva,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 panose="020F0502020204030204" pitchFamily="34" charset="0"/>
              </a:rPr>
              <a:t>práva sociálního zabezpečení.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V oblasti pracovněprávních vztahů je cílem harmonizace </a:t>
            </a:r>
            <a:r>
              <a:rPr lang="cs-CZ" altLang="cs-CZ" dirty="0">
                <a:latin typeface="Calibri" panose="020F0502020204030204" pitchFamily="34" charset="0"/>
              </a:rPr>
              <a:t>vnitrostátních</a:t>
            </a:r>
            <a:r>
              <a:rPr lang="cs-CZ" dirty="0" smtClean="0">
                <a:latin typeface="Calibri" panose="020F0502020204030204" pitchFamily="34" charset="0"/>
              </a:rPr>
              <a:t> právních řádů.</a:t>
            </a:r>
            <a:endParaRPr lang="cs-CZ" dirty="0">
              <a:latin typeface="Calibri" panose="020F0502020204030204" pitchFamily="34" charset="0"/>
            </a:endParaRPr>
          </a:p>
          <a:p>
            <a:r>
              <a:rPr lang="cs-CZ" altLang="cs-CZ" dirty="0" smtClean="0">
                <a:latin typeface="Calibri" panose="020F0502020204030204" pitchFamily="34" charset="0"/>
              </a:rPr>
              <a:t>V oblasti sociálního zabezpečení je cílem koordinace vnitrostátních právních řádů.</a:t>
            </a:r>
            <a:endParaRPr lang="cs-CZ" alt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95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400" dirty="0" smtClean="0">
                <a:latin typeface="Calibri" panose="020F0502020204030204" pitchFamily="34" charset="0"/>
              </a:rPr>
              <a:t>Prameny práva</a:t>
            </a:r>
            <a:endParaRPr lang="cs-CZ" sz="3400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772816"/>
            <a:ext cx="7772400" cy="4752528"/>
          </a:xfrm>
        </p:spPr>
        <p:txBody>
          <a:bodyPr/>
          <a:lstStyle/>
          <a:p>
            <a:r>
              <a:rPr lang="cs-CZ" sz="2800" dirty="0" smtClean="0">
                <a:latin typeface="Calibri" panose="020F0502020204030204" pitchFamily="34" charset="0"/>
              </a:rPr>
              <a:t>Primární právo: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anose="020F0502020204030204" pitchFamily="34" charset="0"/>
              </a:rPr>
              <a:t>Smlouva o fungování EU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anose="020F0502020204030204" pitchFamily="34" charset="0"/>
              </a:rPr>
              <a:t>Smlouva o EU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anose="020F0502020204030204" pitchFamily="34" charset="0"/>
              </a:rPr>
              <a:t>Smlouvy o přistoupení nových členských států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Sekundární právo: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 smtClean="0">
                <a:latin typeface="Calibri" panose="020F0502020204030204" pitchFamily="34" charset="0"/>
              </a:rPr>
              <a:t>Nařízení</a:t>
            </a:r>
            <a:endParaRPr lang="cs-CZ" sz="2000" dirty="0">
              <a:latin typeface="Calibri" panose="020F0502020204030204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cs-CZ" sz="2000" dirty="0">
                <a:latin typeface="Calibri" panose="020F0502020204030204" pitchFamily="34" charset="0"/>
              </a:rPr>
              <a:t>Směrnice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>
                <a:latin typeface="Calibri" panose="020F0502020204030204" pitchFamily="34" charset="0"/>
              </a:rPr>
              <a:t>Rozhodnutí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 smtClean="0">
                <a:latin typeface="Calibri" panose="020F0502020204030204" pitchFamily="34" charset="0"/>
              </a:rPr>
              <a:t>Doporučení a Stanoviska</a:t>
            </a:r>
            <a:endParaRPr lang="cs-CZ" sz="2000" dirty="0">
              <a:latin typeface="Calibri" panose="020F0502020204030204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cs-CZ" sz="2000" dirty="0" smtClean="0">
                <a:latin typeface="Calibri" panose="020F0502020204030204" pitchFamily="34" charset="0"/>
              </a:rPr>
              <a:t>Dohody</a:t>
            </a:r>
          </a:p>
          <a:p>
            <a:r>
              <a:rPr lang="cs-CZ" dirty="0">
                <a:latin typeface="Calibri" panose="020F0502020204030204" pitchFamily="34" charset="0"/>
              </a:rPr>
              <a:t>Doplňkové právo: Rozhodnutí Soudního dvora EU</a:t>
            </a:r>
          </a:p>
          <a:p>
            <a:pPr marL="457200" lvl="1" indent="0">
              <a:buNone/>
            </a:pP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94B535-9B47-4CBC-8E44-C5A165605D3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01988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980728"/>
            <a:ext cx="7772400" cy="503237"/>
          </a:xfrm>
        </p:spPr>
        <p:txBody>
          <a:bodyPr/>
          <a:lstStyle/>
          <a:p>
            <a:pPr algn="ctr"/>
            <a:r>
              <a:rPr lang="cs-CZ" sz="3400" dirty="0" smtClean="0">
                <a:latin typeface="Calibri" panose="020F0502020204030204" pitchFamily="34" charset="0"/>
              </a:rPr>
              <a:t>Primární právo a sociální politika</a:t>
            </a:r>
            <a:endParaRPr lang="cs-CZ" sz="3400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628800"/>
            <a:ext cx="7772400" cy="4752528"/>
          </a:xfrm>
        </p:spPr>
        <p:txBody>
          <a:bodyPr/>
          <a:lstStyle/>
          <a:p>
            <a:r>
              <a:rPr lang="cs-CZ" sz="2200" dirty="0" smtClean="0">
                <a:latin typeface="Calibri" panose="020F0502020204030204" pitchFamily="34" charset="0"/>
              </a:rPr>
              <a:t>Volný pohyb pracovníků (čl. 45 – 48 SFEU)</a:t>
            </a:r>
          </a:p>
          <a:p>
            <a:r>
              <a:rPr lang="cs-CZ" sz="2200" dirty="0" smtClean="0">
                <a:latin typeface="Calibri" panose="020F0502020204030204" pitchFamily="34" charset="0"/>
              </a:rPr>
              <a:t>Zákaz diskriminace (čl. 18 a 19 SFEU)</a:t>
            </a:r>
          </a:p>
          <a:p>
            <a:r>
              <a:rPr lang="cs-CZ" sz="2200" dirty="0" smtClean="0">
                <a:latin typeface="Calibri" panose="020F0502020204030204" pitchFamily="34" charset="0"/>
              </a:rPr>
              <a:t>Rovnost odměňování mužů a žen (čl. 157 SFEU)</a:t>
            </a:r>
          </a:p>
          <a:p>
            <a:r>
              <a:rPr lang="cs-CZ" sz="2200" dirty="0" smtClean="0">
                <a:latin typeface="Calibri" panose="020F0502020204030204" pitchFamily="34" charset="0"/>
              </a:rPr>
              <a:t>Další konkrétní oblasti podle čl. 151 a 153 SFEU</a:t>
            </a:r>
            <a:r>
              <a:rPr lang="cs-CZ" dirty="0" smtClean="0">
                <a:latin typeface="Calibri" panose="020F0502020204030204" pitchFamily="34" charset="0"/>
              </a:rPr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600" dirty="0" smtClean="0">
                <a:latin typeface="Calibri" panose="020F0502020204030204" pitchFamily="34" charset="0"/>
              </a:rPr>
              <a:t>zlepšování pracovního prostředí, BOZP,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600" dirty="0" smtClean="0">
                <a:latin typeface="Calibri" panose="020F0502020204030204" pitchFamily="34" charset="0"/>
              </a:rPr>
              <a:t>pracovní podmínky,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600" dirty="0" smtClean="0">
                <a:latin typeface="Calibri" panose="020F0502020204030204" pitchFamily="34" charset="0"/>
              </a:rPr>
              <a:t>sociální </a:t>
            </a:r>
            <a:r>
              <a:rPr lang="cs-CZ" sz="1600" dirty="0">
                <a:latin typeface="Calibri" panose="020F0502020204030204" pitchFamily="34" charset="0"/>
              </a:rPr>
              <a:t>zabezpečení a sociální </a:t>
            </a:r>
            <a:r>
              <a:rPr lang="cs-CZ" sz="1600" dirty="0" smtClean="0">
                <a:latin typeface="Calibri" panose="020F0502020204030204" pitchFamily="34" charset="0"/>
              </a:rPr>
              <a:t>ochrana,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600" dirty="0" smtClean="0">
                <a:latin typeface="Calibri" panose="020F0502020204030204" pitchFamily="34" charset="0"/>
              </a:rPr>
              <a:t>ochrana při </a:t>
            </a:r>
            <a:r>
              <a:rPr lang="cs-CZ" sz="1600" dirty="0">
                <a:latin typeface="Calibri" panose="020F0502020204030204" pitchFamily="34" charset="0"/>
              </a:rPr>
              <a:t>skončení pracovního </a:t>
            </a:r>
            <a:r>
              <a:rPr lang="cs-CZ" sz="1600" dirty="0" smtClean="0">
                <a:latin typeface="Calibri" panose="020F0502020204030204" pitchFamily="34" charset="0"/>
              </a:rPr>
              <a:t>poměru,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600" dirty="0" smtClean="0">
                <a:latin typeface="Calibri" panose="020F0502020204030204" pitchFamily="34" charset="0"/>
              </a:rPr>
              <a:t>informování a projednávání,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600" dirty="0" smtClean="0">
                <a:latin typeface="Calibri" panose="020F0502020204030204" pitchFamily="34" charset="0"/>
              </a:rPr>
              <a:t>zastupování </a:t>
            </a:r>
            <a:r>
              <a:rPr lang="cs-CZ" sz="1600" dirty="0">
                <a:latin typeface="Calibri" panose="020F0502020204030204" pitchFamily="34" charset="0"/>
              </a:rPr>
              <a:t>a kolektivní obrana zájmů </a:t>
            </a:r>
            <a:r>
              <a:rPr lang="cs-CZ" sz="1600" dirty="0" smtClean="0">
                <a:latin typeface="Calibri" panose="020F0502020204030204" pitchFamily="34" charset="0"/>
              </a:rPr>
              <a:t>zaměstnanců a </a:t>
            </a:r>
            <a:r>
              <a:rPr lang="cs-CZ" sz="1600" dirty="0">
                <a:latin typeface="Calibri" panose="020F0502020204030204" pitchFamily="34" charset="0"/>
              </a:rPr>
              <a:t>zaměstnavatelů </a:t>
            </a:r>
            <a:r>
              <a:rPr lang="cs-CZ" sz="1600" dirty="0" smtClean="0">
                <a:latin typeface="Calibri" panose="020F0502020204030204" pitchFamily="34" charset="0"/>
              </a:rPr>
              <a:t>, spolurozhodování</a:t>
            </a:r>
            <a:r>
              <a:rPr lang="cs-CZ" sz="1600" dirty="0">
                <a:latin typeface="Calibri" panose="020F0502020204030204" pitchFamily="34" charset="0"/>
              </a:rPr>
              <a:t>, </a:t>
            </a:r>
            <a:endParaRPr lang="cs-CZ" sz="1600" dirty="0" smtClean="0">
              <a:latin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600" dirty="0" smtClean="0">
                <a:latin typeface="Calibri" panose="020F0502020204030204" pitchFamily="34" charset="0"/>
              </a:rPr>
              <a:t>podmínky </a:t>
            </a:r>
            <a:r>
              <a:rPr lang="cs-CZ" sz="1600" dirty="0">
                <a:latin typeface="Calibri" panose="020F0502020204030204" pitchFamily="34" charset="0"/>
              </a:rPr>
              <a:t>zaměstnávání státních příslušníků třetích </a:t>
            </a:r>
            <a:r>
              <a:rPr lang="cs-CZ" sz="1600" dirty="0" smtClean="0">
                <a:latin typeface="Calibri" panose="020F0502020204030204" pitchFamily="34" charset="0"/>
              </a:rPr>
              <a:t>zemí,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600" dirty="0" smtClean="0">
                <a:latin typeface="Calibri" panose="020F0502020204030204" pitchFamily="34" charset="0"/>
              </a:rPr>
              <a:t>zapojení </a:t>
            </a:r>
            <a:r>
              <a:rPr lang="cs-CZ" sz="1600" dirty="0">
                <a:latin typeface="Calibri" panose="020F0502020204030204" pitchFamily="34" charset="0"/>
              </a:rPr>
              <a:t>osob vyloučených z trhu pracovních </a:t>
            </a:r>
            <a:r>
              <a:rPr lang="cs-CZ" sz="1600" dirty="0" smtClean="0">
                <a:latin typeface="Calibri" panose="020F0502020204030204" pitchFamily="34" charset="0"/>
              </a:rPr>
              <a:t>příležitostí,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600" dirty="0" smtClean="0">
                <a:latin typeface="Calibri" panose="020F0502020204030204" pitchFamily="34" charset="0"/>
              </a:rPr>
              <a:t>rovnost </a:t>
            </a:r>
            <a:r>
              <a:rPr lang="cs-CZ" sz="1600" dirty="0">
                <a:latin typeface="Calibri" panose="020F0502020204030204" pitchFamily="34" charset="0"/>
              </a:rPr>
              <a:t>příležitostí mezi muži a ženami na trhu práce a rovné zacházení na </a:t>
            </a:r>
            <a:r>
              <a:rPr lang="cs-CZ" sz="1600" dirty="0" smtClean="0">
                <a:latin typeface="Calibri" panose="020F0502020204030204" pitchFamily="34" charset="0"/>
              </a:rPr>
              <a:t>pracovišti,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600" dirty="0" smtClean="0">
                <a:latin typeface="Calibri" panose="020F0502020204030204" pitchFamily="34" charset="0"/>
              </a:rPr>
              <a:t>boj </a:t>
            </a:r>
            <a:r>
              <a:rPr lang="cs-CZ" sz="1600" dirty="0">
                <a:latin typeface="Calibri" panose="020F0502020204030204" pitchFamily="34" charset="0"/>
              </a:rPr>
              <a:t>proti sociálnímu </a:t>
            </a:r>
            <a:r>
              <a:rPr lang="cs-CZ" sz="1600" dirty="0" smtClean="0">
                <a:latin typeface="Calibri" panose="020F0502020204030204" pitchFamily="34" charset="0"/>
              </a:rPr>
              <a:t>vyloučení,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600" dirty="0" smtClean="0">
                <a:latin typeface="Calibri" panose="020F0502020204030204" pitchFamily="34" charset="0"/>
              </a:rPr>
              <a:t>modernizace </a:t>
            </a:r>
            <a:r>
              <a:rPr lang="cs-CZ" sz="1600" dirty="0">
                <a:latin typeface="Calibri" panose="020F0502020204030204" pitchFamily="34" charset="0"/>
              </a:rPr>
              <a:t>systémů sociálního </a:t>
            </a:r>
            <a:r>
              <a:rPr lang="cs-CZ" sz="1600" dirty="0" smtClean="0">
                <a:latin typeface="Calibri" panose="020F0502020204030204" pitchFamily="34" charset="0"/>
              </a:rPr>
              <a:t>zabezpečení.</a:t>
            </a:r>
            <a:endParaRPr lang="cs-CZ" sz="1600" dirty="0">
              <a:latin typeface="Calibri" panose="020F050202020403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94B535-9B47-4CBC-8E44-C5A165605D3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10892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7735A5-A2C2-4DF9-A29E-B1E9B343D2D7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400" dirty="0" smtClean="0">
                <a:latin typeface="Calibri" panose="020F0502020204030204" pitchFamily="34" charset="0"/>
              </a:rPr>
              <a:t>Sociální dialog</a:t>
            </a:r>
            <a:endParaRPr lang="cs-CZ" altLang="cs-CZ" sz="3400" dirty="0">
              <a:latin typeface="Calibri" panose="020F0502020204030204" pitchFamily="34" charset="0"/>
            </a:endParaRPr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900113" y="1916832"/>
            <a:ext cx="7772400" cy="4213671"/>
          </a:xfrm>
        </p:spPr>
        <p:txBody>
          <a:bodyPr/>
          <a:lstStyle/>
          <a:p>
            <a:r>
              <a:rPr lang="cs-CZ" dirty="0" smtClean="0">
                <a:latin typeface="Calibri" panose="020F0502020204030204" pitchFamily="34" charset="0"/>
              </a:rPr>
              <a:t>Jde o dialog sociálních partnerů (zástupců zaměstnanců a zaměstnavatelů).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Čl. 154 odst. 1 </a:t>
            </a:r>
            <a:r>
              <a:rPr lang="cs-CZ" dirty="0">
                <a:latin typeface="Calibri" panose="020F0502020204030204" pitchFamily="34" charset="0"/>
              </a:rPr>
              <a:t>SFEU: </a:t>
            </a:r>
            <a:r>
              <a:rPr lang="cs-CZ" dirty="0">
                <a:latin typeface="Calibri" panose="020F0502020204030204" pitchFamily="34" charset="0"/>
              </a:rPr>
              <a:t>Úkolem Komise je podporovat konzultace mezi sociálními partnery na úrovni Unie a přijímat všechna účelná opatření pro usnadnění jejich </a:t>
            </a:r>
            <a:r>
              <a:rPr lang="cs-CZ" dirty="0" smtClean="0">
                <a:latin typeface="Calibri" panose="020F0502020204030204" pitchFamily="34" charset="0"/>
              </a:rPr>
              <a:t>dialogu.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Sociální partneři mají právo na: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 panose="020F0502020204030204" pitchFamily="34" charset="0"/>
              </a:rPr>
              <a:t>konzultace </a:t>
            </a:r>
            <a:r>
              <a:rPr lang="cs-CZ" dirty="0">
                <a:latin typeface="Calibri" panose="020F0502020204030204" pitchFamily="34" charset="0"/>
              </a:rPr>
              <a:t>před předložením návrhů z oblasti sociální </a:t>
            </a:r>
            <a:r>
              <a:rPr lang="cs-CZ" dirty="0" smtClean="0">
                <a:latin typeface="Calibri" panose="020F0502020204030204" pitchFamily="34" charset="0"/>
              </a:rPr>
              <a:t>politiky,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 panose="020F0502020204030204" pitchFamily="34" charset="0"/>
              </a:rPr>
              <a:t>konzultace obsahu zamýšleného návrhu,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 panose="020F0502020204030204" pitchFamily="34" charset="0"/>
              </a:rPr>
              <a:t>přímá účast na tvorbě právního předpisu (vlastní úprava prostřednictvím dohody).</a:t>
            </a:r>
            <a:endParaRPr lang="cs-CZ" dirty="0">
              <a:latin typeface="Calibri" panose="020F0502020204030204" pitchFamily="34" charset="0"/>
            </a:endParaRPr>
          </a:p>
          <a:p>
            <a:endParaRPr lang="cs-CZ" alt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57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7735A5-A2C2-4DF9-A29E-B1E9B343D2D7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400" dirty="0" smtClean="0">
                <a:latin typeface="Calibri" panose="020F0502020204030204" pitchFamily="34" charset="0"/>
              </a:rPr>
              <a:t>Sociální dialog</a:t>
            </a:r>
            <a:endParaRPr lang="cs-CZ" altLang="cs-CZ" sz="3400" dirty="0">
              <a:latin typeface="Calibri" panose="020F0502020204030204" pitchFamily="34" charset="0"/>
            </a:endParaRPr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900113" y="1916832"/>
            <a:ext cx="7772400" cy="4213671"/>
          </a:xfrm>
        </p:spPr>
        <p:txBody>
          <a:bodyPr/>
          <a:lstStyle/>
          <a:p>
            <a:r>
              <a:rPr lang="cs-CZ" dirty="0" smtClean="0">
                <a:latin typeface="Calibri" panose="020F0502020204030204" pitchFamily="34" charset="0"/>
              </a:rPr>
              <a:t>Dohody sociálních partnerů mohou být implementovány: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latin typeface="Calibri" panose="020F0502020204030204" pitchFamily="34" charset="0"/>
              </a:rPr>
              <a:t>prostřednictvím transformace do podoby směrnice,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latin typeface="Calibri" panose="020F0502020204030204" pitchFamily="34" charset="0"/>
              </a:rPr>
              <a:t>vlastními prostředky sociálních partnerů.</a:t>
            </a:r>
          </a:p>
          <a:p>
            <a:r>
              <a:rPr lang="cs-CZ" altLang="cs-CZ" dirty="0" smtClean="0">
                <a:latin typeface="Calibri" panose="020F0502020204030204" pitchFamily="34" charset="0"/>
              </a:rPr>
              <a:t>Do podoby směrnice byly transformovány dohody o:</a:t>
            </a:r>
          </a:p>
          <a:p>
            <a:pPr lvl="1">
              <a:buFont typeface="Wingdings" pitchFamily="2" charset="2"/>
              <a:buChar char="§"/>
            </a:pPr>
            <a:r>
              <a:rPr lang="cs-CZ" sz="1800" dirty="0">
                <a:latin typeface="Calibri" panose="020F0502020204030204" pitchFamily="34" charset="0"/>
              </a:rPr>
              <a:t>rodičovské dovolené,</a:t>
            </a:r>
          </a:p>
          <a:p>
            <a:pPr lvl="1">
              <a:buFont typeface="Wingdings" pitchFamily="2" charset="2"/>
              <a:buChar char="§"/>
            </a:pPr>
            <a:r>
              <a:rPr lang="cs-CZ" sz="1800" dirty="0">
                <a:latin typeface="Calibri" panose="020F0502020204030204" pitchFamily="34" charset="0"/>
              </a:rPr>
              <a:t>práci na částečný úvazek,</a:t>
            </a:r>
          </a:p>
          <a:p>
            <a:pPr lvl="1">
              <a:buFont typeface="Wingdings" pitchFamily="2" charset="2"/>
              <a:buChar char="§"/>
            </a:pPr>
            <a:r>
              <a:rPr lang="cs-CZ" sz="1800" dirty="0">
                <a:latin typeface="Calibri" panose="020F0502020204030204" pitchFamily="34" charset="0"/>
              </a:rPr>
              <a:t>pracovním poměru na dobu určitou.</a:t>
            </a:r>
          </a:p>
          <a:p>
            <a:r>
              <a:rPr lang="cs-CZ" altLang="cs-CZ" dirty="0" smtClean="0">
                <a:latin typeface="Calibri" panose="020F0502020204030204" pitchFamily="34" charset="0"/>
              </a:rPr>
              <a:t>Vlastními </a:t>
            </a:r>
            <a:r>
              <a:rPr lang="cs-CZ" altLang="cs-CZ" dirty="0">
                <a:latin typeface="Calibri" panose="020F0502020204030204" pitchFamily="34" charset="0"/>
              </a:rPr>
              <a:t>prostředky sociálních </a:t>
            </a:r>
            <a:r>
              <a:rPr lang="cs-CZ" altLang="cs-CZ" dirty="0" smtClean="0">
                <a:latin typeface="Calibri" panose="020F0502020204030204" pitchFamily="34" charset="0"/>
              </a:rPr>
              <a:t>partnerů byly implementovány dohody o:</a:t>
            </a:r>
          </a:p>
          <a:p>
            <a:pPr lvl="1">
              <a:buFont typeface="Wingdings" pitchFamily="2" charset="2"/>
              <a:buChar char="§"/>
            </a:pPr>
            <a:r>
              <a:rPr lang="cs-CZ" sz="1800" dirty="0">
                <a:latin typeface="Calibri" panose="020F0502020204030204" pitchFamily="34" charset="0"/>
              </a:rPr>
              <a:t>práci na dálku,</a:t>
            </a:r>
          </a:p>
          <a:p>
            <a:pPr lvl="1">
              <a:buFont typeface="Wingdings" pitchFamily="2" charset="2"/>
              <a:buChar char="§"/>
            </a:pPr>
            <a:r>
              <a:rPr lang="cs-CZ" sz="1800" dirty="0">
                <a:latin typeface="Calibri" panose="020F0502020204030204" pitchFamily="34" charset="0"/>
              </a:rPr>
              <a:t>stresu spojeném s prací,</a:t>
            </a:r>
          </a:p>
          <a:p>
            <a:pPr lvl="1">
              <a:buFont typeface="Wingdings" pitchFamily="2" charset="2"/>
              <a:buChar char="§"/>
            </a:pPr>
            <a:r>
              <a:rPr lang="cs-CZ" sz="1800" dirty="0">
                <a:latin typeface="Calibri" panose="020F0502020204030204" pitchFamily="34" charset="0"/>
              </a:rPr>
              <a:t>násilí na pracovišti,</a:t>
            </a:r>
          </a:p>
          <a:p>
            <a:pPr lvl="1">
              <a:buFont typeface="Wingdings" pitchFamily="2" charset="2"/>
              <a:buChar char="§"/>
            </a:pPr>
            <a:r>
              <a:rPr lang="cs-CZ" sz="1800" dirty="0">
                <a:latin typeface="Calibri" panose="020F0502020204030204" pitchFamily="34" charset="0"/>
              </a:rPr>
              <a:t>Inkluzivních trzích práce</a:t>
            </a:r>
            <a:r>
              <a:rPr lang="cs-CZ" sz="1800" dirty="0" smtClean="0">
                <a:latin typeface="Calibri" panose="020F0502020204030204" pitchFamily="34" charset="0"/>
              </a:rPr>
              <a:t>.</a:t>
            </a:r>
            <a:endParaRPr lang="cs-CZ" alt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74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7735A5-A2C2-4DF9-A29E-B1E9B343D2D7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400" dirty="0" smtClean="0">
                <a:latin typeface="Calibri" panose="020F0502020204030204" pitchFamily="34" charset="0"/>
              </a:rPr>
              <a:t>Volný pohyb pracovní síly</a:t>
            </a:r>
            <a:endParaRPr lang="cs-CZ" altLang="cs-CZ" sz="3400" dirty="0">
              <a:latin typeface="Calibri" panose="020F0502020204030204" pitchFamily="34" charset="0"/>
            </a:endParaRPr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900113" y="1916832"/>
            <a:ext cx="7772400" cy="4213671"/>
          </a:xfrm>
        </p:spPr>
        <p:txBody>
          <a:bodyPr/>
          <a:lstStyle/>
          <a:p>
            <a:r>
              <a:rPr lang="cs-CZ" sz="2600" dirty="0">
                <a:latin typeface="Calibri" panose="020F0502020204030204" pitchFamily="34" charset="0"/>
              </a:rPr>
              <a:t>Čl. 3 odst. 2 Smlouvy o EU: Unie poskytuje svým občanům prostor svobody, bezpečnosti a práva bez vnitřních hranic, ve kterém je zaručen volný pohyb osob ve spojení s vhodnými opatřeními týkajícími se ochrany vnějších hranic, azylu, přistěhovalectví a předcházení a potírání zločinnosti</a:t>
            </a:r>
            <a:r>
              <a:rPr lang="cs-CZ" sz="2600" dirty="0" smtClean="0">
                <a:latin typeface="Calibri" panose="020F0502020204030204" pitchFamily="34" charset="0"/>
              </a:rPr>
              <a:t>.</a:t>
            </a:r>
          </a:p>
          <a:p>
            <a:r>
              <a:rPr lang="cs-CZ" sz="2600" dirty="0">
                <a:latin typeface="Calibri" panose="020F0502020204030204" pitchFamily="34" charset="0"/>
              </a:rPr>
              <a:t>Jedna ze základních svobod Evropské </a:t>
            </a:r>
            <a:r>
              <a:rPr lang="cs-CZ" sz="2600" dirty="0" smtClean="0">
                <a:latin typeface="Calibri" panose="020F0502020204030204" pitchFamily="34" charset="0"/>
              </a:rPr>
              <a:t>unie.</a:t>
            </a:r>
          </a:p>
          <a:p>
            <a:r>
              <a:rPr lang="cs-CZ" sz="2600" dirty="0">
                <a:latin typeface="Calibri" panose="020F0502020204030204" pitchFamily="34" charset="0"/>
              </a:rPr>
              <a:t>Čl. 20 </a:t>
            </a:r>
            <a:r>
              <a:rPr lang="cs-CZ" sz="2600" dirty="0">
                <a:latin typeface="Calibri" panose="020F0502020204030204" pitchFamily="34" charset="0"/>
              </a:rPr>
              <a:t>SFEU </a:t>
            </a:r>
            <a:r>
              <a:rPr lang="cs-CZ" sz="2600" dirty="0">
                <a:latin typeface="Calibri" panose="020F0502020204030204" pitchFamily="34" charset="0"/>
              </a:rPr>
              <a:t>- občanství </a:t>
            </a:r>
            <a:r>
              <a:rPr lang="cs-CZ" sz="2600" dirty="0">
                <a:latin typeface="Calibri" panose="020F0502020204030204" pitchFamily="34" charset="0"/>
              </a:rPr>
              <a:t>unie.</a:t>
            </a:r>
            <a:endParaRPr lang="cs-CZ" sz="2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10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994</TotalTime>
  <Words>642</Words>
  <Application>Microsoft Office PowerPoint</Application>
  <PresentationFormat>Předvádění na obrazovce (4:3)</PresentationFormat>
  <Paragraphs>134</Paragraphs>
  <Slides>14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16" baseType="lpstr">
      <vt:lpstr>3558</vt:lpstr>
      <vt:lpstr>BÉŽOVÁ TITL</vt:lpstr>
      <vt:lpstr>Sociální politika v EU   Charakteristika a vývoj sociální politiky EU  Sekundární právo v oblasti pracovního práva  Volný pohyb pracovníků    </vt:lpstr>
      <vt:lpstr>Vývoj sociální politiky</vt:lpstr>
      <vt:lpstr>Pravomoci orgánů EU</vt:lpstr>
      <vt:lpstr>Obsah sociální politiky</vt:lpstr>
      <vt:lpstr>Prameny práva</vt:lpstr>
      <vt:lpstr>Primární právo a sociální politika</vt:lpstr>
      <vt:lpstr>Sociální dialog</vt:lpstr>
      <vt:lpstr>Sociální dialog</vt:lpstr>
      <vt:lpstr>Volný pohyb pracovní síly</vt:lpstr>
      <vt:lpstr>Volný pohyb pracovní síly</vt:lpstr>
      <vt:lpstr>Pojem pracovník</vt:lpstr>
      <vt:lpstr>Zákaz diskriminace na základě státní příslušnosti</vt:lpstr>
      <vt:lpstr>Zákaz diskriminace na základě státní příslušnosti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Vznik, změny a zajištění závazků v pracovněprávních vztazích</dc:title>
  <dc:creator>Stránský</dc:creator>
  <cp:lastModifiedBy>Stránský</cp:lastModifiedBy>
  <cp:revision>39</cp:revision>
  <dcterms:created xsi:type="dcterms:W3CDTF">2014-09-29T20:24:51Z</dcterms:created>
  <dcterms:modified xsi:type="dcterms:W3CDTF">2015-09-17T23:58:21Z</dcterms:modified>
</cp:coreProperties>
</file>