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5"/>
  </p:notesMasterIdLst>
  <p:handoutMasterIdLst>
    <p:handoutMasterId r:id="rId26"/>
  </p:handoutMasterIdLst>
  <p:sldIdLst>
    <p:sldId id="309" r:id="rId3"/>
    <p:sldId id="324" r:id="rId4"/>
    <p:sldId id="304" r:id="rId5"/>
    <p:sldId id="320" r:id="rId6"/>
    <p:sldId id="327" r:id="rId7"/>
    <p:sldId id="321" r:id="rId8"/>
    <p:sldId id="322" r:id="rId9"/>
    <p:sldId id="323" r:id="rId10"/>
    <p:sldId id="325" r:id="rId11"/>
    <p:sldId id="326" r:id="rId12"/>
    <p:sldId id="310" r:id="rId13"/>
    <p:sldId id="305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9" r:id="rId2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765" autoAdjust="0"/>
  </p:normalViewPr>
  <p:slideViewPr>
    <p:cSldViewPr>
      <p:cViewPr varScale="1">
        <p:scale>
          <a:sx n="87" d="100"/>
          <a:sy n="87" d="100"/>
        </p:scale>
        <p:origin x="-14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3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1B3C697-E230-4787-A01B-D6C8DC1FABF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449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77B9324-DEDC-4665-A59F-FD97436B1CC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60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14FC59-8920-43EA-8DF3-B639AC9F6C21}" type="slidenum">
              <a:rPr lang="cs-CZ"/>
              <a:pPr/>
              <a:t>3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506E5-8CD3-4738-9836-D542575E55D4}" type="slidenum">
              <a:rPr lang="cs-CZ"/>
              <a:pPr/>
              <a:t>11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82E139D-0694-4048-A171-D1653D72861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B7B87E-9D3D-4EA7-BA9D-2B833AD118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36DFC1-86D3-4CF1-9B69-D03F5D6D90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6728B9-6DC8-483E-BA3D-075B30D3DF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BB7042-B15C-438B-A2D8-CF975BECE0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8F0997-6160-4740-8144-8BCF5CEF01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97FAFA-C48F-4612-AE97-8B2712768B8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318762-0B81-46E5-A36B-0873BE99D64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E5BF44-9CF2-46F7-9B10-B8FC85E0789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416A8F-ACF4-406B-8319-6F79A58777E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F67E52-953B-42A5-B07F-14CCBDAEB6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2E251E4-11E9-4E01-9A0F-D9653F79FB1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 II.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19256" cy="508918"/>
          </a:xfrm>
        </p:spPr>
        <p:txBody>
          <a:bodyPr/>
          <a:lstStyle/>
          <a:p>
            <a:r>
              <a:rPr lang="cs-CZ" dirty="0" smtClean="0"/>
              <a:t>OCHRANA PRAETORSKÉHO DĚDICE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3957836" cy="402059"/>
          </a:xfrm>
        </p:spPr>
        <p:txBody>
          <a:bodyPr/>
          <a:lstStyle/>
          <a:p>
            <a:r>
              <a:rPr lang="cs-CZ" dirty="0" smtClean="0"/>
              <a:t>Řádná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1916832"/>
            <a:ext cx="4173860" cy="4209331"/>
          </a:xfrm>
        </p:spPr>
        <p:txBody>
          <a:bodyPr/>
          <a:lstStyle/>
          <a:p>
            <a:r>
              <a:rPr lang="cs-CZ" dirty="0" err="1" smtClean="0"/>
              <a:t>Actiones</a:t>
            </a:r>
            <a:r>
              <a:rPr lang="cs-CZ" dirty="0" smtClean="0"/>
              <a:t> </a:t>
            </a:r>
            <a:r>
              <a:rPr lang="cs-CZ" dirty="0" err="1" smtClean="0"/>
              <a:t>utilis</a:t>
            </a:r>
            <a:r>
              <a:rPr lang="cs-CZ" dirty="0" smtClean="0"/>
              <a:t> (k </a:t>
            </a:r>
            <a:r>
              <a:rPr lang="cs-CZ" dirty="0" err="1" smtClean="0"/>
              <a:t>hereditas</a:t>
            </a:r>
            <a:r>
              <a:rPr lang="cs-CZ" dirty="0" smtClean="0"/>
              <a:t> </a:t>
            </a:r>
            <a:r>
              <a:rPr lang="cs-CZ" dirty="0" err="1" smtClean="0"/>
              <a:t>petitio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Poskytují se držiteli pozůstalosti, případně i proti němu na vymožení pohledávek</a:t>
            </a:r>
          </a:p>
          <a:p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Publiciana</a:t>
            </a:r>
            <a:endParaRPr lang="cs-CZ" dirty="0" smtClean="0"/>
          </a:p>
          <a:p>
            <a:r>
              <a:rPr lang="cs-CZ" dirty="0" err="1" smtClean="0"/>
              <a:t>Hereditas</a:t>
            </a:r>
            <a:r>
              <a:rPr lang="cs-CZ" dirty="0" smtClean="0"/>
              <a:t> </a:t>
            </a:r>
            <a:r>
              <a:rPr lang="cs-CZ" dirty="0" err="1" smtClean="0"/>
              <a:t>petitio</a:t>
            </a:r>
            <a:r>
              <a:rPr lang="cs-CZ" dirty="0" smtClean="0"/>
              <a:t> </a:t>
            </a:r>
            <a:r>
              <a:rPr lang="cs-CZ" dirty="0" err="1" smtClean="0"/>
              <a:t>possessoria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Justiniánská</a:t>
            </a:r>
            <a:r>
              <a:rPr lang="cs-CZ" dirty="0" smtClean="0"/>
              <a:t> žaloba odvozená z civilní žaloby pro </a:t>
            </a:r>
            <a:r>
              <a:rPr lang="cs-CZ" dirty="0" err="1" smtClean="0"/>
              <a:t>praetorského</a:t>
            </a:r>
            <a:r>
              <a:rPr lang="cs-CZ" dirty="0" smtClean="0"/>
              <a:t> dědice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2792" cy="402059"/>
          </a:xfrm>
        </p:spPr>
        <p:txBody>
          <a:bodyPr/>
          <a:lstStyle/>
          <a:p>
            <a:r>
              <a:rPr lang="cs-CZ" dirty="0" smtClean="0"/>
              <a:t>Mimořádná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 smtClean="0"/>
              <a:t>Interdictum</a:t>
            </a:r>
            <a:r>
              <a:rPr lang="cs-CZ" dirty="0" smtClean="0"/>
              <a:t> </a:t>
            </a:r>
            <a:r>
              <a:rPr lang="cs-CZ" dirty="0" err="1" smtClean="0"/>
              <a:t>Quorum</a:t>
            </a:r>
            <a:r>
              <a:rPr lang="cs-CZ" dirty="0" smtClean="0"/>
              <a:t> </a:t>
            </a:r>
            <a:r>
              <a:rPr lang="cs-CZ" dirty="0" err="1" smtClean="0"/>
              <a:t>bonorum</a:t>
            </a:r>
            <a:endParaRPr lang="cs-CZ" dirty="0" smtClean="0"/>
          </a:p>
          <a:p>
            <a:pPr lvl="1"/>
            <a:r>
              <a:rPr lang="cs-CZ" dirty="0" smtClean="0"/>
              <a:t>Slouží k vydání hmotných věcí tvořících pozůstalost</a:t>
            </a:r>
          </a:p>
          <a:p>
            <a:pPr lvl="1"/>
            <a:r>
              <a:rPr lang="cs-CZ" dirty="0" smtClean="0"/>
              <a:t>Musí uposlechnout i civilní dědic (x pokud je </a:t>
            </a:r>
            <a:r>
              <a:rPr lang="cs-CZ" dirty="0" err="1" smtClean="0"/>
              <a:t>bonorum</a:t>
            </a:r>
            <a:r>
              <a:rPr lang="cs-CZ" dirty="0" smtClean="0"/>
              <a:t> </a:t>
            </a:r>
            <a:r>
              <a:rPr lang="cs-CZ" dirty="0" err="1" smtClean="0"/>
              <a:t>possessor</a:t>
            </a:r>
            <a:r>
              <a:rPr lang="cs-CZ" dirty="0" smtClean="0"/>
              <a:t> sine re, tak může žádat zpět pomocí </a:t>
            </a:r>
            <a:r>
              <a:rPr lang="cs-CZ" dirty="0" err="1" smtClean="0"/>
              <a:t>hereditas</a:t>
            </a:r>
            <a:r>
              <a:rPr lang="cs-CZ" dirty="0" smtClean="0"/>
              <a:t> </a:t>
            </a:r>
            <a:r>
              <a:rPr lang="cs-CZ" dirty="0" err="1" smtClean="0"/>
              <a:t>petitio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97FAFA-C48F-4612-AE97-8B2712768B8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8056227-322A-4DDA-A339-CF7C8EAC401C}" type="slidenum">
              <a:rPr lang="cs-CZ"/>
              <a:pPr/>
              <a:t>11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776" y="3284984"/>
            <a:ext cx="6118324" cy="2952304"/>
          </a:xfrm>
        </p:spPr>
        <p:txBody>
          <a:bodyPr/>
          <a:lstStyle/>
          <a:p>
            <a:pPr algn="ctr"/>
            <a:r>
              <a:rPr lang="cs-CZ" dirty="0" smtClean="0"/>
              <a:t>SINGULÁRNÍ SUKCESE</a:t>
            </a:r>
            <a:br>
              <a:rPr lang="cs-CZ" dirty="0" smtClean="0"/>
            </a:br>
            <a:r>
              <a:rPr lang="cs-CZ" dirty="0" smtClean="0"/>
              <a:t> V</a:t>
            </a:r>
            <a:br>
              <a:rPr lang="cs-CZ" dirty="0" smtClean="0"/>
            </a:br>
            <a:r>
              <a:rPr lang="cs-CZ" dirty="0" smtClean="0"/>
              <a:t> ŘÍMSKÉM PRÁVU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33514B-41D6-4A33-B40B-E57F6030827D}" type="slidenum">
              <a:rPr lang="cs-CZ"/>
              <a:pPr/>
              <a:t>12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HERES EX RE CERTA</a:t>
            </a:r>
            <a:endParaRPr 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dirty="0" smtClean="0"/>
              <a:t>Ustanovení dědice k části majetku, ke konkrétní věci</a:t>
            </a:r>
          </a:p>
          <a:p>
            <a:r>
              <a:rPr lang="cs-CZ" dirty="0" smtClean="0"/>
              <a:t>Odporuje univerzální sukcesi – JE NEPLATNÉ</a:t>
            </a:r>
          </a:p>
          <a:p>
            <a:r>
              <a:rPr lang="cs-CZ" dirty="0" smtClean="0"/>
              <a:t>Jurisprudence </a:t>
            </a:r>
          </a:p>
          <a:p>
            <a:pPr lvl="1"/>
            <a:r>
              <a:rPr lang="cs-CZ" dirty="0" smtClean="0"/>
              <a:t>Pokud byl ustanoven jediný dědic, ale ke konkrétní věci, bere se jako ustanovení dědice k celému majetku</a:t>
            </a:r>
          </a:p>
          <a:p>
            <a:pPr lvl="1"/>
            <a:r>
              <a:rPr lang="cs-CZ" dirty="0" smtClean="0"/>
              <a:t>Později se chápe jako </a:t>
            </a:r>
            <a:r>
              <a:rPr lang="cs-CZ" dirty="0" err="1" smtClean="0"/>
              <a:t>praelegat</a:t>
            </a:r>
            <a:r>
              <a:rPr lang="cs-CZ" dirty="0" smtClean="0"/>
              <a:t> – odkaz, jehož se má daná osoba přednostně chopit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4824536"/>
          </a:xfrm>
        </p:spPr>
        <p:txBody>
          <a:bodyPr/>
          <a:lstStyle/>
          <a:p>
            <a:r>
              <a:rPr lang="cs-CZ" sz="1800" dirty="0" smtClean="0"/>
              <a:t>Zůstavitel přikazuje dědici, aby v případě jeho smrti vydal nějaké osobě nějakou konkrétní věc, nebo soubor věcí – singulární sukcese</a:t>
            </a:r>
          </a:p>
          <a:p>
            <a:r>
              <a:rPr lang="cs-CZ" sz="1800" dirty="0" smtClean="0"/>
              <a:t>Předpokladem singulární sukcese je proběhnutí sukcese univerzální</a:t>
            </a:r>
          </a:p>
          <a:p>
            <a:r>
              <a:rPr lang="cs-CZ" sz="1800" dirty="0" smtClean="0"/>
              <a:t>Jde tedy o sukcesi po dědici /jen výjimečně přímo po zůstaviteli/</a:t>
            </a:r>
          </a:p>
          <a:p>
            <a:r>
              <a:rPr lang="cs-CZ" sz="1800" dirty="0" smtClean="0"/>
              <a:t>Druhy:</a:t>
            </a:r>
          </a:p>
          <a:p>
            <a:r>
              <a:rPr lang="cs-CZ" sz="1800" dirty="0" smtClean="0"/>
              <a:t>LEGATUM</a:t>
            </a:r>
          </a:p>
          <a:p>
            <a:pPr lvl="1"/>
            <a:r>
              <a:rPr lang="cs-CZ" sz="1600" dirty="0" smtClean="0"/>
              <a:t>LEGATUM PER VINDICATIONEM</a:t>
            </a:r>
          </a:p>
          <a:p>
            <a:pPr lvl="2"/>
            <a:r>
              <a:rPr lang="cs-CZ" sz="1600" dirty="0" smtClean="0"/>
              <a:t>LEGATUM PER PRAECEPTIONEM</a:t>
            </a:r>
          </a:p>
          <a:p>
            <a:pPr lvl="1"/>
            <a:r>
              <a:rPr lang="cs-CZ" sz="1600" dirty="0" smtClean="0"/>
              <a:t>LEGATUM PER DAMNATIONEM</a:t>
            </a:r>
          </a:p>
          <a:p>
            <a:pPr lvl="2"/>
            <a:r>
              <a:rPr lang="cs-CZ" sz="1600" dirty="0" smtClean="0"/>
              <a:t>LEGATUM SINENDI MODO</a:t>
            </a:r>
          </a:p>
          <a:p>
            <a:r>
              <a:rPr lang="cs-CZ" sz="1800" dirty="0" smtClean="0"/>
              <a:t>FIDEICOMMISSUM</a:t>
            </a:r>
          </a:p>
          <a:p>
            <a:pPr lvl="1"/>
            <a:r>
              <a:rPr lang="cs-CZ" sz="1600" dirty="0" smtClean="0"/>
              <a:t>FIDEICOMMISSUM HEREDITATIS</a:t>
            </a:r>
          </a:p>
          <a:p>
            <a:pPr lvl="1"/>
            <a:r>
              <a:rPr lang="cs-CZ" sz="1600" dirty="0" smtClean="0"/>
              <a:t>CODICILLI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Za Justiniána dochází ke splynutí legátu a fideikomisu, posuzuje se to, co je pro </a:t>
            </a:r>
            <a:r>
              <a:rPr lang="cs-CZ" sz="1800" dirty="0" err="1" smtClean="0">
                <a:ea typeface="+mn-ea"/>
                <a:cs typeface="+mn-cs"/>
              </a:rPr>
              <a:t>odkazovníka</a:t>
            </a:r>
            <a:r>
              <a:rPr lang="cs-CZ" sz="1800" dirty="0" smtClean="0">
                <a:ea typeface="+mn-ea"/>
                <a:cs typeface="+mn-cs"/>
              </a:rPr>
              <a:t> nejlepší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LEGATUM – odkaz dle IUS CIVILE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712968" cy="4357687"/>
          </a:xfrm>
        </p:spPr>
        <p:txBody>
          <a:bodyPr/>
          <a:lstStyle/>
          <a:p>
            <a:r>
              <a:rPr lang="cs-CZ" sz="2000" dirty="0" smtClean="0"/>
              <a:t>Zůstavitel /</a:t>
            </a:r>
            <a:r>
              <a:rPr lang="cs-CZ" sz="2000" dirty="0" err="1" smtClean="0"/>
              <a:t>defunctus</a:t>
            </a:r>
            <a:r>
              <a:rPr lang="cs-CZ" sz="2000" dirty="0" smtClean="0"/>
              <a:t>/ přikazuje dědici /</a:t>
            </a:r>
            <a:r>
              <a:rPr lang="cs-CZ" sz="2000" dirty="0" err="1" smtClean="0"/>
              <a:t>oneratus</a:t>
            </a:r>
            <a:r>
              <a:rPr lang="cs-CZ" sz="2000" dirty="0" smtClean="0"/>
              <a:t> – obtížený/, aby předal nějaké osobě nějakou věc z pozůstalosti /</a:t>
            </a:r>
            <a:r>
              <a:rPr lang="cs-CZ" sz="2000" dirty="0" err="1" smtClean="0"/>
              <a:t>legatarius</a:t>
            </a:r>
            <a:r>
              <a:rPr lang="cs-CZ" sz="2000" dirty="0" smtClean="0"/>
              <a:t> – legatář/</a:t>
            </a:r>
          </a:p>
          <a:p>
            <a:r>
              <a:rPr lang="cs-CZ" sz="2000" dirty="0" smtClean="0"/>
              <a:t>Je to vztah podobný závěti:</a:t>
            </a:r>
          </a:p>
          <a:p>
            <a:pPr lvl="1"/>
            <a:r>
              <a:rPr lang="cs-CZ" sz="1800" dirty="0" smtClean="0"/>
              <a:t>Je postaven na formálnosti /někdy i více, než testament/</a:t>
            </a:r>
          </a:p>
          <a:p>
            <a:pPr lvl="1"/>
            <a:r>
              <a:rPr lang="cs-CZ" sz="2000" dirty="0" smtClean="0"/>
              <a:t>Je možno zřídit pod podmínkou (i rozvazovací)</a:t>
            </a:r>
          </a:p>
          <a:p>
            <a:pPr lvl="1"/>
            <a:r>
              <a:rPr lang="cs-CZ" sz="2000" dirty="0" smtClean="0"/>
              <a:t>Je možno stanovit </a:t>
            </a:r>
            <a:r>
              <a:rPr lang="cs-CZ" sz="2000" dirty="0" err="1" smtClean="0"/>
              <a:t>substituta</a:t>
            </a:r>
            <a:endParaRPr lang="cs-CZ" sz="2000" dirty="0" smtClean="0"/>
          </a:p>
          <a:p>
            <a:pPr lvl="1"/>
            <a:r>
              <a:rPr lang="cs-CZ" sz="2000" dirty="0" smtClean="0"/>
              <a:t>Osoba s pasivní testamentární způsobilostí</a:t>
            </a:r>
          </a:p>
          <a:p>
            <a:pPr marL="342900" lvl="1" indent="-342900"/>
            <a:r>
              <a:rPr lang="cs-CZ" sz="2000" dirty="0" smtClean="0">
                <a:ea typeface="+mn-ea"/>
                <a:cs typeface="+mn-cs"/>
              </a:rPr>
              <a:t>Obtížený je pouze dědic (původně jen testamentární)</a:t>
            </a:r>
          </a:p>
          <a:p>
            <a:pPr marL="342900" lvl="1" indent="-342900"/>
            <a:r>
              <a:rPr lang="cs-CZ" sz="2000" dirty="0" smtClean="0">
                <a:ea typeface="+mn-ea"/>
                <a:cs typeface="+mn-cs"/>
              </a:rPr>
              <a:t>Forma:</a:t>
            </a:r>
          </a:p>
          <a:p>
            <a:pPr marL="742950" lvl="2" indent="-342900"/>
            <a:r>
              <a:rPr lang="cs-CZ" sz="1800" dirty="0" smtClean="0">
                <a:ea typeface="+mn-ea"/>
                <a:cs typeface="+mn-cs"/>
              </a:rPr>
              <a:t>Rozkazovací + latinský jazyk (formule se lišily dle druhu legátu)</a:t>
            </a:r>
          </a:p>
          <a:p>
            <a:pPr marL="742950" lvl="2" indent="-342900"/>
            <a:r>
              <a:rPr lang="cs-CZ" sz="1800" dirty="0" smtClean="0">
                <a:ea typeface="+mn-ea"/>
                <a:cs typeface="+mn-cs"/>
              </a:rPr>
              <a:t>Nesmí převyšovat to, co dědic nabude</a:t>
            </a:r>
          </a:p>
          <a:p>
            <a:pPr marL="342900" lvl="1" indent="-342900"/>
            <a:r>
              <a:rPr lang="cs-CZ" sz="2000" dirty="0" smtClean="0">
                <a:ea typeface="+mn-ea"/>
                <a:cs typeface="+mn-cs"/>
              </a:rPr>
              <a:t>Při nesplnění je dědic žalovatelný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72400" cy="503237"/>
          </a:xfrm>
        </p:spPr>
        <p:txBody>
          <a:bodyPr/>
          <a:lstStyle/>
          <a:p>
            <a:r>
              <a:rPr lang="cs-CZ" dirty="0" smtClean="0"/>
              <a:t>Druhy legátů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040560"/>
          </a:xfrm>
        </p:spPr>
        <p:txBody>
          <a:bodyPr/>
          <a:lstStyle/>
          <a:p>
            <a:r>
              <a:rPr lang="cs-CZ" sz="1600" b="1" dirty="0" err="1" smtClean="0"/>
              <a:t>Legatum</a:t>
            </a:r>
            <a:r>
              <a:rPr lang="cs-CZ" sz="1600" b="1" dirty="0" smtClean="0"/>
              <a:t> per </a:t>
            </a:r>
            <a:r>
              <a:rPr lang="cs-CZ" sz="1600" b="1" dirty="0" err="1" smtClean="0"/>
              <a:t>vindicationem</a:t>
            </a:r>
            <a:endParaRPr lang="cs-CZ" sz="1600" b="1" dirty="0" smtClean="0"/>
          </a:p>
          <a:p>
            <a:pPr lvl="1"/>
            <a:r>
              <a:rPr lang="cs-CZ" sz="1600" dirty="0" smtClean="0"/>
              <a:t>Převádí se jím </a:t>
            </a:r>
            <a:r>
              <a:rPr lang="cs-CZ" sz="1600" dirty="0" err="1" smtClean="0"/>
              <a:t>kviritské</a:t>
            </a:r>
            <a:r>
              <a:rPr lang="cs-CZ" sz="1600" dirty="0" smtClean="0"/>
              <a:t> vlastnictví (věc musí být v KV v okamžiku pořízení a nepřetržitě až do smrti zůstavitele)</a:t>
            </a:r>
          </a:p>
          <a:p>
            <a:pPr lvl="1"/>
            <a:r>
              <a:rPr lang="cs-CZ" sz="1600" dirty="0" err="1" smtClean="0"/>
              <a:t>Věcněprávní</a:t>
            </a:r>
            <a:r>
              <a:rPr lang="cs-CZ" sz="1600" dirty="0" smtClean="0"/>
              <a:t> nárok – věc se okamžikem přijetí dědictví stává vlastnictvím legatáře</a:t>
            </a:r>
          </a:p>
          <a:p>
            <a:pPr lvl="1"/>
            <a:r>
              <a:rPr lang="cs-CZ" sz="1600" dirty="0" smtClean="0"/>
              <a:t>Ochrana: </a:t>
            </a:r>
            <a:r>
              <a:rPr lang="cs-CZ" sz="1600" dirty="0" err="1" smtClean="0"/>
              <a:t>rei</a:t>
            </a:r>
            <a:r>
              <a:rPr lang="cs-CZ" sz="1600" dirty="0" smtClean="0"/>
              <a:t> </a:t>
            </a:r>
            <a:r>
              <a:rPr lang="cs-CZ" sz="1600" dirty="0" err="1" smtClean="0"/>
              <a:t>vindicatio</a:t>
            </a:r>
            <a:r>
              <a:rPr lang="cs-CZ" sz="1600" dirty="0" smtClean="0"/>
              <a:t>, </a:t>
            </a:r>
            <a:r>
              <a:rPr lang="cs-CZ" sz="1600" dirty="0" err="1" smtClean="0"/>
              <a:t>vindicatio</a:t>
            </a:r>
            <a:r>
              <a:rPr lang="cs-CZ" sz="1600" dirty="0" smtClean="0"/>
              <a:t> </a:t>
            </a:r>
            <a:r>
              <a:rPr lang="cs-CZ" sz="1600" dirty="0" err="1" smtClean="0"/>
              <a:t>usufructus</a:t>
            </a:r>
            <a:endParaRPr lang="cs-CZ" sz="1600" dirty="0" smtClean="0"/>
          </a:p>
          <a:p>
            <a:r>
              <a:rPr lang="cs-CZ" sz="1600" b="1" dirty="0" err="1" smtClean="0"/>
              <a:t>Legatum</a:t>
            </a:r>
            <a:r>
              <a:rPr lang="cs-CZ" sz="1600" b="1" dirty="0" smtClean="0"/>
              <a:t> per </a:t>
            </a:r>
            <a:r>
              <a:rPr lang="cs-CZ" sz="1600" b="1" dirty="0" err="1" smtClean="0"/>
              <a:t>damnationem</a:t>
            </a:r>
            <a:endParaRPr lang="cs-CZ" sz="1600" b="1" dirty="0" smtClean="0"/>
          </a:p>
          <a:p>
            <a:pPr lvl="1"/>
            <a:r>
              <a:rPr lang="cs-CZ" sz="1600" dirty="0" smtClean="0"/>
              <a:t>Předmět odkazu zní na dare, </a:t>
            </a:r>
            <a:r>
              <a:rPr lang="cs-CZ" sz="1600" dirty="0" err="1" smtClean="0"/>
              <a:t>facere</a:t>
            </a:r>
            <a:endParaRPr lang="cs-CZ" sz="1600" dirty="0" smtClean="0"/>
          </a:p>
          <a:p>
            <a:pPr lvl="1"/>
            <a:r>
              <a:rPr lang="cs-CZ" sz="1600" dirty="0" smtClean="0"/>
              <a:t>Zakládá obligační nárok na věc  - je možno odkázat i věc cizí (dědic musí věc koupit, nebo vyplatit hodnotu)</a:t>
            </a:r>
          </a:p>
          <a:p>
            <a:pPr lvl="1"/>
            <a:r>
              <a:rPr lang="cs-CZ" sz="1600" dirty="0" smtClean="0"/>
              <a:t>Ochrana: </a:t>
            </a:r>
            <a:r>
              <a:rPr lang="cs-CZ" sz="1600" dirty="0" err="1" smtClean="0"/>
              <a:t>actio</a:t>
            </a:r>
            <a:r>
              <a:rPr lang="cs-CZ" sz="1600" dirty="0" smtClean="0"/>
              <a:t> ex </a:t>
            </a:r>
            <a:r>
              <a:rPr lang="cs-CZ" sz="1600" dirty="0" err="1" smtClean="0"/>
              <a:t>testamento</a:t>
            </a:r>
            <a:endParaRPr lang="cs-CZ" sz="1600" dirty="0" smtClean="0"/>
          </a:p>
          <a:p>
            <a:pPr lvl="1"/>
            <a:r>
              <a:rPr lang="cs-CZ" sz="1600" dirty="0" smtClean="0"/>
              <a:t>Později se stává nejuniverzálnějším</a:t>
            </a:r>
          </a:p>
          <a:p>
            <a:r>
              <a:rPr lang="cs-CZ" sz="1600" b="1" dirty="0" err="1" smtClean="0"/>
              <a:t>Legatum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sinendi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modo</a:t>
            </a:r>
            <a:endParaRPr lang="cs-CZ" sz="1600" b="1" dirty="0" smtClean="0"/>
          </a:p>
          <a:p>
            <a:pPr lvl="1"/>
            <a:r>
              <a:rPr lang="cs-CZ" sz="1600" dirty="0" smtClean="0"/>
              <a:t>Dědic má povinnost něco strpět, nejčastěji chopení se nějaké věci z pozůstalosti, nemůže být předmětem věc osoby třetí</a:t>
            </a:r>
          </a:p>
          <a:p>
            <a:pPr lvl="1"/>
            <a:r>
              <a:rPr lang="cs-CZ" sz="1600" dirty="0" smtClean="0"/>
              <a:t>Obligační nárok</a:t>
            </a:r>
          </a:p>
          <a:p>
            <a:r>
              <a:rPr lang="cs-CZ" sz="1600" b="1" dirty="0" err="1" smtClean="0"/>
              <a:t>Legatum</a:t>
            </a:r>
            <a:r>
              <a:rPr lang="cs-CZ" sz="1600" b="1" dirty="0" smtClean="0"/>
              <a:t> per </a:t>
            </a:r>
            <a:r>
              <a:rPr lang="cs-CZ" sz="1600" b="1" dirty="0" err="1" smtClean="0"/>
              <a:t>praeceptionem</a:t>
            </a:r>
            <a:endParaRPr lang="cs-CZ" sz="1600" b="1" dirty="0" smtClean="0"/>
          </a:p>
          <a:p>
            <a:pPr lvl="1"/>
            <a:r>
              <a:rPr lang="cs-CZ" sz="1600" dirty="0" smtClean="0"/>
              <a:t>Přednostně se chopit nějaké věci – mělo by svědčit jen někomu z dědiců</a:t>
            </a:r>
          </a:p>
          <a:p>
            <a:pPr lvl="1"/>
            <a:r>
              <a:rPr lang="cs-CZ" sz="1600" dirty="0" err="1" smtClean="0"/>
              <a:t>Věcněprávní</a:t>
            </a:r>
            <a:r>
              <a:rPr lang="cs-CZ" sz="1600" dirty="0" smtClean="0"/>
              <a:t> nárok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772400" cy="503237"/>
          </a:xfrm>
        </p:spPr>
        <p:txBody>
          <a:bodyPr/>
          <a:lstStyle/>
          <a:p>
            <a:r>
              <a:rPr lang="cs-CZ" dirty="0" smtClean="0"/>
              <a:t>Omezení odkazů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574133"/>
          </a:xfrm>
        </p:spPr>
        <p:txBody>
          <a:bodyPr/>
          <a:lstStyle/>
          <a:p>
            <a:r>
              <a:rPr lang="cs-CZ" sz="2000" dirty="0" err="1" smtClean="0"/>
              <a:t>Regula</a:t>
            </a:r>
            <a:r>
              <a:rPr lang="cs-CZ" sz="2000" dirty="0" smtClean="0"/>
              <a:t> </a:t>
            </a:r>
            <a:r>
              <a:rPr lang="cs-CZ" sz="2000" dirty="0" err="1" smtClean="0"/>
              <a:t>Catonia</a:t>
            </a:r>
            <a:r>
              <a:rPr lang="cs-CZ" sz="2000" dirty="0" smtClean="0"/>
              <a:t> – platnost odkazu se posuzuje jakoby zůstavitel zemřel v okamžiku, kdy byl odkaz pořízen (tj. je-li odkaz v okamžiku pořízení neplatný, následné odpadnutí důvodu neplatnosti nemá na neplatnost vliv (x neplatí v moderním právu – NOZ nezná)</a:t>
            </a:r>
          </a:p>
          <a:p>
            <a:r>
              <a:rPr lang="cs-CZ" sz="2000" dirty="0" err="1" smtClean="0"/>
              <a:t>Lex</a:t>
            </a:r>
            <a:r>
              <a:rPr lang="cs-CZ" sz="2000" dirty="0" smtClean="0"/>
              <a:t> </a:t>
            </a:r>
            <a:r>
              <a:rPr lang="cs-CZ" sz="2000" dirty="0" err="1" smtClean="0"/>
              <a:t>Furia</a:t>
            </a:r>
            <a:r>
              <a:rPr lang="cs-CZ" sz="2000" dirty="0" smtClean="0"/>
              <a:t> </a:t>
            </a:r>
            <a:r>
              <a:rPr lang="cs-CZ" sz="2000" dirty="0" err="1" smtClean="0"/>
              <a:t>testamentaria</a:t>
            </a:r>
            <a:r>
              <a:rPr lang="cs-CZ" sz="2000" dirty="0" smtClean="0"/>
              <a:t> (cca 200 Př. </a:t>
            </a:r>
            <a:r>
              <a:rPr lang="cs-CZ" sz="2000" dirty="0" err="1" smtClean="0"/>
              <a:t>Kr</a:t>
            </a:r>
            <a:r>
              <a:rPr lang="cs-CZ" sz="2000" dirty="0" smtClean="0"/>
              <a:t>.)</a:t>
            </a:r>
          </a:p>
          <a:p>
            <a:pPr lvl="1"/>
            <a:r>
              <a:rPr lang="cs-CZ" sz="1600" dirty="0" smtClean="0"/>
              <a:t>Odkaz nesmí převyšovat hodnotu 1000 </a:t>
            </a:r>
            <a:r>
              <a:rPr lang="cs-CZ" sz="1600" dirty="0" err="1" smtClean="0"/>
              <a:t>assů</a:t>
            </a:r>
            <a:r>
              <a:rPr lang="cs-CZ" sz="1600" dirty="0" smtClean="0"/>
              <a:t> – výjimkou manželé a příbuzní do 6. stupně včetně</a:t>
            </a:r>
          </a:p>
          <a:p>
            <a:r>
              <a:rPr lang="cs-CZ" sz="2000" dirty="0" err="1" smtClean="0"/>
              <a:t>Lex</a:t>
            </a:r>
            <a:r>
              <a:rPr lang="cs-CZ" sz="2000" dirty="0" smtClean="0"/>
              <a:t> </a:t>
            </a:r>
            <a:r>
              <a:rPr lang="cs-CZ" sz="2000" dirty="0" err="1" smtClean="0"/>
              <a:t>Voconia</a:t>
            </a:r>
            <a:r>
              <a:rPr lang="cs-CZ" sz="2000" dirty="0" smtClean="0"/>
              <a:t> </a:t>
            </a:r>
            <a:r>
              <a:rPr lang="cs-CZ" sz="2000" dirty="0" err="1" smtClean="0"/>
              <a:t>testamentaria</a:t>
            </a:r>
            <a:r>
              <a:rPr lang="cs-CZ" sz="2000" dirty="0" smtClean="0"/>
              <a:t> (cca 196 Př. </a:t>
            </a:r>
            <a:r>
              <a:rPr lang="cs-CZ" sz="2000" dirty="0" err="1" smtClean="0"/>
              <a:t>Kr</a:t>
            </a:r>
            <a:r>
              <a:rPr lang="cs-CZ" sz="2000" dirty="0" smtClean="0"/>
              <a:t>.)</a:t>
            </a:r>
          </a:p>
          <a:p>
            <a:pPr lvl="1"/>
            <a:r>
              <a:rPr lang="cs-CZ" sz="1600" dirty="0" smtClean="0"/>
              <a:t>Výše odkazu nesmí převýšit hodnotu, kterou obdrží dědic ze závěti </a:t>
            </a:r>
          </a:p>
          <a:p>
            <a:r>
              <a:rPr lang="cs-CZ" sz="2000" b="1" dirty="0" err="1" smtClean="0"/>
              <a:t>Lex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Falcidia</a:t>
            </a:r>
            <a:r>
              <a:rPr lang="cs-CZ" sz="2000" b="1" dirty="0" smtClean="0"/>
              <a:t> de </a:t>
            </a:r>
            <a:r>
              <a:rPr lang="cs-CZ" sz="2000" b="1" dirty="0" err="1" smtClean="0"/>
              <a:t>legatis</a:t>
            </a:r>
            <a:r>
              <a:rPr lang="cs-CZ" sz="2000" b="1" dirty="0" smtClean="0"/>
              <a:t>  (40 př. </a:t>
            </a:r>
            <a:r>
              <a:rPr lang="cs-CZ" sz="2000" b="1" dirty="0" err="1" smtClean="0"/>
              <a:t>Kr</a:t>
            </a:r>
            <a:r>
              <a:rPr lang="cs-CZ" sz="2000" b="1" dirty="0" smtClean="0"/>
              <a:t>.)</a:t>
            </a:r>
          </a:p>
          <a:p>
            <a:pPr lvl="1"/>
            <a:r>
              <a:rPr lang="cs-CZ" sz="1600" dirty="0" smtClean="0"/>
              <a:t>Dědicům musí zůstat alespoň ¼ jejich čistého dílu /tedy bez pasiv/ - tzv. </a:t>
            </a:r>
            <a:r>
              <a:rPr lang="cs-CZ" sz="1600" dirty="0" err="1" smtClean="0"/>
              <a:t>falcidiánská</a:t>
            </a:r>
            <a:r>
              <a:rPr lang="cs-CZ" sz="1600" dirty="0" smtClean="0"/>
              <a:t> kvarta</a:t>
            </a:r>
          </a:p>
          <a:p>
            <a:pPr lvl="1"/>
            <a:r>
              <a:rPr lang="cs-CZ" sz="1600" dirty="0" smtClean="0"/>
              <a:t>Pokud odkaz přesáhne tuto hranici, dojde k jeho poměrnému krácení</a:t>
            </a:r>
          </a:p>
          <a:p>
            <a:pPr lvl="1"/>
            <a:r>
              <a:rPr lang="cs-CZ" sz="1600" dirty="0" smtClean="0"/>
              <a:t>Ovlivnila výši podílu nepominutelných dědiců, rozšířila se i na fideikomis</a:t>
            </a:r>
          </a:p>
          <a:p>
            <a:pPr lvl="1"/>
            <a:r>
              <a:rPr lang="cs-CZ" sz="1600" dirty="0" smtClean="0"/>
              <a:t>Obsahuje ji i NOZ (ABGB neznalo)</a:t>
            </a:r>
          </a:p>
          <a:p>
            <a:pPr lvl="1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2400" cy="503237"/>
          </a:xfrm>
        </p:spPr>
        <p:txBody>
          <a:bodyPr/>
          <a:lstStyle/>
          <a:p>
            <a:r>
              <a:rPr lang="cs-CZ" dirty="0" smtClean="0"/>
              <a:t>FIDEICOMMISSUM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752528"/>
          </a:xfrm>
        </p:spPr>
        <p:txBody>
          <a:bodyPr/>
          <a:lstStyle/>
          <a:p>
            <a:r>
              <a:rPr lang="cs-CZ" sz="1800" dirty="0" smtClean="0"/>
              <a:t>Jednostranná dispozice </a:t>
            </a:r>
            <a:r>
              <a:rPr lang="cs-CZ" sz="1800" dirty="0" err="1" smtClean="0"/>
              <a:t>mortis</a:t>
            </a:r>
            <a:r>
              <a:rPr lang="cs-CZ" sz="1800" dirty="0" smtClean="0"/>
              <a:t> causa, kterou zůstavitel projeví nějaké přání nebo doporučení, aby měla nějaká jiná osoba (</a:t>
            </a:r>
            <a:r>
              <a:rPr lang="cs-CZ" sz="1800" dirty="0" err="1" smtClean="0"/>
              <a:t>fideicommissarius</a:t>
            </a:r>
            <a:r>
              <a:rPr lang="cs-CZ" sz="1800" dirty="0" smtClean="0"/>
              <a:t>) prospěch</a:t>
            </a:r>
          </a:p>
          <a:p>
            <a:r>
              <a:rPr lang="cs-CZ" sz="1800" dirty="0" smtClean="0"/>
              <a:t>Naprosto neformální odkaz, původně jen přání, které zůstavitel projevil, zakládá singulární sukcesi</a:t>
            </a:r>
          </a:p>
          <a:p>
            <a:r>
              <a:rPr lang="cs-CZ" sz="1800" dirty="0" smtClean="0"/>
              <a:t>Výhody: možno použít tam, kde formální náležitosti brání legátu /nejisté osoby, nezpůsobilé osoby, není nijak omezena výše, může být učiněn nezávisle na testamentu, později může být uložen i k tíži </a:t>
            </a:r>
            <a:r>
              <a:rPr lang="cs-CZ" sz="1800" dirty="0" err="1" smtClean="0"/>
              <a:t>fisku</a:t>
            </a:r>
            <a:r>
              <a:rPr lang="cs-CZ" sz="1800" dirty="0" smtClean="0"/>
              <a:t>/</a:t>
            </a:r>
          </a:p>
          <a:p>
            <a:r>
              <a:rPr lang="cs-CZ" sz="1800" dirty="0" smtClean="0"/>
              <a:t>Nevýhoda: není vynutitelné právem – pouze morálně skrze tzv. </a:t>
            </a:r>
            <a:r>
              <a:rPr lang="cs-CZ" sz="1800" dirty="0" err="1" smtClean="0"/>
              <a:t>consortium</a:t>
            </a:r>
            <a:r>
              <a:rPr lang="cs-CZ" sz="1800" dirty="0" smtClean="0"/>
              <a:t> </a:t>
            </a:r>
            <a:r>
              <a:rPr lang="cs-CZ" sz="1800" dirty="0" err="1" smtClean="0"/>
              <a:t>amicorum</a:t>
            </a:r>
            <a:r>
              <a:rPr lang="cs-CZ" sz="1800" dirty="0" smtClean="0"/>
              <a:t> (přátelé zemřelého mohou vyvíjet morální tlak na dědice, aby přání poslechl)</a:t>
            </a:r>
          </a:p>
          <a:p>
            <a:r>
              <a:rPr lang="cs-CZ" sz="1800" dirty="0" err="1" smtClean="0"/>
              <a:t>Cognitio</a:t>
            </a:r>
            <a:r>
              <a:rPr lang="cs-CZ" sz="1800" dirty="0" smtClean="0"/>
              <a:t> extra </a:t>
            </a:r>
            <a:r>
              <a:rPr lang="cs-CZ" sz="1800" dirty="0" err="1" smtClean="0"/>
              <a:t>ordinem</a:t>
            </a:r>
            <a:r>
              <a:rPr lang="cs-CZ" sz="1800" dirty="0" smtClean="0"/>
              <a:t> – císař </a:t>
            </a:r>
            <a:r>
              <a:rPr lang="cs-CZ" sz="1800" dirty="0" err="1" smtClean="0"/>
              <a:t>Augustus</a:t>
            </a:r>
            <a:r>
              <a:rPr lang="cs-CZ" sz="1800" dirty="0" smtClean="0"/>
              <a:t> umožnil žalovatelnost, později  speciální úředník: </a:t>
            </a:r>
            <a:r>
              <a:rPr lang="cs-CZ" sz="1800" dirty="0" err="1" smtClean="0"/>
              <a:t>praetor</a:t>
            </a:r>
            <a:r>
              <a:rPr lang="cs-CZ" sz="1800" dirty="0" smtClean="0"/>
              <a:t> </a:t>
            </a:r>
            <a:r>
              <a:rPr lang="cs-CZ" sz="1800" dirty="0" err="1" smtClean="0"/>
              <a:t>fideicommissarius</a:t>
            </a:r>
            <a:endParaRPr lang="cs-CZ" sz="1800" dirty="0" smtClean="0"/>
          </a:p>
          <a:p>
            <a:r>
              <a:rPr lang="cs-CZ" sz="1800" dirty="0" smtClean="0"/>
              <a:t>Postupně se stupňují formální požadavky a omezení (SC </a:t>
            </a:r>
            <a:r>
              <a:rPr lang="cs-CZ" sz="1800" dirty="0" err="1" smtClean="0"/>
              <a:t>Pegasianum</a:t>
            </a:r>
            <a:r>
              <a:rPr lang="cs-CZ" sz="1800" dirty="0" smtClean="0"/>
              <a:t> – </a:t>
            </a:r>
            <a:r>
              <a:rPr lang="cs-CZ" sz="1800" dirty="0" err="1" smtClean="0"/>
              <a:t>falcidiánská</a:t>
            </a:r>
            <a:r>
              <a:rPr lang="cs-CZ" sz="1800" dirty="0" smtClean="0"/>
              <a:t> kvarta i na fideikomisy), dochází ke sbližování s legáty</a:t>
            </a:r>
          </a:p>
          <a:p>
            <a:r>
              <a:rPr lang="cs-CZ" sz="1800" dirty="0" smtClean="0"/>
              <a:t>Za Justiniána de facto splynutí obou druhů odkazů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72400" cy="503237"/>
          </a:xfrm>
        </p:spPr>
        <p:txBody>
          <a:bodyPr/>
          <a:lstStyle/>
          <a:p>
            <a:r>
              <a:rPr lang="cs-CZ" dirty="0" smtClean="0"/>
              <a:t>FIDEICOMMISSUM HEREDITATIS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824536"/>
          </a:xfrm>
        </p:spPr>
        <p:txBody>
          <a:bodyPr/>
          <a:lstStyle/>
          <a:p>
            <a:r>
              <a:rPr lang="cs-CZ" sz="1800" dirty="0" smtClean="0"/>
              <a:t>Tzv. univerzální fideikomis</a:t>
            </a:r>
          </a:p>
          <a:p>
            <a:r>
              <a:rPr lang="cs-CZ" sz="1800" dirty="0" smtClean="0"/>
              <a:t>Fideikomisem je odkázána celá pozůstalost  - jen aktiva - dluhy a pohledávky jsou na dědici – bylo zvykem si nechat stipulovat, že je odkazovník za něj zaplatí </a:t>
            </a:r>
          </a:p>
          <a:p>
            <a:r>
              <a:rPr lang="cs-CZ" sz="1800" dirty="0" smtClean="0"/>
              <a:t>Týká se jen majetku – </a:t>
            </a:r>
            <a:r>
              <a:rPr lang="cs-CZ" sz="1800" dirty="0" err="1" smtClean="0"/>
              <a:t>iura</a:t>
            </a:r>
            <a:r>
              <a:rPr lang="cs-CZ" sz="1800" dirty="0" smtClean="0"/>
              <a:t> </a:t>
            </a:r>
            <a:r>
              <a:rPr lang="cs-CZ" sz="1800" dirty="0" err="1" smtClean="0"/>
              <a:t>sepulchrum</a:t>
            </a:r>
            <a:r>
              <a:rPr lang="cs-CZ" sz="1800" dirty="0" smtClean="0"/>
              <a:t> a spol. jsou dále dědicova</a:t>
            </a:r>
          </a:p>
          <a:p>
            <a:r>
              <a:rPr lang="cs-CZ" sz="1800" dirty="0" smtClean="0"/>
              <a:t>Cílem bylo obejít zásadu „semel </a:t>
            </a:r>
            <a:r>
              <a:rPr lang="cs-CZ" sz="1800" dirty="0" err="1" smtClean="0"/>
              <a:t>heres</a:t>
            </a:r>
            <a:r>
              <a:rPr lang="cs-CZ" sz="1800" dirty="0" smtClean="0"/>
              <a:t>, semper </a:t>
            </a:r>
            <a:r>
              <a:rPr lang="cs-CZ" sz="1800" dirty="0" err="1" smtClean="0"/>
              <a:t>heres</a:t>
            </a:r>
            <a:r>
              <a:rPr lang="cs-CZ" sz="1800" dirty="0" smtClean="0"/>
              <a:t>“ – </a:t>
            </a:r>
            <a:r>
              <a:rPr lang="cs-CZ" sz="1800" dirty="0" err="1" smtClean="0"/>
              <a:t>odkazovníka</a:t>
            </a:r>
            <a:r>
              <a:rPr lang="cs-CZ" sz="1800" dirty="0" smtClean="0"/>
              <a:t> je možno stanovit i pod rezolutivní podmínkou</a:t>
            </a:r>
          </a:p>
          <a:p>
            <a:r>
              <a:rPr lang="cs-CZ" sz="1800" dirty="0" smtClean="0"/>
              <a:t>SC </a:t>
            </a:r>
            <a:r>
              <a:rPr lang="cs-CZ" sz="1800" dirty="0" err="1" smtClean="0"/>
              <a:t>Trebelianum</a:t>
            </a:r>
            <a:r>
              <a:rPr lang="cs-CZ" sz="1800" dirty="0" smtClean="0"/>
              <a:t> /56 n.l./ - jakmile dojde k předání, tak se </a:t>
            </a:r>
            <a:r>
              <a:rPr lang="cs-CZ" sz="1800" dirty="0" err="1" smtClean="0"/>
              <a:t>fideikomisáři</a:t>
            </a:r>
            <a:r>
              <a:rPr lang="cs-CZ" sz="1800" dirty="0" smtClean="0"/>
              <a:t> /ale i proti </a:t>
            </a:r>
            <a:r>
              <a:rPr lang="cs-CZ" sz="1800" dirty="0" err="1" smtClean="0"/>
              <a:t>fideikomisáři</a:t>
            </a:r>
            <a:r>
              <a:rPr lang="cs-CZ" sz="1800" dirty="0" smtClean="0"/>
              <a:t>/ propouští podobné žaloby, jako vůči dědici /</a:t>
            </a:r>
            <a:r>
              <a:rPr lang="cs-CZ" sz="1800" dirty="0" err="1" smtClean="0"/>
              <a:t>actiones</a:t>
            </a:r>
            <a:r>
              <a:rPr lang="cs-CZ" sz="1800" dirty="0" smtClean="0"/>
              <a:t> </a:t>
            </a:r>
            <a:r>
              <a:rPr lang="cs-CZ" sz="1800" dirty="0" err="1" smtClean="0"/>
              <a:t>utilis</a:t>
            </a:r>
            <a:r>
              <a:rPr lang="cs-CZ" sz="1800" dirty="0" smtClean="0"/>
              <a:t>/</a:t>
            </a:r>
          </a:p>
          <a:p>
            <a:r>
              <a:rPr lang="cs-CZ" sz="1800" dirty="0" smtClean="0"/>
              <a:t>SC </a:t>
            </a:r>
            <a:r>
              <a:rPr lang="cs-CZ" sz="1800" dirty="0" err="1" smtClean="0"/>
              <a:t>Pegasianum</a:t>
            </a:r>
            <a:r>
              <a:rPr lang="cs-CZ" sz="1800" dirty="0" smtClean="0"/>
              <a:t> /asi 74 n.l./ - vztažení </a:t>
            </a:r>
            <a:r>
              <a:rPr lang="cs-CZ" sz="1800" dirty="0" err="1" smtClean="0"/>
              <a:t>falcidiánské</a:t>
            </a:r>
            <a:r>
              <a:rPr lang="cs-CZ" sz="1800" dirty="0" smtClean="0"/>
              <a:t> kvarty, </a:t>
            </a:r>
            <a:r>
              <a:rPr lang="cs-CZ" sz="1800" dirty="0" err="1" smtClean="0"/>
              <a:t>fideikomisář</a:t>
            </a:r>
            <a:r>
              <a:rPr lang="cs-CZ" sz="1800" dirty="0" smtClean="0"/>
              <a:t> má žalobu na vydání celé pozůstalosti - </a:t>
            </a:r>
            <a:r>
              <a:rPr lang="cs-CZ" sz="1800" dirty="0" err="1" smtClean="0"/>
              <a:t>zesložitění</a:t>
            </a:r>
            <a:r>
              <a:rPr lang="cs-CZ" sz="1800" dirty="0" smtClean="0"/>
              <a:t> situace, rozhodovalo, zda by odkaz přesáhl nebo nepřesáhl </a:t>
            </a:r>
            <a:r>
              <a:rPr lang="cs-CZ" sz="1800" dirty="0" err="1" smtClean="0"/>
              <a:t>falcidiánskou</a:t>
            </a:r>
            <a:r>
              <a:rPr lang="cs-CZ" sz="1800" dirty="0" smtClean="0"/>
              <a:t> kvartu a podle toho buď byly rovnou </a:t>
            </a:r>
            <a:r>
              <a:rPr lang="cs-CZ" sz="1800" dirty="0" err="1" smtClean="0"/>
              <a:t>actiones</a:t>
            </a:r>
            <a:r>
              <a:rPr lang="cs-CZ" sz="1800" dirty="0" smtClean="0"/>
              <a:t> </a:t>
            </a:r>
            <a:r>
              <a:rPr lang="cs-CZ" sz="1800" dirty="0" err="1" smtClean="0"/>
              <a:t>utilis</a:t>
            </a:r>
            <a:r>
              <a:rPr lang="cs-CZ" sz="1800" dirty="0" smtClean="0"/>
              <a:t> a nebo se opět muselo využít stipulací</a:t>
            </a:r>
          </a:p>
          <a:p>
            <a:r>
              <a:rPr lang="cs-CZ" sz="1800" dirty="0" smtClean="0"/>
              <a:t>Justinián – návrat k SC </a:t>
            </a:r>
            <a:r>
              <a:rPr lang="cs-CZ" sz="1800" dirty="0" err="1" smtClean="0"/>
              <a:t>Trebelianu</a:t>
            </a:r>
            <a:r>
              <a:rPr lang="cs-CZ" sz="1800" dirty="0" smtClean="0"/>
              <a:t> s „fikcí“, že limit </a:t>
            </a:r>
            <a:r>
              <a:rPr lang="cs-CZ" sz="1800" dirty="0" err="1" smtClean="0"/>
              <a:t>falcidiánské</a:t>
            </a:r>
            <a:r>
              <a:rPr lang="cs-CZ" sz="1800" dirty="0" smtClean="0"/>
              <a:t> kvarty byl jeho součástí </a:t>
            </a:r>
          </a:p>
          <a:p>
            <a:r>
              <a:rPr lang="cs-CZ" sz="1800" dirty="0" smtClean="0"/>
              <a:t>Dnes je již tento </a:t>
            </a:r>
            <a:r>
              <a:rPr lang="cs-CZ" sz="1800" dirty="0" err="1" smtClean="0"/>
              <a:t>fideikomisář</a:t>
            </a:r>
            <a:r>
              <a:rPr lang="cs-CZ" sz="1800" dirty="0" smtClean="0"/>
              <a:t> také dědicem, viz institut </a:t>
            </a:r>
            <a:r>
              <a:rPr lang="cs-CZ" sz="1800" dirty="0" err="1" smtClean="0"/>
              <a:t>svěřenského</a:t>
            </a:r>
            <a:r>
              <a:rPr lang="cs-CZ" sz="1800" dirty="0" smtClean="0"/>
              <a:t> náhradnictví v ABGB, dnes </a:t>
            </a:r>
            <a:r>
              <a:rPr lang="cs-CZ" sz="1800" dirty="0" err="1" smtClean="0"/>
              <a:t>svěřenské</a:t>
            </a:r>
            <a:r>
              <a:rPr lang="cs-CZ" sz="1800" dirty="0" smtClean="0"/>
              <a:t> nástupnictví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1"/>
            <a:ext cx="8064896" cy="504056"/>
          </a:xfrm>
        </p:spPr>
        <p:txBody>
          <a:bodyPr/>
          <a:lstStyle/>
          <a:p>
            <a:r>
              <a:rPr lang="cs-CZ" dirty="0" smtClean="0"/>
              <a:t>FIDEICOMMISSUM FAMILIAE RELICTUM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040560"/>
          </a:xfrm>
        </p:spPr>
        <p:txBody>
          <a:bodyPr/>
          <a:lstStyle/>
          <a:p>
            <a:r>
              <a:rPr lang="cs-CZ" sz="2000" dirty="0" smtClean="0"/>
              <a:t>Fideikomisem může být stanoveno, že určitá věc musí zůstat v rodině (být předána jinému členu rodiny – např. vždy prvorozenému synovi), de facto je tento fideikomis nezcizitelný</a:t>
            </a:r>
          </a:p>
          <a:p>
            <a:r>
              <a:rPr lang="cs-CZ" sz="2000" dirty="0" smtClean="0"/>
              <a:t>Důvod: možno odkázat i osobám, které jsou </a:t>
            </a:r>
            <a:r>
              <a:rPr lang="cs-CZ" sz="2000" dirty="0" err="1" smtClean="0"/>
              <a:t>incertae</a:t>
            </a:r>
            <a:endParaRPr lang="cs-CZ" sz="2000" dirty="0" smtClean="0"/>
          </a:p>
          <a:p>
            <a:r>
              <a:rPr lang="cs-CZ" sz="2000" dirty="0" smtClean="0"/>
              <a:t>Později omezováno:</a:t>
            </a:r>
          </a:p>
          <a:p>
            <a:pPr lvl="1"/>
            <a:r>
              <a:rPr lang="cs-CZ" sz="1800" dirty="0" smtClean="0"/>
              <a:t>Hadrián – nemožnost ve prospěch osob, jež jsou </a:t>
            </a:r>
            <a:r>
              <a:rPr lang="cs-CZ" sz="1800" dirty="0" err="1" smtClean="0"/>
              <a:t>incertae</a:t>
            </a:r>
            <a:endParaRPr lang="cs-CZ" sz="1800" dirty="0" smtClean="0"/>
          </a:p>
          <a:p>
            <a:pPr lvl="1"/>
            <a:r>
              <a:rPr lang="cs-CZ" sz="1800" dirty="0" smtClean="0"/>
              <a:t>Justinián - končí ve čtvrtém pokolení (pak volný statek)</a:t>
            </a:r>
          </a:p>
          <a:p>
            <a:endParaRPr lang="cs-CZ" sz="2000" dirty="0" smtClean="0"/>
          </a:p>
          <a:p>
            <a:r>
              <a:rPr lang="cs-CZ" sz="2000" dirty="0" smtClean="0"/>
              <a:t>Středověk a současnost:</a:t>
            </a:r>
          </a:p>
          <a:p>
            <a:r>
              <a:rPr lang="cs-CZ" sz="2000" dirty="0" smtClean="0"/>
              <a:t>(tzv. šlechtický) fideikomis = „svěřenství“ bylo v </a:t>
            </a:r>
            <a:r>
              <a:rPr lang="cs-CZ" sz="2000" dirty="0" err="1" smtClean="0"/>
              <a:t>ABGB</a:t>
            </a:r>
            <a:r>
              <a:rPr lang="cs-CZ" sz="2000" dirty="0" smtClean="0"/>
              <a:t> /zrušeno zákonem z r. 1924/</a:t>
            </a:r>
          </a:p>
          <a:p>
            <a:r>
              <a:rPr lang="cs-CZ" sz="2000" dirty="0" smtClean="0"/>
              <a:t>NOZ: svěřenství dle </a:t>
            </a:r>
            <a:r>
              <a:rPr lang="cs-CZ" sz="2000" dirty="0" err="1" smtClean="0"/>
              <a:t>ABGB</a:t>
            </a:r>
            <a:r>
              <a:rPr lang="cs-CZ" sz="2000" dirty="0" smtClean="0"/>
              <a:t> neobnoveno, místo toho </a:t>
            </a:r>
            <a:r>
              <a:rPr lang="cs-CZ" sz="2000" dirty="0" err="1" smtClean="0"/>
              <a:t>svěřenské</a:t>
            </a:r>
            <a:r>
              <a:rPr lang="cs-CZ" sz="2000" dirty="0" smtClean="0"/>
              <a:t> fondy dle anglosaské úpravy /převzato z </a:t>
            </a:r>
            <a:r>
              <a:rPr lang="cs-CZ" sz="2000" dirty="0" err="1" smtClean="0"/>
              <a:t>Code</a:t>
            </a:r>
            <a:r>
              <a:rPr lang="cs-CZ" sz="2000" dirty="0" smtClean="0"/>
              <a:t> </a:t>
            </a:r>
            <a:r>
              <a:rPr lang="cs-CZ" sz="2000" dirty="0" err="1" smtClean="0"/>
              <a:t>Quebec</a:t>
            </a:r>
            <a:r>
              <a:rPr lang="cs-CZ" sz="2000" dirty="0" smtClean="0"/>
              <a:t>/, které plní stejný účel</a:t>
            </a:r>
          </a:p>
          <a:p>
            <a:r>
              <a:rPr lang="cs-CZ" sz="2000" dirty="0" smtClean="0"/>
              <a:t>Na rozdíl od ŘP neomezeno časově (omezení je jen u </a:t>
            </a:r>
            <a:r>
              <a:rPr lang="cs-CZ" sz="2000" dirty="0" err="1" smtClean="0"/>
              <a:t>svěřenského</a:t>
            </a:r>
            <a:r>
              <a:rPr lang="cs-CZ" sz="2000" dirty="0" smtClean="0"/>
              <a:t> nástupnictví)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DĚDICOVÉ</a:t>
            </a:r>
            <a:br>
              <a:rPr lang="cs-CZ" dirty="0" smtClean="0"/>
            </a:br>
            <a:r>
              <a:rPr lang="cs-CZ" dirty="0" smtClean="0"/>
              <a:t>A DŮSLEDKY NABYTÍ POZŮSTALOSTI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72400" cy="503237"/>
          </a:xfrm>
        </p:spPr>
        <p:txBody>
          <a:bodyPr/>
          <a:lstStyle/>
          <a:p>
            <a:r>
              <a:rPr lang="cs-CZ" dirty="0" smtClean="0"/>
              <a:t>CODICILLUS - DOVĚTEK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896544"/>
          </a:xfrm>
        </p:spPr>
        <p:txBody>
          <a:bodyPr/>
          <a:lstStyle/>
          <a:p>
            <a:r>
              <a:rPr lang="cs-CZ" sz="1800" dirty="0" smtClean="0"/>
              <a:t>Původně druh fideikomisu – fideikomis dopisem</a:t>
            </a:r>
          </a:p>
          <a:p>
            <a:pPr lvl="1"/>
            <a:r>
              <a:rPr lang="cs-CZ" sz="1600" dirty="0" smtClean="0"/>
              <a:t>Nabyl velkého rozšíření a stál i u zrodu vymahatelnosti fideikomisů /</a:t>
            </a:r>
            <a:r>
              <a:rPr lang="cs-CZ" sz="1600" dirty="0" err="1" smtClean="0"/>
              <a:t>Inst</a:t>
            </a:r>
            <a:r>
              <a:rPr lang="cs-CZ" sz="1600" dirty="0" smtClean="0"/>
              <a:t>. Just. 2.25pr./</a:t>
            </a:r>
          </a:p>
          <a:p>
            <a:pPr lvl="1"/>
            <a:r>
              <a:rPr lang="cs-CZ" sz="1600" dirty="0" smtClean="0"/>
              <a:t>Bylo možno ustanovit jakékoliv ustanovení, vyjma ustanovení dědice  - ale i to bylo možné, pokud existoval testament, který odkazoval na osobu v kodicilu /tzv. mystický testament/; výhoda – postačovalo 5 svědků /testament 7-8/</a:t>
            </a:r>
          </a:p>
          <a:p>
            <a:r>
              <a:rPr lang="cs-CZ" sz="1800" dirty="0" smtClean="0"/>
              <a:t>Druhy </a:t>
            </a:r>
          </a:p>
          <a:p>
            <a:pPr lvl="1"/>
            <a:r>
              <a:rPr lang="cs-CZ" sz="1600" b="1" dirty="0" smtClean="0"/>
              <a:t>Testamentární potvrzený </a:t>
            </a:r>
            <a:r>
              <a:rPr lang="cs-CZ" sz="1600" dirty="0" smtClean="0"/>
              <a:t>– je možno učinit </a:t>
            </a:r>
            <a:r>
              <a:rPr lang="cs-CZ" sz="1600" dirty="0" err="1" smtClean="0"/>
              <a:t>legátum</a:t>
            </a:r>
            <a:r>
              <a:rPr lang="cs-CZ" sz="1600" dirty="0" smtClean="0"/>
              <a:t>, dokonce i mystický testament</a:t>
            </a:r>
          </a:p>
          <a:p>
            <a:pPr lvl="1"/>
            <a:r>
              <a:rPr lang="cs-CZ" sz="1600" b="1" dirty="0" smtClean="0"/>
              <a:t>Testamentární nepotvrzený </a:t>
            </a:r>
            <a:r>
              <a:rPr lang="cs-CZ" sz="1600" dirty="0" smtClean="0"/>
              <a:t>– existuje vedle testamentu, ale testament se o něm nezmiňuje (omezení – možno činit jen fideikomisy, ale ne legáty…)</a:t>
            </a:r>
          </a:p>
          <a:p>
            <a:pPr lvl="1"/>
            <a:r>
              <a:rPr lang="cs-CZ" sz="1600" b="1" dirty="0" smtClean="0"/>
              <a:t>Intestátní</a:t>
            </a:r>
            <a:r>
              <a:rPr lang="cs-CZ" sz="1600" dirty="0" smtClean="0"/>
              <a:t> – existuje, aniž by přitom existoval testament</a:t>
            </a:r>
          </a:p>
          <a:p>
            <a:r>
              <a:rPr lang="cs-CZ" sz="1800" dirty="0" err="1" smtClean="0"/>
              <a:t>Kodiciální</a:t>
            </a:r>
            <a:r>
              <a:rPr lang="cs-CZ" sz="1800" dirty="0" smtClean="0"/>
              <a:t> klauzule – pokud by závěť nesplňovala náležitosti závěti, ale stačilo by to na kodicil, měla tato klauzule zapříčinit, aby byla považována alespoň za kodicil</a:t>
            </a:r>
          </a:p>
          <a:p>
            <a:r>
              <a:rPr lang="cs-CZ" sz="1800" b="1" dirty="0" smtClean="0"/>
              <a:t>Kodicil – dovětek </a:t>
            </a:r>
            <a:r>
              <a:rPr lang="cs-CZ" sz="1600" dirty="0" smtClean="0"/>
              <a:t>– dnes je chápán jen jako pouhý doplněk posledního pořízení, pokud by totiž měl ustanovit něco, co je možno jen testamentem, musel by splňovat formální náležitosti testamentu (§ 1498 NOZ)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DONATIO MORTIS CAUSA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Darování pro případ smrti</a:t>
            </a:r>
          </a:p>
          <a:p>
            <a:r>
              <a:rPr lang="cs-CZ" dirty="0" smtClean="0"/>
              <a:t>Dvojstranný právní úkon, jímž jedna osoba dává druhé nějakou věc, druhá osoba si jí smí ponechat, pokud ona první osoba určitou situaci (např. ztroskotání lodě) nepřežije</a:t>
            </a:r>
          </a:p>
          <a:p>
            <a:r>
              <a:rPr lang="cs-CZ" dirty="0" smtClean="0"/>
              <a:t>Pozor: </a:t>
            </a:r>
          </a:p>
          <a:p>
            <a:r>
              <a:rPr lang="cs-CZ" dirty="0" smtClean="0"/>
              <a:t>Je to dvojstranný úkon </a:t>
            </a:r>
            <a:r>
              <a:rPr lang="cs-CZ" dirty="0" err="1" smtClean="0"/>
              <a:t>inter</a:t>
            </a:r>
            <a:r>
              <a:rPr lang="cs-CZ" dirty="0" smtClean="0"/>
              <a:t> </a:t>
            </a:r>
            <a:r>
              <a:rPr lang="cs-CZ" dirty="0" err="1" smtClean="0"/>
              <a:t>vivos</a:t>
            </a:r>
            <a:r>
              <a:rPr lang="cs-CZ" dirty="0" smtClean="0"/>
              <a:t> /druh darovací smlouvy – </a:t>
            </a:r>
            <a:r>
              <a:rPr lang="cs-CZ" dirty="0" err="1" smtClean="0"/>
              <a:t>donatio</a:t>
            </a:r>
            <a:r>
              <a:rPr lang="cs-CZ" dirty="0" smtClean="0"/>
              <a:t>/</a:t>
            </a:r>
          </a:p>
          <a:p>
            <a:r>
              <a:rPr lang="cs-CZ" dirty="0" smtClean="0"/>
              <a:t>Není možno jednostranně odstoupit /umožnil až Justinián/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27784" y="2924944"/>
            <a:ext cx="6188224" cy="2232248"/>
          </a:xfrm>
        </p:spPr>
        <p:txBody>
          <a:bodyPr/>
          <a:lstStyle/>
          <a:p>
            <a:pPr algn="ctr"/>
            <a:r>
              <a:rPr lang="cs-CZ" sz="4400" b="1" dirty="0" smtClean="0"/>
              <a:t>DĚKUJI ZA POZORNOST</a:t>
            </a:r>
            <a:br>
              <a:rPr lang="cs-CZ" sz="4400" b="1" dirty="0" smtClean="0"/>
            </a:br>
            <a:r>
              <a:rPr lang="cs-CZ" sz="4400" b="1" dirty="0" smtClean="0"/>
              <a:t>-</a:t>
            </a:r>
            <a:br>
              <a:rPr lang="cs-CZ" sz="4400" b="1" dirty="0" smtClean="0"/>
            </a:br>
            <a:r>
              <a:rPr lang="cs-CZ" sz="4400" b="1" dirty="0" smtClean="0"/>
              <a:t>SMĚJTE SE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5229200"/>
            <a:ext cx="6472808" cy="1032520"/>
          </a:xfrm>
        </p:spPr>
        <p:txBody>
          <a:bodyPr/>
          <a:lstStyle/>
          <a:p>
            <a:r>
              <a:rPr lang="cs-CZ" sz="3200" b="0" dirty="0" smtClean="0">
                <a:solidFill>
                  <a:schemeClr val="tx1"/>
                </a:solidFill>
              </a:rPr>
              <a:t>JUDR. Pavel Salák jr. , Ph.D.</a:t>
            </a:r>
            <a:endParaRPr lang="cs-CZ" sz="3200" b="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49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D8C73-0716-4A22-B9E5-2E7EAC7C7392}" type="slidenum">
              <a:rPr lang="cs-CZ"/>
              <a:pPr/>
              <a:t>3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>
          <a:xfrm>
            <a:off x="683568" y="908720"/>
            <a:ext cx="7772400" cy="503237"/>
          </a:xfrm>
        </p:spPr>
        <p:txBody>
          <a:bodyPr/>
          <a:lstStyle/>
          <a:p>
            <a:r>
              <a:rPr lang="cs-CZ" dirty="0" smtClean="0"/>
              <a:t>DĚDICOVÉ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712968" cy="5040560"/>
          </a:xfrm>
        </p:spPr>
        <p:txBody>
          <a:bodyPr/>
          <a:lstStyle/>
          <a:p>
            <a:r>
              <a:rPr lang="cs-CZ" sz="1800" dirty="0" smtClean="0"/>
              <a:t>HEREDES DOMESTICI </a:t>
            </a:r>
          </a:p>
          <a:p>
            <a:r>
              <a:rPr lang="cs-CZ" sz="1600" dirty="0" smtClean="0"/>
              <a:t>Členové domácnosti zůstavitele</a:t>
            </a:r>
          </a:p>
          <a:p>
            <a:r>
              <a:rPr lang="cs-CZ" sz="1600" dirty="0" smtClean="0"/>
              <a:t>Musí se ujmout pozůstalosti /nezávisí na jejich vůli/ + ujímají se k okamžiku smrti zůstavitele</a:t>
            </a:r>
          </a:p>
          <a:p>
            <a:r>
              <a:rPr lang="cs-CZ" sz="1600" dirty="0" smtClean="0"/>
              <a:t>DĚLÍ SE NA:</a:t>
            </a:r>
          </a:p>
          <a:p>
            <a:pPr lvl="1"/>
            <a:r>
              <a:rPr lang="cs-CZ" sz="1800" dirty="0" smtClean="0"/>
              <a:t>HEREDES SUI ET NECESSARII</a:t>
            </a:r>
          </a:p>
          <a:p>
            <a:pPr lvl="2"/>
            <a:r>
              <a:rPr lang="cs-CZ" sz="1600" dirty="0" smtClean="0"/>
              <a:t>Osoby bezprostředně podřízené moci PF, jeho smrtí se stanou „</a:t>
            </a:r>
            <a:r>
              <a:rPr lang="cs-CZ" sz="1600" dirty="0" err="1" smtClean="0"/>
              <a:t>sui</a:t>
            </a:r>
            <a:r>
              <a:rPr lang="cs-CZ" sz="1600" dirty="0" smtClean="0"/>
              <a:t>“</a:t>
            </a:r>
          </a:p>
          <a:p>
            <a:pPr lvl="2"/>
            <a:r>
              <a:rPr lang="cs-CZ" sz="1600" dirty="0" smtClean="0"/>
              <a:t>Dědí buď intestátně, nebo testamentárně</a:t>
            </a:r>
          </a:p>
          <a:p>
            <a:pPr lvl="2"/>
            <a:r>
              <a:rPr lang="cs-CZ" sz="1600" dirty="0" smtClean="0"/>
              <a:t>Mohou požádat o abstinenci</a:t>
            </a:r>
          </a:p>
          <a:p>
            <a:pPr lvl="1"/>
            <a:r>
              <a:rPr lang="cs-CZ" sz="1800" dirty="0" smtClean="0"/>
              <a:t>HEREDES NECESSARII</a:t>
            </a:r>
          </a:p>
          <a:p>
            <a:pPr lvl="2"/>
            <a:r>
              <a:rPr lang="cs-CZ" sz="1600" dirty="0" smtClean="0"/>
              <a:t>Dědí jen na základě testamentu</a:t>
            </a:r>
          </a:p>
          <a:p>
            <a:pPr lvl="2"/>
            <a:r>
              <a:rPr lang="cs-CZ" sz="1600" dirty="0" smtClean="0"/>
              <a:t>Typicky propuštěný otrok</a:t>
            </a:r>
          </a:p>
          <a:p>
            <a:r>
              <a:rPr lang="cs-CZ" sz="1800" dirty="0" smtClean="0"/>
              <a:t>HEREDES EXTRAENI /VOLUNTARII/</a:t>
            </a:r>
          </a:p>
          <a:p>
            <a:r>
              <a:rPr lang="cs-CZ" sz="1600" dirty="0" smtClean="0"/>
              <a:t>Vnější dědicové, </a:t>
            </a:r>
            <a:r>
              <a:rPr lang="cs-CZ" sz="1600" dirty="0" err="1" smtClean="0"/>
              <a:t>dědicové</a:t>
            </a:r>
            <a:r>
              <a:rPr lang="cs-CZ" sz="1600" dirty="0" smtClean="0"/>
              <a:t> mimo rodinu</a:t>
            </a:r>
          </a:p>
          <a:p>
            <a:r>
              <a:rPr lang="cs-CZ" sz="1600" dirty="0" smtClean="0"/>
              <a:t>Chopení se dědictví závisí na jejich vůli /proto </a:t>
            </a:r>
            <a:r>
              <a:rPr lang="cs-CZ" sz="1600" dirty="0" err="1" smtClean="0"/>
              <a:t>voluntarii</a:t>
            </a:r>
            <a:r>
              <a:rPr lang="cs-CZ" sz="1600" dirty="0" smtClean="0"/>
              <a:t>/</a:t>
            </a:r>
          </a:p>
          <a:p>
            <a:r>
              <a:rPr lang="cs-CZ" sz="1600" dirty="0" smtClean="0"/>
              <a:t>Jsou dědici od okamžiku, kdy se dědictví chopí</a:t>
            </a:r>
          </a:p>
          <a:p>
            <a:endParaRPr lang="cs-CZ" sz="1800" dirty="0" smtClean="0"/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003232" cy="508918"/>
          </a:xfrm>
        </p:spPr>
        <p:txBody>
          <a:bodyPr/>
          <a:lstStyle/>
          <a:p>
            <a:r>
              <a:rPr lang="cs-CZ" dirty="0" smtClean="0"/>
              <a:t>NABYTÍ POZŮSTALOSTI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029844" cy="474067"/>
          </a:xfrm>
        </p:spPr>
        <p:txBody>
          <a:bodyPr/>
          <a:lstStyle/>
          <a:p>
            <a:r>
              <a:rPr lang="cs-CZ" dirty="0" smtClean="0"/>
              <a:t>DELACE </a:t>
            </a:r>
            <a:r>
              <a:rPr lang="cs-CZ" sz="1800" dirty="0" smtClean="0"/>
              <a:t>– povolání k pozůstalosti</a:t>
            </a:r>
            <a:endParaRPr lang="cs-CZ" sz="1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179512" y="1988840"/>
            <a:ext cx="4176464" cy="4137323"/>
          </a:xfrm>
        </p:spPr>
        <p:txBody>
          <a:bodyPr/>
          <a:lstStyle/>
          <a:p>
            <a:r>
              <a:rPr lang="cs-CZ" sz="1800" dirty="0" smtClean="0"/>
              <a:t>Okamžikem smrti zůstavitele /popř. splněním odkládací podmínky/</a:t>
            </a:r>
          </a:p>
          <a:p>
            <a:pPr lvl="1"/>
            <a:r>
              <a:rPr lang="cs-CZ" sz="1400" dirty="0" smtClean="0"/>
              <a:t>Jen </a:t>
            </a:r>
            <a:r>
              <a:rPr lang="cs-CZ" sz="1400" b="1" i="1" dirty="0" err="1" smtClean="0"/>
              <a:t>heredes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sui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et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necessarii</a:t>
            </a:r>
            <a:r>
              <a:rPr lang="cs-CZ" sz="1400" b="1" i="1" dirty="0" smtClean="0"/>
              <a:t> </a:t>
            </a:r>
            <a:r>
              <a:rPr lang="cs-CZ" sz="1400" dirty="0" smtClean="0"/>
              <a:t>a </a:t>
            </a:r>
            <a:r>
              <a:rPr lang="cs-CZ" sz="1400" b="1" i="1" dirty="0" err="1" smtClean="0"/>
              <a:t>heredes</a:t>
            </a:r>
            <a:r>
              <a:rPr lang="cs-CZ" sz="1400" b="1" i="1" dirty="0" smtClean="0"/>
              <a:t> </a:t>
            </a:r>
            <a:r>
              <a:rPr lang="cs-CZ" sz="1400" b="1" i="1" dirty="0" err="1" smtClean="0"/>
              <a:t>necessarii</a:t>
            </a:r>
            <a:r>
              <a:rPr lang="cs-CZ" sz="1400" b="1" i="1" dirty="0" smtClean="0"/>
              <a:t> </a:t>
            </a:r>
            <a:r>
              <a:rPr lang="cs-CZ" sz="1400" dirty="0" smtClean="0"/>
              <a:t>– </a:t>
            </a:r>
            <a:r>
              <a:rPr lang="cs-CZ" sz="1400" dirty="0" err="1" smtClean="0"/>
              <a:t>ipso</a:t>
            </a:r>
            <a:r>
              <a:rPr lang="cs-CZ" sz="1400" dirty="0" smtClean="0"/>
              <a:t> iure – ze samotné povahy práva /tedy i proti své vůli/</a:t>
            </a:r>
          </a:p>
          <a:p>
            <a:pPr lvl="1"/>
            <a:r>
              <a:rPr lang="cs-CZ" sz="1400" dirty="0" smtClean="0"/>
              <a:t>Důvod: jsou v </a:t>
            </a:r>
            <a:r>
              <a:rPr lang="cs-CZ" sz="1400" dirty="0" err="1" smtClean="0"/>
              <a:t>agnátské</a:t>
            </a:r>
            <a:r>
              <a:rPr lang="cs-CZ" sz="1400" dirty="0" smtClean="0"/>
              <a:t> moci, předpokládá se, že již za života měli na chodu domácnosti a udržování majetku nějaký podíl</a:t>
            </a:r>
          </a:p>
          <a:p>
            <a:r>
              <a:rPr lang="cs-CZ" sz="1800" dirty="0" err="1" smtClean="0"/>
              <a:t>Transmissio</a:t>
            </a:r>
            <a:r>
              <a:rPr lang="cs-CZ" sz="1800" dirty="0" smtClean="0"/>
              <a:t> </a:t>
            </a:r>
            <a:r>
              <a:rPr lang="cs-CZ" sz="1800" dirty="0" err="1" smtClean="0"/>
              <a:t>hereditatis</a:t>
            </a:r>
            <a:r>
              <a:rPr lang="cs-CZ" sz="1800" dirty="0" smtClean="0"/>
              <a:t> </a:t>
            </a:r>
          </a:p>
          <a:p>
            <a:pPr lvl="1"/>
            <a:r>
              <a:rPr lang="cs-CZ" sz="1400" dirty="0" smtClean="0"/>
              <a:t>Převod pozůstalosti v zásadě nemožný x připouští zejména poklasické právo </a:t>
            </a:r>
          </a:p>
          <a:p>
            <a:pPr lvl="1"/>
            <a:r>
              <a:rPr lang="cs-CZ" sz="1400" dirty="0" smtClean="0"/>
              <a:t>Typický případ – dědic zemře po smrti zůstavitele, ale dříve, než se stihl sám vyjádřit, zda dědictví přijme či nikoliv</a:t>
            </a:r>
            <a:endParaRPr lang="cs-CZ" sz="14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2792" cy="474067"/>
          </a:xfrm>
        </p:spPr>
        <p:txBody>
          <a:bodyPr/>
          <a:lstStyle/>
          <a:p>
            <a:r>
              <a:rPr lang="cs-CZ" dirty="0" smtClean="0"/>
              <a:t>ADICE </a:t>
            </a:r>
            <a:r>
              <a:rPr lang="cs-CZ" sz="1800" dirty="0" smtClean="0"/>
              <a:t>– nastoupení do pozůstalosti</a:t>
            </a:r>
            <a:endParaRPr lang="cs-CZ" sz="18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4008" y="1988840"/>
            <a:ext cx="4320480" cy="4392488"/>
          </a:xfrm>
        </p:spPr>
        <p:txBody>
          <a:bodyPr/>
          <a:lstStyle/>
          <a:p>
            <a:r>
              <a:rPr lang="cs-CZ" sz="1800" dirty="0" smtClean="0"/>
              <a:t>Domácí dědicové - de facto splývá s </a:t>
            </a:r>
            <a:r>
              <a:rPr lang="cs-CZ" sz="1800" dirty="0" err="1" smtClean="0"/>
              <a:t>delací</a:t>
            </a:r>
            <a:endParaRPr lang="cs-CZ" sz="1800" dirty="0" smtClean="0"/>
          </a:p>
          <a:p>
            <a:r>
              <a:rPr lang="cs-CZ" sz="1800" dirty="0" smtClean="0"/>
              <a:t>Ostatní – dědí právě až v okamžiku adice – tj. přijetí</a:t>
            </a:r>
          </a:p>
          <a:p>
            <a:pPr lvl="1"/>
            <a:r>
              <a:rPr lang="cs-CZ" sz="1400" dirty="0" smtClean="0"/>
              <a:t>Pozůstalost je v mezičase </a:t>
            </a:r>
            <a:r>
              <a:rPr lang="cs-CZ" sz="1400" dirty="0" err="1" smtClean="0"/>
              <a:t>hereditas</a:t>
            </a:r>
            <a:r>
              <a:rPr lang="cs-CZ" sz="1400" dirty="0" smtClean="0"/>
              <a:t> </a:t>
            </a:r>
            <a:r>
              <a:rPr lang="cs-CZ" sz="1400" dirty="0" err="1" smtClean="0"/>
              <a:t>iacens</a:t>
            </a:r>
            <a:endParaRPr lang="cs-CZ" sz="1400" dirty="0" smtClean="0"/>
          </a:p>
          <a:p>
            <a:r>
              <a:rPr lang="cs-CZ" sz="1800" dirty="0" smtClean="0"/>
              <a:t>Způsoby přijetí:</a:t>
            </a:r>
          </a:p>
          <a:p>
            <a:r>
              <a:rPr lang="cs-CZ" sz="1600" b="1" dirty="0" err="1" smtClean="0"/>
              <a:t>Cretio</a:t>
            </a:r>
            <a:r>
              <a:rPr lang="cs-CZ" sz="1600" b="1" dirty="0" smtClean="0"/>
              <a:t> </a:t>
            </a:r>
            <a:r>
              <a:rPr lang="cs-CZ" sz="1600" dirty="0" smtClean="0"/>
              <a:t>- slavnostní formální způsob spočívající v pronesení formule – zrušeno 407. n.l.</a:t>
            </a:r>
          </a:p>
          <a:p>
            <a:pPr lvl="1"/>
            <a:r>
              <a:rPr lang="cs-CZ" sz="1400" dirty="0" smtClean="0"/>
              <a:t>lhůta: obvykle 100 dnů pro dědice, 50 pro </a:t>
            </a:r>
            <a:r>
              <a:rPr lang="cs-CZ" sz="1400" dirty="0" err="1" smtClean="0"/>
              <a:t>substituta</a:t>
            </a:r>
            <a:r>
              <a:rPr lang="cs-CZ" sz="1400" dirty="0" smtClean="0"/>
              <a:t> /stanoveno většinou v závěti/</a:t>
            </a:r>
          </a:p>
          <a:p>
            <a:r>
              <a:rPr lang="cs-CZ" sz="1600" b="1" dirty="0" err="1" smtClean="0"/>
              <a:t>Gestio</a:t>
            </a:r>
            <a:r>
              <a:rPr lang="cs-CZ" sz="1600" b="1" dirty="0" smtClean="0"/>
              <a:t> pro </a:t>
            </a:r>
            <a:r>
              <a:rPr lang="cs-CZ" sz="1600" b="1" dirty="0" err="1" smtClean="0"/>
              <a:t>herede</a:t>
            </a:r>
            <a:r>
              <a:rPr lang="cs-CZ" sz="1600" b="1" dirty="0" smtClean="0"/>
              <a:t> </a:t>
            </a:r>
            <a:r>
              <a:rPr lang="cs-CZ" sz="1600" dirty="0" smtClean="0"/>
              <a:t>– mlčky učiněné přijetí dědictví tak, že se osoba chová jako dědic</a:t>
            </a:r>
          </a:p>
          <a:p>
            <a:pPr lvl="1"/>
            <a:r>
              <a:rPr lang="cs-CZ" sz="1200" dirty="0" smtClean="0"/>
              <a:t>Lhůta: odvozovaná z </a:t>
            </a:r>
            <a:r>
              <a:rPr lang="cs-CZ" sz="1200" dirty="0" err="1" smtClean="0"/>
              <a:t>cretio</a:t>
            </a:r>
            <a:r>
              <a:rPr lang="cs-CZ" sz="1200" dirty="0" smtClean="0"/>
              <a:t>, Justinián zavedl možnost požádat o 9 měsíců na rozmyšlenou, při nevyjádření se v této lhůtě se bralo, jako že dědictví přijal</a:t>
            </a:r>
            <a:endParaRPr lang="cs-CZ" sz="1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Následky nabytí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Dědic vstupuje na místo zůstavitele</a:t>
            </a:r>
          </a:p>
          <a:p>
            <a:r>
              <a:rPr lang="cs-CZ" dirty="0" smtClean="0"/>
              <a:t>Přechází na něj zůstavitelova práva a povinnosti, aktiva i pasiva</a:t>
            </a:r>
          </a:p>
          <a:p>
            <a:r>
              <a:rPr lang="cs-CZ" dirty="0" smtClean="0"/>
              <a:t>Nepřechází pouze:</a:t>
            </a:r>
          </a:p>
          <a:p>
            <a:pPr lvl="1"/>
            <a:r>
              <a:rPr lang="cs-CZ" dirty="0" smtClean="0"/>
              <a:t>Veřejnoprávní vztahy (úřady)</a:t>
            </a:r>
          </a:p>
          <a:p>
            <a:pPr lvl="1"/>
            <a:r>
              <a:rPr lang="cs-CZ" dirty="0" smtClean="0"/>
              <a:t>Rodinné vztahy (manželská moc, otcovská moc)</a:t>
            </a:r>
          </a:p>
          <a:p>
            <a:pPr lvl="1"/>
            <a:r>
              <a:rPr lang="cs-CZ" dirty="0" smtClean="0"/>
              <a:t>Věcná práva osobní povahy (např. </a:t>
            </a:r>
            <a:r>
              <a:rPr lang="cs-CZ" dirty="0" err="1" smtClean="0"/>
              <a:t>usufructus</a:t>
            </a:r>
            <a:r>
              <a:rPr lang="cs-CZ" dirty="0" smtClean="0"/>
              <a:t>, usus)</a:t>
            </a:r>
          </a:p>
          <a:p>
            <a:pPr lvl="1"/>
            <a:r>
              <a:rPr lang="cs-CZ" dirty="0" smtClean="0"/>
              <a:t>Závazky osobní povahy (např. </a:t>
            </a:r>
            <a:r>
              <a:rPr lang="cs-CZ" dirty="0" err="1" smtClean="0"/>
              <a:t>societas</a:t>
            </a:r>
            <a:r>
              <a:rPr lang="cs-CZ" dirty="0" smtClean="0"/>
              <a:t>, </a:t>
            </a:r>
            <a:r>
              <a:rPr lang="cs-CZ" dirty="0" err="1" smtClean="0"/>
              <a:t>mandatum</a:t>
            </a:r>
            <a:r>
              <a:rPr lang="cs-CZ" dirty="0" smtClean="0"/>
              <a:t>, </a:t>
            </a:r>
            <a:r>
              <a:rPr lang="cs-CZ" dirty="0" err="1" smtClean="0"/>
              <a:t>locatio</a:t>
            </a:r>
            <a:r>
              <a:rPr lang="cs-CZ" dirty="0" smtClean="0"/>
              <a:t> </a:t>
            </a:r>
            <a:r>
              <a:rPr lang="cs-CZ" dirty="0" err="1" smtClean="0"/>
              <a:t>conductio</a:t>
            </a:r>
            <a:r>
              <a:rPr lang="cs-CZ" dirty="0" smtClean="0"/>
              <a:t> </a:t>
            </a:r>
            <a:r>
              <a:rPr lang="cs-CZ" dirty="0" err="1" smtClean="0"/>
              <a:t>operarum</a:t>
            </a:r>
            <a:r>
              <a:rPr lang="cs-CZ" dirty="0" smtClean="0"/>
              <a:t>, delikty)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97FAFA-C48F-4612-AE97-8B2712768B8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ODPOVĚDNOST ZA DLUHY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040560"/>
          </a:xfrm>
        </p:spPr>
        <p:txBody>
          <a:bodyPr/>
          <a:lstStyle/>
          <a:p>
            <a:r>
              <a:rPr lang="cs-CZ" sz="1800" dirty="0" smtClean="0"/>
              <a:t>Univerzální sukcese – za dluhy se odpovídá v plné výši, při konkurzu hrozí </a:t>
            </a:r>
            <a:r>
              <a:rPr lang="cs-CZ" sz="1800" dirty="0" err="1" smtClean="0"/>
              <a:t>infamie</a:t>
            </a:r>
            <a:endParaRPr lang="cs-CZ" sz="1800" dirty="0" smtClean="0"/>
          </a:p>
          <a:p>
            <a:r>
              <a:rPr lang="cs-CZ" sz="1800" dirty="0" smtClean="0"/>
              <a:t>JAK SE VYHNOUT:</a:t>
            </a:r>
          </a:p>
          <a:p>
            <a:r>
              <a:rPr lang="cs-CZ" sz="1800" dirty="0" smtClean="0"/>
              <a:t>Učinit dědicem propuštěného otroka</a:t>
            </a:r>
          </a:p>
          <a:p>
            <a:pPr lvl="1"/>
            <a:r>
              <a:rPr lang="cs-CZ" sz="1600" dirty="0" smtClean="0"/>
              <a:t>Je </a:t>
            </a:r>
            <a:r>
              <a:rPr lang="cs-CZ" sz="1600" dirty="0" err="1" smtClean="0"/>
              <a:t>necessarii</a:t>
            </a:r>
            <a:r>
              <a:rPr lang="cs-CZ" sz="1600" dirty="0" smtClean="0"/>
              <a:t> – musí se dědictví ujmout a nemá nárok na beneficium </a:t>
            </a:r>
            <a:r>
              <a:rPr lang="cs-CZ" sz="1600" dirty="0" err="1" smtClean="0"/>
              <a:t>abstinendi</a:t>
            </a:r>
            <a:r>
              <a:rPr lang="cs-CZ" sz="1600" dirty="0" smtClean="0"/>
              <a:t> x později je chráněn, že jeho „vlastní“ majetek mu zůstane zachován</a:t>
            </a:r>
          </a:p>
          <a:p>
            <a:r>
              <a:rPr lang="cs-CZ" sz="1800" dirty="0" err="1" smtClean="0"/>
              <a:t>Mandatum</a:t>
            </a:r>
            <a:r>
              <a:rPr lang="cs-CZ" sz="1800" dirty="0" smtClean="0"/>
              <a:t> </a:t>
            </a:r>
          </a:p>
          <a:p>
            <a:pPr lvl="1"/>
            <a:r>
              <a:rPr lang="cs-CZ" sz="1600" dirty="0" smtClean="0"/>
              <a:t>příkaz věřitelů dědici, aby se ujal dědictví – sice odpovídá i svým majetkem x cokoliv by dal nad hodnotu dědictví, musí mu být na základě mandátní smlouvy proplaceno</a:t>
            </a:r>
            <a:endParaRPr lang="cs-CZ" sz="1800" dirty="0" smtClean="0"/>
          </a:p>
          <a:p>
            <a:r>
              <a:rPr lang="cs-CZ" sz="1800" dirty="0" smtClean="0"/>
              <a:t>VÝJIMKY:</a:t>
            </a:r>
          </a:p>
          <a:p>
            <a:r>
              <a:rPr lang="cs-CZ" sz="1800" dirty="0" smtClean="0"/>
              <a:t>Beneficium </a:t>
            </a:r>
            <a:r>
              <a:rPr lang="cs-CZ" sz="1800" dirty="0" err="1" smtClean="0"/>
              <a:t>abstinendi</a:t>
            </a:r>
            <a:r>
              <a:rPr lang="cs-CZ" sz="1800" dirty="0" smtClean="0"/>
              <a:t> </a:t>
            </a:r>
          </a:p>
          <a:p>
            <a:pPr lvl="1"/>
            <a:r>
              <a:rPr lang="cs-CZ" sz="1600" dirty="0" err="1" smtClean="0"/>
              <a:t>praetor</a:t>
            </a:r>
            <a:r>
              <a:rPr lang="cs-CZ" sz="1600" dirty="0" smtClean="0"/>
              <a:t> umožnil dědicům </a:t>
            </a:r>
            <a:r>
              <a:rPr lang="cs-CZ" sz="1600" dirty="0" err="1" smtClean="0"/>
              <a:t>sui</a:t>
            </a:r>
            <a:r>
              <a:rPr lang="cs-CZ" sz="1600" dirty="0" smtClean="0"/>
              <a:t> </a:t>
            </a:r>
            <a:r>
              <a:rPr lang="cs-CZ" sz="1600" dirty="0" err="1" smtClean="0"/>
              <a:t>et</a:t>
            </a:r>
            <a:r>
              <a:rPr lang="cs-CZ" sz="1600" dirty="0" smtClean="0"/>
              <a:t> </a:t>
            </a:r>
            <a:r>
              <a:rPr lang="cs-CZ" sz="1600" dirty="0" err="1" smtClean="0"/>
              <a:t>necessarii</a:t>
            </a:r>
            <a:r>
              <a:rPr lang="cs-CZ" sz="1600" dirty="0" smtClean="0"/>
              <a:t>, pokud se nevmísí do dědictví, aby proti nim nebyly poskytovány žaloby věřitelů zůstavitele (x jsou dědici – </a:t>
            </a:r>
            <a:r>
              <a:rPr lang="cs-CZ" sz="1600" dirty="0" err="1" smtClean="0"/>
              <a:t>iura</a:t>
            </a:r>
            <a:r>
              <a:rPr lang="cs-CZ" sz="1600" dirty="0" smtClean="0"/>
              <a:t> </a:t>
            </a:r>
            <a:r>
              <a:rPr lang="cs-CZ" sz="1600" dirty="0" err="1" smtClean="0"/>
              <a:t>sepulchrum</a:t>
            </a:r>
            <a:r>
              <a:rPr lang="cs-CZ" sz="1600" dirty="0" smtClean="0"/>
              <a:t> a </a:t>
            </a:r>
            <a:r>
              <a:rPr lang="cs-CZ" sz="1600" dirty="0" err="1" smtClean="0"/>
              <a:t>spol</a:t>
            </a:r>
            <a:r>
              <a:rPr lang="cs-CZ" sz="1600" dirty="0" smtClean="0"/>
              <a:t> trvají)</a:t>
            </a:r>
          </a:p>
          <a:p>
            <a:pPr lvl="1"/>
            <a:r>
              <a:rPr lang="cs-CZ" sz="1600" dirty="0" smtClean="0"/>
              <a:t>V případě potřeby pak byla dražba provedena </a:t>
            </a:r>
            <a:r>
              <a:rPr lang="cs-CZ" sz="1600" dirty="0" err="1" smtClean="0"/>
              <a:t>praetorem</a:t>
            </a:r>
            <a:r>
              <a:rPr lang="cs-CZ" sz="1600" dirty="0" smtClean="0"/>
              <a:t> (dědice nestihne </a:t>
            </a:r>
            <a:r>
              <a:rPr lang="cs-CZ" sz="1600" dirty="0" err="1" smtClean="0"/>
              <a:t>infamie</a:t>
            </a:r>
            <a:r>
              <a:rPr lang="cs-CZ" sz="1600" dirty="0" smtClean="0"/>
              <a:t>)</a:t>
            </a:r>
          </a:p>
          <a:p>
            <a:r>
              <a:rPr lang="cs-CZ" sz="1800" dirty="0" smtClean="0"/>
              <a:t>Minus </a:t>
            </a:r>
            <a:r>
              <a:rPr lang="cs-CZ" sz="1800" dirty="0" err="1" smtClean="0"/>
              <a:t>vigenti</a:t>
            </a:r>
            <a:r>
              <a:rPr lang="cs-CZ" sz="1800" dirty="0" smtClean="0"/>
              <a:t> </a:t>
            </a:r>
            <a:r>
              <a:rPr lang="cs-CZ" sz="1800" dirty="0" err="1" smtClean="0"/>
              <a:t>quinque</a:t>
            </a:r>
            <a:r>
              <a:rPr lang="cs-CZ" sz="1800" dirty="0" smtClean="0"/>
              <a:t> </a:t>
            </a:r>
            <a:r>
              <a:rPr lang="cs-CZ" sz="1800" dirty="0" err="1" smtClean="0"/>
              <a:t>anis</a:t>
            </a:r>
            <a:endParaRPr lang="cs-CZ" sz="1800" dirty="0" smtClean="0"/>
          </a:p>
          <a:p>
            <a:pPr lvl="1"/>
            <a:r>
              <a:rPr lang="cs-CZ" sz="1600" dirty="0" smtClean="0"/>
              <a:t>Může, pokud se z nezkušenosti ujal předlužené pozůstalosti, žádat </a:t>
            </a:r>
            <a:r>
              <a:rPr lang="cs-CZ" sz="1600" dirty="0" err="1" smtClean="0"/>
              <a:t>restitutio</a:t>
            </a:r>
            <a:r>
              <a:rPr lang="cs-CZ" sz="1600" dirty="0" smtClean="0"/>
              <a:t> in </a:t>
            </a:r>
            <a:r>
              <a:rPr lang="cs-CZ" sz="1600" dirty="0" err="1" smtClean="0"/>
              <a:t>integrum</a:t>
            </a:r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7772400" cy="503237"/>
          </a:xfrm>
        </p:spPr>
        <p:txBody>
          <a:bodyPr/>
          <a:lstStyle/>
          <a:p>
            <a:r>
              <a:rPr lang="cs-CZ" dirty="0" smtClean="0"/>
              <a:t>ODPOVĚDNOST ZA DLUHY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574133"/>
          </a:xfrm>
        </p:spPr>
        <p:txBody>
          <a:bodyPr/>
          <a:lstStyle/>
          <a:p>
            <a:r>
              <a:rPr lang="cs-CZ" sz="1800" dirty="0" err="1" smtClean="0"/>
              <a:t>Separatio</a:t>
            </a:r>
            <a:r>
              <a:rPr lang="cs-CZ" sz="1800" dirty="0" smtClean="0"/>
              <a:t> </a:t>
            </a:r>
            <a:r>
              <a:rPr lang="cs-CZ" sz="1800" dirty="0" err="1" smtClean="0"/>
              <a:t>bonorum</a:t>
            </a:r>
            <a:endParaRPr lang="cs-CZ" sz="1800" dirty="0" smtClean="0"/>
          </a:p>
          <a:p>
            <a:pPr lvl="1"/>
            <a:r>
              <a:rPr lang="cs-CZ" sz="1600" b="1" dirty="0" smtClean="0"/>
              <a:t>Věřitel </a:t>
            </a:r>
            <a:r>
              <a:rPr lang="cs-CZ" sz="1600" dirty="0" smtClean="0"/>
              <a:t>může požádat, aby pozůstalost byla oddělena od majetku dědice a aby jeho pohledávky byly uhrazovány z pozůstalosti. Jejím vyčerpáním už ale nemá nárok na uhrazení případného zbývajícího dluhu z majetku dědice.</a:t>
            </a:r>
          </a:p>
          <a:p>
            <a:pPr lvl="1"/>
            <a:r>
              <a:rPr lang="cs-CZ" sz="1600" dirty="0" smtClean="0"/>
              <a:t>Justinián – uznal i nárok na úhradu z majetku dědice x přednost měli věřitelé dědice</a:t>
            </a:r>
          </a:p>
          <a:p>
            <a:r>
              <a:rPr lang="cs-CZ" sz="1800" dirty="0" smtClean="0"/>
              <a:t>Beneficium </a:t>
            </a:r>
            <a:r>
              <a:rPr lang="cs-CZ" sz="1800" dirty="0" err="1" smtClean="0"/>
              <a:t>inventarii</a:t>
            </a:r>
            <a:endParaRPr lang="cs-CZ" sz="1800" dirty="0" smtClean="0"/>
          </a:p>
          <a:p>
            <a:pPr lvl="1"/>
            <a:r>
              <a:rPr lang="cs-CZ" sz="1600" dirty="0" err="1" smtClean="0"/>
              <a:t>Gordián</a:t>
            </a:r>
            <a:r>
              <a:rPr lang="cs-CZ" sz="1600" dirty="0" smtClean="0"/>
              <a:t> III. pro vojáky, Justinián pro všechny</a:t>
            </a:r>
          </a:p>
          <a:p>
            <a:pPr lvl="1"/>
            <a:r>
              <a:rPr lang="cs-CZ" sz="1600" dirty="0" smtClean="0"/>
              <a:t>Pokud požádá </a:t>
            </a:r>
            <a:r>
              <a:rPr lang="cs-CZ" sz="1600" b="1" dirty="0" smtClean="0"/>
              <a:t>dědic</a:t>
            </a:r>
            <a:r>
              <a:rPr lang="cs-CZ" sz="1600" dirty="0" smtClean="0"/>
              <a:t> o beneficium, tak odpovídá jen </a:t>
            </a:r>
            <a:r>
              <a:rPr lang="cs-CZ" sz="1600" b="1" i="1" dirty="0" smtClean="0"/>
              <a:t>předměty </a:t>
            </a:r>
            <a:r>
              <a:rPr lang="cs-CZ" sz="1600" dirty="0" smtClean="0"/>
              <a:t>z</a:t>
            </a:r>
            <a:r>
              <a:rPr lang="cs-CZ" sz="1600" b="1" i="1" dirty="0" smtClean="0"/>
              <a:t> </a:t>
            </a:r>
            <a:r>
              <a:rPr lang="cs-CZ" sz="1600" dirty="0" smtClean="0"/>
              <a:t>dědictví + každý dědic odpovídá jen </a:t>
            </a:r>
            <a:r>
              <a:rPr lang="cs-CZ" sz="1600" b="1" i="1" dirty="0" smtClean="0"/>
              <a:t>svým podílem</a:t>
            </a:r>
          </a:p>
          <a:p>
            <a:pPr lvl="1"/>
            <a:r>
              <a:rPr lang="cs-CZ" sz="1600" dirty="0" smtClean="0"/>
              <a:t>Lhůty: 30 dní od okamžiku </a:t>
            </a:r>
            <a:r>
              <a:rPr lang="cs-CZ" sz="1600" dirty="0" err="1" smtClean="0"/>
              <a:t>delace</a:t>
            </a:r>
            <a:r>
              <a:rPr lang="cs-CZ" sz="1600" dirty="0" smtClean="0"/>
              <a:t> a 60 dní od tohoto okamžiku /1 rok, pokud žil dědic daleko/, lhůta prekluzivní (uplynutím nárok zaniká)</a:t>
            </a:r>
          </a:p>
          <a:p>
            <a:pPr lvl="1"/>
            <a:r>
              <a:rPr lang="cs-CZ" sz="1600" dirty="0" smtClean="0"/>
              <a:t>Soupis činěn písařem a za přítomnosti svědků /další dědicové, </a:t>
            </a:r>
            <a:r>
              <a:rPr lang="cs-CZ" sz="1600" dirty="0" err="1" smtClean="0"/>
              <a:t>odkazovníci</a:t>
            </a:r>
            <a:r>
              <a:rPr lang="cs-CZ" sz="1600" dirty="0" smtClean="0"/>
              <a:t>,…/</a:t>
            </a:r>
          </a:p>
          <a:p>
            <a:r>
              <a:rPr lang="cs-CZ" sz="1800" dirty="0" smtClean="0"/>
              <a:t>DNES :</a:t>
            </a:r>
          </a:p>
          <a:p>
            <a:pPr lvl="1"/>
            <a:r>
              <a:rPr lang="cs-CZ" sz="1600" dirty="0" smtClean="0"/>
              <a:t>Dluhy přechází na dědice - §1701 NOZ</a:t>
            </a:r>
          </a:p>
          <a:p>
            <a:pPr lvl="1"/>
            <a:r>
              <a:rPr lang="cs-CZ" sz="1600" dirty="0" smtClean="0"/>
              <a:t>Odloučení pozůstalosti - § 1709 </a:t>
            </a:r>
            <a:r>
              <a:rPr lang="cs-CZ" sz="1600" dirty="0" err="1" smtClean="0"/>
              <a:t>an</a:t>
            </a:r>
            <a:r>
              <a:rPr lang="cs-CZ" sz="1600" dirty="0" smtClean="0"/>
              <a:t>. NOZ</a:t>
            </a:r>
          </a:p>
          <a:p>
            <a:pPr lvl="1"/>
            <a:r>
              <a:rPr lang="cs-CZ" sz="1600" dirty="0" smtClean="0"/>
              <a:t>Výhrada soupisu je v §§ 1674 </a:t>
            </a:r>
            <a:r>
              <a:rPr lang="cs-CZ" sz="1600" dirty="0" err="1" smtClean="0"/>
              <a:t>an</a:t>
            </a:r>
            <a:r>
              <a:rPr lang="cs-CZ" sz="1600" dirty="0" smtClean="0"/>
              <a:t>. NOZ x odpovídá se </a:t>
            </a:r>
            <a:r>
              <a:rPr lang="cs-CZ" sz="1600" b="1" i="1" dirty="0" smtClean="0"/>
              <a:t>do hodnoty</a:t>
            </a:r>
            <a:r>
              <a:rPr lang="cs-CZ" sz="1600" dirty="0" smtClean="0"/>
              <a:t> dědictví a </a:t>
            </a:r>
            <a:r>
              <a:rPr lang="cs-CZ" sz="1600" b="1" i="1" dirty="0" smtClean="0"/>
              <a:t>solidárně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55776" y="2924944"/>
            <a:ext cx="6118324" cy="3312344"/>
          </a:xfrm>
        </p:spPr>
        <p:txBody>
          <a:bodyPr/>
          <a:lstStyle/>
          <a:p>
            <a:pPr algn="ctr"/>
            <a:r>
              <a:rPr lang="cs-CZ" dirty="0" smtClean="0"/>
              <a:t>OCHRANA 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ŽALOBY V DĚDICKÉM PRÁVU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075240" cy="580926"/>
          </a:xfrm>
        </p:spPr>
        <p:txBody>
          <a:bodyPr/>
          <a:lstStyle/>
          <a:p>
            <a:r>
              <a:rPr lang="cs-CZ" dirty="0" smtClean="0"/>
              <a:t>OCHRANA CIVILNÍHO DĚDICE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029844" cy="402059"/>
          </a:xfrm>
        </p:spPr>
        <p:txBody>
          <a:bodyPr/>
          <a:lstStyle/>
          <a:p>
            <a:r>
              <a:rPr lang="cs-CZ" dirty="0" smtClean="0"/>
              <a:t>Řádná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4680520" cy="4209331"/>
          </a:xfrm>
        </p:spPr>
        <p:txBody>
          <a:bodyPr/>
          <a:lstStyle/>
          <a:p>
            <a:r>
              <a:rPr lang="cs-CZ" sz="1800" dirty="0" smtClean="0"/>
              <a:t>Příslušný soud: </a:t>
            </a:r>
            <a:r>
              <a:rPr lang="cs-CZ" sz="1800" dirty="0" err="1" smtClean="0"/>
              <a:t>centumvirální</a:t>
            </a:r>
            <a:r>
              <a:rPr lang="cs-CZ" sz="1800" dirty="0" smtClean="0"/>
              <a:t> soud</a:t>
            </a:r>
          </a:p>
          <a:p>
            <a:r>
              <a:rPr lang="cs-CZ" sz="1800" dirty="0" err="1" smtClean="0"/>
              <a:t>Hereditas</a:t>
            </a:r>
            <a:r>
              <a:rPr lang="cs-CZ" sz="1800" dirty="0" smtClean="0"/>
              <a:t> </a:t>
            </a:r>
            <a:r>
              <a:rPr lang="cs-CZ" sz="1800" dirty="0" err="1" smtClean="0"/>
              <a:t>petitio</a:t>
            </a:r>
            <a:endParaRPr lang="cs-CZ" sz="1800" dirty="0" smtClean="0"/>
          </a:p>
          <a:p>
            <a:pPr lvl="1"/>
            <a:r>
              <a:rPr lang="cs-CZ" sz="1600" dirty="0" smtClean="0"/>
              <a:t>Obecná žaloba chránící nároky dědiců, směřuje na vydání celé pozůstalosti</a:t>
            </a:r>
          </a:p>
          <a:p>
            <a:pPr lvl="1"/>
            <a:r>
              <a:rPr lang="cs-CZ" sz="1600" dirty="0" smtClean="0"/>
              <a:t>Aktivně legitimován: civilní dědic</a:t>
            </a:r>
          </a:p>
          <a:p>
            <a:pPr lvl="1"/>
            <a:r>
              <a:rPr lang="cs-CZ" sz="1600" dirty="0" smtClean="0"/>
              <a:t>Pasivně legitimován: kdo drží jako dědic (pro </a:t>
            </a:r>
            <a:r>
              <a:rPr lang="cs-CZ" sz="1600" dirty="0" err="1" smtClean="0"/>
              <a:t>herede</a:t>
            </a:r>
            <a:r>
              <a:rPr lang="cs-CZ" sz="1600" dirty="0" smtClean="0"/>
              <a:t>), kdo drží věc, která je součástí pozůstalosti, nebo kdo takovouto věc zlomyslně zcizil - odpovídá i za vis maior (SC </a:t>
            </a:r>
            <a:r>
              <a:rPr lang="cs-CZ" sz="1600" dirty="0" err="1" smtClean="0"/>
              <a:t>Iuventianum</a:t>
            </a:r>
            <a:r>
              <a:rPr lang="cs-CZ" sz="1600" dirty="0" smtClean="0"/>
              <a:t>)</a:t>
            </a:r>
          </a:p>
          <a:p>
            <a:r>
              <a:rPr lang="cs-CZ" sz="1800" dirty="0" err="1" smtClean="0"/>
              <a:t>Querella</a:t>
            </a:r>
            <a:r>
              <a:rPr lang="cs-CZ" sz="1800" dirty="0" smtClean="0"/>
              <a:t> </a:t>
            </a:r>
            <a:r>
              <a:rPr lang="cs-CZ" sz="1800" dirty="0" err="1" smtClean="0"/>
              <a:t>inofficiosi</a:t>
            </a:r>
            <a:r>
              <a:rPr lang="cs-CZ" sz="1800" dirty="0" smtClean="0"/>
              <a:t> </a:t>
            </a:r>
            <a:r>
              <a:rPr lang="cs-CZ" sz="1800" dirty="0" err="1" smtClean="0"/>
              <a:t>testamenti</a:t>
            </a:r>
            <a:endParaRPr lang="cs-CZ" sz="1800" dirty="0" smtClean="0"/>
          </a:p>
          <a:p>
            <a:pPr lvl="1"/>
            <a:r>
              <a:rPr lang="cs-CZ" sz="1600" dirty="0" smtClean="0"/>
              <a:t>Ochrana nepominutelných dědiců</a:t>
            </a:r>
          </a:p>
          <a:p>
            <a:pPr lvl="1"/>
            <a:r>
              <a:rPr lang="cs-CZ" sz="1600" dirty="0" smtClean="0"/>
              <a:t>Není možno použít, pokud uznal dědice či s ním uzavřel smír, je také časově omezena na pět let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5292080" y="1340768"/>
            <a:ext cx="3394720" cy="402059"/>
          </a:xfrm>
        </p:spPr>
        <p:txBody>
          <a:bodyPr/>
          <a:lstStyle/>
          <a:p>
            <a:r>
              <a:rPr lang="cs-CZ" dirty="0" smtClean="0"/>
              <a:t>Mimořádná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5220072" y="1916832"/>
            <a:ext cx="3672408" cy="4209331"/>
          </a:xfrm>
        </p:spPr>
        <p:txBody>
          <a:bodyPr/>
          <a:lstStyle/>
          <a:p>
            <a:r>
              <a:rPr lang="cs-CZ" dirty="0" err="1" smtClean="0"/>
              <a:t>Interdictum</a:t>
            </a:r>
            <a:r>
              <a:rPr lang="cs-CZ" dirty="0" smtClean="0"/>
              <a:t> </a:t>
            </a:r>
            <a:r>
              <a:rPr lang="cs-CZ" dirty="0" err="1" smtClean="0"/>
              <a:t>quam</a:t>
            </a:r>
            <a:r>
              <a:rPr lang="cs-CZ" dirty="0" smtClean="0"/>
              <a:t> </a:t>
            </a:r>
            <a:r>
              <a:rPr lang="cs-CZ" dirty="0" err="1" smtClean="0"/>
              <a:t>hereditatem</a:t>
            </a:r>
            <a:r>
              <a:rPr lang="cs-CZ" dirty="0" smtClean="0"/>
              <a:t> </a:t>
            </a:r>
          </a:p>
          <a:p>
            <a:pPr lvl="1"/>
            <a:r>
              <a:rPr lang="cs-CZ" sz="1600" dirty="0" smtClean="0"/>
              <a:t>Pokud se někdo odmítá účastnit na procesu</a:t>
            </a:r>
          </a:p>
          <a:p>
            <a:pPr lvl="1"/>
            <a:r>
              <a:rPr lang="cs-CZ" sz="1600" dirty="0" smtClean="0"/>
              <a:t>Směřuje na vydání věcí tvořících pozůstalost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728B9-6DC8-483E-BA3D-075B30D3DF3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978</TotalTime>
  <Words>2162</Words>
  <Application>Microsoft Office PowerPoint</Application>
  <PresentationFormat>Předvádění na obrazovce (4:3)</PresentationFormat>
  <Paragraphs>244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sablona cesky</vt:lpstr>
      <vt:lpstr>BÉŽOVÁ TITL</vt:lpstr>
      <vt:lpstr>DĚDICKÉ PRÁVO II.</vt:lpstr>
      <vt:lpstr>DĚDICOVÉ A DŮSLEDKY NABYTÍ POZŮSTALOSTI</vt:lpstr>
      <vt:lpstr>DĚDICOVÉ</vt:lpstr>
      <vt:lpstr>NABYTÍ POZŮSTALOSTI</vt:lpstr>
      <vt:lpstr>Následky nabytí</vt:lpstr>
      <vt:lpstr>ODPOVĚDNOST ZA DLUHY I.</vt:lpstr>
      <vt:lpstr>ODPOVĚDNOST ZA DLUHY II.</vt:lpstr>
      <vt:lpstr>OCHRANA  - ŽALOBY V DĚDICKÉM PRÁVU</vt:lpstr>
      <vt:lpstr>OCHRANA CIVILNÍHO DĚDICE</vt:lpstr>
      <vt:lpstr>OCHRANA PRAETORSKÉHO DĚDICE</vt:lpstr>
      <vt:lpstr>SINGULÁRNÍ SUKCESE  V  ŘÍMSKÉM PRÁVU</vt:lpstr>
      <vt:lpstr>HERES EX RE CERTA</vt:lpstr>
      <vt:lpstr>ODKAZY</vt:lpstr>
      <vt:lpstr>LEGATUM – odkaz dle IUS CIVILE</vt:lpstr>
      <vt:lpstr>Druhy legátů</vt:lpstr>
      <vt:lpstr>Omezení odkazů</vt:lpstr>
      <vt:lpstr>FIDEICOMMISSUM</vt:lpstr>
      <vt:lpstr>FIDEICOMMISSUM HEREDITATIS</vt:lpstr>
      <vt:lpstr>FIDEICOMMISSUM FAMILIAE RELICTUM</vt:lpstr>
      <vt:lpstr>CODICILLUS - DOVĚTEK</vt:lpstr>
      <vt:lpstr>DONATIO MORTIS CAUSA</vt:lpstr>
      <vt:lpstr>DĚKUJI ZA POZORNOST - SMĚJTE 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DĚDICKÉ PRÁVO II.</dc:title>
  <dc:creator>10908</dc:creator>
  <cp:lastModifiedBy>10908</cp:lastModifiedBy>
  <cp:revision>46</cp:revision>
  <dcterms:created xsi:type="dcterms:W3CDTF">2013-02-22T20:11:09Z</dcterms:created>
  <dcterms:modified xsi:type="dcterms:W3CDTF">2015-04-26T18:24:18Z</dcterms:modified>
</cp:coreProperties>
</file>