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2"/>
  </p:notesMasterIdLst>
  <p:handoutMasterIdLst>
    <p:handoutMasterId r:id="rId23"/>
  </p:handoutMasterIdLst>
  <p:sldIdLst>
    <p:sldId id="309" r:id="rId3"/>
    <p:sldId id="304" r:id="rId4"/>
    <p:sldId id="310" r:id="rId5"/>
    <p:sldId id="305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23" r:id="rId14"/>
    <p:sldId id="318" r:id="rId15"/>
    <p:sldId id="325" r:id="rId16"/>
    <p:sldId id="319" r:id="rId17"/>
    <p:sldId id="320" r:id="rId18"/>
    <p:sldId id="326" r:id="rId19"/>
    <p:sldId id="321" r:id="rId20"/>
    <p:sldId id="322" r:id="rId2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94" d="100"/>
          <a:sy n="94" d="100"/>
        </p:scale>
        <p:origin x="-123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66CB726-F5AA-46A6-90A1-76F87BF3091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329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AACF543-204B-4514-A1E8-E91F363C881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394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CFA0F-E879-49C2-8724-A9FB8D56A514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50F03-2412-44EA-9015-7C6E3B43407C}" type="slidenum">
              <a:rPr lang="cs-CZ"/>
              <a:pPr/>
              <a:t>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2FC157F4-874E-4FF9-9937-FC67C29AAD7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C2833A-87A7-43A8-96E5-3A42DBA67C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78843-8580-4F02-B550-8C1497011C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0E0832-F1DE-4CF4-84C0-1023E98B4B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DF858-DBD0-4DCA-BC7E-34C315F4AD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391268-37FB-4211-876C-0D85A700C5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7ABDD4-F2F3-4BD8-8CF2-6081ABEB94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F4630A-8143-4F1C-93DF-C349938D46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3AB6CF-12D7-4CB5-A3B8-3CFA9B350C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6C97AD-BA02-4444-BA56-818256EEAA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A8882E-50E7-428B-B234-BABA6841CE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AD797504-F123-47D2-B81D-55F57E46335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IURA IN RE ALIENA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sz="4000" dirty="0" smtClean="0"/>
              <a:t>VĚCNÁ PRÁVA K VĚCI CIZÍ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400" dirty="0" smtClean="0"/>
              <a:t>JUDr. Pavel </a:t>
            </a:r>
            <a:r>
              <a:rPr lang="cs-CZ" sz="2400" dirty="0" err="1" smtClean="0"/>
              <a:t>Salák</a:t>
            </a:r>
            <a:r>
              <a:rPr lang="cs-CZ" sz="2400" dirty="0" smtClean="0"/>
              <a:t> </a:t>
            </a:r>
            <a:r>
              <a:rPr lang="cs-CZ" sz="2400" dirty="0" err="1" smtClean="0"/>
              <a:t>jr</a:t>
            </a:r>
            <a:r>
              <a:rPr lang="cs-CZ" sz="2400" dirty="0" smtClean="0"/>
              <a:t>., </a:t>
            </a:r>
            <a:r>
              <a:rPr lang="cs-CZ" sz="2400" dirty="0" err="1" smtClean="0"/>
              <a:t>Ph.D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568952" cy="4536082"/>
          </a:xfrm>
        </p:spPr>
        <p:txBody>
          <a:bodyPr/>
          <a:lstStyle/>
          <a:p>
            <a:r>
              <a:rPr lang="cs-CZ" sz="2000" i="1" dirty="0" smtClean="0"/>
              <a:t>Quasi </a:t>
            </a:r>
            <a:r>
              <a:rPr lang="cs-CZ" sz="2000" i="1" dirty="0" err="1" smtClean="0"/>
              <a:t>usufructus</a:t>
            </a:r>
            <a:endParaRPr lang="cs-CZ" sz="2000" i="1" dirty="0" smtClean="0"/>
          </a:p>
          <a:p>
            <a:pPr lvl="1">
              <a:buNone/>
            </a:pPr>
            <a:r>
              <a:rPr lang="cs-CZ" sz="1800" b="1" dirty="0" smtClean="0"/>
              <a:t>Principát a </a:t>
            </a:r>
            <a:r>
              <a:rPr lang="cs-CZ" sz="1800" b="1" dirty="0" err="1" smtClean="0"/>
              <a:t>dominát</a:t>
            </a:r>
            <a:r>
              <a:rPr lang="cs-CZ" sz="1800" b="1" dirty="0"/>
              <a:t> </a:t>
            </a:r>
            <a:endParaRPr lang="cs-CZ" sz="1800" b="1" dirty="0" smtClean="0"/>
          </a:p>
          <a:p>
            <a:pPr lvl="1"/>
            <a:r>
              <a:rPr lang="cs-CZ" sz="1800" dirty="0"/>
              <a:t>P</a:t>
            </a:r>
            <a:r>
              <a:rPr lang="cs-CZ" sz="1800" dirty="0" smtClean="0"/>
              <a:t>ožívací právo k celé pozůstalosti, nebo její části (zavedeno skrz SC za císaře </a:t>
            </a:r>
            <a:r>
              <a:rPr lang="cs-CZ" sz="1800" dirty="0" err="1" smtClean="0"/>
              <a:t>Tiberia</a:t>
            </a:r>
            <a:r>
              <a:rPr lang="cs-CZ" sz="1800" dirty="0" smtClean="0"/>
              <a:t>)</a:t>
            </a:r>
          </a:p>
          <a:p>
            <a:pPr lvl="1">
              <a:buNone/>
            </a:pPr>
            <a:r>
              <a:rPr lang="cs-CZ" sz="1800" b="1" dirty="0" smtClean="0"/>
              <a:t>Justinián</a:t>
            </a:r>
          </a:p>
          <a:p>
            <a:pPr lvl="1"/>
            <a:r>
              <a:rPr lang="cs-CZ" sz="1800" dirty="0" smtClean="0"/>
              <a:t>Předmětem jsou i spotřebitelné věci</a:t>
            </a:r>
          </a:p>
          <a:p>
            <a:pPr lvl="1"/>
            <a:r>
              <a:rPr lang="cs-CZ" sz="1800" dirty="0" err="1" smtClean="0"/>
              <a:t>Usufruktář</a:t>
            </a:r>
            <a:r>
              <a:rPr lang="cs-CZ" sz="1800" dirty="0" smtClean="0"/>
              <a:t> poskytuje záruku (</a:t>
            </a:r>
            <a:r>
              <a:rPr lang="cs-CZ" sz="1800" dirty="0" err="1" smtClean="0"/>
              <a:t>cautio</a:t>
            </a:r>
            <a:r>
              <a:rPr lang="cs-CZ" sz="1800" dirty="0" smtClean="0"/>
              <a:t>), že vrátí stejné množství a stejného druhu, jako spotřeboval</a:t>
            </a:r>
          </a:p>
          <a:p>
            <a:pPr lvl="1"/>
            <a:r>
              <a:rPr lang="cs-CZ" sz="1800" dirty="0" smtClean="0"/>
              <a:t>Spotřebitelné věci se stanou vlastnictvím </a:t>
            </a:r>
            <a:r>
              <a:rPr lang="cs-CZ" sz="1800" dirty="0" err="1" smtClean="0"/>
              <a:t>usufruktáře</a:t>
            </a:r>
            <a:r>
              <a:rPr lang="cs-CZ" sz="1800" dirty="0" smtClean="0"/>
              <a:t> (proti němu a. </a:t>
            </a:r>
            <a:r>
              <a:rPr lang="cs-CZ" sz="1800" dirty="0" err="1" smtClean="0"/>
              <a:t>certea</a:t>
            </a:r>
            <a:r>
              <a:rPr lang="cs-CZ" sz="1800" dirty="0" smtClean="0"/>
              <a:t> </a:t>
            </a:r>
            <a:r>
              <a:rPr lang="cs-CZ" sz="1800" dirty="0" err="1" smtClean="0"/>
              <a:t>creditate</a:t>
            </a:r>
            <a:r>
              <a:rPr lang="cs-CZ" sz="1800" dirty="0" smtClean="0"/>
              <a:t> </a:t>
            </a:r>
            <a:r>
              <a:rPr lang="cs-CZ" sz="1800" dirty="0" err="1" smtClean="0"/>
              <a:t>pecuniae</a:t>
            </a:r>
            <a:r>
              <a:rPr lang="cs-CZ" sz="1800" dirty="0" smtClean="0"/>
              <a:t>/</a:t>
            </a:r>
            <a:r>
              <a:rPr lang="cs-CZ" sz="1800" dirty="0" err="1" smtClean="0"/>
              <a:t>condictio</a:t>
            </a:r>
            <a:r>
              <a:rPr lang="cs-CZ" sz="1800" dirty="0" smtClean="0"/>
              <a:t> </a:t>
            </a:r>
            <a:r>
              <a:rPr lang="cs-CZ" sz="1800" dirty="0" err="1" smtClean="0"/>
              <a:t>certae</a:t>
            </a:r>
            <a:r>
              <a:rPr lang="cs-CZ" sz="1800" dirty="0" smtClean="0"/>
              <a:t> </a:t>
            </a:r>
            <a:r>
              <a:rPr lang="cs-CZ" sz="1800" dirty="0" err="1" smtClean="0"/>
              <a:t>rei</a:t>
            </a:r>
            <a:r>
              <a:rPr lang="cs-CZ" sz="1800" dirty="0" smtClean="0"/>
              <a:t>)</a:t>
            </a:r>
          </a:p>
          <a:p>
            <a:r>
              <a:rPr lang="cs-CZ" sz="2000" i="1" dirty="0" err="1" smtClean="0"/>
              <a:t>Podusufructus</a:t>
            </a:r>
            <a:r>
              <a:rPr lang="cs-CZ" sz="2000" i="1" dirty="0" smtClean="0"/>
              <a:t> </a:t>
            </a:r>
          </a:p>
          <a:p>
            <a:pPr lvl="1"/>
            <a:r>
              <a:rPr lang="cs-CZ" sz="1800" dirty="0" smtClean="0"/>
              <a:t>Je možno postoupit výkon práva</a:t>
            </a:r>
          </a:p>
          <a:p>
            <a:pPr lvl="1"/>
            <a:r>
              <a:rPr lang="cs-CZ" sz="1800" dirty="0" smtClean="0"/>
              <a:t>Může být úplatný</a:t>
            </a:r>
          </a:p>
          <a:p>
            <a:pPr lvl="1"/>
            <a:r>
              <a:rPr lang="cs-CZ" sz="1800" dirty="0" smtClean="0"/>
              <a:t>Končí nejpozději smrtí </a:t>
            </a:r>
            <a:r>
              <a:rPr lang="cs-CZ" sz="1800" dirty="0" err="1" smtClean="0"/>
              <a:t>usufruktáře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Justiniánské</a:t>
            </a:r>
            <a:r>
              <a:rPr lang="cs-CZ" dirty="0" smtClean="0"/>
              <a:t> osobní služebnosti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HABITATIO</a:t>
            </a:r>
          </a:p>
          <a:p>
            <a:pPr lvl="1"/>
            <a:r>
              <a:rPr lang="cs-CZ" dirty="0" smtClean="0"/>
              <a:t>Právo bydlet v cizím bytě/domě </a:t>
            </a:r>
          </a:p>
          <a:p>
            <a:pPr lvl="1"/>
            <a:r>
              <a:rPr lang="cs-CZ" dirty="0" smtClean="0"/>
              <a:t>Možnost poskytnout ubytování dalším osobám (za úplatu)</a:t>
            </a:r>
          </a:p>
          <a:p>
            <a:pPr lvl="1"/>
            <a:r>
              <a:rPr lang="cs-CZ" dirty="0" smtClean="0"/>
              <a:t>Původně usus, </a:t>
            </a:r>
            <a:r>
              <a:rPr lang="cs-CZ" dirty="0" err="1" smtClean="0"/>
              <a:t>usufructus</a:t>
            </a:r>
            <a:endParaRPr lang="cs-CZ" dirty="0" smtClean="0"/>
          </a:p>
          <a:p>
            <a:r>
              <a:rPr lang="cs-CZ" dirty="0" smtClean="0"/>
              <a:t>OPERAE SERVURUM VEL ANIMORUM</a:t>
            </a:r>
          </a:p>
          <a:p>
            <a:pPr lvl="1"/>
            <a:r>
              <a:rPr lang="cs-CZ" dirty="0" smtClean="0"/>
              <a:t>Právo použít pracovní sílu cizího otroka, nebo zvířete</a:t>
            </a:r>
          </a:p>
          <a:p>
            <a:pPr lvl="1"/>
            <a:r>
              <a:rPr lang="cs-CZ" dirty="0" smtClean="0"/>
              <a:t>Přechází i na dědice oprávněného</a:t>
            </a:r>
          </a:p>
          <a:p>
            <a:pPr lvl="1"/>
            <a:r>
              <a:rPr lang="cs-CZ" dirty="0" smtClean="0"/>
              <a:t>Původně usus, </a:t>
            </a:r>
            <a:r>
              <a:rPr lang="cs-CZ" dirty="0" err="1" smtClean="0"/>
              <a:t>usufructus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3284984"/>
            <a:ext cx="5902300" cy="2952304"/>
          </a:xfrm>
        </p:spPr>
        <p:txBody>
          <a:bodyPr/>
          <a:lstStyle/>
          <a:p>
            <a:pPr algn="ctr"/>
            <a:r>
              <a:rPr lang="cs-CZ" dirty="0" smtClean="0"/>
              <a:t>SUPERFICIES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 PRÁVO STAVBY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SUPERFICIES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608512"/>
          </a:xfrm>
        </p:spPr>
        <p:txBody>
          <a:bodyPr/>
          <a:lstStyle/>
          <a:p>
            <a:r>
              <a:rPr lang="cs-CZ" sz="2000" dirty="0" smtClean="0"/>
              <a:t>Osoba odlišná od vlastníka může postavit (a vlastnit) budovu, aniž by byla vlastníkem pozemku – původně právo směnárníků zřídit krámek za úplatu (</a:t>
            </a:r>
            <a:r>
              <a:rPr lang="cs-CZ" sz="2000" dirty="0" err="1" smtClean="0"/>
              <a:t>solarium</a:t>
            </a:r>
            <a:r>
              <a:rPr lang="cs-CZ" sz="2000" dirty="0" smtClean="0"/>
              <a:t>) na veřejném pozemku</a:t>
            </a:r>
          </a:p>
          <a:p>
            <a:r>
              <a:rPr lang="cs-CZ" sz="2000" dirty="0" smtClean="0"/>
              <a:t>Vlastníkovi pozemku patří pozemek x stavitel má plnou dispozici se stavbou (zcizit,zničit,…)</a:t>
            </a:r>
          </a:p>
          <a:p>
            <a:r>
              <a:rPr lang="cs-CZ" sz="2000" dirty="0" smtClean="0"/>
              <a:t>Vývoj: archaické právo – stavba je vždy vlastníka pozemku; klasické právo –vychází se z nájemní smlouvy (obligační vztah) x ochrana proti třetím osobám skrz </a:t>
            </a:r>
            <a:r>
              <a:rPr lang="cs-CZ" sz="2000" dirty="0" err="1" smtClean="0"/>
              <a:t>praetora</a:t>
            </a:r>
            <a:r>
              <a:rPr lang="cs-CZ" sz="2000" dirty="0" smtClean="0"/>
              <a:t>; </a:t>
            </a:r>
            <a:r>
              <a:rPr lang="cs-CZ" sz="2000" dirty="0" err="1" smtClean="0"/>
              <a:t>justininánské</a:t>
            </a:r>
            <a:r>
              <a:rPr lang="cs-CZ" sz="2000" dirty="0" smtClean="0"/>
              <a:t> právo – absolutní právo </a:t>
            </a:r>
            <a:r>
              <a:rPr lang="cs-CZ" sz="2000" dirty="0" err="1" smtClean="0"/>
              <a:t>sui</a:t>
            </a:r>
            <a:r>
              <a:rPr lang="cs-CZ" sz="2000" dirty="0" smtClean="0"/>
              <a:t> </a:t>
            </a:r>
            <a:r>
              <a:rPr lang="cs-CZ" sz="2000" dirty="0" err="1" smtClean="0"/>
              <a:t>generis</a:t>
            </a:r>
            <a:r>
              <a:rPr lang="cs-CZ" sz="2000" dirty="0" smtClean="0"/>
              <a:t> (je dědičné a zcizitelné)</a:t>
            </a:r>
          </a:p>
          <a:p>
            <a:r>
              <a:rPr lang="cs-CZ" sz="2000" dirty="0" smtClean="0"/>
              <a:t>Ochrana</a:t>
            </a:r>
          </a:p>
          <a:p>
            <a:pPr lvl="1"/>
            <a:r>
              <a:rPr lang="cs-CZ" sz="1800" dirty="0" err="1" smtClean="0"/>
              <a:t>Interdictum</a:t>
            </a:r>
            <a:r>
              <a:rPr lang="cs-CZ" sz="1800" dirty="0" smtClean="0"/>
              <a:t> de </a:t>
            </a:r>
            <a:r>
              <a:rPr lang="cs-CZ" sz="1800" dirty="0" err="1" smtClean="0"/>
              <a:t>loco</a:t>
            </a:r>
            <a:r>
              <a:rPr lang="cs-CZ" sz="1800" dirty="0" smtClean="0"/>
              <a:t> </a:t>
            </a:r>
            <a:r>
              <a:rPr lang="cs-CZ" sz="1800" dirty="0" err="1" smtClean="0"/>
              <a:t>publico</a:t>
            </a:r>
            <a:r>
              <a:rPr lang="cs-CZ" sz="1800" dirty="0" smtClean="0"/>
              <a:t> </a:t>
            </a:r>
            <a:r>
              <a:rPr lang="cs-CZ" sz="1800" dirty="0" err="1" smtClean="0"/>
              <a:t>fruendo</a:t>
            </a:r>
            <a:r>
              <a:rPr lang="cs-CZ" sz="1800" dirty="0" smtClean="0"/>
              <a:t> – proti rušení stavitele na veřejném pozemku</a:t>
            </a:r>
          </a:p>
          <a:p>
            <a:pPr lvl="1"/>
            <a:r>
              <a:rPr lang="cs-CZ" sz="1800" dirty="0" err="1" smtClean="0"/>
              <a:t>Interdictum</a:t>
            </a:r>
            <a:r>
              <a:rPr lang="cs-CZ" sz="1800" dirty="0" smtClean="0"/>
              <a:t> de </a:t>
            </a:r>
            <a:r>
              <a:rPr lang="cs-CZ" sz="1800" dirty="0" err="1" smtClean="0"/>
              <a:t>superficionibus</a:t>
            </a:r>
            <a:r>
              <a:rPr lang="cs-CZ" sz="1800" dirty="0" smtClean="0"/>
              <a:t> – oprávněný je chráněn, jako by byl držitel</a:t>
            </a:r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superficiaria</a:t>
            </a:r>
            <a:r>
              <a:rPr lang="cs-CZ" sz="1800" dirty="0" smtClean="0"/>
              <a:t> – </a:t>
            </a:r>
            <a:r>
              <a:rPr lang="cs-CZ" sz="1800" dirty="0" err="1" smtClean="0"/>
              <a:t>actio</a:t>
            </a:r>
            <a:r>
              <a:rPr lang="cs-CZ" sz="1800" dirty="0" smtClean="0"/>
              <a:t> in </a:t>
            </a:r>
            <a:r>
              <a:rPr lang="cs-CZ" sz="1800" dirty="0" err="1" smtClean="0"/>
              <a:t>rem</a:t>
            </a:r>
            <a:r>
              <a:rPr lang="cs-CZ" sz="1800" dirty="0" smtClean="0"/>
              <a:t> – působí proti třetím osobám (Justinián)</a:t>
            </a:r>
          </a:p>
          <a:p>
            <a:endParaRPr lang="cs-CZ" sz="2000" dirty="0" smtClean="0"/>
          </a:p>
          <a:p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99792" y="3356992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EMPHYTEUSIS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DĚDIČNÝ PACHT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EMPHYTEUSIS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Věcné právo spočívající v braní užitků z cizí věci, které opravňuje emfyteutu k užívání pozemku jako by byl jeho vlastník</a:t>
            </a:r>
          </a:p>
          <a:p>
            <a:r>
              <a:rPr lang="cs-CZ" sz="2000" dirty="0" smtClean="0"/>
              <a:t>Vývoj:</a:t>
            </a:r>
          </a:p>
          <a:p>
            <a:pPr lvl="1"/>
            <a:r>
              <a:rPr lang="cs-CZ" sz="1800" dirty="0" err="1" smtClean="0"/>
              <a:t>Ius</a:t>
            </a:r>
            <a:r>
              <a:rPr lang="cs-CZ" sz="1800" dirty="0" smtClean="0"/>
              <a:t> in </a:t>
            </a:r>
            <a:r>
              <a:rPr lang="cs-CZ" sz="1800" dirty="0" err="1" smtClean="0"/>
              <a:t>agro</a:t>
            </a:r>
            <a:r>
              <a:rPr lang="cs-CZ" sz="1800" dirty="0" smtClean="0"/>
              <a:t> </a:t>
            </a:r>
            <a:r>
              <a:rPr lang="cs-CZ" sz="1800" dirty="0" err="1" smtClean="0"/>
              <a:t>vectigali</a:t>
            </a:r>
            <a:r>
              <a:rPr lang="cs-CZ" sz="1800" dirty="0" smtClean="0"/>
              <a:t> – pronájem státní půdy (později půdy v koloniích či municipiích) censory, bylo možno pozemek zlepšovat, bylo možno odvolat při neplacení poplatků (</a:t>
            </a:r>
            <a:r>
              <a:rPr lang="cs-CZ" sz="1800" dirty="0" err="1" smtClean="0"/>
              <a:t>vectigal</a:t>
            </a:r>
            <a:r>
              <a:rPr lang="cs-CZ" sz="1800" dirty="0" smtClean="0"/>
              <a:t>) doba 5, později až 100let, ochrana </a:t>
            </a:r>
            <a:r>
              <a:rPr lang="cs-CZ" sz="1800" dirty="0" err="1" smtClean="0"/>
              <a:t>inerdicti</a:t>
            </a:r>
            <a:r>
              <a:rPr lang="cs-CZ" sz="1800" dirty="0" smtClean="0"/>
              <a:t> x věcná žaloba od </a:t>
            </a:r>
            <a:r>
              <a:rPr lang="cs-CZ" sz="1800" dirty="0" err="1" smtClean="0"/>
              <a:t>praetora</a:t>
            </a:r>
            <a:r>
              <a:rPr lang="cs-CZ" sz="1800" dirty="0" smtClean="0"/>
              <a:t> už v 1. stol. př. </a:t>
            </a:r>
            <a:r>
              <a:rPr lang="cs-CZ" sz="1800" dirty="0"/>
              <a:t>n</a:t>
            </a:r>
            <a:r>
              <a:rPr lang="cs-CZ" sz="1800" dirty="0" smtClean="0"/>
              <a:t>.l.</a:t>
            </a:r>
          </a:p>
          <a:p>
            <a:pPr lvl="1"/>
            <a:r>
              <a:rPr lang="cs-CZ" sz="1800" dirty="0" err="1" smtClean="0"/>
              <a:t>Ius</a:t>
            </a:r>
            <a:r>
              <a:rPr lang="cs-CZ" sz="1800" dirty="0" smtClean="0"/>
              <a:t> perpetuum – císařství – u </a:t>
            </a:r>
            <a:r>
              <a:rPr lang="cs-CZ" sz="1800" dirty="0" err="1" smtClean="0"/>
              <a:t>pozekmů</a:t>
            </a:r>
            <a:r>
              <a:rPr lang="cs-CZ" sz="1800" dirty="0" smtClean="0"/>
              <a:t> patřících </a:t>
            </a:r>
            <a:r>
              <a:rPr lang="cs-CZ" sz="1800" dirty="0" err="1" smtClean="0"/>
              <a:t>fisku</a:t>
            </a:r>
            <a:r>
              <a:rPr lang="cs-CZ" sz="1800" dirty="0" smtClean="0"/>
              <a:t>, poplatek (</a:t>
            </a:r>
            <a:r>
              <a:rPr lang="cs-CZ" sz="1800" dirty="0" err="1" smtClean="0"/>
              <a:t>canon</a:t>
            </a:r>
            <a:r>
              <a:rPr lang="cs-CZ" sz="1800" dirty="0" smtClean="0"/>
              <a:t>) se nedal měnit</a:t>
            </a:r>
          </a:p>
          <a:p>
            <a:pPr lvl="1"/>
            <a:r>
              <a:rPr lang="cs-CZ" sz="1800" dirty="0" err="1" smtClean="0"/>
              <a:t>Ius</a:t>
            </a:r>
            <a:r>
              <a:rPr lang="cs-CZ" sz="1800" dirty="0" smtClean="0"/>
              <a:t> </a:t>
            </a:r>
            <a:r>
              <a:rPr lang="cs-CZ" sz="1800" dirty="0" err="1" smtClean="0"/>
              <a:t>emphyteuticarium</a:t>
            </a:r>
            <a:r>
              <a:rPr lang="cs-CZ" sz="1800" dirty="0" smtClean="0"/>
              <a:t> – pozemky císaři, poplatek (</a:t>
            </a:r>
            <a:r>
              <a:rPr lang="cs-CZ" sz="1800" dirty="0" err="1" smtClean="0"/>
              <a:t>canon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err="1" smtClean="0"/>
              <a:t>Emphyteusis</a:t>
            </a:r>
            <a:r>
              <a:rPr lang="cs-CZ" sz="1800" dirty="0" smtClean="0"/>
              <a:t> – za </a:t>
            </a:r>
            <a:r>
              <a:rPr lang="cs-CZ" sz="1800" dirty="0" err="1" smtClean="0"/>
              <a:t>Zenona</a:t>
            </a:r>
            <a:r>
              <a:rPr lang="cs-CZ" sz="1800" dirty="0" smtClean="0"/>
              <a:t> II. (konec 5. stol. n.l.) – mohou poskytovat i soukromníci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Emphyteusis</a:t>
            </a:r>
            <a:r>
              <a:rPr lang="cs-CZ" dirty="0" smtClean="0"/>
              <a:t>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496944" cy="4357687"/>
          </a:xfrm>
        </p:spPr>
        <p:txBody>
          <a:bodyPr/>
          <a:lstStyle/>
          <a:p>
            <a:r>
              <a:rPr lang="cs-CZ" sz="2000" dirty="0" smtClean="0"/>
              <a:t>Škody trvalé na pozemku nese vlastník x dočasné </a:t>
            </a:r>
            <a:r>
              <a:rPr lang="cs-CZ" sz="2000" dirty="0" err="1" smtClean="0"/>
              <a:t>emphyteuta</a:t>
            </a:r>
            <a:endParaRPr lang="cs-CZ" sz="2000" dirty="0" smtClean="0"/>
          </a:p>
          <a:p>
            <a:r>
              <a:rPr lang="cs-CZ" sz="2000" dirty="0" smtClean="0"/>
              <a:t>Justinián – absolutní věcné právo x odlišné od vlastnictví</a:t>
            </a:r>
          </a:p>
          <a:p>
            <a:pPr lvl="1"/>
            <a:r>
              <a:rPr lang="cs-CZ" sz="1800" dirty="0" err="1" smtClean="0"/>
              <a:t>Emphyteuta</a:t>
            </a:r>
            <a:r>
              <a:rPr lang="cs-CZ" sz="1800" dirty="0" smtClean="0"/>
              <a:t> vlastníkem plodů separací (ne percepcí)</a:t>
            </a:r>
          </a:p>
          <a:p>
            <a:pPr lvl="1"/>
            <a:r>
              <a:rPr lang="cs-CZ" sz="1800" dirty="0" err="1" smtClean="0"/>
              <a:t>Emphyteuta</a:t>
            </a:r>
            <a:r>
              <a:rPr lang="cs-CZ" sz="1800" dirty="0" smtClean="0"/>
              <a:t> může využít pozemku, může ho zlepšit x ne zhoršit</a:t>
            </a:r>
          </a:p>
          <a:p>
            <a:pPr lvl="1"/>
            <a:r>
              <a:rPr lang="cs-CZ" sz="1800" dirty="0" smtClean="0"/>
              <a:t>Povinen vlastnit poplatek (</a:t>
            </a:r>
            <a:r>
              <a:rPr lang="cs-CZ" sz="1800" dirty="0" err="1" smtClean="0"/>
              <a:t>canon</a:t>
            </a:r>
            <a:r>
              <a:rPr lang="cs-CZ" sz="1800" dirty="0" smtClean="0"/>
              <a:t>, </a:t>
            </a:r>
            <a:r>
              <a:rPr lang="cs-CZ" sz="1800" dirty="0" err="1" smtClean="0"/>
              <a:t>pensio</a:t>
            </a:r>
            <a:r>
              <a:rPr lang="cs-CZ" sz="1800" dirty="0" smtClean="0"/>
              <a:t>) – platí se ročně a je neměnný</a:t>
            </a:r>
          </a:p>
          <a:p>
            <a:pPr lvl="1"/>
            <a:r>
              <a:rPr lang="cs-CZ" sz="1800" dirty="0" smtClean="0"/>
              <a:t>Náleží mu obdoba všech procesních prostředků ochrany vlastníka (</a:t>
            </a:r>
            <a:r>
              <a:rPr lang="cs-CZ" sz="1800" dirty="0" err="1" smtClean="0"/>
              <a:t>utiles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Dědičné a zcizitelné (x povinnost oznámit + předkupní právo vlastníka, při nevyužití nárok na 2% z kupní ceny - laudemium)</a:t>
            </a:r>
          </a:p>
          <a:p>
            <a:pPr lvl="1"/>
            <a:r>
              <a:rPr lang="cs-CZ" sz="1800" dirty="0" smtClean="0"/>
              <a:t>Zrušení  - neplacení poplatků či daní po dobu 3 let, závažné zhoršení pozemku, či opakované zhoršování pozemku, neoznámení úmysl zcizit, nezaplacení laudemia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99792" y="3356992"/>
            <a:ext cx="5976664" cy="1800200"/>
          </a:xfrm>
        </p:spPr>
        <p:txBody>
          <a:bodyPr/>
          <a:lstStyle/>
          <a:p>
            <a:pPr algn="ctr"/>
            <a:r>
              <a:rPr lang="cs-CZ" dirty="0" smtClean="0"/>
              <a:t>ZÁSTAVNÍ PRÁVA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Věcně právní zajištění závazku</a:t>
            </a:r>
          </a:p>
          <a:p>
            <a:endParaRPr lang="cs-CZ" sz="2000" dirty="0" smtClean="0"/>
          </a:p>
          <a:p>
            <a:r>
              <a:rPr lang="cs-CZ" sz="2000" dirty="0" smtClean="0"/>
              <a:t>FIDUCIE</a:t>
            </a:r>
          </a:p>
          <a:p>
            <a:pPr lvl="1"/>
            <a:r>
              <a:rPr lang="cs-CZ" sz="1800" dirty="0" smtClean="0"/>
              <a:t>Převod k věrné ruce</a:t>
            </a:r>
          </a:p>
          <a:p>
            <a:pPr lvl="1"/>
            <a:r>
              <a:rPr lang="cs-CZ" sz="1800" dirty="0" smtClean="0"/>
              <a:t>Dlužník převede vlastnické právo</a:t>
            </a:r>
          </a:p>
          <a:p>
            <a:r>
              <a:rPr lang="cs-CZ" sz="2000" dirty="0" smtClean="0"/>
              <a:t>PIGNUS</a:t>
            </a:r>
          </a:p>
          <a:p>
            <a:pPr lvl="1"/>
            <a:r>
              <a:rPr lang="cs-CZ" sz="1800" dirty="0" smtClean="0"/>
              <a:t>Zástava ruční</a:t>
            </a:r>
          </a:p>
          <a:p>
            <a:pPr lvl="1"/>
            <a:r>
              <a:rPr lang="cs-CZ" sz="1800" dirty="0" smtClean="0"/>
              <a:t>Dlužník převede věřiteli svou věc do detence</a:t>
            </a:r>
          </a:p>
          <a:p>
            <a:r>
              <a:rPr lang="cs-CZ" sz="2000" dirty="0" smtClean="0"/>
              <a:t>HYPOTÉKA</a:t>
            </a:r>
          </a:p>
          <a:p>
            <a:pPr lvl="1"/>
            <a:r>
              <a:rPr lang="cs-CZ" sz="1800" dirty="0" smtClean="0"/>
              <a:t>Dlužník má zastavenou věc u sebe až do doby, kdy přestane splácet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27784" y="3501008"/>
            <a:ext cx="5904656" cy="1152128"/>
          </a:xfrm>
        </p:spPr>
        <p:txBody>
          <a:bodyPr/>
          <a:lstStyle/>
          <a:p>
            <a:pPr algn="ctr"/>
            <a:r>
              <a:rPr lang="cs-CZ" sz="5400" b="1" dirty="0" smtClean="0"/>
              <a:t>Hezké Vánoce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60E0832-F1DE-4CF4-84C0-1023E98B4B90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644008" y="5373216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/>
              <a:t>P. </a:t>
            </a:r>
            <a:r>
              <a:rPr lang="cs-CZ" sz="2000" i="1" dirty="0" err="1" smtClean="0"/>
              <a:t>Salák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jr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977ED-421C-424D-B351-8DC85EFE34CD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SERVITUTES</a:t>
            </a:r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POZEMKOVÉ</a:t>
            </a:r>
          </a:p>
          <a:p>
            <a:pPr lvl="1"/>
            <a:r>
              <a:rPr lang="cs-CZ" dirty="0" smtClean="0"/>
              <a:t>OSOBNÍ</a:t>
            </a:r>
          </a:p>
          <a:p>
            <a:r>
              <a:rPr lang="cs-CZ" dirty="0" smtClean="0"/>
              <a:t>SUPERFICIES</a:t>
            </a:r>
          </a:p>
          <a:p>
            <a:r>
              <a:rPr lang="cs-CZ" dirty="0" smtClean="0"/>
              <a:t>EMPHYTEUSIS</a:t>
            </a:r>
          </a:p>
          <a:p>
            <a:r>
              <a:rPr lang="cs-CZ" dirty="0" smtClean="0"/>
              <a:t>ZÁSTAVNÍ PRÁVA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2A46B9D-ADD1-435A-8F33-300502DDA533}" type="slidenum">
              <a:rPr lang="cs-CZ"/>
              <a:pPr/>
              <a:t>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SERVITUTES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SLUŽEBNOSTI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4A0D75-9DA0-4AB6-B544-B172A3704F95}" type="slidenum">
              <a:rPr lang="cs-CZ"/>
              <a:pPr/>
              <a:t>4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NEMINI RES SUA SERVIT</a:t>
            </a:r>
          </a:p>
          <a:p>
            <a:r>
              <a:rPr lang="cs-CZ" smtClean="0"/>
              <a:t>SERVITUS </a:t>
            </a:r>
            <a:r>
              <a:rPr lang="cs-CZ" dirty="0" smtClean="0"/>
              <a:t>IN FACIENDO CONSISTERE NEQUIT</a:t>
            </a:r>
          </a:p>
          <a:p>
            <a:r>
              <a:rPr lang="cs-CZ" dirty="0" smtClean="0"/>
              <a:t>SERVITUTIBUS CIVILITER UTENDUM EST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SERVITUTES PRAEDIORUM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496944" cy="4536082"/>
          </a:xfrm>
        </p:spPr>
        <p:txBody>
          <a:bodyPr/>
          <a:lstStyle/>
          <a:p>
            <a:r>
              <a:rPr lang="cs-CZ" sz="1800" dirty="0" smtClean="0"/>
              <a:t>Pozemkové služebnosti  - pozemek panující (</a:t>
            </a:r>
            <a:r>
              <a:rPr lang="cs-CZ" sz="1800" dirty="0" err="1" smtClean="0"/>
              <a:t>dominans</a:t>
            </a:r>
            <a:r>
              <a:rPr lang="cs-CZ" sz="1800" dirty="0" smtClean="0"/>
              <a:t>) a sloužící (</a:t>
            </a:r>
            <a:r>
              <a:rPr lang="cs-CZ" sz="1800" dirty="0" err="1" smtClean="0"/>
              <a:t>serviens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Jsou lukrativní, mají trvalý ráz (x Justinián umožnil rozvazovací podmínku), jsou nedělitelné</a:t>
            </a:r>
          </a:p>
          <a:p>
            <a:r>
              <a:rPr lang="cs-CZ" sz="1800" dirty="0" smtClean="0"/>
              <a:t>Lze je převádět x pouze spolu s pozemkem </a:t>
            </a:r>
          </a:p>
          <a:p>
            <a:r>
              <a:rPr lang="cs-CZ" sz="1800" dirty="0" err="1" smtClean="0"/>
              <a:t>Macipační</a:t>
            </a:r>
            <a:r>
              <a:rPr lang="cs-CZ" sz="1800" dirty="0" smtClean="0"/>
              <a:t> věci – nejstarší (</a:t>
            </a:r>
            <a:r>
              <a:rPr lang="cs-CZ" sz="1800" i="1" dirty="0" smtClean="0"/>
              <a:t>via, </a:t>
            </a:r>
            <a:r>
              <a:rPr lang="cs-CZ" sz="1800" i="1" dirty="0" err="1" smtClean="0"/>
              <a:t>iter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actus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aquaductus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Nemancipační</a:t>
            </a:r>
            <a:r>
              <a:rPr lang="cs-CZ" sz="1800" dirty="0" smtClean="0"/>
              <a:t> – pozdější, typicky zřizované in iure </a:t>
            </a:r>
            <a:r>
              <a:rPr lang="cs-CZ" sz="1800" dirty="0" err="1" smtClean="0"/>
              <a:t>cessio</a:t>
            </a:r>
            <a:r>
              <a:rPr lang="cs-CZ" sz="1800" dirty="0" smtClean="0"/>
              <a:t> /</a:t>
            </a:r>
            <a:r>
              <a:rPr lang="cs-CZ" sz="1800" dirty="0" err="1" smtClean="0"/>
              <a:t>raditio</a:t>
            </a:r>
            <a:r>
              <a:rPr lang="cs-CZ" sz="1800" dirty="0" smtClean="0"/>
              <a:t> až Justinián/</a:t>
            </a:r>
          </a:p>
          <a:p>
            <a:r>
              <a:rPr lang="cs-CZ" sz="1800" dirty="0" smtClean="0"/>
              <a:t>Nabývání: Vydržení zakázáno v 3. stol. př. n.l. (</a:t>
            </a:r>
            <a:r>
              <a:rPr lang="cs-CZ" sz="1800" dirty="0" err="1" smtClean="0"/>
              <a:t>lex</a:t>
            </a:r>
            <a:r>
              <a:rPr lang="cs-CZ" sz="1800" dirty="0" smtClean="0"/>
              <a:t> </a:t>
            </a:r>
            <a:r>
              <a:rPr lang="cs-CZ" sz="1800" dirty="0" err="1" smtClean="0"/>
              <a:t>Scribonia</a:t>
            </a:r>
            <a:r>
              <a:rPr lang="cs-CZ" sz="1800" dirty="0" smtClean="0"/>
              <a:t>), </a:t>
            </a:r>
            <a:r>
              <a:rPr lang="cs-CZ" sz="1800" dirty="0" err="1" smtClean="0"/>
              <a:t>dedutio</a:t>
            </a:r>
            <a:r>
              <a:rPr lang="cs-CZ" sz="1800" dirty="0" smtClean="0"/>
              <a:t> s. /zcizitel/, </a:t>
            </a:r>
            <a:r>
              <a:rPr lang="cs-CZ" sz="1800" dirty="0" err="1" smtClean="0"/>
              <a:t>impositio</a:t>
            </a:r>
            <a:r>
              <a:rPr lang="cs-CZ" sz="1800" dirty="0" smtClean="0"/>
              <a:t> s. /nabyvatel/, </a:t>
            </a:r>
            <a:r>
              <a:rPr lang="cs-CZ" sz="1800" dirty="0" err="1" smtClean="0"/>
              <a:t>adiudicatio</a:t>
            </a:r>
            <a:r>
              <a:rPr lang="cs-CZ" sz="1800" dirty="0" smtClean="0"/>
              <a:t>, </a:t>
            </a:r>
            <a:r>
              <a:rPr lang="cs-CZ" sz="1800" dirty="0" err="1" smtClean="0"/>
              <a:t>legatum</a:t>
            </a:r>
            <a:r>
              <a:rPr lang="cs-CZ" sz="1800" dirty="0" smtClean="0"/>
              <a:t> per </a:t>
            </a:r>
            <a:r>
              <a:rPr lang="cs-CZ" sz="1800" dirty="0" err="1" smtClean="0"/>
              <a:t>vindicationem</a:t>
            </a:r>
            <a:endParaRPr lang="cs-CZ" sz="1800" dirty="0" smtClean="0"/>
          </a:p>
          <a:p>
            <a:r>
              <a:rPr lang="cs-CZ" sz="1800" dirty="0" smtClean="0"/>
              <a:t>Zánik: nevykonáváním /2 roky , Justinián 10/20 let/, opakem jednání, jímž byly zřízeny, </a:t>
            </a:r>
            <a:r>
              <a:rPr lang="cs-CZ" sz="1800" dirty="0" err="1" smtClean="0"/>
              <a:t>confusio</a:t>
            </a:r>
            <a:r>
              <a:rPr lang="cs-CZ" sz="1800" dirty="0" smtClean="0"/>
              <a:t>- splynutí, </a:t>
            </a:r>
            <a:r>
              <a:rPr lang="cs-CZ" sz="1800" dirty="0" err="1" smtClean="0"/>
              <a:t>remissio</a:t>
            </a:r>
            <a:r>
              <a:rPr lang="cs-CZ" sz="1800" dirty="0" smtClean="0"/>
              <a:t> – zřeknutí</a:t>
            </a:r>
          </a:p>
          <a:p>
            <a:r>
              <a:rPr lang="cs-CZ" sz="1800" dirty="0" smtClean="0"/>
              <a:t>Ochrana: </a:t>
            </a:r>
          </a:p>
          <a:p>
            <a:pPr lvl="1"/>
            <a:r>
              <a:rPr lang="cs-CZ" sz="1600" dirty="0" err="1" smtClean="0"/>
              <a:t>Vindicatio</a:t>
            </a:r>
            <a:r>
              <a:rPr lang="cs-CZ" sz="1600" dirty="0" smtClean="0"/>
              <a:t> (a. </a:t>
            </a:r>
            <a:r>
              <a:rPr lang="cs-CZ" sz="1600" dirty="0" err="1" smtClean="0"/>
              <a:t>confessoria</a:t>
            </a:r>
            <a:r>
              <a:rPr lang="cs-CZ" sz="1600" dirty="0" smtClean="0"/>
              <a:t> – Just.) </a:t>
            </a:r>
            <a:r>
              <a:rPr lang="cs-CZ" sz="1600" dirty="0" err="1" smtClean="0"/>
              <a:t>servitutis</a:t>
            </a:r>
            <a:r>
              <a:rPr lang="cs-CZ" sz="1600" dirty="0" smtClean="0"/>
              <a:t> – cílem uznat právo služebnosti</a:t>
            </a:r>
          </a:p>
          <a:p>
            <a:pPr lvl="1"/>
            <a:r>
              <a:rPr lang="cs-CZ" sz="1600" dirty="0" smtClean="0"/>
              <a:t>A. </a:t>
            </a:r>
            <a:r>
              <a:rPr lang="cs-CZ" sz="1600" dirty="0" err="1" smtClean="0"/>
              <a:t>negatoria</a:t>
            </a:r>
            <a:r>
              <a:rPr lang="cs-CZ" sz="1600" dirty="0" smtClean="0"/>
              <a:t> </a:t>
            </a:r>
            <a:r>
              <a:rPr lang="cs-CZ" sz="1600" dirty="0" err="1" smtClean="0"/>
              <a:t>servitutis</a:t>
            </a:r>
            <a:r>
              <a:rPr lang="cs-CZ" sz="1600" dirty="0" smtClean="0"/>
              <a:t> – obrana proti osobě, která tvrdí, že má právo na služebnost</a:t>
            </a:r>
          </a:p>
          <a:p>
            <a:pPr lvl="1"/>
            <a:r>
              <a:rPr lang="cs-CZ" sz="1600" dirty="0" err="1" smtClean="0"/>
              <a:t>Cautio</a:t>
            </a:r>
            <a:r>
              <a:rPr lang="cs-CZ" sz="1600" dirty="0" smtClean="0"/>
              <a:t> </a:t>
            </a:r>
            <a:r>
              <a:rPr lang="cs-CZ" sz="1600" dirty="0" err="1" smtClean="0"/>
              <a:t>damni</a:t>
            </a:r>
            <a:r>
              <a:rPr lang="cs-CZ" sz="1600" dirty="0" smtClean="0"/>
              <a:t> </a:t>
            </a:r>
            <a:r>
              <a:rPr lang="cs-CZ" sz="1600" dirty="0" err="1" smtClean="0"/>
              <a:t>infecti</a:t>
            </a:r>
            <a:r>
              <a:rPr lang="cs-CZ" sz="1600" dirty="0" smtClean="0"/>
              <a:t>, </a:t>
            </a:r>
            <a:r>
              <a:rPr lang="cs-CZ" sz="1600" dirty="0" err="1" smtClean="0"/>
              <a:t>operis</a:t>
            </a:r>
            <a:r>
              <a:rPr lang="cs-CZ" sz="1600" dirty="0" smtClean="0"/>
              <a:t> </a:t>
            </a:r>
            <a:r>
              <a:rPr lang="cs-CZ" sz="1600" dirty="0" err="1" smtClean="0"/>
              <a:t>novi</a:t>
            </a:r>
            <a:r>
              <a:rPr lang="cs-CZ" sz="1600" dirty="0" smtClean="0"/>
              <a:t> </a:t>
            </a:r>
            <a:r>
              <a:rPr lang="cs-CZ" sz="1600" dirty="0" err="1" smtClean="0"/>
              <a:t>nuntiatio</a:t>
            </a:r>
            <a:r>
              <a:rPr lang="cs-CZ" sz="1600" dirty="0" smtClean="0"/>
              <a:t>, </a:t>
            </a:r>
            <a:r>
              <a:rPr lang="cs-CZ" sz="1600" dirty="0" err="1" smtClean="0"/>
              <a:t>interdicta</a:t>
            </a:r>
            <a:r>
              <a:rPr lang="cs-CZ" sz="1600" dirty="0" smtClean="0"/>
              <a:t> (de </a:t>
            </a:r>
            <a:r>
              <a:rPr lang="cs-CZ" sz="1600" dirty="0" err="1" smtClean="0"/>
              <a:t>cloacis</a:t>
            </a:r>
            <a:r>
              <a:rPr lang="cs-CZ" sz="1600" dirty="0" smtClean="0"/>
              <a:t>, de fonte..)</a:t>
            </a:r>
          </a:p>
          <a:p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SERVITUTES PRAEDIORUM RUSTICORUM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3238"/>
            <a:ext cx="8280920" cy="4536082"/>
          </a:xfrm>
        </p:spPr>
        <p:txBody>
          <a:bodyPr/>
          <a:lstStyle/>
          <a:p>
            <a:r>
              <a:rPr lang="cs-CZ" sz="2000" dirty="0" smtClean="0"/>
              <a:t>Venkovské neboli polní</a:t>
            </a:r>
          </a:p>
          <a:p>
            <a:r>
              <a:rPr lang="cs-CZ" sz="2000" dirty="0" err="1" smtClean="0"/>
              <a:t>Iter</a:t>
            </a:r>
            <a:r>
              <a:rPr lang="cs-CZ" sz="2000" dirty="0" smtClean="0"/>
              <a:t> – stezka – přecházení + jízda koněm</a:t>
            </a:r>
          </a:p>
          <a:p>
            <a:r>
              <a:rPr lang="cs-CZ" sz="2000" dirty="0" smtClean="0"/>
              <a:t>Via – cesta – přejíždět s nákladem (zahrnuje </a:t>
            </a:r>
            <a:r>
              <a:rPr lang="cs-CZ" sz="2000" dirty="0" err="1" smtClean="0"/>
              <a:t>iter</a:t>
            </a:r>
            <a:r>
              <a:rPr lang="cs-CZ" sz="2000" dirty="0" smtClean="0"/>
              <a:t> a </a:t>
            </a:r>
            <a:r>
              <a:rPr lang="cs-CZ" sz="2000" dirty="0" err="1" smtClean="0"/>
              <a:t>actus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Actus</a:t>
            </a:r>
            <a:r>
              <a:rPr lang="cs-CZ" sz="2000" dirty="0" smtClean="0"/>
              <a:t> – hnát dobytek (zahrnuje </a:t>
            </a:r>
            <a:r>
              <a:rPr lang="cs-CZ" sz="2000" dirty="0" err="1" smtClean="0"/>
              <a:t>iter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Aqeaductus</a:t>
            </a:r>
            <a:r>
              <a:rPr lang="cs-CZ" sz="2000" dirty="0" smtClean="0"/>
              <a:t> – právo vést vodu v konstrukci k tomu sloužící</a:t>
            </a:r>
          </a:p>
          <a:p>
            <a:r>
              <a:rPr lang="cs-CZ" sz="2000" dirty="0" err="1" smtClean="0"/>
              <a:t>Aquae</a:t>
            </a:r>
            <a:r>
              <a:rPr lang="cs-CZ" sz="2000" dirty="0" smtClean="0"/>
              <a:t> </a:t>
            </a:r>
            <a:r>
              <a:rPr lang="cs-CZ" sz="2000" dirty="0" err="1" smtClean="0"/>
              <a:t>haustus</a:t>
            </a:r>
            <a:r>
              <a:rPr lang="cs-CZ" sz="2000" dirty="0" smtClean="0"/>
              <a:t> – nabírat vodu a odnášet si ji</a:t>
            </a:r>
          </a:p>
          <a:p>
            <a:r>
              <a:rPr lang="cs-CZ" sz="2000" dirty="0" err="1" smtClean="0"/>
              <a:t>Pecoris</a:t>
            </a:r>
            <a:r>
              <a:rPr lang="cs-CZ" sz="2000" dirty="0" smtClean="0"/>
              <a:t> in </a:t>
            </a:r>
            <a:r>
              <a:rPr lang="cs-CZ" sz="2000" dirty="0" err="1" smtClean="0"/>
              <a:t>aquam</a:t>
            </a:r>
            <a:r>
              <a:rPr lang="cs-CZ" sz="2000" dirty="0" smtClean="0"/>
              <a:t> </a:t>
            </a:r>
            <a:r>
              <a:rPr lang="cs-CZ" sz="2000" dirty="0" err="1" smtClean="0"/>
              <a:t>appellandi</a:t>
            </a:r>
            <a:r>
              <a:rPr lang="cs-CZ" sz="2000" dirty="0" smtClean="0"/>
              <a:t> – hnát dobytek za účelem jeho napojení</a:t>
            </a:r>
          </a:p>
          <a:p>
            <a:r>
              <a:rPr lang="cs-CZ" sz="2000" dirty="0" err="1" smtClean="0"/>
              <a:t>Pascendi</a:t>
            </a:r>
            <a:r>
              <a:rPr lang="cs-CZ" sz="2000" dirty="0" smtClean="0"/>
              <a:t> – pást</a:t>
            </a:r>
          </a:p>
          <a:p>
            <a:endParaRPr lang="cs-CZ" sz="2000" dirty="0" smtClean="0"/>
          </a:p>
          <a:p>
            <a:r>
              <a:rPr lang="cs-CZ" sz="2000" dirty="0" smtClean="0"/>
              <a:t>Další – možnost těžit písek, kámen, dřevo, pálit vápno, přepravovat se lodí po cizí vodní nádrži, povinnost přijímat dešťovou vodu z výše položeného pozemku,…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SERVITUTES PRAEDIORUM URBANORUM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3238"/>
            <a:ext cx="8568952" cy="4357687"/>
          </a:xfrm>
        </p:spPr>
        <p:txBody>
          <a:bodyPr/>
          <a:lstStyle/>
          <a:p>
            <a:r>
              <a:rPr lang="cs-CZ" sz="2000" dirty="0" smtClean="0"/>
              <a:t>Souvisí s rozvoje měst</a:t>
            </a:r>
          </a:p>
          <a:p>
            <a:r>
              <a:rPr lang="cs-CZ" sz="2000" dirty="0" err="1" smtClean="0"/>
              <a:t>Altuis</a:t>
            </a:r>
            <a:r>
              <a:rPr lang="cs-CZ" sz="2000" dirty="0" smtClean="0"/>
              <a:t> non </a:t>
            </a:r>
            <a:r>
              <a:rPr lang="cs-CZ" sz="2000" dirty="0" err="1" smtClean="0"/>
              <a:t>tolendi</a:t>
            </a:r>
            <a:r>
              <a:rPr lang="cs-CZ" sz="2000" dirty="0" smtClean="0"/>
              <a:t> – zákaz stavět na d určitou výši (aby nebránil světlu)</a:t>
            </a:r>
          </a:p>
          <a:p>
            <a:r>
              <a:rPr lang="cs-CZ" sz="2000" dirty="0" err="1" smtClean="0"/>
              <a:t>Oneris</a:t>
            </a:r>
            <a:r>
              <a:rPr lang="cs-CZ" sz="2000" dirty="0" smtClean="0"/>
              <a:t> </a:t>
            </a:r>
            <a:r>
              <a:rPr lang="cs-CZ" sz="2000" dirty="0" err="1" smtClean="0"/>
              <a:t>ferendi</a:t>
            </a:r>
            <a:r>
              <a:rPr lang="cs-CZ" sz="2000" dirty="0" smtClean="0"/>
              <a:t> – opření stavby o zeď a nebo sloup – služebná stavba musí být udržována (výjimka ze zásady že nespočívá v konání)</a:t>
            </a:r>
          </a:p>
          <a:p>
            <a:r>
              <a:rPr lang="cs-CZ" sz="2000" dirty="0" err="1" smtClean="0"/>
              <a:t>Tigni</a:t>
            </a:r>
            <a:r>
              <a:rPr lang="cs-CZ" sz="2000" dirty="0" smtClean="0"/>
              <a:t> </a:t>
            </a:r>
            <a:r>
              <a:rPr lang="cs-CZ" sz="2000" dirty="0" err="1" smtClean="0"/>
              <a:t>immitendi</a:t>
            </a:r>
            <a:r>
              <a:rPr lang="cs-CZ" sz="2000" dirty="0" smtClean="0"/>
              <a:t> – zapuštění trámu</a:t>
            </a:r>
          </a:p>
          <a:p>
            <a:r>
              <a:rPr lang="cs-CZ" sz="2000" dirty="0" err="1" smtClean="0"/>
              <a:t>Lumis</a:t>
            </a:r>
            <a:r>
              <a:rPr lang="cs-CZ" sz="2000" dirty="0" smtClean="0"/>
              <a:t> </a:t>
            </a:r>
            <a:r>
              <a:rPr lang="cs-CZ" sz="2000" dirty="0" err="1" smtClean="0"/>
              <a:t>immitendi</a:t>
            </a:r>
            <a:r>
              <a:rPr lang="cs-CZ" sz="2000" dirty="0" smtClean="0"/>
              <a:t> – prorazit okno v cizí zdi</a:t>
            </a:r>
          </a:p>
          <a:p>
            <a:r>
              <a:rPr lang="cs-CZ" sz="2000" dirty="0" smtClean="0"/>
              <a:t>Ne </a:t>
            </a:r>
            <a:r>
              <a:rPr lang="cs-CZ" sz="2000" dirty="0" err="1" smtClean="0"/>
              <a:t>luminibus</a:t>
            </a:r>
            <a:r>
              <a:rPr lang="cs-CZ" sz="2000" dirty="0" smtClean="0"/>
              <a:t> </a:t>
            </a:r>
            <a:r>
              <a:rPr lang="cs-CZ" sz="2000" dirty="0" err="1" smtClean="0"/>
              <a:t>officiatur</a:t>
            </a:r>
            <a:r>
              <a:rPr lang="cs-CZ" sz="2000" dirty="0" smtClean="0"/>
              <a:t> – neodnímat světlo</a:t>
            </a:r>
          </a:p>
          <a:p>
            <a:endParaRPr lang="cs-CZ" sz="2000" dirty="0" smtClean="0"/>
          </a:p>
          <a:p>
            <a:r>
              <a:rPr lang="cs-CZ" sz="2000" dirty="0" smtClean="0"/>
              <a:t>Další: neodjímat vyhlídku, služebnost balkonu, střechy nad sousedovým pozemkem, hnát páru z lázní štolou do vedení na cizím pozemku, svádět dešťovou vodu žlabem na cizí pozemek, vhánět kouř na cizí pozemek,…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SERVITUTES PERSONARUM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Osobní – jsou vázány na oprávněnou osobu</a:t>
            </a:r>
          </a:p>
          <a:p>
            <a:r>
              <a:rPr lang="cs-CZ" sz="2000" dirty="0" smtClean="0"/>
              <a:t>Mají časově omezený ráz (smrt, </a:t>
            </a:r>
            <a:r>
              <a:rPr lang="cs-CZ" sz="2000" dirty="0" err="1" smtClean="0"/>
              <a:t>usufructus</a:t>
            </a:r>
            <a:r>
              <a:rPr lang="cs-CZ" sz="2000" dirty="0" smtClean="0"/>
              <a:t> -100let u právnických osob x až v císařství)</a:t>
            </a:r>
          </a:p>
          <a:p>
            <a:r>
              <a:rPr lang="cs-CZ" sz="2000" dirty="0" smtClean="0"/>
              <a:t>Není možné je převádět x možno postoupit výkon práva</a:t>
            </a:r>
          </a:p>
          <a:p>
            <a:r>
              <a:rPr lang="cs-CZ" sz="2000" dirty="0" smtClean="0"/>
              <a:t>Mají alimentační povahu</a:t>
            </a:r>
          </a:p>
          <a:p>
            <a:r>
              <a:rPr lang="cs-CZ" sz="2000" dirty="0" smtClean="0"/>
              <a:t>Jsou lukrativní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USUS – PRÁVO UŽÍVACÍ</a:t>
            </a:r>
          </a:p>
          <a:p>
            <a:r>
              <a:rPr lang="cs-CZ" sz="2000" dirty="0" smtClean="0"/>
              <a:t>Oprávněný může užívat cizí věc</a:t>
            </a:r>
          </a:p>
          <a:p>
            <a:r>
              <a:rPr lang="cs-CZ" sz="2000" dirty="0" smtClean="0"/>
              <a:t>Může brát plody jen pro svou osobní potřebu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 smtClean="0"/>
              <a:t>USUFRUCTUS – POŽÍVACÍ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80520"/>
          </a:xfrm>
        </p:spPr>
        <p:txBody>
          <a:bodyPr/>
          <a:lstStyle/>
          <a:p>
            <a:r>
              <a:rPr lang="cs-CZ" sz="2000" dirty="0" smtClean="0"/>
              <a:t>Snaha zajistit vdovu (od 3. stol. př. n.l.) – zejména skrze legát </a:t>
            </a:r>
            <a:r>
              <a:rPr lang="cs-CZ" sz="2000" dirty="0" err="1" smtClean="0"/>
              <a:t>sinendi</a:t>
            </a:r>
            <a:r>
              <a:rPr lang="cs-CZ" sz="2000" dirty="0" smtClean="0"/>
              <a:t> </a:t>
            </a:r>
            <a:r>
              <a:rPr lang="cs-CZ" sz="2000" dirty="0" err="1" smtClean="0"/>
              <a:t>modo</a:t>
            </a:r>
            <a:r>
              <a:rPr lang="cs-CZ" sz="2000" dirty="0" smtClean="0"/>
              <a:t>, později per </a:t>
            </a:r>
            <a:r>
              <a:rPr lang="cs-CZ" sz="2000" dirty="0" err="1" smtClean="0"/>
              <a:t>vindicationem</a:t>
            </a:r>
            <a:endParaRPr lang="cs-CZ" sz="2000" dirty="0" smtClean="0"/>
          </a:p>
          <a:p>
            <a:r>
              <a:rPr lang="cs-CZ" sz="2000" dirty="0" smtClean="0"/>
              <a:t>Charakter:</a:t>
            </a:r>
          </a:p>
          <a:p>
            <a:pPr lvl="1"/>
            <a:r>
              <a:rPr lang="cs-CZ" sz="1800" dirty="0" smtClean="0"/>
              <a:t>Právo užívat věc a brát z ní plody – nespotřebitelné a plodonosné věci</a:t>
            </a:r>
          </a:p>
          <a:p>
            <a:pPr lvl="1"/>
            <a:r>
              <a:rPr lang="cs-CZ" sz="1800" dirty="0" err="1" smtClean="0"/>
              <a:t>Usufruktář</a:t>
            </a:r>
            <a:r>
              <a:rPr lang="cs-CZ" sz="1800" dirty="0" smtClean="0"/>
              <a:t> je vlastníkem plodů percepcí/sklizní</a:t>
            </a:r>
          </a:p>
          <a:p>
            <a:pPr lvl="1"/>
            <a:r>
              <a:rPr lang="cs-CZ" sz="1800" dirty="0" smtClean="0"/>
              <a:t>Salva </a:t>
            </a:r>
            <a:r>
              <a:rPr lang="cs-CZ" sz="1800" dirty="0" err="1" smtClean="0"/>
              <a:t>rerum</a:t>
            </a:r>
            <a:r>
              <a:rPr lang="cs-CZ" sz="1800" dirty="0" smtClean="0"/>
              <a:t> </a:t>
            </a:r>
            <a:r>
              <a:rPr lang="cs-CZ" sz="1800" dirty="0" err="1" smtClean="0"/>
              <a:t>substantia</a:t>
            </a:r>
            <a:r>
              <a:rPr lang="cs-CZ" sz="1800" dirty="0" smtClean="0"/>
              <a:t> – </a:t>
            </a:r>
            <a:r>
              <a:rPr lang="cs-CZ" sz="1800" dirty="0" err="1" smtClean="0"/>
              <a:t>usufruktář</a:t>
            </a:r>
            <a:r>
              <a:rPr lang="cs-CZ" sz="1800" dirty="0" smtClean="0"/>
              <a:t> má zachovat stav hospodářského určení věci a starat se o ni jako dobrý hospodář</a:t>
            </a:r>
          </a:p>
          <a:p>
            <a:pPr lvl="1"/>
            <a:r>
              <a:rPr lang="cs-CZ" sz="1800" dirty="0" err="1" smtClean="0"/>
              <a:t>Usufruktář</a:t>
            </a:r>
            <a:r>
              <a:rPr lang="cs-CZ" sz="1800" dirty="0" smtClean="0"/>
              <a:t> je </a:t>
            </a:r>
            <a:r>
              <a:rPr lang="cs-CZ" sz="1800" dirty="0" err="1" smtClean="0"/>
              <a:t>detentor</a:t>
            </a:r>
            <a:endParaRPr lang="cs-CZ" sz="1800" dirty="0" smtClean="0"/>
          </a:p>
          <a:p>
            <a:pPr lvl="1"/>
            <a:r>
              <a:rPr lang="cs-CZ" sz="1800" dirty="0" err="1" smtClean="0"/>
              <a:t>Cautio</a:t>
            </a:r>
            <a:r>
              <a:rPr lang="cs-CZ" sz="1800" dirty="0" smtClean="0"/>
              <a:t> </a:t>
            </a:r>
            <a:r>
              <a:rPr lang="cs-CZ" sz="1800" dirty="0" err="1" smtClean="0"/>
              <a:t>usufructaria</a:t>
            </a:r>
            <a:r>
              <a:rPr lang="cs-CZ" sz="1800" dirty="0" smtClean="0"/>
              <a:t> – </a:t>
            </a:r>
            <a:r>
              <a:rPr lang="cs-CZ" sz="1800" dirty="0" err="1" smtClean="0"/>
              <a:t>praetorská</a:t>
            </a:r>
            <a:r>
              <a:rPr lang="cs-CZ" sz="1800" dirty="0" smtClean="0"/>
              <a:t> stipulace, že věc bude řádně vrácena </a:t>
            </a:r>
          </a:p>
          <a:p>
            <a:r>
              <a:rPr lang="cs-CZ" sz="2000" dirty="0" smtClean="0"/>
              <a:t>Ochrana: </a:t>
            </a:r>
          </a:p>
          <a:p>
            <a:r>
              <a:rPr lang="cs-CZ" sz="2000" dirty="0" err="1" smtClean="0"/>
              <a:t>Vindicatio</a:t>
            </a:r>
            <a:r>
              <a:rPr lang="cs-CZ" sz="2000" dirty="0" smtClean="0"/>
              <a:t> </a:t>
            </a:r>
            <a:r>
              <a:rPr lang="cs-CZ" sz="2000" dirty="0" err="1" smtClean="0"/>
              <a:t>usufructaria</a:t>
            </a:r>
            <a:r>
              <a:rPr lang="cs-CZ" sz="2000" dirty="0" smtClean="0"/>
              <a:t> – ochrana proti vlastníkovi věci</a:t>
            </a:r>
          </a:p>
          <a:p>
            <a:r>
              <a:rPr lang="cs-CZ" sz="2000" dirty="0" smtClean="0"/>
              <a:t>A. </a:t>
            </a:r>
            <a:r>
              <a:rPr lang="cs-CZ" sz="2000" dirty="0" err="1" smtClean="0"/>
              <a:t>confessoria</a:t>
            </a:r>
            <a:r>
              <a:rPr lang="cs-CZ" sz="2000" dirty="0" smtClean="0"/>
              <a:t> </a:t>
            </a:r>
            <a:r>
              <a:rPr lang="cs-CZ" sz="2000" dirty="0" err="1" smtClean="0"/>
              <a:t>servitutis</a:t>
            </a:r>
            <a:r>
              <a:rPr lang="cs-CZ" sz="2000" dirty="0" smtClean="0"/>
              <a:t> – totéž (za Justiniána)</a:t>
            </a:r>
          </a:p>
          <a:p>
            <a:r>
              <a:rPr lang="cs-CZ" sz="2000" dirty="0" err="1" smtClean="0"/>
              <a:t>Interdictum</a:t>
            </a:r>
            <a:r>
              <a:rPr lang="cs-CZ" sz="2000" dirty="0" smtClean="0"/>
              <a:t> </a:t>
            </a:r>
            <a:r>
              <a:rPr lang="cs-CZ" sz="2000" dirty="0" err="1" smtClean="0"/>
              <a:t>quem</a:t>
            </a:r>
            <a:r>
              <a:rPr lang="cs-CZ" sz="2000" dirty="0" smtClean="0"/>
              <a:t> </a:t>
            </a:r>
            <a:r>
              <a:rPr lang="cs-CZ" sz="2000" dirty="0" err="1" smtClean="0"/>
              <a:t>usufructum</a:t>
            </a:r>
            <a:r>
              <a:rPr lang="cs-CZ" sz="2000" dirty="0" smtClean="0"/>
              <a:t> – na vydání pozemku, který je předmětem služebnosti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E0832-F1DE-4CF4-84C0-1023E98B4B9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112</TotalTime>
  <Words>1171</Words>
  <Application>Microsoft Office PowerPoint</Application>
  <PresentationFormat>Předvádění na obrazovce (4:3)</PresentationFormat>
  <Paragraphs>169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sablona cesky</vt:lpstr>
      <vt:lpstr>BÉŽOVÁ TITL</vt:lpstr>
      <vt:lpstr>IURA IN RE ALIENA - VĚCNÁ PRÁVA K VĚCI CIZÍ  JUDr. Pavel Salák jr., Ph.D.</vt:lpstr>
      <vt:lpstr>OBSAH</vt:lpstr>
      <vt:lpstr>SERVITUTES - SLUŽEBNOSTI</vt:lpstr>
      <vt:lpstr>OBECNÉ ZÁSADY</vt:lpstr>
      <vt:lpstr>SERVITUTES PRAEDIORUM</vt:lpstr>
      <vt:lpstr>SERVITUTES PRAEDIORUM RUSTICORUM</vt:lpstr>
      <vt:lpstr>SERVITUTES PRAEDIORUM URBANORUM</vt:lpstr>
      <vt:lpstr>SERVITUTES PERSONARUM</vt:lpstr>
      <vt:lpstr>USUFRUCTUS – POŽÍVACÍ PRÁVO</vt:lpstr>
      <vt:lpstr>Zvláštní druhy</vt:lpstr>
      <vt:lpstr>Justiniánské osobní služebnosti</vt:lpstr>
      <vt:lpstr>SUPERFICIES -  PRÁVO STAVBY</vt:lpstr>
      <vt:lpstr>SUPERFICIES</vt:lpstr>
      <vt:lpstr>EMPHYTEUSIS - DĚDIČNÝ PACHT</vt:lpstr>
      <vt:lpstr>EMPHYTEUSIS</vt:lpstr>
      <vt:lpstr>Emphyteusis - obsah</vt:lpstr>
      <vt:lpstr>ZÁSTAVNÍ PRÁVA</vt:lpstr>
      <vt:lpstr>ZÁSTAVNÍ PRÁVO</vt:lpstr>
      <vt:lpstr>Hezké Vánoce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IURA IN RE ALIENA - VĚCNÁ PRÁVA K VĚCI CIZÍ  JUDr. Pavel Salák jr., Ph.D.</dc:title>
  <dc:creator>10908</dc:creator>
  <cp:lastModifiedBy>10908</cp:lastModifiedBy>
  <cp:revision>12</cp:revision>
  <dcterms:created xsi:type="dcterms:W3CDTF">2014-12-16T06:46:21Z</dcterms:created>
  <dcterms:modified xsi:type="dcterms:W3CDTF">2015-11-23T13:21:22Z</dcterms:modified>
</cp:coreProperties>
</file>