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0" r:id="rId5"/>
    <p:sldId id="270" r:id="rId6"/>
    <p:sldId id="271" r:id="rId7"/>
    <p:sldId id="269" r:id="rId8"/>
    <p:sldId id="261" r:id="rId9"/>
    <p:sldId id="262" r:id="rId10"/>
    <p:sldId id="263" r:id="rId11"/>
    <p:sldId id="264" r:id="rId12"/>
    <p:sldId id="266" r:id="rId13"/>
    <p:sldId id="265" r:id="rId14"/>
    <p:sldId id="267" r:id="rId15"/>
    <p:sldId id="268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C06AD234-0BDD-4211-8D55-C352479594A3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EE90FE7-05DC-432F-A0B1-3812B39021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CEEFE6-4876-4B19-8024-0F6E9281FA35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B5E1BB0-09A6-400E-94F0-CCFC1ED48B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785E5A-B433-47E0-87E4-8AA10CECCB64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EBE3AD-E3C6-4B43-A56F-3285A8F88D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AD43E8-4B26-46C0-962F-E6FD6311E4EF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F337A7-AA0F-4859-9CB9-5CC3755FE3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23FBC6CC-8447-4E77-8165-8CD31225C4B5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E61E9CF-3E7C-4FC1-B750-00395812B8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50CCC8-79D5-4EBF-8DDC-7D31B9EB8216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C25519E0-9326-404D-A004-F74F97747B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36C875-19C1-4DCA-996E-56F3E489BFEA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7A3F73F9-F52F-4523-861D-071445ABFAB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0C37024-7CFB-402E-A47C-D0D27F9A3E32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FD4586-EFA1-45BE-8DFD-77FD1CD6FF0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9DAC1D-2E08-482C-BDFB-39F4FB0B4EFE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CE5447-A122-4568-8B6C-626AAC8BD37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57B6F90F-89A2-4B01-A94C-441FBD005FB0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336082F-CBA4-4545-9600-B51D85078A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E0085AF1-6FAF-499C-8592-E5B41F614A80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DAF72C9-611C-408E-B94F-56E8C7BCC7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fld id="{B1F63F21-8B3A-4DED-8299-E2D82743F78C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A762A421-42A1-476B-8ABE-BEC9C8783A6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Kontraktační systém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JUDr. Pavel </a:t>
            </a:r>
            <a:r>
              <a:rPr lang="cs-CZ" dirty="0" err="1" smtClean="0"/>
              <a:t>Salák</a:t>
            </a:r>
            <a:r>
              <a:rPr lang="cs-CZ" dirty="0" smtClean="0"/>
              <a:t> </a:t>
            </a:r>
            <a:r>
              <a:rPr lang="cs-CZ" dirty="0" err="1" smtClean="0"/>
              <a:t>jr</a:t>
            </a:r>
            <a:r>
              <a:rPr lang="cs-CZ" dirty="0" smtClean="0"/>
              <a:t>.,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1"/>
          <p:cNvSpPr txBox="1">
            <a:spLocks noChangeArrowheads="1"/>
          </p:cNvSpPr>
          <p:nvPr/>
        </p:nvSpPr>
        <p:spPr bwMode="auto">
          <a:xfrm>
            <a:off x="2124075" y="260350"/>
            <a:ext cx="4751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VERBÁLNÍ KONTRAKTY</a:t>
            </a:r>
          </a:p>
        </p:txBody>
      </p:sp>
      <p:sp>
        <p:nvSpPr>
          <p:cNvPr id="11267" name="TextovéPole 2"/>
          <p:cNvSpPr txBox="1">
            <a:spLocks noChangeArrowheads="1"/>
          </p:cNvSpPr>
          <p:nvPr/>
        </p:nvSpPr>
        <p:spPr bwMode="auto">
          <a:xfrm>
            <a:off x="900113" y="692150"/>
            <a:ext cx="7488237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>
                <a:latin typeface="Calibri" pitchFamily="34" charset="0"/>
              </a:rPr>
              <a:t>- kontrakty </a:t>
            </a:r>
            <a:r>
              <a:rPr lang="cs-CZ" sz="1400" dirty="0">
                <a:latin typeface="Calibri" pitchFamily="34" charset="0"/>
              </a:rPr>
              <a:t>uzavírané STANOVENOU ústní formou</a:t>
            </a:r>
          </a:p>
          <a:p>
            <a:r>
              <a:rPr lang="cs-CZ" sz="1400" dirty="0">
                <a:latin typeface="Calibri" pitchFamily="34" charset="0"/>
              </a:rPr>
              <a:t>- </a:t>
            </a:r>
            <a:r>
              <a:rPr lang="cs-CZ" sz="1400" dirty="0" smtClean="0">
                <a:latin typeface="Calibri" pitchFamily="34" charset="0"/>
              </a:rPr>
              <a:t>dání </a:t>
            </a:r>
            <a:r>
              <a:rPr lang="cs-CZ" sz="1400" dirty="0">
                <a:latin typeface="Calibri" pitchFamily="34" charset="0"/>
              </a:rPr>
              <a:t>slibu – </a:t>
            </a:r>
            <a:r>
              <a:rPr lang="cs-CZ" sz="1400" dirty="0" smtClean="0">
                <a:latin typeface="Calibri" pitchFamily="34" charset="0"/>
              </a:rPr>
              <a:t>otázka, </a:t>
            </a:r>
            <a:r>
              <a:rPr lang="cs-CZ" sz="1400" dirty="0">
                <a:latin typeface="Calibri" pitchFamily="34" charset="0"/>
              </a:rPr>
              <a:t>na kterou následuje příslušná odpověď</a:t>
            </a:r>
          </a:p>
          <a:p>
            <a:endParaRPr lang="cs-CZ" sz="1400" dirty="0">
              <a:latin typeface="Calibri" pitchFamily="34" charset="0"/>
            </a:endParaRPr>
          </a:p>
          <a:p>
            <a:r>
              <a:rPr lang="cs-CZ" sz="1400" dirty="0">
                <a:latin typeface="Calibri" pitchFamily="34" charset="0"/>
              </a:rPr>
              <a:t> </a:t>
            </a:r>
            <a:r>
              <a:rPr lang="cs-CZ" sz="1400" b="1" dirty="0">
                <a:latin typeface="Calibri" pitchFamily="34" charset="0"/>
              </a:rPr>
              <a:t>SPONSE </a:t>
            </a:r>
          </a:p>
          <a:p>
            <a:pPr>
              <a:buFontTx/>
              <a:buChar char="-"/>
            </a:pPr>
            <a:r>
              <a:rPr lang="cs-CZ" sz="1400" dirty="0" smtClean="0">
                <a:latin typeface="Calibri" pitchFamily="34" charset="0"/>
              </a:rPr>
              <a:t> náboženský </a:t>
            </a:r>
            <a:r>
              <a:rPr lang="cs-CZ" sz="1400" dirty="0">
                <a:latin typeface="Calibri" pitchFamily="34" charset="0"/>
              </a:rPr>
              <a:t>původ – původně </a:t>
            </a:r>
            <a:r>
              <a:rPr lang="cs-CZ" sz="1400" dirty="0" err="1">
                <a:latin typeface="Calibri" pitchFamily="34" charset="0"/>
              </a:rPr>
              <a:t>přípověď</a:t>
            </a:r>
            <a:r>
              <a:rPr lang="cs-CZ" sz="1400" dirty="0">
                <a:latin typeface="Calibri" pitchFamily="34" charset="0"/>
              </a:rPr>
              <a:t> spojená se sakrálním aktem /např. slavnostní zapití/ – dle zákona XII. Desek nebyl ještě žalovatelný</a:t>
            </a:r>
          </a:p>
          <a:p>
            <a:pPr>
              <a:buFontTx/>
              <a:buChar char="-"/>
            </a:pPr>
            <a:r>
              <a:rPr lang="cs-CZ" sz="1400" dirty="0">
                <a:latin typeface="Calibri" pitchFamily="34" charset="0"/>
              </a:rPr>
              <a:t>  vyhrazena jen římským občanům</a:t>
            </a:r>
          </a:p>
          <a:p>
            <a:r>
              <a:rPr lang="cs-CZ" sz="1400" dirty="0">
                <a:latin typeface="Calibri" pitchFamily="34" charset="0"/>
              </a:rPr>
              <a:t> DARI SPONDES? – SPONDEO!</a:t>
            </a:r>
          </a:p>
          <a:p>
            <a:endParaRPr lang="cs-CZ" sz="1400" dirty="0">
              <a:latin typeface="Calibri" pitchFamily="34" charset="0"/>
            </a:endParaRPr>
          </a:p>
          <a:p>
            <a:r>
              <a:rPr lang="cs-CZ" sz="1400" b="1" dirty="0">
                <a:latin typeface="Calibri" pitchFamily="34" charset="0"/>
              </a:rPr>
              <a:t>STIPULATIO </a:t>
            </a:r>
          </a:p>
          <a:p>
            <a:r>
              <a:rPr lang="cs-CZ" sz="1400" dirty="0" smtClean="0">
                <a:latin typeface="Calibri" pitchFamily="34" charset="0"/>
              </a:rPr>
              <a:t>- </a:t>
            </a:r>
            <a:r>
              <a:rPr lang="cs-CZ" sz="1400" dirty="0">
                <a:latin typeface="Calibri" pitchFamily="34" charset="0"/>
              </a:rPr>
              <a:t>přípustná i pro cizince</a:t>
            </a:r>
          </a:p>
          <a:p>
            <a:r>
              <a:rPr lang="cs-CZ" sz="1400" dirty="0">
                <a:latin typeface="Calibri" pitchFamily="34" charset="0"/>
              </a:rPr>
              <a:t>- musela být provedena jinými slovy než </a:t>
            </a:r>
            <a:r>
              <a:rPr lang="cs-CZ" sz="1400" dirty="0" err="1">
                <a:latin typeface="Calibri" pitchFamily="34" charset="0"/>
              </a:rPr>
              <a:t>sponse</a:t>
            </a:r>
            <a:r>
              <a:rPr lang="cs-CZ" sz="1400" dirty="0">
                <a:latin typeface="Calibri" pitchFamily="34" charset="0"/>
              </a:rPr>
              <a:t>:  PROMITIS? FIDEIPROMITIS? …, přípustné byly v i řečtině: HOMOLOGEIS?, později i v jiném jazyce</a:t>
            </a:r>
          </a:p>
          <a:p>
            <a:endParaRPr lang="cs-CZ" sz="1400" dirty="0">
              <a:latin typeface="Calibri" pitchFamily="34" charset="0"/>
            </a:endParaRPr>
          </a:p>
          <a:p>
            <a:r>
              <a:rPr lang="cs-CZ" sz="1400" dirty="0">
                <a:latin typeface="Calibri" pitchFamily="34" charset="0"/>
              </a:rPr>
              <a:t>Shoda otázky s odpovědí:</a:t>
            </a:r>
          </a:p>
          <a:p>
            <a:pPr>
              <a:buFontTx/>
              <a:buChar char="-"/>
            </a:pPr>
            <a:r>
              <a:rPr lang="cs-CZ" sz="1400" dirty="0" smtClean="0">
                <a:latin typeface="Calibri" pitchFamily="34" charset="0"/>
              </a:rPr>
              <a:t> původně </a:t>
            </a:r>
            <a:r>
              <a:rPr lang="cs-CZ" sz="1400" dirty="0">
                <a:latin typeface="Calibri" pitchFamily="34" charset="0"/>
              </a:rPr>
              <a:t>tytéž výrazy v tomtéž jazyce</a:t>
            </a:r>
          </a:p>
          <a:p>
            <a:pPr>
              <a:buFontTx/>
              <a:buChar char="-"/>
            </a:pPr>
            <a:r>
              <a:rPr lang="cs-CZ" sz="1400" dirty="0" smtClean="0">
                <a:latin typeface="Calibri" pitchFamily="34" charset="0"/>
              </a:rPr>
              <a:t> později </a:t>
            </a:r>
            <a:r>
              <a:rPr lang="cs-CZ" sz="1400" dirty="0">
                <a:latin typeface="Calibri" pitchFamily="34" charset="0"/>
              </a:rPr>
              <a:t>bylo možno odpovědět i jiným jazykem, pokud se výraz shodoval a strany si </a:t>
            </a:r>
            <a:r>
              <a:rPr lang="cs-CZ" sz="1400" dirty="0" smtClean="0">
                <a:latin typeface="Calibri" pitchFamily="34" charset="0"/>
              </a:rPr>
              <a:t>rozuměly</a:t>
            </a:r>
            <a:endParaRPr lang="cs-CZ" sz="1400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sz="1400" dirty="0">
                <a:latin typeface="Calibri" pitchFamily="34" charset="0"/>
              </a:rPr>
              <a:t> 472 n.l. zrušen požadavek přímé otázky a odpovědi /císař Leo I./ </a:t>
            </a:r>
          </a:p>
          <a:p>
            <a:pPr>
              <a:buFontTx/>
              <a:buChar char="-"/>
            </a:pPr>
            <a:endParaRPr lang="cs-CZ" sz="1400" dirty="0">
              <a:latin typeface="Calibri" pitchFamily="34" charset="0"/>
            </a:endParaRPr>
          </a:p>
          <a:p>
            <a:r>
              <a:rPr lang="cs-CZ" sz="1400" b="1" i="1" dirty="0" err="1">
                <a:latin typeface="Calibri" pitchFamily="34" charset="0"/>
              </a:rPr>
              <a:t>Cautio</a:t>
            </a:r>
            <a:r>
              <a:rPr lang="cs-CZ" sz="1400" b="1" i="1" dirty="0">
                <a:latin typeface="Calibri" pitchFamily="34" charset="0"/>
              </a:rPr>
              <a:t> </a:t>
            </a:r>
          </a:p>
          <a:p>
            <a:r>
              <a:rPr lang="cs-CZ" sz="1400" dirty="0">
                <a:latin typeface="Calibri" pitchFamily="34" charset="0"/>
              </a:rPr>
              <a:t>– listina sepsaná jako důkaz o tom, že stipulace proběhla x role pouze důkazní /patrně vliv řeckého práva/ </a:t>
            </a:r>
          </a:p>
          <a:p>
            <a:r>
              <a:rPr lang="cs-CZ" sz="1400" dirty="0" smtClean="0">
                <a:latin typeface="Calibri" pitchFamily="34" charset="0"/>
              </a:rPr>
              <a:t>- </a:t>
            </a:r>
            <a:r>
              <a:rPr lang="cs-CZ" sz="1400" dirty="0">
                <a:latin typeface="Calibri" pitchFamily="34" charset="0"/>
              </a:rPr>
              <a:t>konec 2. st. n. l.  - pokud je v listině dosvědčen ústní </a:t>
            </a:r>
            <a:r>
              <a:rPr lang="cs-CZ" sz="1400" dirty="0" smtClean="0">
                <a:latin typeface="Calibri" pitchFamily="34" charset="0"/>
              </a:rPr>
              <a:t>slib, </a:t>
            </a:r>
            <a:r>
              <a:rPr lang="cs-CZ" sz="1400" dirty="0">
                <a:latin typeface="Calibri" pitchFamily="34" charset="0"/>
              </a:rPr>
              <a:t>má se za to, že předcházela otázka ústní</a:t>
            </a:r>
          </a:p>
          <a:p>
            <a:r>
              <a:rPr lang="cs-CZ" sz="1400" dirty="0">
                <a:latin typeface="Calibri" pitchFamily="34" charset="0"/>
              </a:rPr>
              <a:t>- Justinián – sepsání listiny fakticky nahradilo stipulaci x závaznost stipulace vycházela ze slov /verba/ ne písma /</a:t>
            </a:r>
            <a:r>
              <a:rPr lang="cs-CZ" sz="1400" dirty="0" err="1">
                <a:latin typeface="Calibri" pitchFamily="34" charset="0"/>
              </a:rPr>
              <a:t>litterae</a:t>
            </a:r>
            <a:r>
              <a:rPr lang="cs-CZ" sz="1400" dirty="0">
                <a:latin typeface="Calibri" pitchFamily="34" charset="0"/>
              </a:rPr>
              <a:t>/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1"/>
          <p:cNvSpPr txBox="1">
            <a:spLocks noChangeArrowheads="1"/>
          </p:cNvSpPr>
          <p:nvPr/>
        </p:nvSpPr>
        <p:spPr bwMode="auto">
          <a:xfrm>
            <a:off x="1258888" y="692150"/>
            <a:ext cx="6842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STIPULACE – obsah, druhy </a:t>
            </a:r>
          </a:p>
        </p:txBody>
      </p:sp>
      <p:sp>
        <p:nvSpPr>
          <p:cNvPr id="12291" name="TextovéPole 3"/>
          <p:cNvSpPr txBox="1">
            <a:spLocks noChangeArrowheads="1"/>
          </p:cNvSpPr>
          <p:nvPr/>
        </p:nvSpPr>
        <p:spPr bwMode="auto">
          <a:xfrm>
            <a:off x="468313" y="1341438"/>
            <a:ext cx="80645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Obsah </a:t>
            </a:r>
          </a:p>
          <a:p>
            <a:r>
              <a:rPr lang="cs-CZ" dirty="0">
                <a:latin typeface="Calibri" pitchFamily="34" charset="0"/>
              </a:rPr>
              <a:t>-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>
                <a:latin typeface="Calibri" pitchFamily="34" charset="0"/>
              </a:rPr>
              <a:t>bylo možno jen </a:t>
            </a:r>
            <a:r>
              <a:rPr lang="cs-CZ" dirty="0" err="1">
                <a:latin typeface="Calibri" pitchFamily="34" charset="0"/>
              </a:rPr>
              <a:t>certum</a:t>
            </a:r>
            <a:r>
              <a:rPr lang="cs-CZ" dirty="0">
                <a:latin typeface="Calibri" pitchFamily="34" charset="0"/>
              </a:rPr>
              <a:t>, </a:t>
            </a:r>
            <a:r>
              <a:rPr lang="cs-CZ" dirty="0" err="1">
                <a:latin typeface="Calibri" pitchFamily="34" charset="0"/>
              </a:rPr>
              <a:t>incertum</a:t>
            </a:r>
            <a:r>
              <a:rPr lang="cs-CZ" dirty="0"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(tedy </a:t>
            </a:r>
            <a:r>
              <a:rPr lang="cs-CZ" dirty="0" err="1" smtClean="0">
                <a:latin typeface="Calibri" pitchFamily="34" charset="0"/>
              </a:rPr>
              <a:t>facere</a:t>
            </a:r>
            <a:r>
              <a:rPr lang="cs-CZ" dirty="0" smtClean="0">
                <a:latin typeface="Calibri" pitchFamily="34" charset="0"/>
              </a:rPr>
              <a:t> všeho druhu) připuštěno </a:t>
            </a:r>
            <a:r>
              <a:rPr lang="cs-CZ" dirty="0">
                <a:latin typeface="Calibri" pitchFamily="34" charset="0"/>
              </a:rPr>
              <a:t>až </a:t>
            </a:r>
            <a:r>
              <a:rPr lang="cs-CZ" dirty="0" smtClean="0">
                <a:latin typeface="Calibri" pitchFamily="34" charset="0"/>
              </a:rPr>
              <a:t>později</a:t>
            </a:r>
            <a:endParaRPr lang="cs-CZ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neplatná, </a:t>
            </a:r>
            <a:r>
              <a:rPr lang="cs-CZ" dirty="0">
                <a:latin typeface="Calibri" pitchFamily="34" charset="0"/>
              </a:rPr>
              <a:t>je-li plnění: nemožné, nemravné, bez peněžité hodnoty, zcela neurčité, ve prospěch nebo k tíži třetích osob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</a:rPr>
              <a:t> v císařství doplňována stipulace ke každé smlouvě – ne jako novační, ale jako </a:t>
            </a:r>
            <a:r>
              <a:rPr lang="cs-CZ" dirty="0" err="1">
                <a:latin typeface="Calibri" pitchFamily="34" charset="0"/>
              </a:rPr>
              <a:t>akcesorická</a:t>
            </a:r>
            <a:r>
              <a:rPr lang="cs-CZ" dirty="0">
                <a:latin typeface="Calibri" pitchFamily="34" charset="0"/>
              </a:rPr>
              <a:t>, </a:t>
            </a:r>
            <a:r>
              <a:rPr lang="cs-CZ" dirty="0" err="1">
                <a:latin typeface="Calibri" pitchFamily="34" charset="0"/>
              </a:rPr>
              <a:t>pojišťvací</a:t>
            </a:r>
            <a:r>
              <a:rPr lang="cs-CZ" dirty="0">
                <a:latin typeface="Calibri" pitchFamily="34" charset="0"/>
              </a:rPr>
              <a:t> (že všechny závazky ze smlouvy budou splněny)</a:t>
            </a:r>
          </a:p>
          <a:p>
            <a:pPr>
              <a:buFontTx/>
              <a:buChar char="-"/>
            </a:pP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Causa 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</a:rPr>
              <a:t> nevyžadována </a:t>
            </a:r>
            <a:r>
              <a:rPr lang="cs-CZ" dirty="0">
                <a:latin typeface="Calibri" pitchFamily="34" charset="0"/>
              </a:rPr>
              <a:t>x u neuskutečněné, neplatné a naříkatelné možno později </a:t>
            </a:r>
            <a:r>
              <a:rPr lang="cs-CZ" dirty="0" smtClean="0">
                <a:latin typeface="Calibri" pitchFamily="34" charset="0"/>
              </a:rPr>
              <a:t>užít </a:t>
            </a:r>
            <a:r>
              <a:rPr lang="cs-CZ" dirty="0" err="1" smtClean="0">
                <a:latin typeface="Calibri" pitchFamily="34" charset="0"/>
              </a:rPr>
              <a:t>exceptio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>
                <a:latin typeface="Calibri" pitchFamily="34" charset="0"/>
              </a:rPr>
              <a:t>doli</a:t>
            </a:r>
            <a:r>
              <a:rPr lang="cs-CZ" dirty="0">
                <a:latin typeface="Calibri" pitchFamily="34" charset="0"/>
              </a:rPr>
              <a:t>, nebo </a:t>
            </a:r>
            <a:r>
              <a:rPr lang="cs-CZ" dirty="0" err="1">
                <a:latin typeface="Calibri" pitchFamily="34" charset="0"/>
              </a:rPr>
              <a:t>exceptio</a:t>
            </a:r>
            <a:r>
              <a:rPr lang="cs-CZ" dirty="0">
                <a:latin typeface="Calibri" pitchFamily="34" charset="0"/>
              </a:rPr>
              <a:t> non </a:t>
            </a:r>
            <a:r>
              <a:rPr lang="cs-CZ" dirty="0" err="1">
                <a:latin typeface="Calibri" pitchFamily="34" charset="0"/>
              </a:rPr>
              <a:t>numeratae</a:t>
            </a:r>
            <a:r>
              <a:rPr lang="cs-CZ" dirty="0">
                <a:latin typeface="Calibri" pitchFamily="34" charset="0"/>
              </a:rPr>
              <a:t> </a:t>
            </a:r>
            <a:r>
              <a:rPr lang="cs-CZ" dirty="0" err="1">
                <a:latin typeface="Calibri" pitchFamily="34" charset="0"/>
              </a:rPr>
              <a:t>pecunie</a:t>
            </a:r>
            <a:r>
              <a:rPr lang="cs-CZ" dirty="0">
                <a:latin typeface="Calibri" pitchFamily="34" charset="0"/>
              </a:rPr>
              <a:t> /tam, kde nebylo možno dát námitku podvodu – např. proti rodičům, patronům /, popř. žalobu </a:t>
            </a:r>
            <a:r>
              <a:rPr lang="cs-CZ" dirty="0" err="1">
                <a:latin typeface="Calibri" pitchFamily="34" charset="0"/>
              </a:rPr>
              <a:t>condictio</a:t>
            </a:r>
            <a:r>
              <a:rPr lang="cs-CZ" dirty="0">
                <a:latin typeface="Calibri" pitchFamily="34" charset="0"/>
              </a:rPr>
              <a:t> </a:t>
            </a:r>
            <a:r>
              <a:rPr lang="cs-CZ" dirty="0" err="1">
                <a:latin typeface="Calibri" pitchFamily="34" charset="0"/>
              </a:rPr>
              <a:t>incerti</a:t>
            </a:r>
            <a:endParaRPr lang="cs-CZ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</a:rPr>
              <a:t> vadu </a:t>
            </a:r>
            <a:r>
              <a:rPr lang="cs-CZ" dirty="0">
                <a:latin typeface="Calibri" pitchFamily="34" charset="0"/>
              </a:rPr>
              <a:t>dokazoval slibující – </a:t>
            </a:r>
            <a:r>
              <a:rPr lang="cs-CZ" dirty="0" err="1">
                <a:latin typeface="Calibri" pitchFamily="34" charset="0"/>
              </a:rPr>
              <a:t>promissor</a:t>
            </a:r>
            <a:endParaRPr lang="cs-CZ" dirty="0">
              <a:latin typeface="Calibri" pitchFamily="34" charset="0"/>
            </a:endParaRPr>
          </a:p>
          <a:p>
            <a:pPr>
              <a:buFontTx/>
              <a:buChar char="-"/>
            </a:pP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ovéPole 2"/>
          <p:cNvSpPr txBox="1">
            <a:spLocks noChangeArrowheads="1"/>
          </p:cNvSpPr>
          <p:nvPr/>
        </p:nvSpPr>
        <p:spPr bwMode="auto">
          <a:xfrm>
            <a:off x="539750" y="620713"/>
            <a:ext cx="78486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Subjekty</a:t>
            </a:r>
          </a:p>
          <a:p>
            <a:r>
              <a:rPr lang="cs-CZ" dirty="0"/>
              <a:t>Věřitel – </a:t>
            </a:r>
            <a:r>
              <a:rPr lang="cs-CZ" b="1" i="1" dirty="0" err="1"/>
              <a:t>stipulans</a:t>
            </a:r>
            <a:endParaRPr lang="cs-CZ" b="1" i="1" dirty="0"/>
          </a:p>
          <a:p>
            <a:r>
              <a:rPr lang="cs-CZ" dirty="0"/>
              <a:t>Dlužník – </a:t>
            </a:r>
            <a:r>
              <a:rPr lang="cs-CZ" b="1" i="1" dirty="0" err="1"/>
              <a:t>promissor</a:t>
            </a:r>
            <a:endParaRPr lang="cs-CZ" b="1" i="1" dirty="0"/>
          </a:p>
          <a:p>
            <a:endParaRPr lang="cs-CZ" dirty="0"/>
          </a:p>
          <a:p>
            <a:pPr algn="ctr"/>
            <a:r>
              <a:rPr lang="cs-CZ" b="1" dirty="0"/>
              <a:t>Ochrana</a:t>
            </a:r>
          </a:p>
          <a:p>
            <a:r>
              <a:rPr lang="cs-CZ" dirty="0"/>
              <a:t>Jednostranný kontrakt – jen jedna strana má žalobu, druhá </a:t>
            </a:r>
            <a:r>
              <a:rPr lang="cs-CZ" dirty="0" smtClean="0"/>
              <a:t>nikoliv:</a:t>
            </a:r>
            <a:endParaRPr lang="cs-CZ" dirty="0"/>
          </a:p>
          <a:p>
            <a:endParaRPr lang="cs-CZ" dirty="0"/>
          </a:p>
          <a:p>
            <a:r>
              <a:rPr lang="cs-CZ" i="1" dirty="0" err="1"/>
              <a:t>Actio</a:t>
            </a:r>
            <a:r>
              <a:rPr lang="cs-CZ" i="1" dirty="0"/>
              <a:t> ex </a:t>
            </a:r>
            <a:r>
              <a:rPr lang="cs-CZ" i="1" dirty="0" err="1"/>
              <a:t>stipulatu</a:t>
            </a:r>
            <a:r>
              <a:rPr lang="cs-CZ" i="1" dirty="0"/>
              <a:t> </a:t>
            </a:r>
            <a:r>
              <a:rPr lang="cs-CZ" dirty="0"/>
              <a:t>– předmětem plnění je </a:t>
            </a:r>
            <a:r>
              <a:rPr lang="cs-CZ" dirty="0" err="1"/>
              <a:t>incertum</a:t>
            </a:r>
            <a:endParaRPr lang="cs-CZ" dirty="0"/>
          </a:p>
          <a:p>
            <a:endParaRPr lang="cs-CZ" dirty="0"/>
          </a:p>
          <a:p>
            <a:r>
              <a:rPr lang="cs-CZ" i="1" dirty="0" err="1"/>
              <a:t>Actio</a:t>
            </a:r>
            <a:r>
              <a:rPr lang="cs-CZ" i="1" dirty="0"/>
              <a:t> (</a:t>
            </a:r>
            <a:r>
              <a:rPr lang="cs-CZ" i="1" dirty="0" err="1"/>
              <a:t>condictio</a:t>
            </a:r>
            <a:r>
              <a:rPr lang="cs-CZ" i="1" dirty="0"/>
              <a:t>) </a:t>
            </a:r>
            <a:r>
              <a:rPr lang="cs-CZ" i="1" dirty="0" err="1"/>
              <a:t>certae</a:t>
            </a:r>
            <a:r>
              <a:rPr lang="cs-CZ" i="1" dirty="0"/>
              <a:t> </a:t>
            </a:r>
            <a:r>
              <a:rPr lang="cs-CZ" i="1" dirty="0" err="1"/>
              <a:t>creditae</a:t>
            </a:r>
            <a:r>
              <a:rPr lang="cs-CZ" i="1" dirty="0"/>
              <a:t> </a:t>
            </a:r>
            <a:r>
              <a:rPr lang="cs-CZ" i="1" dirty="0" err="1"/>
              <a:t>pecuniae</a:t>
            </a:r>
            <a:r>
              <a:rPr lang="cs-CZ" i="1" dirty="0"/>
              <a:t> (</a:t>
            </a:r>
            <a:r>
              <a:rPr lang="cs-CZ" i="1" dirty="0" err="1"/>
              <a:t>rei</a:t>
            </a:r>
            <a:r>
              <a:rPr lang="cs-CZ" i="1" dirty="0"/>
              <a:t>) </a:t>
            </a:r>
            <a:r>
              <a:rPr lang="cs-CZ" dirty="0"/>
              <a:t>– předmětem plnění je </a:t>
            </a:r>
            <a:r>
              <a:rPr lang="cs-CZ" dirty="0" err="1"/>
              <a:t>certum</a:t>
            </a:r>
            <a:endParaRPr lang="cs-CZ" dirty="0"/>
          </a:p>
          <a:p>
            <a:endParaRPr lang="cs-CZ" dirty="0"/>
          </a:p>
          <a:p>
            <a:r>
              <a:rPr lang="cs-CZ" dirty="0"/>
              <a:t>Případná ochrana dlužníka:</a:t>
            </a:r>
          </a:p>
          <a:p>
            <a:r>
              <a:rPr lang="cs-CZ" i="1" dirty="0" err="1"/>
              <a:t>Exceptio</a:t>
            </a:r>
            <a:r>
              <a:rPr lang="cs-CZ" i="1" dirty="0"/>
              <a:t> </a:t>
            </a:r>
            <a:r>
              <a:rPr lang="cs-CZ" i="1" dirty="0" err="1"/>
              <a:t>doli</a:t>
            </a:r>
            <a:endParaRPr lang="cs-CZ" i="1" dirty="0"/>
          </a:p>
          <a:p>
            <a:r>
              <a:rPr lang="cs-CZ" i="1" dirty="0" err="1"/>
              <a:t>Exceptio</a:t>
            </a:r>
            <a:r>
              <a:rPr lang="cs-CZ" i="1" dirty="0"/>
              <a:t> non </a:t>
            </a:r>
            <a:r>
              <a:rPr lang="cs-CZ" i="1" dirty="0" err="1"/>
              <a:t>numeratae</a:t>
            </a:r>
            <a:r>
              <a:rPr lang="cs-CZ" i="1" dirty="0"/>
              <a:t> </a:t>
            </a:r>
            <a:r>
              <a:rPr lang="cs-CZ" i="1" dirty="0" err="1"/>
              <a:t>pecuniae</a:t>
            </a:r>
            <a:r>
              <a:rPr lang="cs-CZ" dirty="0"/>
              <a:t> – od císaře </a:t>
            </a:r>
            <a:r>
              <a:rPr lang="cs-CZ" dirty="0" err="1"/>
              <a:t>Caracally</a:t>
            </a:r>
            <a:endParaRPr lang="cs-CZ" dirty="0"/>
          </a:p>
          <a:p>
            <a:endParaRPr lang="cs-CZ" dirty="0"/>
          </a:p>
          <a:p>
            <a:r>
              <a:rPr lang="cs-CZ" i="1" dirty="0" err="1"/>
              <a:t>Querella</a:t>
            </a:r>
            <a:r>
              <a:rPr lang="cs-CZ" i="1" dirty="0"/>
              <a:t> non </a:t>
            </a:r>
            <a:r>
              <a:rPr lang="cs-CZ" i="1" dirty="0" err="1"/>
              <a:t>numeratae</a:t>
            </a:r>
            <a:r>
              <a:rPr lang="cs-CZ" i="1" dirty="0"/>
              <a:t> </a:t>
            </a:r>
            <a:r>
              <a:rPr lang="cs-CZ" i="1" dirty="0" err="1"/>
              <a:t>pecuniae</a:t>
            </a:r>
            <a:r>
              <a:rPr lang="cs-CZ" i="1" dirty="0"/>
              <a:t> </a:t>
            </a:r>
            <a:r>
              <a:rPr lang="cs-CZ" dirty="0"/>
              <a:t>– poklasická doba – obdoba předchozí námitky, lze použít, i když nebyla použita </a:t>
            </a:r>
            <a:r>
              <a:rPr lang="cs-CZ" dirty="0" err="1"/>
              <a:t>actio</a:t>
            </a:r>
            <a:r>
              <a:rPr lang="cs-CZ" dirty="0"/>
              <a:t> ex </a:t>
            </a:r>
            <a:r>
              <a:rPr lang="cs-CZ" dirty="0" err="1"/>
              <a:t>stipulato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ovéPole 1"/>
          <p:cNvSpPr txBox="1">
            <a:spLocks noChangeArrowheads="1"/>
          </p:cNvSpPr>
          <p:nvPr/>
        </p:nvSpPr>
        <p:spPr bwMode="auto">
          <a:xfrm>
            <a:off x="179388" y="333375"/>
            <a:ext cx="8785225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>
                <a:latin typeface="Calibri" pitchFamily="34" charset="0"/>
              </a:rPr>
              <a:t>Další verbální obligace</a:t>
            </a:r>
          </a:p>
          <a:p>
            <a:endParaRPr lang="cs-CZ" sz="1400" b="1" dirty="0">
              <a:latin typeface="Calibri" pitchFamily="34" charset="0"/>
            </a:endParaRPr>
          </a:p>
          <a:p>
            <a:r>
              <a:rPr lang="cs-CZ" sz="1400" b="1" dirty="0" err="1">
                <a:latin typeface="Calibri" pitchFamily="34" charset="0"/>
              </a:rPr>
              <a:t>Stipulatio</a:t>
            </a:r>
            <a:r>
              <a:rPr lang="cs-CZ" sz="1400" b="1" dirty="0">
                <a:latin typeface="Calibri" pitchFamily="34" charset="0"/>
              </a:rPr>
              <a:t> </a:t>
            </a:r>
            <a:r>
              <a:rPr lang="cs-CZ" sz="1400" b="1" dirty="0" err="1">
                <a:latin typeface="Calibri" pitchFamily="34" charset="0"/>
              </a:rPr>
              <a:t>poenae</a:t>
            </a:r>
            <a:endParaRPr lang="cs-CZ" sz="1400" b="1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sz="1400" dirty="0" smtClean="0">
                <a:latin typeface="Calibri" pitchFamily="34" charset="0"/>
              </a:rPr>
              <a:t> k </a:t>
            </a:r>
            <a:r>
              <a:rPr lang="cs-CZ" sz="1400" dirty="0">
                <a:latin typeface="Calibri" pitchFamily="34" charset="0"/>
              </a:rPr>
              <a:t>utvrzení vztahu, plnění dohodnutého je vymáháno pod hrozbou pokuty</a:t>
            </a:r>
          </a:p>
          <a:p>
            <a:pPr>
              <a:buFontTx/>
              <a:buChar char="-"/>
            </a:pPr>
            <a:r>
              <a:rPr lang="cs-CZ" sz="1400" dirty="0">
                <a:latin typeface="Calibri" pitchFamily="34" charset="0"/>
              </a:rPr>
              <a:t> k náhradě </a:t>
            </a:r>
            <a:r>
              <a:rPr lang="cs-CZ" sz="1400" dirty="0" smtClean="0">
                <a:latin typeface="Calibri" pitchFamily="34" charset="0"/>
              </a:rPr>
              <a:t>škody, </a:t>
            </a:r>
            <a:r>
              <a:rPr lang="cs-CZ" sz="1400" dirty="0">
                <a:latin typeface="Calibri" pitchFamily="34" charset="0"/>
              </a:rPr>
              <a:t>jež vznikla nesplněním povinnosti</a:t>
            </a:r>
          </a:p>
          <a:p>
            <a:r>
              <a:rPr lang="cs-CZ" sz="1400" dirty="0">
                <a:latin typeface="Calibri" pitchFamily="34" charset="0"/>
              </a:rPr>
              <a:t>	Typy: 	- jedna stipulace,  jejím předmětem je pokuta při nesplnění hlavního 			závazku</a:t>
            </a:r>
          </a:p>
          <a:p>
            <a:r>
              <a:rPr lang="cs-CZ" sz="1400" dirty="0">
                <a:latin typeface="Calibri" pitchFamily="34" charset="0"/>
              </a:rPr>
              <a:t>		- dvě stipulace – jedna na plnění a druhá na pokutu, pokud nebude 			</a:t>
            </a:r>
            <a:r>
              <a:rPr lang="cs-CZ" sz="1400" dirty="0" smtClean="0">
                <a:latin typeface="Calibri" pitchFamily="34" charset="0"/>
              </a:rPr>
              <a:t>	splněno</a:t>
            </a:r>
            <a:r>
              <a:rPr lang="cs-CZ" sz="1400" dirty="0">
                <a:latin typeface="Calibri" pitchFamily="34" charset="0"/>
              </a:rPr>
              <a:t>, může věřitel buď ocenit vzniklou škodu, nebo žalovat na pokutu</a:t>
            </a:r>
          </a:p>
          <a:p>
            <a:endParaRPr lang="cs-CZ" sz="1400" dirty="0">
              <a:latin typeface="Calibri" pitchFamily="34" charset="0"/>
            </a:endParaRPr>
          </a:p>
          <a:p>
            <a:r>
              <a:rPr lang="cs-CZ" sz="1400" b="1" dirty="0" err="1">
                <a:latin typeface="Calibri" pitchFamily="34" charset="0"/>
              </a:rPr>
              <a:t>Adstipulatio</a:t>
            </a:r>
            <a:endParaRPr lang="cs-CZ" sz="1400" b="1" dirty="0">
              <a:latin typeface="Calibri" pitchFamily="34" charset="0"/>
            </a:endParaRPr>
          </a:p>
          <a:p>
            <a:r>
              <a:rPr lang="cs-CZ" sz="1400" dirty="0" smtClean="0">
                <a:latin typeface="Calibri" pitchFamily="34" charset="0"/>
              </a:rPr>
              <a:t>- k </a:t>
            </a:r>
            <a:r>
              <a:rPr lang="cs-CZ" sz="1400" dirty="0">
                <a:latin typeface="Calibri" pitchFamily="34" charset="0"/>
              </a:rPr>
              <a:t>původní stipulaci přistupuje spoluvěřitel (</a:t>
            </a:r>
            <a:r>
              <a:rPr lang="cs-CZ" sz="1400" dirty="0" err="1">
                <a:latin typeface="Calibri" pitchFamily="34" charset="0"/>
              </a:rPr>
              <a:t>akcesorický</a:t>
            </a:r>
            <a:r>
              <a:rPr lang="cs-CZ" sz="1400" dirty="0">
                <a:latin typeface="Calibri" pitchFamily="34" charset="0"/>
              </a:rPr>
              <a:t> vztah ke stipulaci, solidární obligace)</a:t>
            </a:r>
          </a:p>
          <a:p>
            <a:r>
              <a:rPr lang="cs-CZ" sz="1400" dirty="0" smtClean="0">
                <a:latin typeface="Calibri" pitchFamily="34" charset="0"/>
              </a:rPr>
              <a:t>- </a:t>
            </a:r>
            <a:r>
              <a:rPr lang="cs-CZ" sz="1400" dirty="0" err="1" smtClean="0">
                <a:latin typeface="Calibri" pitchFamily="34" charset="0"/>
              </a:rPr>
              <a:t>adstipulator</a:t>
            </a:r>
            <a:r>
              <a:rPr lang="cs-CZ" sz="1400" dirty="0" smtClean="0">
                <a:latin typeface="Calibri" pitchFamily="34" charset="0"/>
              </a:rPr>
              <a:t> </a:t>
            </a:r>
            <a:r>
              <a:rPr lang="cs-CZ" sz="1400" dirty="0">
                <a:latin typeface="Calibri" pitchFamily="34" charset="0"/>
              </a:rPr>
              <a:t>může přijmout</a:t>
            </a:r>
            <a:r>
              <a:rPr lang="cs-CZ" sz="1400" dirty="0" smtClean="0">
                <a:latin typeface="Calibri" pitchFamily="34" charset="0"/>
              </a:rPr>
              <a:t>, ale </a:t>
            </a:r>
            <a:r>
              <a:rPr lang="cs-CZ" sz="1400" dirty="0">
                <a:latin typeface="Calibri" pitchFamily="34" charset="0"/>
              </a:rPr>
              <a:t>také odpustit dluh x pokud jej přijme, je povinen vydat jej věřiteli</a:t>
            </a:r>
          </a:p>
          <a:p>
            <a:r>
              <a:rPr lang="cs-CZ" sz="1400" dirty="0">
                <a:latin typeface="Calibri" pitchFamily="34" charset="0"/>
              </a:rPr>
              <a:t> </a:t>
            </a:r>
          </a:p>
          <a:p>
            <a:r>
              <a:rPr lang="cs-CZ" sz="1400" b="1" dirty="0" err="1">
                <a:latin typeface="Calibri" pitchFamily="34" charset="0"/>
              </a:rPr>
              <a:t>Adpromissio</a:t>
            </a:r>
            <a:r>
              <a:rPr lang="cs-CZ" sz="1400" dirty="0">
                <a:latin typeface="Calibri" pitchFamily="34" charset="0"/>
              </a:rPr>
              <a:t> (mladší formy </a:t>
            </a:r>
            <a:r>
              <a:rPr lang="cs-CZ" sz="1400" dirty="0" err="1" smtClean="0">
                <a:latin typeface="Calibri" pitchFamily="34" charset="0"/>
              </a:rPr>
              <a:t>fideipromissio</a:t>
            </a:r>
            <a:r>
              <a:rPr lang="cs-CZ" sz="1400" dirty="0" smtClean="0">
                <a:latin typeface="Calibri" pitchFamily="34" charset="0"/>
              </a:rPr>
              <a:t>,</a:t>
            </a:r>
            <a:r>
              <a:rPr lang="cs-CZ" sz="1400" dirty="0" err="1" smtClean="0">
                <a:latin typeface="Calibri" pitchFamily="34" charset="0"/>
              </a:rPr>
              <a:t>fideiusio</a:t>
            </a:r>
            <a:r>
              <a:rPr lang="cs-CZ" sz="1400" dirty="0" smtClean="0">
                <a:latin typeface="Calibri" pitchFamily="34" charset="0"/>
              </a:rPr>
              <a:t>)</a:t>
            </a:r>
            <a:endParaRPr lang="cs-CZ" sz="1400" dirty="0">
              <a:latin typeface="Calibri" pitchFamily="34" charset="0"/>
            </a:endParaRPr>
          </a:p>
          <a:p>
            <a:r>
              <a:rPr lang="cs-CZ" sz="1400" dirty="0" smtClean="0">
                <a:latin typeface="Calibri" pitchFamily="34" charset="0"/>
              </a:rPr>
              <a:t>- přistupuje </a:t>
            </a:r>
            <a:r>
              <a:rPr lang="cs-CZ" sz="1400" dirty="0">
                <a:latin typeface="Calibri" pitchFamily="34" charset="0"/>
              </a:rPr>
              <a:t>dlužník – je možno požadovat po hlavním dlužníkovi, nebo po tomto</a:t>
            </a:r>
          </a:p>
          <a:p>
            <a:r>
              <a:rPr lang="cs-CZ" sz="1400" dirty="0" smtClean="0">
                <a:latin typeface="Calibri" pitchFamily="34" charset="0"/>
              </a:rPr>
              <a:t>- </a:t>
            </a:r>
            <a:r>
              <a:rPr lang="cs-CZ" sz="1400" dirty="0" err="1" smtClean="0">
                <a:latin typeface="Calibri" pitchFamily="34" charset="0"/>
              </a:rPr>
              <a:t>akcesorická</a:t>
            </a:r>
            <a:r>
              <a:rPr lang="cs-CZ" sz="1400" dirty="0" smtClean="0">
                <a:latin typeface="Calibri" pitchFamily="34" charset="0"/>
              </a:rPr>
              <a:t> </a:t>
            </a:r>
            <a:r>
              <a:rPr lang="cs-CZ" sz="1400" dirty="0">
                <a:latin typeface="Calibri" pitchFamily="34" charset="0"/>
              </a:rPr>
              <a:t>povaha /může být nejen ke stipulaci/, původně časově omezeno /2roky/, později neomezeno + přechází na dědice, solidární obligace x od Justiniána musí být nejprve požadováno po hlavním dlužníkovi</a:t>
            </a:r>
          </a:p>
          <a:p>
            <a:endParaRPr lang="cs-CZ" sz="1400" dirty="0">
              <a:latin typeface="Calibri" pitchFamily="34" charset="0"/>
            </a:endParaRPr>
          </a:p>
          <a:p>
            <a:r>
              <a:rPr lang="cs-CZ" sz="1400" b="1" dirty="0" err="1">
                <a:latin typeface="Calibri" pitchFamily="34" charset="0"/>
              </a:rPr>
              <a:t>Dotis</a:t>
            </a:r>
            <a:r>
              <a:rPr lang="cs-CZ" sz="1400" b="1" dirty="0">
                <a:latin typeface="Calibri" pitchFamily="34" charset="0"/>
              </a:rPr>
              <a:t> </a:t>
            </a:r>
            <a:r>
              <a:rPr lang="cs-CZ" sz="1400" b="1" dirty="0" err="1">
                <a:latin typeface="Calibri" pitchFamily="34" charset="0"/>
              </a:rPr>
              <a:t>dictio</a:t>
            </a:r>
            <a:r>
              <a:rPr lang="cs-CZ" sz="1400" b="1" dirty="0">
                <a:latin typeface="Calibri" pitchFamily="34" charset="0"/>
              </a:rPr>
              <a:t> </a:t>
            </a:r>
          </a:p>
          <a:p>
            <a:r>
              <a:rPr lang="cs-CZ" sz="1400" dirty="0" smtClean="0">
                <a:latin typeface="Calibri" pitchFamily="34" charset="0"/>
              </a:rPr>
              <a:t>- slib </a:t>
            </a:r>
            <a:r>
              <a:rPr lang="cs-CZ" sz="1400" dirty="0">
                <a:latin typeface="Calibri" pitchFamily="34" charset="0"/>
              </a:rPr>
              <a:t>patera </a:t>
            </a:r>
            <a:r>
              <a:rPr lang="cs-CZ" sz="1400" dirty="0" err="1">
                <a:latin typeface="Calibri" pitchFamily="34" charset="0"/>
              </a:rPr>
              <a:t>familias</a:t>
            </a:r>
            <a:r>
              <a:rPr lang="cs-CZ" sz="1400" dirty="0">
                <a:latin typeface="Calibri" pitchFamily="34" charset="0"/>
              </a:rPr>
              <a:t> nebo dlužníka </a:t>
            </a:r>
            <a:r>
              <a:rPr lang="cs-CZ" sz="1400" dirty="0" smtClean="0">
                <a:latin typeface="Calibri" pitchFamily="34" charset="0"/>
              </a:rPr>
              <a:t>ženy či ženy </a:t>
            </a:r>
            <a:r>
              <a:rPr lang="cs-CZ" sz="1400" dirty="0" err="1">
                <a:latin typeface="Calibri" pitchFamily="34" charset="0"/>
              </a:rPr>
              <a:t>sui</a:t>
            </a:r>
            <a:r>
              <a:rPr lang="cs-CZ" sz="1400" dirty="0">
                <a:latin typeface="Calibri" pitchFamily="34" charset="0"/>
              </a:rPr>
              <a:t> </a:t>
            </a:r>
            <a:r>
              <a:rPr lang="cs-CZ" sz="1400" dirty="0" err="1">
                <a:latin typeface="Calibri" pitchFamily="34" charset="0"/>
              </a:rPr>
              <a:t>iuris</a:t>
            </a:r>
            <a:r>
              <a:rPr lang="cs-CZ" sz="1400" dirty="0">
                <a:latin typeface="Calibri" pitchFamily="34" charset="0"/>
              </a:rPr>
              <a:t>, že zřídí této ženě věno </a:t>
            </a:r>
          </a:p>
          <a:p>
            <a:r>
              <a:rPr lang="cs-CZ" sz="1400" dirty="0" smtClean="0">
                <a:latin typeface="Calibri" pitchFamily="34" charset="0"/>
              </a:rPr>
              <a:t>- bez </a:t>
            </a:r>
            <a:r>
              <a:rPr lang="cs-CZ" sz="1400" dirty="0">
                <a:latin typeface="Calibri" pitchFamily="34" charset="0"/>
              </a:rPr>
              <a:t>předchozí otázky /v případě jiných osob je třeba otázky/, mlčení manžela je chápáno za souhlas</a:t>
            </a:r>
          </a:p>
          <a:p>
            <a:endParaRPr lang="cs-CZ" sz="1400" dirty="0">
              <a:latin typeface="Calibri" pitchFamily="34" charset="0"/>
            </a:endParaRPr>
          </a:p>
          <a:p>
            <a:r>
              <a:rPr lang="cs-CZ" sz="1400" b="1" dirty="0" err="1">
                <a:latin typeface="Calibri" pitchFamily="34" charset="0"/>
              </a:rPr>
              <a:t>Promissio</a:t>
            </a:r>
            <a:r>
              <a:rPr lang="cs-CZ" sz="1400" b="1" dirty="0">
                <a:latin typeface="Calibri" pitchFamily="34" charset="0"/>
              </a:rPr>
              <a:t> </a:t>
            </a:r>
            <a:r>
              <a:rPr lang="cs-CZ" sz="1400" b="1" dirty="0" err="1">
                <a:latin typeface="Calibri" pitchFamily="34" charset="0"/>
              </a:rPr>
              <a:t>iurata</a:t>
            </a:r>
            <a:r>
              <a:rPr lang="cs-CZ" sz="1400" b="1" dirty="0">
                <a:latin typeface="Calibri" pitchFamily="34" charset="0"/>
              </a:rPr>
              <a:t> </a:t>
            </a:r>
            <a:r>
              <a:rPr lang="cs-CZ" sz="1400" b="1" dirty="0" err="1">
                <a:latin typeface="Calibri" pitchFamily="34" charset="0"/>
              </a:rPr>
              <a:t>liberi</a:t>
            </a:r>
            <a:endParaRPr lang="cs-CZ" sz="1400" b="1" dirty="0">
              <a:latin typeface="Calibri" pitchFamily="34" charset="0"/>
            </a:endParaRPr>
          </a:p>
          <a:p>
            <a:r>
              <a:rPr lang="cs-CZ" sz="1400" dirty="0" smtClean="0">
                <a:latin typeface="Calibri" pitchFamily="34" charset="0"/>
              </a:rPr>
              <a:t>- slib </a:t>
            </a:r>
            <a:r>
              <a:rPr lang="cs-CZ" sz="1400" dirty="0">
                <a:latin typeface="Calibri" pitchFamily="34" charset="0"/>
              </a:rPr>
              <a:t>propuštěnce svému patronovi, že pro něj bude vykonávat určit služby</a:t>
            </a:r>
          </a:p>
          <a:p>
            <a:endParaRPr lang="cs-CZ" sz="1400" dirty="0">
              <a:latin typeface="Calibri" pitchFamily="34" charset="0"/>
            </a:endParaRPr>
          </a:p>
          <a:p>
            <a:r>
              <a:rPr lang="cs-CZ" sz="1400" b="1" dirty="0" err="1">
                <a:latin typeface="Calibri" pitchFamily="34" charset="0"/>
              </a:rPr>
              <a:t>Vadiatura</a:t>
            </a:r>
            <a:endParaRPr lang="cs-CZ" sz="1400" b="1" dirty="0">
              <a:latin typeface="Calibri" pitchFamily="34" charset="0"/>
            </a:endParaRPr>
          </a:p>
          <a:p>
            <a:r>
              <a:rPr lang="cs-CZ" sz="1400" dirty="0" smtClean="0">
                <a:latin typeface="Calibri" pitchFamily="34" charset="0"/>
              </a:rPr>
              <a:t>- slibující </a:t>
            </a:r>
            <a:r>
              <a:rPr lang="cs-CZ" sz="1400" dirty="0">
                <a:latin typeface="Calibri" pitchFamily="34" charset="0"/>
              </a:rPr>
              <a:t>(</a:t>
            </a:r>
            <a:r>
              <a:rPr lang="cs-CZ" sz="1400" dirty="0" err="1">
                <a:latin typeface="Calibri" pitchFamily="34" charset="0"/>
              </a:rPr>
              <a:t>vas</a:t>
            </a:r>
            <a:r>
              <a:rPr lang="cs-CZ" sz="1400" dirty="0">
                <a:latin typeface="Calibri" pitchFamily="34" charset="0"/>
              </a:rPr>
              <a:t>) ručí za to, že se třetí osoba dostaví k soudu, pokud k tomu nedojde, je místo této osoby žalován ručitel</a:t>
            </a:r>
          </a:p>
          <a:p>
            <a:endParaRPr lang="cs-CZ" sz="1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ovéPole 1"/>
          <p:cNvSpPr txBox="1">
            <a:spLocks noChangeArrowheads="1"/>
          </p:cNvSpPr>
          <p:nvPr/>
        </p:nvSpPr>
        <p:spPr bwMode="auto">
          <a:xfrm>
            <a:off x="755650" y="476250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LITERÁRNÍ  KONTRAKTY</a:t>
            </a:r>
          </a:p>
        </p:txBody>
      </p:sp>
      <p:sp>
        <p:nvSpPr>
          <p:cNvPr id="15363" name="TextovéPole 3"/>
          <p:cNvSpPr txBox="1">
            <a:spLocks noChangeArrowheads="1"/>
          </p:cNvSpPr>
          <p:nvPr/>
        </p:nvSpPr>
        <p:spPr bwMode="auto">
          <a:xfrm>
            <a:off x="539750" y="1268413"/>
            <a:ext cx="82087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Kontrakty uzavírané STANOVENOU  písemnou podobou</a:t>
            </a:r>
          </a:p>
          <a:p>
            <a:r>
              <a:rPr lang="cs-CZ" dirty="0"/>
              <a:t>Je vyžadován konsensus + zápis oběma stranami /nebo alespoň jednou z </a:t>
            </a:r>
            <a:r>
              <a:rPr lang="cs-CZ" dirty="0" smtClean="0"/>
              <a:t>nich/</a:t>
            </a:r>
            <a:endParaRPr lang="cs-CZ" dirty="0"/>
          </a:p>
        </p:txBody>
      </p:sp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395288" y="2276475"/>
            <a:ext cx="835342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/>
              <a:t>NOMINA TRANSSCRIPTIA</a:t>
            </a:r>
          </a:p>
          <a:p>
            <a:pPr>
              <a:buFontTx/>
              <a:buChar char="-"/>
            </a:pPr>
            <a:r>
              <a:rPr lang="cs-CZ" dirty="0"/>
              <a:t>Zápisy týkající se peněžité </a:t>
            </a:r>
            <a:r>
              <a:rPr lang="cs-CZ" dirty="0" smtClean="0"/>
              <a:t>pohledávky z </a:t>
            </a:r>
            <a:r>
              <a:rPr lang="cs-CZ" dirty="0"/>
              <a:t>již existující obligace, směřují k její novaci</a:t>
            </a:r>
          </a:p>
          <a:p>
            <a:r>
              <a:rPr lang="cs-CZ" dirty="0"/>
              <a:t>Druhy:</a:t>
            </a:r>
          </a:p>
          <a:p>
            <a:r>
              <a:rPr lang="cs-CZ" b="1" i="1" dirty="0"/>
              <a:t>T. a </a:t>
            </a:r>
            <a:r>
              <a:rPr lang="cs-CZ" b="1" i="1" dirty="0" err="1"/>
              <a:t>rem</a:t>
            </a:r>
            <a:r>
              <a:rPr lang="cs-CZ" b="1" i="1" dirty="0"/>
              <a:t> in personam </a:t>
            </a:r>
            <a:r>
              <a:rPr lang="cs-CZ" dirty="0"/>
              <a:t>(přepis z věci na osobu)</a:t>
            </a:r>
          </a:p>
          <a:p>
            <a:r>
              <a:rPr lang="cs-CZ" dirty="0" smtClean="0"/>
              <a:t>- dluh </a:t>
            </a:r>
            <a:r>
              <a:rPr lang="cs-CZ" dirty="0"/>
              <a:t>z existující obligace je zapsán jako dluh z literární obligace, slouží k posílení postavení věřitele</a:t>
            </a:r>
          </a:p>
          <a:p>
            <a:r>
              <a:rPr lang="cs-CZ" b="1" i="1" dirty="0"/>
              <a:t>T. a persona in personam </a:t>
            </a:r>
            <a:r>
              <a:rPr lang="cs-CZ" dirty="0"/>
              <a:t>(přepis z osoby na osobu)</a:t>
            </a:r>
          </a:p>
          <a:p>
            <a:r>
              <a:rPr lang="cs-CZ" dirty="0" smtClean="0"/>
              <a:t>- dluh </a:t>
            </a:r>
            <a:r>
              <a:rPr lang="cs-CZ" dirty="0"/>
              <a:t>osoby z původní obligace je touto literární obligací připsán k tíži jiné osobě (delegace – slouží k převodu pohledávky)</a:t>
            </a:r>
          </a:p>
          <a:p>
            <a:endParaRPr lang="cs-CZ" dirty="0"/>
          </a:p>
          <a:p>
            <a:r>
              <a:rPr lang="cs-CZ" dirty="0"/>
              <a:t>Dlužník je chráněn </a:t>
            </a:r>
            <a:r>
              <a:rPr lang="cs-CZ" dirty="0" err="1"/>
              <a:t>exceptio</a:t>
            </a:r>
            <a:r>
              <a:rPr lang="cs-CZ" dirty="0"/>
              <a:t> </a:t>
            </a:r>
            <a:r>
              <a:rPr lang="cs-CZ" dirty="0" err="1"/>
              <a:t>doli</a:t>
            </a:r>
            <a:endParaRPr lang="cs-CZ" dirty="0"/>
          </a:p>
          <a:p>
            <a:r>
              <a:rPr lang="cs-CZ" dirty="0"/>
              <a:t>Vychází z užívání v poklasické době</a:t>
            </a:r>
          </a:p>
          <a:p>
            <a:endParaRPr lang="cs-CZ" dirty="0"/>
          </a:p>
          <a:p>
            <a:r>
              <a:rPr lang="cs-CZ" dirty="0"/>
              <a:t> x </a:t>
            </a:r>
            <a:r>
              <a:rPr lang="cs-CZ" b="1" i="1" dirty="0" err="1"/>
              <a:t>nomina</a:t>
            </a:r>
            <a:r>
              <a:rPr lang="cs-CZ" b="1" i="1" dirty="0"/>
              <a:t> </a:t>
            </a:r>
            <a:r>
              <a:rPr lang="cs-CZ" b="1" i="1" dirty="0" err="1"/>
              <a:t>arcaria</a:t>
            </a:r>
            <a:r>
              <a:rPr lang="cs-CZ" b="1" i="1" dirty="0"/>
              <a:t> </a:t>
            </a:r>
            <a:r>
              <a:rPr lang="cs-CZ" dirty="0"/>
              <a:t>– zápisy do pokladní knihy, nejde o obligaci, jde jen o důkazní prostředek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ovéPole 1"/>
          <p:cNvSpPr txBox="1">
            <a:spLocks noChangeArrowheads="1"/>
          </p:cNvSpPr>
          <p:nvPr/>
        </p:nvSpPr>
        <p:spPr bwMode="auto">
          <a:xfrm>
            <a:off x="611188" y="981075"/>
            <a:ext cx="77057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 smtClean="0"/>
              <a:t>CHIROGRAPHAE</a:t>
            </a:r>
            <a:endParaRPr lang="cs-CZ" b="1" dirty="0"/>
          </a:p>
          <a:p>
            <a:r>
              <a:rPr lang="cs-CZ" dirty="0" smtClean="0"/>
              <a:t>- řecky </a:t>
            </a:r>
            <a:r>
              <a:rPr lang="cs-CZ" dirty="0"/>
              <a:t>„vlastnoruční písmo“</a:t>
            </a:r>
          </a:p>
          <a:p>
            <a:r>
              <a:rPr lang="cs-CZ" dirty="0" smtClean="0"/>
              <a:t>- má </a:t>
            </a:r>
            <a:r>
              <a:rPr lang="cs-CZ" dirty="0"/>
              <a:t>původně jen důkazní hodnotu x později existuje procesní ochrana</a:t>
            </a:r>
          </a:p>
          <a:p>
            <a:r>
              <a:rPr lang="cs-CZ" dirty="0" smtClean="0"/>
              <a:t>- je </a:t>
            </a:r>
            <a:r>
              <a:rPr lang="cs-CZ" dirty="0"/>
              <a:t>napsán jen v jednom vyhotovení a potvrzen věřitelem /typicky dlužní úpis/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SYNGRAPHAE</a:t>
            </a:r>
          </a:p>
          <a:p>
            <a:r>
              <a:rPr lang="cs-CZ" dirty="0" smtClean="0"/>
              <a:t>- řecky </a:t>
            </a:r>
            <a:r>
              <a:rPr lang="cs-CZ" dirty="0"/>
              <a:t>„písemný záznam“ – zakládá literární kontrakt</a:t>
            </a:r>
          </a:p>
          <a:p>
            <a:r>
              <a:rPr lang="cs-CZ" dirty="0" smtClean="0"/>
              <a:t>- písemný </a:t>
            </a:r>
            <a:r>
              <a:rPr lang="cs-CZ" dirty="0"/>
              <a:t>záznam fingovaných právních jednání – existuje ve dvou vyhotoveních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Pojem typová vázanost smluv</a:t>
            </a:r>
          </a:p>
          <a:p>
            <a:pPr eaLnBrk="1" hangingPunct="1"/>
            <a:r>
              <a:rPr lang="cs-CZ" dirty="0" smtClean="0"/>
              <a:t>Kontraktační systém</a:t>
            </a:r>
          </a:p>
          <a:p>
            <a:pPr eaLnBrk="1" hangingPunct="1"/>
            <a:r>
              <a:rPr lang="cs-CZ" dirty="0" smtClean="0"/>
              <a:t>Zavazovací důvody mimo kontraktační systém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pacta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kvazikontrakty</a:t>
            </a:r>
            <a:r>
              <a:rPr lang="cs-CZ" dirty="0" smtClean="0"/>
              <a:t> </a:t>
            </a:r>
          </a:p>
          <a:p>
            <a:pPr eaLnBrk="1" hangingPunct="1"/>
            <a:r>
              <a:rPr lang="cs-CZ" dirty="0" smtClean="0"/>
              <a:t>Formální kontrakty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539750" y="549275"/>
            <a:ext cx="7920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Typová vázanost smluv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539750" y="1628775"/>
            <a:ext cx="81359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Neexistuje obecná smlouva, ale jen určité smluvní typy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Žaloba má podobu konkrétní – aby existoval nárok, musí existovat žaloba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 err="1">
                <a:latin typeface="Calibri" pitchFamily="34" charset="0"/>
              </a:rPr>
              <a:t>Contrahere</a:t>
            </a:r>
            <a:r>
              <a:rPr lang="cs-CZ" dirty="0">
                <a:latin typeface="Calibri" pitchFamily="34" charset="0"/>
              </a:rPr>
              <a:t>  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</a:rPr>
              <a:t> sjednávat</a:t>
            </a:r>
            <a:r>
              <a:rPr lang="cs-CZ" dirty="0">
                <a:latin typeface="Calibri" pitchFamily="34" charset="0"/>
              </a:rPr>
              <a:t>, smlouvat /obchod/ 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</a:rPr>
              <a:t> dvoustranný závazkový vztah vzniklý z právem uznaného vztahu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</a:rPr>
              <a:t> na jeho základě se </a:t>
            </a:r>
            <a:r>
              <a:rPr lang="cs-CZ" dirty="0" smtClean="0">
                <a:latin typeface="Calibri" pitchFamily="34" charset="0"/>
              </a:rPr>
              <a:t>jeden </a:t>
            </a:r>
            <a:r>
              <a:rPr lang="cs-CZ" dirty="0">
                <a:latin typeface="Calibri" pitchFamily="34" charset="0"/>
              </a:rPr>
              <a:t>stává dlužníkem, druhý věřitelem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</a:rPr>
              <a:t> </a:t>
            </a:r>
            <a:r>
              <a:rPr lang="cs-CZ" dirty="0" err="1">
                <a:latin typeface="Calibri" pitchFamily="34" charset="0"/>
              </a:rPr>
              <a:t>consensus</a:t>
            </a:r>
            <a:r>
              <a:rPr lang="cs-CZ" dirty="0">
                <a:latin typeface="Calibri" pitchFamily="34" charset="0"/>
              </a:rPr>
              <a:t> - shoda všech subjektů je potřeba x sama o sobě nestačí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</a:rPr>
              <a:t> musí být naplněna ještě předepsaná forma, nebo kauza</a:t>
            </a:r>
          </a:p>
          <a:p>
            <a:pPr>
              <a:buFontTx/>
              <a:buChar char="-"/>
            </a:pP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Není možná:</a:t>
            </a:r>
          </a:p>
          <a:p>
            <a:r>
              <a:rPr lang="cs-CZ" dirty="0">
                <a:latin typeface="Calibri" pitchFamily="34" charset="0"/>
              </a:rPr>
              <a:t>Dohoda o budoucí smlouvě /jen slib prodeje ve formě stipulace/</a:t>
            </a:r>
          </a:p>
          <a:p>
            <a:r>
              <a:rPr lang="cs-CZ" dirty="0">
                <a:latin typeface="Calibri" pitchFamily="34" charset="0"/>
              </a:rPr>
              <a:t>Smlouvy ve prospěch třetích osob /</a:t>
            </a:r>
            <a:r>
              <a:rPr lang="cs-CZ" dirty="0" err="1">
                <a:latin typeface="Calibri" pitchFamily="34" charset="0"/>
              </a:rPr>
              <a:t>alteri</a:t>
            </a:r>
            <a:r>
              <a:rPr lang="cs-CZ" dirty="0">
                <a:latin typeface="Calibri" pitchFamily="34" charset="0"/>
              </a:rPr>
              <a:t> </a:t>
            </a:r>
            <a:r>
              <a:rPr lang="cs-CZ" dirty="0" err="1">
                <a:latin typeface="Calibri" pitchFamily="34" charset="0"/>
              </a:rPr>
              <a:t>stipulari</a:t>
            </a:r>
            <a:r>
              <a:rPr lang="cs-CZ" dirty="0">
                <a:latin typeface="Calibri" pitchFamily="34" charset="0"/>
              </a:rPr>
              <a:t> non </a:t>
            </a:r>
            <a:r>
              <a:rPr lang="cs-CZ" dirty="0" err="1" smtClean="0">
                <a:latin typeface="Calibri" pitchFamily="34" charset="0"/>
              </a:rPr>
              <a:t>potest</a:t>
            </a:r>
            <a:r>
              <a:rPr lang="cs-CZ" dirty="0" smtClean="0">
                <a:latin typeface="Calibri" pitchFamily="34" charset="0"/>
              </a:rPr>
              <a:t> x </a:t>
            </a:r>
            <a:r>
              <a:rPr lang="cs-CZ" dirty="0">
                <a:latin typeface="Calibri" pitchFamily="34" charset="0"/>
              </a:rPr>
              <a:t>jedině </a:t>
            </a:r>
            <a:r>
              <a:rPr lang="cs-CZ" dirty="0" err="1">
                <a:latin typeface="Calibri" pitchFamily="34" charset="0"/>
              </a:rPr>
              <a:t>stipulatio</a:t>
            </a:r>
            <a:r>
              <a:rPr lang="cs-CZ" dirty="0">
                <a:latin typeface="Calibri" pitchFamily="34" charset="0"/>
              </a:rPr>
              <a:t> </a:t>
            </a:r>
            <a:r>
              <a:rPr lang="cs-CZ" dirty="0" err="1">
                <a:latin typeface="Calibri" pitchFamily="34" charset="0"/>
              </a:rPr>
              <a:t>poene</a:t>
            </a:r>
            <a:r>
              <a:rPr lang="cs-CZ" dirty="0"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- </a:t>
            </a:r>
            <a:r>
              <a:rPr lang="cs-CZ" dirty="0">
                <a:latin typeface="Calibri" pitchFamily="34" charset="0"/>
              </a:rPr>
              <a:t>i tak může žalovat jen věřitel, ne třetí osoba/</a:t>
            </a: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1"/>
          <p:cNvSpPr txBox="1">
            <a:spLocks noChangeArrowheads="1"/>
          </p:cNvSpPr>
          <p:nvPr/>
        </p:nvSpPr>
        <p:spPr bwMode="auto">
          <a:xfrm>
            <a:off x="755650" y="549275"/>
            <a:ext cx="7705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>
                <a:latin typeface="Calibri" pitchFamily="34" charset="0"/>
              </a:rPr>
              <a:t>Kontraktační systém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4213" y="1268413"/>
            <a:ext cx="7991475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>
                <a:latin typeface="+mn-lt"/>
                <a:cs typeface="+mn-cs"/>
              </a:rPr>
              <a:t>Gai</a:t>
            </a:r>
            <a:r>
              <a:rPr lang="cs-CZ" dirty="0">
                <a:latin typeface="+mn-lt"/>
                <a:cs typeface="+mn-cs"/>
              </a:rPr>
              <a:t> III.89: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  <a:cs typeface="+mn-cs"/>
              </a:rPr>
              <a:t> </a:t>
            </a:r>
            <a:r>
              <a:rPr lang="cs-CZ" i="1" dirty="0" err="1">
                <a:latin typeface="+mn-lt"/>
                <a:cs typeface="+mn-cs"/>
              </a:rPr>
              <a:t>Et</a:t>
            </a:r>
            <a:r>
              <a:rPr lang="cs-CZ" i="1" dirty="0">
                <a:latin typeface="+mn-lt"/>
                <a:cs typeface="+mn-cs"/>
              </a:rPr>
              <a:t> prius </a:t>
            </a:r>
            <a:r>
              <a:rPr lang="cs-CZ" i="1" dirty="0" err="1" smtClean="0">
                <a:latin typeface="+mn-lt"/>
                <a:cs typeface="+mn-cs"/>
              </a:rPr>
              <a:t>videamus</a:t>
            </a:r>
            <a:r>
              <a:rPr lang="cs-CZ" i="1" dirty="0" smtClean="0">
                <a:latin typeface="+mn-lt"/>
                <a:cs typeface="+mn-cs"/>
              </a:rPr>
              <a:t> </a:t>
            </a:r>
            <a:r>
              <a:rPr lang="cs-CZ" i="1" dirty="0">
                <a:latin typeface="+mn-lt"/>
                <a:cs typeface="+mn-cs"/>
              </a:rPr>
              <a:t>de his, </a:t>
            </a:r>
            <a:r>
              <a:rPr lang="cs-CZ" i="1" dirty="0" err="1">
                <a:latin typeface="+mn-lt"/>
                <a:cs typeface="+mn-cs"/>
              </a:rPr>
              <a:t>quae</a:t>
            </a:r>
            <a:r>
              <a:rPr lang="cs-CZ" i="1" dirty="0">
                <a:latin typeface="+mn-lt"/>
                <a:cs typeface="+mn-cs"/>
              </a:rPr>
              <a:t> ex </a:t>
            </a:r>
            <a:r>
              <a:rPr lang="cs-CZ" i="1" dirty="0" err="1">
                <a:latin typeface="+mn-lt"/>
                <a:cs typeface="+mn-cs"/>
              </a:rPr>
              <a:t>contractu</a:t>
            </a:r>
            <a:r>
              <a:rPr lang="cs-CZ" i="1" dirty="0">
                <a:latin typeface="+mn-lt"/>
                <a:cs typeface="+mn-cs"/>
              </a:rPr>
              <a:t> </a:t>
            </a:r>
            <a:r>
              <a:rPr lang="cs-CZ" i="1" dirty="0" err="1">
                <a:latin typeface="+mn-lt"/>
                <a:cs typeface="+mn-cs"/>
              </a:rPr>
              <a:t>nascuntur</a:t>
            </a:r>
            <a:r>
              <a:rPr lang="cs-CZ" i="1" dirty="0">
                <a:latin typeface="+mn-lt"/>
                <a:cs typeface="+mn-cs"/>
              </a:rPr>
              <a:t>. </a:t>
            </a:r>
            <a:r>
              <a:rPr lang="cs-CZ" i="1" dirty="0" err="1">
                <a:latin typeface="+mn-lt"/>
                <a:cs typeface="+mn-cs"/>
              </a:rPr>
              <a:t>harum</a:t>
            </a:r>
            <a:r>
              <a:rPr lang="cs-CZ" i="1" dirty="0">
                <a:latin typeface="+mn-lt"/>
                <a:cs typeface="+mn-cs"/>
              </a:rPr>
              <a:t> autem </a:t>
            </a:r>
            <a:r>
              <a:rPr lang="cs-CZ" i="1" dirty="0" err="1">
                <a:latin typeface="+mn-lt"/>
                <a:cs typeface="+mn-cs"/>
              </a:rPr>
              <a:t>quattuor</a:t>
            </a:r>
            <a:r>
              <a:rPr lang="cs-CZ" i="1" dirty="0">
                <a:latin typeface="+mn-lt"/>
                <a:cs typeface="+mn-cs"/>
              </a:rPr>
              <a:t> </a:t>
            </a:r>
            <a:r>
              <a:rPr lang="cs-CZ" i="1" dirty="0" err="1">
                <a:latin typeface="+mn-lt"/>
                <a:cs typeface="+mn-cs"/>
              </a:rPr>
              <a:t>genera</a:t>
            </a:r>
            <a:r>
              <a:rPr lang="cs-CZ" i="1" dirty="0">
                <a:latin typeface="+mn-lt"/>
                <a:cs typeface="+mn-cs"/>
              </a:rPr>
              <a:t> </a:t>
            </a:r>
            <a:r>
              <a:rPr lang="cs-CZ" i="1" dirty="0" err="1">
                <a:latin typeface="+mn-lt"/>
                <a:cs typeface="+mn-cs"/>
              </a:rPr>
              <a:t>sunt</a:t>
            </a:r>
            <a:r>
              <a:rPr lang="cs-CZ" i="1" dirty="0">
                <a:latin typeface="+mn-lt"/>
                <a:cs typeface="+mn-cs"/>
              </a:rPr>
              <a:t>: aut </a:t>
            </a:r>
            <a:r>
              <a:rPr lang="cs-CZ" i="1" dirty="0" err="1">
                <a:latin typeface="+mn-lt"/>
                <a:cs typeface="+mn-cs"/>
              </a:rPr>
              <a:t>enim</a:t>
            </a:r>
            <a:r>
              <a:rPr lang="cs-CZ" i="1" dirty="0">
                <a:latin typeface="+mn-lt"/>
                <a:cs typeface="+mn-cs"/>
              </a:rPr>
              <a:t> re </a:t>
            </a:r>
            <a:r>
              <a:rPr lang="cs-CZ" i="1" dirty="0" err="1">
                <a:latin typeface="+mn-lt"/>
                <a:cs typeface="+mn-cs"/>
              </a:rPr>
              <a:t>contrahitur</a:t>
            </a:r>
            <a:r>
              <a:rPr lang="cs-CZ" i="1" dirty="0">
                <a:latin typeface="+mn-lt"/>
                <a:cs typeface="+mn-cs"/>
              </a:rPr>
              <a:t> </a:t>
            </a:r>
            <a:r>
              <a:rPr lang="cs-CZ" i="1" dirty="0" err="1">
                <a:latin typeface="+mn-lt"/>
                <a:cs typeface="+mn-cs"/>
              </a:rPr>
              <a:t>obligatio</a:t>
            </a:r>
            <a:r>
              <a:rPr lang="cs-CZ" i="1" dirty="0">
                <a:latin typeface="+mn-lt"/>
                <a:cs typeface="+mn-cs"/>
              </a:rPr>
              <a:t> aut </a:t>
            </a:r>
            <a:r>
              <a:rPr lang="cs-CZ" i="1" dirty="0" err="1">
                <a:latin typeface="+mn-lt"/>
                <a:cs typeface="+mn-cs"/>
              </a:rPr>
              <a:t>uerbis</a:t>
            </a:r>
            <a:r>
              <a:rPr lang="cs-CZ" i="1" dirty="0">
                <a:latin typeface="+mn-lt"/>
                <a:cs typeface="+mn-cs"/>
              </a:rPr>
              <a:t> aut </a:t>
            </a:r>
            <a:r>
              <a:rPr lang="cs-CZ" i="1" dirty="0" err="1">
                <a:latin typeface="+mn-lt"/>
                <a:cs typeface="+mn-cs"/>
              </a:rPr>
              <a:t>litteris</a:t>
            </a:r>
            <a:r>
              <a:rPr lang="cs-CZ" i="1" dirty="0">
                <a:latin typeface="+mn-lt"/>
                <a:cs typeface="+mn-cs"/>
              </a:rPr>
              <a:t> aut </a:t>
            </a:r>
            <a:r>
              <a:rPr lang="cs-CZ" i="1" dirty="0" err="1">
                <a:latin typeface="+mn-lt"/>
                <a:cs typeface="+mn-cs"/>
              </a:rPr>
              <a:t>consensu</a:t>
            </a:r>
            <a:r>
              <a:rPr lang="cs-CZ" i="1" dirty="0"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dirty="0">
                <a:latin typeface="+mn-lt"/>
                <a:cs typeface="+mn-cs"/>
              </a:rPr>
              <a:t>  </a:t>
            </a: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dirty="0">
                <a:latin typeface="+mn-lt"/>
                <a:cs typeface="+mn-cs"/>
              </a:rPr>
              <a:t>A nyní se podívejme na ty, jež vznikají z kontraktu. Těch jsou pak čtyři druhy: obligace se kontrahuje buďto věcí, anebo slovy, anebo zápisem, anebo (pouhým) souhlasem.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  <a:cs typeface="+mn-cs"/>
              </a:rPr>
              <a:t>( prakticky totožně </a:t>
            </a:r>
            <a:r>
              <a:rPr lang="cs-CZ" dirty="0" err="1" smtClean="0">
                <a:latin typeface="+mn-lt"/>
                <a:cs typeface="+mn-cs"/>
              </a:rPr>
              <a:t>Inst</a:t>
            </a:r>
            <a:r>
              <a:rPr lang="cs-CZ" dirty="0" smtClean="0">
                <a:latin typeface="+mn-lt"/>
                <a:cs typeface="+mn-cs"/>
              </a:rPr>
              <a:t>. </a:t>
            </a:r>
            <a:r>
              <a:rPr lang="cs-CZ" dirty="0">
                <a:latin typeface="+mn-lt"/>
                <a:cs typeface="+mn-cs"/>
              </a:rPr>
              <a:t>III.13.2)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>
                <a:latin typeface="+mn-lt"/>
                <a:cs typeface="+mn-cs"/>
              </a:rPr>
              <a:t>- historický </a:t>
            </a:r>
            <a:r>
              <a:rPr lang="cs-CZ" dirty="0">
                <a:latin typeface="+mn-lt"/>
                <a:cs typeface="+mn-cs"/>
              </a:rPr>
              <a:t>aspekt – od nejstarších po nejmladší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  <a:cs typeface="+mn-cs"/>
              </a:rPr>
              <a:t>Dělení:</a:t>
            </a:r>
          </a:p>
          <a:p>
            <a:pPr marL="400050" indent="-400050" fontAlgn="auto">
              <a:spcBef>
                <a:spcPts val="0"/>
              </a:spcBef>
              <a:spcAft>
                <a:spcPts val="0"/>
              </a:spcAft>
              <a:buFontTx/>
              <a:buAutoNum type="romanUcPeriod"/>
              <a:defRPr/>
            </a:pPr>
            <a:r>
              <a:rPr lang="cs-CZ" dirty="0">
                <a:latin typeface="+mn-lt"/>
                <a:cs typeface="+mn-cs"/>
              </a:rPr>
              <a:t>Formální – verbální a literární (jsou v zásadě </a:t>
            </a:r>
            <a:r>
              <a:rPr lang="cs-CZ" dirty="0" smtClean="0">
                <a:latin typeface="+mn-lt"/>
                <a:cs typeface="+mn-cs"/>
              </a:rPr>
              <a:t>abstraktní</a:t>
            </a:r>
            <a:r>
              <a:rPr lang="cs-CZ" dirty="0">
                <a:latin typeface="+mn-lt"/>
                <a:cs typeface="+mn-cs"/>
              </a:rPr>
              <a:t>)</a:t>
            </a:r>
          </a:p>
          <a:p>
            <a:pPr marL="400050" indent="-400050" fontAlgn="auto">
              <a:spcBef>
                <a:spcPts val="0"/>
              </a:spcBef>
              <a:spcAft>
                <a:spcPts val="0"/>
              </a:spcAft>
              <a:buFontTx/>
              <a:buAutoNum type="romanUcPeriod"/>
              <a:defRPr/>
            </a:pPr>
            <a:r>
              <a:rPr lang="cs-CZ" dirty="0">
                <a:latin typeface="+mn-lt"/>
                <a:cs typeface="+mn-cs"/>
              </a:rPr>
              <a:t>Kauzální – reálné a konsensuální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ovéPole 1"/>
          <p:cNvSpPr txBox="1">
            <a:spLocks noChangeArrowheads="1"/>
          </p:cNvSpPr>
          <p:nvPr/>
        </p:nvSpPr>
        <p:spPr bwMode="auto">
          <a:xfrm>
            <a:off x="251520" y="301625"/>
            <a:ext cx="8496943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000" b="1" dirty="0"/>
              <a:t>KVAZIKONTRAKTY</a:t>
            </a:r>
          </a:p>
          <a:p>
            <a:endParaRPr lang="cs-CZ" sz="1400" dirty="0"/>
          </a:p>
          <a:p>
            <a:r>
              <a:rPr lang="cs-CZ" sz="1400" dirty="0" smtClean="0"/>
              <a:t>- jako </a:t>
            </a:r>
            <a:r>
              <a:rPr lang="cs-CZ" sz="1400" dirty="0"/>
              <a:t>zvláštní skupiny vznikají až v období </a:t>
            </a:r>
            <a:r>
              <a:rPr lang="cs-CZ" sz="1400" dirty="0" err="1"/>
              <a:t>justiniánském</a:t>
            </a:r>
            <a:r>
              <a:rPr lang="cs-CZ" sz="1400" dirty="0"/>
              <a:t>, vzniká zde závazek, aniž by došlo ke konsensu</a:t>
            </a:r>
          </a:p>
          <a:p>
            <a:pPr>
              <a:buFontTx/>
              <a:buChar char="-"/>
            </a:pPr>
            <a:r>
              <a:rPr lang="cs-CZ" sz="1400" dirty="0" smtClean="0"/>
              <a:t> některé </a:t>
            </a:r>
            <a:r>
              <a:rPr lang="cs-CZ" sz="1400" dirty="0"/>
              <a:t>z nich mají blízko k určitým smluvním typům</a:t>
            </a:r>
          </a:p>
          <a:p>
            <a:endParaRPr lang="cs-CZ" sz="1400" dirty="0"/>
          </a:p>
          <a:p>
            <a:r>
              <a:rPr lang="cs-CZ" sz="1400" dirty="0"/>
              <a:t>Typy:</a:t>
            </a:r>
          </a:p>
          <a:p>
            <a:r>
              <a:rPr lang="cs-CZ" sz="1400" b="1" dirty="0" err="1"/>
              <a:t>Legatum</a:t>
            </a:r>
            <a:r>
              <a:rPr lang="cs-CZ" sz="1400" b="1" dirty="0"/>
              <a:t> per </a:t>
            </a:r>
            <a:r>
              <a:rPr lang="cs-CZ" sz="1400" b="1" dirty="0" err="1"/>
              <a:t>damnationem</a:t>
            </a:r>
            <a:r>
              <a:rPr lang="cs-CZ" sz="1400" b="1" dirty="0"/>
              <a:t> + </a:t>
            </a:r>
            <a:r>
              <a:rPr lang="cs-CZ" sz="1400" b="1" dirty="0" err="1"/>
              <a:t>legatum</a:t>
            </a:r>
            <a:r>
              <a:rPr lang="cs-CZ" sz="1400" b="1" dirty="0"/>
              <a:t> </a:t>
            </a:r>
            <a:r>
              <a:rPr lang="cs-CZ" sz="1400" b="1" dirty="0" err="1"/>
              <a:t>sinendi</a:t>
            </a:r>
            <a:r>
              <a:rPr lang="cs-CZ" sz="1400" b="1" dirty="0"/>
              <a:t> </a:t>
            </a:r>
            <a:r>
              <a:rPr lang="cs-CZ" sz="1400" b="1" dirty="0" err="1"/>
              <a:t>modo</a:t>
            </a:r>
            <a:endParaRPr lang="cs-CZ" sz="1400" b="1" dirty="0"/>
          </a:p>
          <a:p>
            <a:endParaRPr lang="cs-CZ" sz="1400" b="1" dirty="0"/>
          </a:p>
          <a:p>
            <a:r>
              <a:rPr lang="cs-CZ" sz="1400" b="1" dirty="0" err="1"/>
              <a:t>Negotiorum</a:t>
            </a:r>
            <a:r>
              <a:rPr lang="cs-CZ" sz="1400" b="1" dirty="0"/>
              <a:t> </a:t>
            </a:r>
            <a:r>
              <a:rPr lang="cs-CZ" sz="1400" b="1" dirty="0" err="1"/>
              <a:t>gestio</a:t>
            </a:r>
            <a:r>
              <a:rPr lang="cs-CZ" sz="1400" b="1" dirty="0"/>
              <a:t> – jednatelství bez příkazu</a:t>
            </a:r>
          </a:p>
          <a:p>
            <a:r>
              <a:rPr lang="cs-CZ" sz="1400" dirty="0"/>
              <a:t> – je odvozeno od </a:t>
            </a:r>
            <a:r>
              <a:rPr lang="cs-CZ" sz="1400" dirty="0" err="1"/>
              <a:t>mandata</a:t>
            </a:r>
            <a:r>
              <a:rPr lang="cs-CZ" sz="1400" dirty="0"/>
              <a:t> – příkazní smlouvy, tj. jedna osoba koná něco ve prospěch druhé </a:t>
            </a:r>
            <a:r>
              <a:rPr lang="cs-CZ" sz="1400" dirty="0" smtClean="0"/>
              <a:t>osoby, </a:t>
            </a:r>
            <a:r>
              <a:rPr lang="cs-CZ" sz="1400" dirty="0"/>
              <a:t>aniž by o to byla požádána</a:t>
            </a:r>
          </a:p>
          <a:p>
            <a:r>
              <a:rPr lang="cs-CZ" sz="1400" dirty="0"/>
              <a:t>Je </a:t>
            </a:r>
            <a:r>
              <a:rPr lang="cs-CZ" sz="1400" dirty="0" smtClean="0"/>
              <a:t>potřeba, </a:t>
            </a:r>
            <a:r>
              <a:rPr lang="cs-CZ" sz="1400" dirty="0"/>
              <a:t>aby: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- chyběl </a:t>
            </a:r>
            <a:r>
              <a:rPr lang="cs-CZ" sz="1400" dirty="0"/>
              <a:t>výslovný souhlas 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- gestor </a:t>
            </a:r>
            <a:r>
              <a:rPr lang="cs-CZ" sz="1400" dirty="0"/>
              <a:t>(jednající) má vůli obstarat cizí záležitosti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- jednání </a:t>
            </a:r>
            <a:r>
              <a:rPr lang="cs-CZ" sz="1400" dirty="0"/>
              <a:t>musí být pro druhou osobu užitečné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- jednání </a:t>
            </a:r>
            <a:r>
              <a:rPr lang="cs-CZ" sz="1400" dirty="0"/>
              <a:t>je neúplatné</a:t>
            </a:r>
          </a:p>
          <a:p>
            <a:r>
              <a:rPr lang="cs-CZ" sz="1400" dirty="0"/>
              <a:t>Práva a povinnosti:</a:t>
            </a:r>
          </a:p>
          <a:p>
            <a:r>
              <a:rPr lang="cs-CZ" sz="1400" dirty="0" err="1"/>
              <a:t>Dominus</a:t>
            </a:r>
            <a:r>
              <a:rPr lang="cs-CZ" sz="1400" dirty="0"/>
              <a:t> </a:t>
            </a:r>
            <a:r>
              <a:rPr lang="cs-CZ" sz="1400" dirty="0" err="1"/>
              <a:t>negotii</a:t>
            </a:r>
            <a:r>
              <a:rPr lang="cs-CZ" sz="1400" dirty="0"/>
              <a:t> – zakázat další jednání x uhradit náklady</a:t>
            </a:r>
          </a:p>
          <a:p>
            <a:r>
              <a:rPr lang="cs-CZ" sz="1400" dirty="0"/>
              <a:t>Gestor 	– ukončit </a:t>
            </a:r>
            <a:r>
              <a:rPr lang="cs-CZ" sz="1400" dirty="0" smtClean="0"/>
              <a:t>jednání, </a:t>
            </a:r>
            <a:r>
              <a:rPr lang="cs-CZ" sz="1400" dirty="0"/>
              <a:t>bylo-li zakázáno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- odpovídá </a:t>
            </a:r>
            <a:r>
              <a:rPr lang="cs-CZ" sz="1400" dirty="0"/>
              <a:t>za dolus /u krajní nouze /x za </a:t>
            </a:r>
            <a:r>
              <a:rPr lang="cs-CZ" sz="1400" dirty="0" err="1"/>
              <a:t>custodii</a:t>
            </a:r>
            <a:r>
              <a:rPr lang="cs-CZ" sz="1400" dirty="0"/>
              <a:t> /pokud jednal proti zákazu pána/</a:t>
            </a:r>
          </a:p>
          <a:p>
            <a:endParaRPr lang="cs-CZ" sz="1400" dirty="0"/>
          </a:p>
          <a:p>
            <a:r>
              <a:rPr lang="cs-CZ" sz="1400" dirty="0"/>
              <a:t>Žaloby: </a:t>
            </a:r>
            <a:r>
              <a:rPr lang="cs-CZ" sz="1400" dirty="0" err="1" smtClean="0"/>
              <a:t>actio</a:t>
            </a:r>
            <a:r>
              <a:rPr lang="cs-CZ" sz="1400" dirty="0" smtClean="0"/>
              <a:t> </a:t>
            </a:r>
            <a:r>
              <a:rPr lang="cs-CZ" sz="1400" dirty="0" err="1" smtClean="0"/>
              <a:t>negotiorum</a:t>
            </a:r>
            <a:r>
              <a:rPr lang="cs-CZ" sz="1400" dirty="0" smtClean="0"/>
              <a:t> </a:t>
            </a:r>
            <a:r>
              <a:rPr lang="cs-CZ" sz="1400" dirty="0" err="1"/>
              <a:t>gestorum</a:t>
            </a:r>
            <a:r>
              <a:rPr lang="cs-CZ" sz="1400" dirty="0"/>
              <a:t> </a:t>
            </a:r>
            <a:r>
              <a:rPr lang="cs-CZ" sz="1400" dirty="0" err="1"/>
              <a:t>directa</a:t>
            </a:r>
            <a:r>
              <a:rPr lang="cs-CZ" sz="1400" dirty="0"/>
              <a:t>, </a:t>
            </a:r>
            <a:r>
              <a:rPr lang="cs-CZ" sz="1400" dirty="0" err="1"/>
              <a:t>actio</a:t>
            </a:r>
            <a:r>
              <a:rPr lang="cs-CZ" sz="1400" dirty="0"/>
              <a:t> </a:t>
            </a:r>
            <a:r>
              <a:rPr lang="cs-CZ" sz="1400" dirty="0" err="1"/>
              <a:t>negotiorum</a:t>
            </a:r>
            <a:r>
              <a:rPr lang="cs-CZ" sz="1400" dirty="0"/>
              <a:t> </a:t>
            </a:r>
            <a:r>
              <a:rPr lang="cs-CZ" sz="1400" dirty="0" err="1"/>
              <a:t>gestorum</a:t>
            </a:r>
            <a:r>
              <a:rPr lang="cs-CZ" sz="1400" dirty="0"/>
              <a:t> </a:t>
            </a:r>
            <a:r>
              <a:rPr lang="cs-CZ" sz="1400" dirty="0" err="1"/>
              <a:t>contraria</a:t>
            </a:r>
            <a:r>
              <a:rPr lang="cs-CZ" sz="1400" dirty="0"/>
              <a:t>, </a:t>
            </a:r>
            <a:r>
              <a:rPr lang="cs-CZ" sz="1400" dirty="0" err="1"/>
              <a:t>actio</a:t>
            </a:r>
            <a:r>
              <a:rPr lang="cs-CZ" sz="1400" dirty="0"/>
              <a:t> </a:t>
            </a:r>
            <a:r>
              <a:rPr lang="cs-CZ" sz="1400" dirty="0" err="1"/>
              <a:t>funeraria</a:t>
            </a:r>
            <a:r>
              <a:rPr lang="cs-CZ" sz="1400" dirty="0"/>
              <a:t> (na náklady pohřbu odpovídajícího postavení zemřelého)</a:t>
            </a:r>
          </a:p>
          <a:p>
            <a:endParaRPr lang="cs-CZ" sz="1400" dirty="0"/>
          </a:p>
          <a:p>
            <a:r>
              <a:rPr lang="cs-CZ" sz="1400" b="1" dirty="0" err="1"/>
              <a:t>Tutela</a:t>
            </a:r>
            <a:r>
              <a:rPr lang="cs-CZ" sz="1400" b="1" dirty="0"/>
              <a:t> – poručenství </a:t>
            </a:r>
            <a:r>
              <a:rPr lang="cs-CZ" sz="1400" dirty="0"/>
              <a:t>– práva a povinnosti jsou analogické k </a:t>
            </a:r>
            <a:r>
              <a:rPr lang="cs-CZ" sz="1400" dirty="0" err="1"/>
              <a:t>negotiorum</a:t>
            </a:r>
            <a:r>
              <a:rPr lang="cs-CZ" sz="1400" dirty="0"/>
              <a:t> </a:t>
            </a:r>
            <a:r>
              <a:rPr lang="cs-CZ" sz="1400" dirty="0" err="1"/>
              <a:t>gestio</a:t>
            </a:r>
            <a:endParaRPr lang="cs-CZ" sz="1400" dirty="0"/>
          </a:p>
          <a:p>
            <a:r>
              <a:rPr lang="cs-CZ" sz="1400" b="1" dirty="0" err="1"/>
              <a:t>Cura</a:t>
            </a:r>
            <a:r>
              <a:rPr lang="cs-CZ" sz="1400" b="1" dirty="0"/>
              <a:t> – opatrovnictví </a:t>
            </a:r>
            <a:r>
              <a:rPr lang="cs-CZ" sz="1400" dirty="0"/>
              <a:t>- práva a povinnosti jsou analogické k </a:t>
            </a:r>
            <a:r>
              <a:rPr lang="cs-CZ" sz="1400" dirty="0" err="1"/>
              <a:t>negotiorum</a:t>
            </a:r>
            <a:r>
              <a:rPr lang="cs-CZ" sz="1400" dirty="0"/>
              <a:t> </a:t>
            </a:r>
            <a:r>
              <a:rPr lang="cs-CZ" sz="1400" dirty="0" err="1"/>
              <a:t>gestio</a:t>
            </a:r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1"/>
          <p:cNvSpPr txBox="1">
            <a:spLocks noChangeArrowheads="1"/>
          </p:cNvSpPr>
          <p:nvPr/>
        </p:nvSpPr>
        <p:spPr bwMode="auto">
          <a:xfrm>
            <a:off x="468313" y="260350"/>
            <a:ext cx="8280400" cy="698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 dirty="0" err="1"/>
              <a:t>Solutio</a:t>
            </a:r>
            <a:r>
              <a:rPr lang="cs-CZ" sz="1400" b="1" dirty="0"/>
              <a:t> </a:t>
            </a:r>
            <a:r>
              <a:rPr lang="cs-CZ" sz="1400" b="1" dirty="0" err="1"/>
              <a:t>indebiti</a:t>
            </a:r>
            <a:r>
              <a:rPr lang="cs-CZ" sz="1400" b="1" dirty="0"/>
              <a:t> – splnění nedluhu</a:t>
            </a:r>
          </a:p>
          <a:p>
            <a:r>
              <a:rPr lang="cs-CZ" sz="1400" dirty="0" smtClean="0"/>
              <a:t>- někdo </a:t>
            </a:r>
            <a:r>
              <a:rPr lang="cs-CZ" sz="1400" dirty="0"/>
              <a:t>poskytl plnění, k němuž nebyl povinen</a:t>
            </a:r>
          </a:p>
          <a:p>
            <a:r>
              <a:rPr lang="cs-CZ" sz="1400" dirty="0"/>
              <a:t>	závazek neexistoval</a:t>
            </a:r>
          </a:p>
          <a:p>
            <a:r>
              <a:rPr lang="cs-CZ" sz="1400" dirty="0"/>
              <a:t>	závazek existoval mezi jinými subjekty</a:t>
            </a:r>
          </a:p>
          <a:p>
            <a:pPr>
              <a:buFontTx/>
              <a:buChar char="-"/>
            </a:pPr>
            <a:r>
              <a:rPr lang="cs-CZ" sz="1400" dirty="0" smtClean="0"/>
              <a:t> osoba, </a:t>
            </a:r>
            <a:r>
              <a:rPr lang="cs-CZ" sz="1400" dirty="0"/>
              <a:t>jež </a:t>
            </a:r>
            <a:r>
              <a:rPr lang="cs-CZ" sz="1400" dirty="0" smtClean="0"/>
              <a:t>plnila, </a:t>
            </a:r>
            <a:r>
              <a:rPr lang="cs-CZ" sz="1400" dirty="0"/>
              <a:t>může požadovat navrácení plnění, pokud již bylo vydáno a pokud zde neexistovala kauza uznaná právem</a:t>
            </a:r>
          </a:p>
          <a:p>
            <a:pPr>
              <a:buFontTx/>
              <a:buChar char="-"/>
            </a:pPr>
            <a:r>
              <a:rPr lang="cs-CZ" sz="1400" dirty="0" smtClean="0"/>
              <a:t> </a:t>
            </a:r>
            <a:r>
              <a:rPr lang="cs-CZ" sz="1400" dirty="0" err="1" smtClean="0"/>
              <a:t>Justiniánské</a:t>
            </a:r>
            <a:r>
              <a:rPr lang="cs-CZ" sz="1400" dirty="0" smtClean="0"/>
              <a:t> </a:t>
            </a:r>
            <a:r>
              <a:rPr lang="cs-CZ" sz="1400" dirty="0"/>
              <a:t>právo vyžaduje:</a:t>
            </a:r>
          </a:p>
          <a:p>
            <a:r>
              <a:rPr lang="cs-CZ" sz="1400" dirty="0"/>
              <a:t>	</a:t>
            </a:r>
            <a:r>
              <a:rPr lang="cs-CZ" sz="1400" dirty="0" err="1"/>
              <a:t>error</a:t>
            </a:r>
            <a:r>
              <a:rPr lang="cs-CZ" sz="1400" dirty="0"/>
              <a:t> </a:t>
            </a:r>
            <a:r>
              <a:rPr lang="cs-CZ" sz="1400" dirty="0" err="1"/>
              <a:t>solventis</a:t>
            </a:r>
            <a:r>
              <a:rPr lang="cs-CZ" sz="1400" dirty="0"/>
              <a:t> – omyl na straně plnícího, jestliže nešlo o omyl, </a:t>
            </a:r>
            <a:r>
              <a:rPr lang="cs-CZ" sz="1400" dirty="0" smtClean="0"/>
              <a:t> považovalo se </a:t>
            </a:r>
            <a:r>
              <a:rPr lang="cs-CZ" sz="1400" dirty="0"/>
              <a:t>za darování</a:t>
            </a:r>
          </a:p>
          <a:p>
            <a:r>
              <a:rPr lang="cs-CZ" sz="1400" dirty="0"/>
              <a:t>	</a:t>
            </a:r>
            <a:r>
              <a:rPr lang="cs-CZ" sz="1400" dirty="0" err="1"/>
              <a:t>error</a:t>
            </a:r>
            <a:r>
              <a:rPr lang="cs-CZ" sz="1400" dirty="0"/>
              <a:t> </a:t>
            </a:r>
            <a:r>
              <a:rPr lang="cs-CZ" sz="1400" dirty="0" err="1"/>
              <a:t>accipientis</a:t>
            </a:r>
            <a:r>
              <a:rPr lang="cs-CZ" sz="1400" dirty="0"/>
              <a:t> – omyl na straně věřitele, pokud tento vědomě přijal </a:t>
            </a:r>
            <a:r>
              <a:rPr lang="cs-CZ" sz="1400" dirty="0" smtClean="0"/>
              <a:t> nedluh</a:t>
            </a:r>
            <a:r>
              <a:rPr lang="cs-CZ" sz="1400" dirty="0"/>
              <a:t>, dopustil se </a:t>
            </a:r>
            <a:r>
              <a:rPr lang="cs-CZ" sz="1400" dirty="0" smtClean="0"/>
              <a:t>		           krádeže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Ochrana:</a:t>
            </a:r>
          </a:p>
          <a:p>
            <a:r>
              <a:rPr lang="cs-CZ" sz="1400" dirty="0" err="1"/>
              <a:t>Condictio</a:t>
            </a:r>
            <a:r>
              <a:rPr lang="cs-CZ" sz="1400" dirty="0"/>
              <a:t> </a:t>
            </a:r>
            <a:r>
              <a:rPr lang="cs-CZ" sz="1400" dirty="0" err="1"/>
              <a:t>indebiti</a:t>
            </a:r>
            <a:r>
              <a:rPr lang="cs-CZ" sz="1400" dirty="0"/>
              <a:t> – žaloba z nedluhu</a:t>
            </a:r>
          </a:p>
          <a:p>
            <a:r>
              <a:rPr lang="cs-CZ" sz="1400" dirty="0" err="1"/>
              <a:t>Condictio</a:t>
            </a:r>
            <a:r>
              <a:rPr lang="cs-CZ" sz="1400" dirty="0"/>
              <a:t> ex causa </a:t>
            </a:r>
            <a:r>
              <a:rPr lang="cs-CZ" sz="1400" dirty="0" err="1"/>
              <a:t>furtiva</a:t>
            </a:r>
            <a:r>
              <a:rPr lang="cs-CZ" sz="1400" dirty="0"/>
              <a:t> – příjemce přijal nedluh vědomě</a:t>
            </a:r>
          </a:p>
          <a:p>
            <a:r>
              <a:rPr lang="cs-CZ" sz="1400" dirty="0"/>
              <a:t>NE </a:t>
            </a:r>
            <a:r>
              <a:rPr lang="cs-CZ" sz="1400" dirty="0" err="1"/>
              <a:t>reivindikace</a:t>
            </a:r>
            <a:r>
              <a:rPr lang="cs-CZ" sz="1400" dirty="0"/>
              <a:t> – předáním došlo k převedení vlastnického práva!!</a:t>
            </a:r>
          </a:p>
          <a:p>
            <a:endParaRPr lang="cs-CZ" sz="1400" dirty="0"/>
          </a:p>
          <a:p>
            <a:r>
              <a:rPr lang="cs-CZ" sz="1400" b="1" dirty="0" err="1"/>
              <a:t>Pollicitatio</a:t>
            </a:r>
            <a:r>
              <a:rPr lang="cs-CZ" sz="1400" dirty="0"/>
              <a:t> –</a:t>
            </a:r>
            <a:r>
              <a:rPr lang="cs-CZ" sz="1400" b="1" dirty="0"/>
              <a:t>jednostranný veřejný příslib občana ve prospěch obce </a:t>
            </a:r>
            <a:r>
              <a:rPr lang="cs-CZ" sz="1400" dirty="0"/>
              <a:t>něco vykonat, postavit </a:t>
            </a:r>
          </a:p>
          <a:p>
            <a:r>
              <a:rPr lang="cs-CZ" sz="1400" dirty="0" smtClean="0"/>
              <a:t>- není </a:t>
            </a:r>
            <a:r>
              <a:rPr lang="cs-CZ" sz="1400" dirty="0"/>
              <a:t>potřeba jeho přijetí ze strany obce, nemá formu. Vymahatelný až od Justiniána a jen tehdy, byl-li oznámen okamžik zahájení činnosti</a:t>
            </a:r>
          </a:p>
          <a:p>
            <a:endParaRPr lang="cs-CZ" sz="1400" dirty="0"/>
          </a:p>
          <a:p>
            <a:r>
              <a:rPr lang="cs-CZ" sz="1400" b="1" dirty="0" err="1"/>
              <a:t>Votum</a:t>
            </a:r>
            <a:r>
              <a:rPr lang="cs-CZ" sz="1400" b="1" dirty="0"/>
              <a:t> – jednostranný veřejný příslib náboženského charakteru</a:t>
            </a:r>
            <a:r>
              <a:rPr lang="cs-CZ" sz="1400" dirty="0"/>
              <a:t> ve prospěch božstva, je vymahatelný příslušnými kněžími mimosoudní cestou</a:t>
            </a:r>
          </a:p>
          <a:p>
            <a:endParaRPr lang="cs-CZ" sz="1400" dirty="0"/>
          </a:p>
          <a:p>
            <a:r>
              <a:rPr lang="cs-CZ" sz="1400" b="1" dirty="0" err="1"/>
              <a:t>Communio</a:t>
            </a:r>
            <a:r>
              <a:rPr lang="cs-CZ" sz="1400" b="1" dirty="0"/>
              <a:t> </a:t>
            </a:r>
            <a:r>
              <a:rPr lang="cs-CZ" sz="1400" b="1" dirty="0" err="1"/>
              <a:t>incidens</a:t>
            </a:r>
            <a:r>
              <a:rPr lang="cs-CZ" sz="1400" dirty="0"/>
              <a:t> – jeden ze spoluvlastníků jedná ve společném zájmu (ochrana NG)</a:t>
            </a:r>
          </a:p>
          <a:p>
            <a:endParaRPr lang="cs-CZ" sz="1400" dirty="0"/>
          </a:p>
          <a:p>
            <a:r>
              <a:rPr lang="cs-CZ" sz="1400" b="1" dirty="0"/>
              <a:t>Alimentační povinnost – </a:t>
            </a:r>
            <a:r>
              <a:rPr lang="cs-CZ" sz="1400" b="1" dirty="0" err="1" smtClean="0"/>
              <a:t>povinnost</a:t>
            </a:r>
            <a:r>
              <a:rPr lang="cs-CZ" sz="1400" b="1" dirty="0" smtClean="0"/>
              <a:t> </a:t>
            </a:r>
            <a:r>
              <a:rPr lang="cs-CZ" sz="1400" b="1" dirty="0"/>
              <a:t>vyživovací, </a:t>
            </a:r>
            <a:r>
              <a:rPr lang="cs-CZ" sz="1400" dirty="0"/>
              <a:t>původně pro jednotlivé případy (za </a:t>
            </a:r>
            <a:r>
              <a:rPr lang="cs-CZ" sz="1400" dirty="0" err="1"/>
              <a:t>Antonina</a:t>
            </a:r>
            <a:r>
              <a:rPr lang="cs-CZ" sz="1400" dirty="0"/>
              <a:t> Pia a Marka </a:t>
            </a:r>
            <a:r>
              <a:rPr lang="cs-CZ" sz="1400" dirty="0" err="1"/>
              <a:t>Aurelia</a:t>
            </a:r>
            <a:r>
              <a:rPr lang="cs-CZ" sz="1400" dirty="0"/>
              <a:t>), později obecná povaha, zejména s vlivem křesťanství (milosrdenství krve)</a:t>
            </a:r>
          </a:p>
          <a:p>
            <a:r>
              <a:rPr lang="cs-CZ" sz="1400" dirty="0"/>
              <a:t>Justinián – povinnost mezi předky a </a:t>
            </a:r>
            <a:r>
              <a:rPr lang="cs-CZ" sz="1400" b="1" i="1" dirty="0"/>
              <a:t>legitimními</a:t>
            </a:r>
            <a:r>
              <a:rPr lang="cs-CZ" sz="1400" dirty="0"/>
              <a:t> potomky, výše určena soudem dle možností povinného.</a:t>
            </a:r>
          </a:p>
          <a:p>
            <a:endParaRPr lang="cs-CZ" sz="1400" dirty="0"/>
          </a:p>
          <a:p>
            <a:endParaRPr lang="cs-CZ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ovéPole 1"/>
          <p:cNvSpPr txBox="1">
            <a:spLocks noChangeArrowheads="1"/>
          </p:cNvSpPr>
          <p:nvPr/>
        </p:nvSpPr>
        <p:spPr bwMode="auto">
          <a:xfrm>
            <a:off x="539750" y="188913"/>
            <a:ext cx="8280400" cy="609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dirty="0"/>
              <a:t>PACTA</a:t>
            </a:r>
          </a:p>
          <a:p>
            <a:pPr algn="ctr"/>
            <a:endParaRPr lang="cs-CZ" sz="2000" b="1" dirty="0"/>
          </a:p>
          <a:p>
            <a:r>
              <a:rPr lang="cs-CZ" sz="1400" dirty="0"/>
              <a:t>„PACTA SUNT SERVANDA“  v římském právu neplatí, je až zásada odvozená z </a:t>
            </a:r>
            <a:r>
              <a:rPr lang="cs-CZ" sz="1400" dirty="0" smtClean="0"/>
              <a:t>glosátorské </a:t>
            </a:r>
            <a:r>
              <a:rPr lang="cs-CZ" sz="1400" dirty="0"/>
              <a:t>a komentátorské školy</a:t>
            </a:r>
          </a:p>
          <a:p>
            <a:endParaRPr lang="cs-CZ" sz="1400" dirty="0"/>
          </a:p>
          <a:p>
            <a:r>
              <a:rPr lang="cs-CZ" sz="1400" dirty="0" smtClean="0"/>
              <a:t>- jde </a:t>
            </a:r>
            <a:r>
              <a:rPr lang="cs-CZ" sz="1400" dirty="0"/>
              <a:t>o různé neformální dohody mezi stranami, jejich závaznost byla a priori v rovině morální x některé druhy byly žalovatelné:</a:t>
            </a:r>
          </a:p>
          <a:p>
            <a:endParaRPr lang="cs-CZ" sz="1400" dirty="0"/>
          </a:p>
          <a:p>
            <a:r>
              <a:rPr lang="cs-CZ" sz="1400" dirty="0"/>
              <a:t>PACTA  ADIECTA </a:t>
            </a:r>
          </a:p>
          <a:p>
            <a:r>
              <a:rPr lang="cs-CZ" sz="1400" dirty="0"/>
              <a:t>– uznává je i </a:t>
            </a:r>
            <a:r>
              <a:rPr lang="cs-CZ" sz="1400" dirty="0" err="1"/>
              <a:t>ius</a:t>
            </a:r>
            <a:r>
              <a:rPr lang="cs-CZ" sz="1400" dirty="0"/>
              <a:t> civile</a:t>
            </a:r>
          </a:p>
          <a:p>
            <a:r>
              <a:rPr lang="cs-CZ" sz="1400" dirty="0"/>
              <a:t>- </a:t>
            </a:r>
            <a:r>
              <a:rPr lang="cs-CZ" sz="1400" dirty="0" err="1"/>
              <a:t>adjektické</a:t>
            </a:r>
            <a:r>
              <a:rPr lang="cs-CZ" sz="1400" dirty="0"/>
              <a:t> dohody připojované tradičně zejména ke kupní smlouvě</a:t>
            </a:r>
          </a:p>
          <a:p>
            <a:r>
              <a:rPr lang="cs-CZ" sz="1400" dirty="0" smtClean="0"/>
              <a:t>- mají </a:t>
            </a:r>
            <a:r>
              <a:rPr lang="cs-CZ" sz="1400" dirty="0" err="1"/>
              <a:t>akcesorickou</a:t>
            </a:r>
            <a:r>
              <a:rPr lang="cs-CZ" sz="1400" dirty="0"/>
              <a:t> povahu</a:t>
            </a:r>
          </a:p>
          <a:p>
            <a:r>
              <a:rPr lang="cs-CZ" sz="1400" dirty="0" smtClean="0"/>
              <a:t>- nejsou </a:t>
            </a:r>
            <a:r>
              <a:rPr lang="cs-CZ" sz="1400" dirty="0"/>
              <a:t>žalovatelné samostatně, ale při </a:t>
            </a:r>
            <a:r>
              <a:rPr lang="cs-CZ" sz="1400" dirty="0" err="1"/>
              <a:t>actiones</a:t>
            </a:r>
            <a:r>
              <a:rPr lang="cs-CZ" sz="1400" dirty="0"/>
              <a:t> bona </a:t>
            </a:r>
            <a:r>
              <a:rPr lang="cs-CZ" sz="1400" dirty="0" err="1"/>
              <a:t>fidei</a:t>
            </a:r>
            <a:r>
              <a:rPr lang="cs-CZ" sz="1400" dirty="0"/>
              <a:t> k nim soud musí přihlížet</a:t>
            </a:r>
          </a:p>
          <a:p>
            <a:endParaRPr lang="cs-CZ" sz="1400" dirty="0"/>
          </a:p>
          <a:p>
            <a:r>
              <a:rPr lang="cs-CZ" sz="1400" dirty="0"/>
              <a:t>PACTA PRAETORIA</a:t>
            </a:r>
          </a:p>
          <a:p>
            <a:r>
              <a:rPr lang="cs-CZ" sz="1400" dirty="0" smtClean="0"/>
              <a:t>- uznává </a:t>
            </a:r>
            <a:r>
              <a:rPr lang="cs-CZ" sz="1400" dirty="0"/>
              <a:t>je </a:t>
            </a:r>
            <a:r>
              <a:rPr lang="cs-CZ" sz="1400" dirty="0" err="1"/>
              <a:t>ius</a:t>
            </a:r>
            <a:r>
              <a:rPr lang="cs-CZ" sz="1400" dirty="0"/>
              <a:t> </a:t>
            </a:r>
            <a:r>
              <a:rPr lang="cs-CZ" sz="1400" dirty="0" err="1"/>
              <a:t>honorarium</a:t>
            </a:r>
            <a:endParaRPr lang="cs-CZ" sz="1400" dirty="0"/>
          </a:p>
          <a:p>
            <a:r>
              <a:rPr lang="cs-CZ" sz="1400" dirty="0" smtClean="0"/>
              <a:t>- vychází </a:t>
            </a:r>
            <a:r>
              <a:rPr lang="cs-CZ" sz="1400" dirty="0"/>
              <a:t>z formule „</a:t>
            </a:r>
            <a:r>
              <a:rPr lang="cs-CZ" sz="1400" dirty="0" err="1"/>
              <a:t>pacta</a:t>
            </a:r>
            <a:r>
              <a:rPr lang="cs-CZ" sz="1400" dirty="0"/>
              <a:t> </a:t>
            </a:r>
            <a:r>
              <a:rPr lang="cs-CZ" sz="1400" dirty="0" err="1"/>
              <a:t>conventa</a:t>
            </a:r>
            <a:r>
              <a:rPr lang="cs-CZ" sz="1400" dirty="0"/>
              <a:t> </a:t>
            </a:r>
            <a:r>
              <a:rPr lang="cs-CZ" sz="1400" dirty="0" err="1"/>
              <a:t>servabo</a:t>
            </a:r>
            <a:r>
              <a:rPr lang="cs-CZ" sz="1400" dirty="0"/>
              <a:t>“ (budu zachovávat uzavřené dohody) a chráněny nejprve skrze </a:t>
            </a:r>
            <a:r>
              <a:rPr lang="cs-CZ" sz="1400" dirty="0" err="1"/>
              <a:t>actiones</a:t>
            </a:r>
            <a:r>
              <a:rPr lang="cs-CZ" sz="1400" dirty="0"/>
              <a:t> in </a:t>
            </a:r>
            <a:r>
              <a:rPr lang="cs-CZ" sz="1400" dirty="0" err="1"/>
              <a:t>factum</a:t>
            </a:r>
            <a:endParaRPr lang="cs-CZ" sz="1400" dirty="0"/>
          </a:p>
          <a:p>
            <a:r>
              <a:rPr lang="cs-CZ" sz="1400" dirty="0" smtClean="0"/>
              <a:t>- později </a:t>
            </a:r>
            <a:r>
              <a:rPr lang="cs-CZ" sz="1400" dirty="0"/>
              <a:t>zvláštní žaloby či námitky</a:t>
            </a:r>
          </a:p>
          <a:p>
            <a:endParaRPr lang="cs-CZ" sz="1400" dirty="0"/>
          </a:p>
          <a:p>
            <a:r>
              <a:rPr lang="cs-CZ" sz="1400" dirty="0"/>
              <a:t>PACTA LEGITIMA</a:t>
            </a:r>
          </a:p>
          <a:p>
            <a:r>
              <a:rPr lang="cs-CZ" sz="1400" dirty="0" smtClean="0"/>
              <a:t>- ze </a:t>
            </a:r>
            <a:r>
              <a:rPr lang="cs-CZ" sz="1400" dirty="0"/>
              <a:t>zákona od lidového shromáždění: např. </a:t>
            </a:r>
            <a:r>
              <a:rPr lang="cs-CZ" sz="1400" dirty="0" err="1" smtClean="0"/>
              <a:t>membrum</a:t>
            </a:r>
            <a:r>
              <a:rPr lang="cs-CZ" sz="1400" dirty="0" smtClean="0"/>
              <a:t> </a:t>
            </a:r>
            <a:r>
              <a:rPr lang="cs-CZ" sz="1400" dirty="0" err="1"/>
              <a:t>ruptum</a:t>
            </a:r>
            <a:r>
              <a:rPr lang="cs-CZ" sz="1400" dirty="0"/>
              <a:t> – dohoda o </a:t>
            </a:r>
            <a:r>
              <a:rPr lang="cs-CZ" sz="1400" dirty="0" smtClean="0"/>
              <a:t>odškodnění </a:t>
            </a:r>
            <a:r>
              <a:rPr lang="cs-CZ" sz="1400" dirty="0"/>
              <a:t>za zničení končetiny (zákon XII. Desek) – uznává </a:t>
            </a:r>
            <a:r>
              <a:rPr lang="cs-CZ" sz="1400" dirty="0" err="1"/>
              <a:t>ius</a:t>
            </a:r>
            <a:r>
              <a:rPr lang="cs-CZ" sz="1400" dirty="0"/>
              <a:t> civile</a:t>
            </a:r>
          </a:p>
          <a:p>
            <a:r>
              <a:rPr lang="cs-CZ" sz="1400" dirty="0" smtClean="0"/>
              <a:t>- z </a:t>
            </a:r>
            <a:r>
              <a:rPr lang="cs-CZ" sz="1400" dirty="0"/>
              <a:t>císařských konstitucí: např. </a:t>
            </a:r>
            <a:r>
              <a:rPr lang="cs-CZ" sz="1400" dirty="0" err="1" smtClean="0"/>
              <a:t>donatio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	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388" y="1484313"/>
            <a:ext cx="1296987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verbální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1908175" y="1484313"/>
            <a:ext cx="13684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literární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4500563" y="1412875"/>
            <a:ext cx="1439862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reálné</a:t>
            </a:r>
          </a:p>
        </p:txBody>
      </p:sp>
      <p:sp>
        <p:nvSpPr>
          <p:cNvPr id="8" name="Obdélník 7"/>
          <p:cNvSpPr/>
          <p:nvPr/>
        </p:nvSpPr>
        <p:spPr>
          <a:xfrm>
            <a:off x="7308304" y="1412875"/>
            <a:ext cx="1656309" cy="431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konsensuální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971550" y="765175"/>
            <a:ext cx="1728788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FORMÁLNÍ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867400" y="765175"/>
            <a:ext cx="1728788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KAUZÁLNÍ</a:t>
            </a:r>
          </a:p>
        </p:txBody>
      </p:sp>
      <p:sp>
        <p:nvSpPr>
          <p:cNvPr id="9224" name="TextovéPole 10"/>
          <p:cNvSpPr txBox="1">
            <a:spLocks noChangeArrowheads="1"/>
          </p:cNvSpPr>
          <p:nvPr/>
        </p:nvSpPr>
        <p:spPr bwMode="auto">
          <a:xfrm>
            <a:off x="179388" y="2708275"/>
            <a:ext cx="14398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cs-CZ" sz="1400" dirty="0">
                <a:latin typeface="Calibri" pitchFamily="34" charset="0"/>
              </a:rPr>
              <a:t>SPONSIO</a:t>
            </a:r>
          </a:p>
          <a:p>
            <a:pPr>
              <a:buFont typeface="Arial" charset="0"/>
              <a:buChar char="•"/>
            </a:pPr>
            <a:r>
              <a:rPr lang="cs-CZ" sz="1400" dirty="0" smtClean="0">
                <a:latin typeface="Calibri" pitchFamily="34" charset="0"/>
              </a:rPr>
              <a:t>STIPULATIO</a:t>
            </a:r>
          </a:p>
          <a:p>
            <a:pPr>
              <a:buFont typeface="Arial" charset="0"/>
              <a:buChar char="•"/>
            </a:pPr>
            <a:endParaRPr lang="cs-CZ" sz="1400" dirty="0" smtClean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cs-CZ" sz="1400" dirty="0" smtClean="0">
                <a:latin typeface="Calibri" pitchFamily="34" charset="0"/>
              </a:rPr>
              <a:t>DOTIS DICTIO</a:t>
            </a:r>
          </a:p>
          <a:p>
            <a:pPr>
              <a:buFont typeface="Arial" charset="0"/>
              <a:buChar char="•"/>
            </a:pPr>
            <a:r>
              <a:rPr lang="cs-CZ" sz="1400" dirty="0" smtClean="0">
                <a:latin typeface="Calibri" pitchFamily="34" charset="0"/>
              </a:rPr>
              <a:t>SLIB PROPUŠTĚNCE</a:t>
            </a:r>
            <a:endParaRPr lang="cs-CZ" sz="1400" dirty="0">
              <a:latin typeface="Calibri" pitchFamily="34" charset="0"/>
            </a:endParaRPr>
          </a:p>
        </p:txBody>
      </p:sp>
      <p:sp>
        <p:nvSpPr>
          <p:cNvPr id="9225" name="TextovéPole 11"/>
          <p:cNvSpPr txBox="1">
            <a:spLocks noChangeArrowheads="1"/>
          </p:cNvSpPr>
          <p:nvPr/>
        </p:nvSpPr>
        <p:spPr bwMode="auto">
          <a:xfrm>
            <a:off x="1692275" y="2708275"/>
            <a:ext cx="17272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EXPENSILATIO</a:t>
            </a:r>
          </a:p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NOMINA TRANSSCRIPTIA</a:t>
            </a:r>
          </a:p>
        </p:txBody>
      </p:sp>
      <p:sp>
        <p:nvSpPr>
          <p:cNvPr id="9226" name="TextovéPole 12"/>
          <p:cNvSpPr txBox="1">
            <a:spLocks noChangeArrowheads="1"/>
          </p:cNvSpPr>
          <p:nvPr/>
        </p:nvSpPr>
        <p:spPr bwMode="auto">
          <a:xfrm>
            <a:off x="3492500" y="2781300"/>
            <a:ext cx="15113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MUTUUM</a:t>
            </a:r>
          </a:p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COMMODATUM</a:t>
            </a:r>
          </a:p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DEPOSITUM</a:t>
            </a:r>
          </a:p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PIGNUS</a:t>
            </a:r>
          </a:p>
        </p:txBody>
      </p:sp>
      <p:sp>
        <p:nvSpPr>
          <p:cNvPr id="14" name="Obdélník s odříznutým příčným rohem 13"/>
          <p:cNvSpPr/>
          <p:nvPr/>
        </p:nvSpPr>
        <p:spPr>
          <a:xfrm>
            <a:off x="3275856" y="1844675"/>
            <a:ext cx="1800969" cy="576213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pojmenované</a:t>
            </a:r>
          </a:p>
        </p:txBody>
      </p:sp>
      <p:sp>
        <p:nvSpPr>
          <p:cNvPr id="15" name="Obdélník s odříznutým příčným rohem 14"/>
          <p:cNvSpPr/>
          <p:nvPr/>
        </p:nvSpPr>
        <p:spPr>
          <a:xfrm>
            <a:off x="5220072" y="1844824"/>
            <a:ext cx="2160240" cy="792088"/>
          </a:xfrm>
          <a:prstGeom prst="snip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Nepojmenované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innominati</a:t>
            </a:r>
            <a:endParaRPr lang="cs-CZ" dirty="0"/>
          </a:p>
        </p:txBody>
      </p:sp>
      <p:sp>
        <p:nvSpPr>
          <p:cNvPr id="9229" name="TextovéPole 15"/>
          <p:cNvSpPr txBox="1">
            <a:spLocks noChangeArrowheads="1"/>
          </p:cNvSpPr>
          <p:nvPr/>
        </p:nvSpPr>
        <p:spPr bwMode="auto">
          <a:xfrm>
            <a:off x="5292725" y="2781300"/>
            <a:ext cx="15113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 DO UT DES</a:t>
            </a:r>
          </a:p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 DO UT FACIAS</a:t>
            </a:r>
          </a:p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 FACIO UT DES</a:t>
            </a:r>
          </a:p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 FACIO UT FACIAS</a:t>
            </a:r>
          </a:p>
        </p:txBody>
      </p:sp>
      <p:sp>
        <p:nvSpPr>
          <p:cNvPr id="9230" name="TextovéPole 16"/>
          <p:cNvSpPr txBox="1">
            <a:spLocks noChangeArrowheads="1"/>
          </p:cNvSpPr>
          <p:nvPr/>
        </p:nvSpPr>
        <p:spPr bwMode="auto">
          <a:xfrm>
            <a:off x="7092950" y="2781300"/>
            <a:ext cx="18716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 EMPTIO-VENDITIO</a:t>
            </a:r>
          </a:p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 LOCATIO-CONDUCTIO</a:t>
            </a:r>
          </a:p>
          <a:p>
            <a:r>
              <a:rPr lang="cs-CZ" sz="1400">
                <a:latin typeface="Calibri" pitchFamily="34" charset="0"/>
              </a:rPr>
              <a:t>	-rei</a:t>
            </a:r>
          </a:p>
          <a:p>
            <a:r>
              <a:rPr lang="cs-CZ" sz="1400">
                <a:latin typeface="Calibri" pitchFamily="34" charset="0"/>
              </a:rPr>
              <a:t>	-operis</a:t>
            </a:r>
          </a:p>
          <a:p>
            <a:r>
              <a:rPr lang="cs-CZ" sz="1400">
                <a:latin typeface="Calibri" pitchFamily="34" charset="0"/>
              </a:rPr>
              <a:t>	-operarum</a:t>
            </a:r>
          </a:p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 SOCIETAS</a:t>
            </a:r>
          </a:p>
          <a:p>
            <a:pPr>
              <a:buFont typeface="Arial" charset="0"/>
              <a:buChar char="•"/>
            </a:pPr>
            <a:r>
              <a:rPr lang="cs-CZ" sz="1400">
                <a:latin typeface="Calibri" pitchFamily="34" charset="0"/>
              </a:rPr>
              <a:t> MANDATUM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468313" y="5229225"/>
            <a:ext cx="2016125" cy="50323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Pacta</a:t>
            </a:r>
            <a:endParaRPr lang="cs-CZ" dirty="0"/>
          </a:p>
        </p:txBody>
      </p:sp>
      <p:sp>
        <p:nvSpPr>
          <p:cNvPr id="9232" name="TextovéPole 18"/>
          <p:cNvSpPr txBox="1">
            <a:spLocks noChangeArrowheads="1"/>
          </p:cNvSpPr>
          <p:nvPr/>
        </p:nvSpPr>
        <p:spPr bwMode="auto">
          <a:xfrm>
            <a:off x="755650" y="5732463"/>
            <a:ext cx="7777163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>
                <a:latin typeface="Calibri" pitchFamily="34" charset="0"/>
              </a:rPr>
              <a:t>PACTA ADIECTA –  např. in </a:t>
            </a:r>
            <a:r>
              <a:rPr lang="cs-CZ" sz="1400" dirty="0" err="1">
                <a:latin typeface="Calibri" pitchFamily="34" charset="0"/>
              </a:rPr>
              <a:t>diem</a:t>
            </a:r>
            <a:r>
              <a:rPr lang="cs-CZ" sz="1400" dirty="0">
                <a:latin typeface="Calibri" pitchFamily="34" charset="0"/>
              </a:rPr>
              <a:t> </a:t>
            </a:r>
            <a:r>
              <a:rPr lang="cs-CZ" sz="1400" dirty="0" err="1">
                <a:latin typeface="Calibri" pitchFamily="34" charset="0"/>
              </a:rPr>
              <a:t>addictio</a:t>
            </a:r>
            <a:r>
              <a:rPr lang="cs-CZ" sz="1400" dirty="0">
                <a:latin typeface="Calibri" pitchFamily="34" charset="0"/>
              </a:rPr>
              <a:t> /výhrada lepšího kupce/, </a:t>
            </a:r>
            <a:r>
              <a:rPr lang="cs-CZ" sz="1400" dirty="0" err="1">
                <a:latin typeface="Calibri" pitchFamily="34" charset="0"/>
              </a:rPr>
              <a:t>pactum</a:t>
            </a:r>
            <a:r>
              <a:rPr lang="cs-CZ" sz="1400" dirty="0">
                <a:latin typeface="Calibri" pitchFamily="34" charset="0"/>
              </a:rPr>
              <a:t> </a:t>
            </a:r>
            <a:r>
              <a:rPr lang="cs-CZ" sz="1400" dirty="0" err="1">
                <a:latin typeface="Calibri" pitchFamily="34" charset="0"/>
              </a:rPr>
              <a:t>protimeseos</a:t>
            </a:r>
            <a:r>
              <a:rPr lang="cs-CZ" sz="1400" dirty="0">
                <a:latin typeface="Calibri" pitchFamily="34" charset="0"/>
              </a:rPr>
              <a:t> /předkupní právo/</a:t>
            </a:r>
          </a:p>
          <a:p>
            <a:r>
              <a:rPr lang="cs-CZ" sz="1400" dirty="0">
                <a:latin typeface="Calibri" pitchFamily="34" charset="0"/>
              </a:rPr>
              <a:t>PACTA PRAETORIA – např.  </a:t>
            </a:r>
            <a:r>
              <a:rPr lang="cs-CZ" sz="1400" dirty="0" err="1" smtClean="0">
                <a:latin typeface="Calibri" pitchFamily="34" charset="0"/>
              </a:rPr>
              <a:t>transactio</a:t>
            </a:r>
            <a:r>
              <a:rPr lang="cs-CZ" sz="1400" dirty="0" smtClean="0">
                <a:latin typeface="Calibri" pitchFamily="34" charset="0"/>
              </a:rPr>
              <a:t> </a:t>
            </a:r>
            <a:r>
              <a:rPr lang="cs-CZ" sz="1400" dirty="0">
                <a:latin typeface="Calibri" pitchFamily="34" charset="0"/>
              </a:rPr>
              <a:t>/smír/, </a:t>
            </a:r>
            <a:r>
              <a:rPr lang="cs-CZ" sz="1400" dirty="0" err="1">
                <a:latin typeface="Calibri" pitchFamily="34" charset="0"/>
              </a:rPr>
              <a:t>receptum</a:t>
            </a:r>
            <a:r>
              <a:rPr lang="cs-CZ" sz="1400" dirty="0">
                <a:latin typeface="Calibri" pitchFamily="34" charset="0"/>
              </a:rPr>
              <a:t> </a:t>
            </a:r>
            <a:r>
              <a:rPr lang="cs-CZ" sz="1400" dirty="0" err="1">
                <a:latin typeface="Calibri" pitchFamily="34" charset="0"/>
              </a:rPr>
              <a:t>nautarum</a:t>
            </a:r>
            <a:r>
              <a:rPr lang="cs-CZ" sz="1400" dirty="0">
                <a:latin typeface="Calibri" pitchFamily="34" charset="0"/>
              </a:rPr>
              <a:t>, </a:t>
            </a:r>
            <a:r>
              <a:rPr lang="cs-CZ" sz="1400" dirty="0" err="1">
                <a:latin typeface="Calibri" pitchFamily="34" charset="0"/>
              </a:rPr>
              <a:t>receptum</a:t>
            </a:r>
            <a:r>
              <a:rPr lang="cs-CZ" sz="1400" dirty="0">
                <a:latin typeface="Calibri" pitchFamily="34" charset="0"/>
              </a:rPr>
              <a:t> </a:t>
            </a:r>
            <a:r>
              <a:rPr lang="cs-CZ" sz="1400" dirty="0" err="1">
                <a:latin typeface="Calibri" pitchFamily="34" charset="0"/>
              </a:rPr>
              <a:t>cauponum</a:t>
            </a:r>
            <a:endParaRPr lang="cs-CZ" sz="1400" dirty="0">
              <a:latin typeface="Calibri" pitchFamily="34" charset="0"/>
            </a:endParaRPr>
          </a:p>
          <a:p>
            <a:r>
              <a:rPr lang="cs-CZ" sz="1400" dirty="0">
                <a:latin typeface="Calibri" pitchFamily="34" charset="0"/>
              </a:rPr>
              <a:t>PACTA LEGITIMA – </a:t>
            </a:r>
            <a:r>
              <a:rPr lang="cs-CZ" sz="1400" dirty="0" err="1">
                <a:latin typeface="Calibri" pitchFamily="34" charset="0"/>
              </a:rPr>
              <a:t>pactum</a:t>
            </a:r>
            <a:r>
              <a:rPr lang="cs-CZ" sz="1400" dirty="0">
                <a:latin typeface="Calibri" pitchFamily="34" charset="0"/>
              </a:rPr>
              <a:t> de </a:t>
            </a:r>
            <a:r>
              <a:rPr lang="cs-CZ" sz="1400" dirty="0" err="1">
                <a:latin typeface="Calibri" pitchFamily="34" charset="0"/>
              </a:rPr>
              <a:t>donationis</a:t>
            </a:r>
            <a:r>
              <a:rPr lang="cs-CZ" sz="1400" dirty="0">
                <a:latin typeface="Calibri" pitchFamily="34" charset="0"/>
              </a:rPr>
              <a:t>, </a:t>
            </a:r>
            <a:r>
              <a:rPr lang="cs-CZ" sz="1400" dirty="0" err="1">
                <a:latin typeface="Calibri" pitchFamily="34" charset="0"/>
              </a:rPr>
              <a:t>arrha</a:t>
            </a:r>
            <a:r>
              <a:rPr lang="cs-CZ" sz="1400" dirty="0">
                <a:latin typeface="Calibri" pitchFamily="34" charset="0"/>
              </a:rPr>
              <a:t> /závdavek/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2555875" y="188913"/>
            <a:ext cx="3455988" cy="6207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KONTRAKTY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ovéPole 1"/>
          <p:cNvSpPr txBox="1">
            <a:spLocks noChangeArrowheads="1"/>
          </p:cNvSpPr>
          <p:nvPr/>
        </p:nvSpPr>
        <p:spPr bwMode="auto">
          <a:xfrm>
            <a:off x="1258888" y="404813"/>
            <a:ext cx="64087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>
                <a:latin typeface="Calibri" pitchFamily="34" charset="0"/>
              </a:rPr>
              <a:t>FORMÁLNÍ KONTRAKTY</a:t>
            </a:r>
          </a:p>
        </p:txBody>
      </p:sp>
      <p:sp>
        <p:nvSpPr>
          <p:cNvPr id="10244" name="TextovéPole 4"/>
          <p:cNvSpPr txBox="1">
            <a:spLocks noChangeArrowheads="1"/>
          </p:cNvSpPr>
          <p:nvPr/>
        </p:nvSpPr>
        <p:spPr bwMode="auto">
          <a:xfrm>
            <a:off x="683568" y="1052736"/>
            <a:ext cx="727233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dirty="0" smtClean="0">
                <a:latin typeface="+mn-lt"/>
                <a:cs typeface="+mn-cs"/>
              </a:rPr>
              <a:t>Ke vzniku je potřeba: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2400" dirty="0" smtClean="0">
                <a:latin typeface="+mn-lt"/>
                <a:cs typeface="+mn-cs"/>
              </a:rPr>
              <a:t>Konsensus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2400" dirty="0" smtClean="0">
                <a:latin typeface="+mn-lt"/>
                <a:cs typeface="+mn-cs"/>
              </a:rPr>
              <a:t>Splnění příslušné formy,  která je pro daný kontakt vyžadována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smtClean="0">
                <a:latin typeface="+mn-lt"/>
                <a:cs typeface="+mn-cs"/>
              </a:rPr>
              <a:t>Jsou abstraktní – kauza /důvod/ nemusela být dána  - např. u stipulace původně neuskutečnění kauzy nevedlo k neplatnosti stipulace /teprve později byla dána možnost obrany </a:t>
            </a:r>
            <a:r>
              <a:rPr lang="cs-CZ" sz="2400" dirty="0" err="1" smtClean="0">
                <a:latin typeface="+mn-lt"/>
                <a:cs typeface="+mn-cs"/>
              </a:rPr>
              <a:t>exceptio</a:t>
            </a:r>
            <a:r>
              <a:rPr lang="cs-CZ" sz="2400" dirty="0" smtClean="0">
                <a:latin typeface="+mn-lt"/>
                <a:cs typeface="+mn-cs"/>
              </a:rPr>
              <a:t> </a:t>
            </a:r>
            <a:r>
              <a:rPr lang="cs-CZ" sz="2400" dirty="0" err="1" smtClean="0">
                <a:latin typeface="+mn-lt"/>
                <a:cs typeface="+mn-cs"/>
              </a:rPr>
              <a:t>doli</a:t>
            </a:r>
            <a:r>
              <a:rPr lang="cs-CZ" sz="2400" dirty="0" smtClean="0">
                <a:latin typeface="+mn-lt"/>
                <a:cs typeface="+mn-cs"/>
              </a:rPr>
              <a:t>/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>
              <a:latin typeface="+mn-lt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</a:rPr>
              <a:t> Verbální kontrakty – stipulace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latin typeface="Calibri" pitchFamily="34" charset="0"/>
              </a:rPr>
              <a:t> Literární kontrakty</a:t>
            </a:r>
            <a:endParaRPr lang="cs-CZ" sz="2800" dirty="0" smtClean="0">
              <a:latin typeface="+mn-lt"/>
              <a:cs typeface="+mn-cs"/>
            </a:endParaRPr>
          </a:p>
          <a:p>
            <a:endParaRPr lang="cs-CZ" sz="3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4397</TotalTime>
  <Words>1261</Words>
  <Application>Microsoft Office PowerPoint</Application>
  <PresentationFormat>Předvádění na obrazovce (4:3)</PresentationFormat>
  <Paragraphs>247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Lití písma</vt:lpstr>
      <vt:lpstr>Kontraktační systém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Kontraktační systém</dc:title>
  <dc:creator>10908</dc:creator>
  <cp:lastModifiedBy>10908</cp:lastModifiedBy>
  <cp:revision>47</cp:revision>
  <dcterms:created xsi:type="dcterms:W3CDTF">2013-01-26T22:44:13Z</dcterms:created>
  <dcterms:modified xsi:type="dcterms:W3CDTF">2014-05-13T12:06:22Z</dcterms:modified>
</cp:coreProperties>
</file>