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57" r:id="rId9"/>
    <p:sldId id="258" r:id="rId10"/>
    <p:sldId id="259" r:id="rId11"/>
    <p:sldId id="260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736BC1C-BB6A-4286-AA42-3DADC6B608C3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F554BA8-820F-4E87-80FC-4A21C3F86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Zajištění a ochrana obligací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Pavel </a:t>
            </a:r>
            <a:r>
              <a:rPr lang="cs-CZ" dirty="0" err="1" smtClean="0"/>
              <a:t>Salák</a:t>
            </a:r>
            <a:r>
              <a:rPr lang="cs-CZ" dirty="0"/>
              <a:t> </a:t>
            </a:r>
            <a:r>
              <a:rPr lang="cs-CZ" dirty="0" err="1" smtClean="0"/>
              <a:t>jr</a:t>
            </a:r>
            <a:r>
              <a:rPr lang="cs-CZ" dirty="0" smtClean="0"/>
              <a:t>., </a:t>
            </a:r>
            <a:r>
              <a:rPr lang="cs-CZ" dirty="0" err="1" smtClean="0"/>
              <a:t>Ph.D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Praetorské</a:t>
            </a:r>
            <a:r>
              <a:rPr lang="cs-CZ" dirty="0" smtClean="0"/>
              <a:t> žaloby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Actiones</a:t>
            </a:r>
            <a:r>
              <a:rPr lang="cs-CZ" dirty="0" smtClean="0"/>
              <a:t> in </a:t>
            </a:r>
            <a:r>
              <a:rPr lang="cs-CZ" dirty="0" err="1" smtClean="0"/>
              <a:t>factum</a:t>
            </a:r>
            <a:r>
              <a:rPr lang="cs-CZ" dirty="0" smtClean="0"/>
              <a:t> </a:t>
            </a:r>
            <a:r>
              <a:rPr lang="cs-CZ" dirty="0" err="1" smtClean="0"/>
              <a:t>conceptae</a:t>
            </a:r>
            <a:endParaRPr lang="cs-CZ" dirty="0" smtClean="0"/>
          </a:p>
          <a:p>
            <a:r>
              <a:rPr lang="cs-CZ" dirty="0" smtClean="0"/>
              <a:t>Příkaz k odsouzení formulován neurčitě (</a:t>
            </a:r>
            <a:r>
              <a:rPr lang="cs-CZ" dirty="0" err="1" smtClean="0"/>
              <a:t>quanti</a:t>
            </a:r>
            <a:r>
              <a:rPr lang="cs-CZ" dirty="0" smtClean="0"/>
              <a:t> </a:t>
            </a:r>
            <a:r>
              <a:rPr lang="cs-CZ" dirty="0" err="1" smtClean="0"/>
              <a:t>ea</a:t>
            </a:r>
            <a:r>
              <a:rPr lang="cs-CZ" dirty="0" smtClean="0"/>
              <a:t> res </a:t>
            </a:r>
            <a:r>
              <a:rPr lang="cs-CZ" dirty="0" err="1" smtClean="0"/>
              <a:t>erit</a:t>
            </a:r>
            <a:r>
              <a:rPr lang="cs-CZ" dirty="0" smtClean="0"/>
              <a:t>) x současně stanovil přesně podmínky odsouzení – byly blízké žalobám </a:t>
            </a:r>
            <a:r>
              <a:rPr lang="cs-CZ" dirty="0" err="1" smtClean="0"/>
              <a:t>stricti</a:t>
            </a:r>
            <a:r>
              <a:rPr lang="cs-CZ" dirty="0" smtClean="0"/>
              <a:t> </a:t>
            </a:r>
            <a:r>
              <a:rPr lang="cs-CZ" dirty="0" err="1" smtClean="0"/>
              <a:t>iuris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Justiniánské</a:t>
            </a:r>
            <a:r>
              <a:rPr lang="cs-CZ" dirty="0" smtClean="0"/>
              <a:t> právo přesouvá rozdíl </a:t>
            </a:r>
            <a:r>
              <a:rPr lang="cs-CZ" dirty="0" err="1" smtClean="0"/>
              <a:t>stricti</a:t>
            </a:r>
            <a:r>
              <a:rPr lang="cs-CZ" dirty="0" smtClean="0"/>
              <a:t> </a:t>
            </a:r>
            <a:r>
              <a:rPr lang="cs-CZ" dirty="0" err="1" smtClean="0"/>
              <a:t>iuris</a:t>
            </a:r>
            <a:r>
              <a:rPr lang="cs-CZ" dirty="0" smtClean="0"/>
              <a:t> a </a:t>
            </a:r>
            <a:r>
              <a:rPr lang="cs-CZ" dirty="0" err="1" smtClean="0"/>
              <a:t>bonae</a:t>
            </a:r>
            <a:r>
              <a:rPr lang="cs-CZ" dirty="0" smtClean="0"/>
              <a:t> </a:t>
            </a:r>
            <a:r>
              <a:rPr lang="cs-CZ" dirty="0" err="1" smtClean="0"/>
              <a:t>fidei</a:t>
            </a:r>
            <a:r>
              <a:rPr lang="cs-CZ" dirty="0" smtClean="0"/>
              <a:t> spíše do hmotného práva, mizí i rozdíly mezi civilními a </a:t>
            </a:r>
            <a:r>
              <a:rPr lang="cs-CZ" dirty="0" err="1" smtClean="0"/>
              <a:t>praetorskými</a:t>
            </a:r>
            <a:r>
              <a:rPr lang="cs-CZ" dirty="0" smtClean="0"/>
              <a:t> žalobami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Žaloby z deliktů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err="1" smtClean="0"/>
              <a:t>Actiones</a:t>
            </a:r>
            <a:r>
              <a:rPr lang="cs-CZ" dirty="0" smtClean="0"/>
              <a:t> </a:t>
            </a:r>
            <a:r>
              <a:rPr lang="cs-CZ" dirty="0" err="1" smtClean="0"/>
              <a:t>poenales</a:t>
            </a:r>
            <a:endParaRPr lang="cs-CZ" dirty="0" smtClean="0"/>
          </a:p>
          <a:p>
            <a:pPr lvl="1"/>
            <a:r>
              <a:rPr lang="cs-CZ" dirty="0" smtClean="0"/>
              <a:t>Trestající – postihují jen pachatele, nejsou pasivně /a někdy i aktivně/ zděditelné</a:t>
            </a:r>
          </a:p>
          <a:p>
            <a:pPr lvl="1"/>
            <a:r>
              <a:rPr lang="cs-CZ" dirty="0" smtClean="0"/>
              <a:t>Proti více pachatelům se uplatňují kumulativně</a:t>
            </a:r>
          </a:p>
          <a:p>
            <a:pPr lvl="1"/>
            <a:r>
              <a:rPr lang="cs-CZ" dirty="0" smtClean="0"/>
              <a:t>Za delikty otroka nebo osoby </a:t>
            </a:r>
            <a:r>
              <a:rPr lang="cs-CZ" dirty="0" err="1" smtClean="0"/>
              <a:t>alieni</a:t>
            </a:r>
            <a:r>
              <a:rPr lang="cs-CZ" dirty="0" smtClean="0"/>
              <a:t> </a:t>
            </a:r>
            <a:r>
              <a:rPr lang="cs-CZ" dirty="0" err="1" smtClean="0"/>
              <a:t>iuris</a:t>
            </a:r>
            <a:r>
              <a:rPr lang="cs-CZ" dirty="0" smtClean="0"/>
              <a:t> odpovídá pán x možnost </a:t>
            </a:r>
            <a:r>
              <a:rPr lang="cs-CZ" dirty="0" err="1" smtClean="0"/>
              <a:t>noxae</a:t>
            </a:r>
            <a:r>
              <a:rPr lang="cs-CZ" dirty="0" smtClean="0"/>
              <a:t> </a:t>
            </a:r>
            <a:r>
              <a:rPr lang="cs-CZ" dirty="0" err="1" smtClean="0"/>
              <a:t>datio</a:t>
            </a:r>
            <a:endParaRPr lang="cs-CZ" dirty="0" smtClean="0"/>
          </a:p>
          <a:p>
            <a:pPr lvl="1"/>
            <a:r>
              <a:rPr lang="cs-CZ" dirty="0" err="1" smtClean="0"/>
              <a:t>Praetorské</a:t>
            </a:r>
            <a:r>
              <a:rPr lang="cs-CZ" dirty="0" smtClean="0"/>
              <a:t> žaloby jsou </a:t>
            </a:r>
            <a:r>
              <a:rPr lang="cs-CZ" dirty="0" err="1" smtClean="0"/>
              <a:t>act</a:t>
            </a:r>
            <a:r>
              <a:rPr lang="cs-CZ" dirty="0" smtClean="0"/>
              <a:t>. </a:t>
            </a:r>
            <a:r>
              <a:rPr lang="cs-CZ" dirty="0" err="1" smtClean="0"/>
              <a:t>annales</a:t>
            </a:r>
            <a:r>
              <a:rPr lang="cs-CZ" dirty="0" smtClean="0"/>
              <a:t> – musí se uplatnit do jednoho roku</a:t>
            </a:r>
          </a:p>
          <a:p>
            <a:r>
              <a:rPr lang="cs-CZ" dirty="0" err="1" smtClean="0"/>
              <a:t>Reipersekutorní</a:t>
            </a:r>
            <a:r>
              <a:rPr lang="cs-CZ" dirty="0" smtClean="0"/>
              <a:t> žaloby</a:t>
            </a:r>
          </a:p>
          <a:p>
            <a:pPr lvl="1"/>
            <a:r>
              <a:rPr lang="cs-CZ" dirty="0" smtClean="0"/>
              <a:t>Na náhradu škody /vrácení věci/ - jsou aktivně i pasivně zděditelné</a:t>
            </a:r>
          </a:p>
          <a:p>
            <a:pPr lvl="1"/>
            <a:r>
              <a:rPr lang="cs-CZ" dirty="0" smtClean="0"/>
              <a:t>Přistupují později, původně trest zahrnoval i náhradu škody</a:t>
            </a:r>
          </a:p>
          <a:p>
            <a:r>
              <a:rPr lang="cs-CZ" dirty="0" err="1" smtClean="0"/>
              <a:t>Actiones</a:t>
            </a:r>
            <a:r>
              <a:rPr lang="cs-CZ" dirty="0" smtClean="0"/>
              <a:t> </a:t>
            </a:r>
            <a:r>
              <a:rPr lang="cs-CZ" dirty="0" err="1" smtClean="0"/>
              <a:t>mixtae</a:t>
            </a:r>
            <a:endParaRPr lang="cs-CZ" dirty="0" smtClean="0"/>
          </a:p>
          <a:p>
            <a:pPr lvl="1"/>
            <a:r>
              <a:rPr lang="cs-CZ" dirty="0" smtClean="0"/>
              <a:t>Staví na první místo náhradu škody a pak až trest</a:t>
            </a:r>
          </a:p>
          <a:p>
            <a:pPr lvl="1"/>
            <a:r>
              <a:rPr lang="cs-CZ" dirty="0" smtClean="0"/>
              <a:t>Typicky </a:t>
            </a:r>
            <a:r>
              <a:rPr lang="cs-CZ" dirty="0" err="1" smtClean="0"/>
              <a:t>actio</a:t>
            </a:r>
            <a:r>
              <a:rPr lang="cs-CZ" dirty="0" smtClean="0"/>
              <a:t> </a:t>
            </a:r>
            <a:r>
              <a:rPr lang="cs-CZ" dirty="0" err="1" smtClean="0"/>
              <a:t>legis</a:t>
            </a:r>
            <a:r>
              <a:rPr lang="cs-CZ" dirty="0" smtClean="0"/>
              <a:t> </a:t>
            </a:r>
            <a:r>
              <a:rPr lang="cs-CZ" dirty="0" err="1" smtClean="0"/>
              <a:t>Aquiliae</a:t>
            </a:r>
            <a:r>
              <a:rPr lang="cs-CZ" dirty="0" smtClean="0"/>
              <a:t>, obecně všechny, kde vedle trestající žaloby není poskytována ještě žaloba </a:t>
            </a:r>
            <a:r>
              <a:rPr lang="cs-CZ" dirty="0" err="1" smtClean="0"/>
              <a:t>reipersekutorní</a:t>
            </a:r>
            <a:endParaRPr lang="cs-CZ" dirty="0" smtClean="0"/>
          </a:p>
          <a:p>
            <a:pPr lvl="1"/>
            <a:r>
              <a:rPr lang="cs-CZ" dirty="0" smtClean="0"/>
              <a:t>Skutečnost, že delikt zavazuje především k náhradě škody se však plně nepodařilo provést ani v </a:t>
            </a:r>
            <a:r>
              <a:rPr lang="cs-CZ" dirty="0" err="1" smtClean="0"/>
              <a:t>justiniánském</a:t>
            </a:r>
            <a:r>
              <a:rPr lang="cs-CZ" dirty="0" smtClean="0"/>
              <a:t> právu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ZajiŠtění</a:t>
            </a:r>
            <a:r>
              <a:rPr lang="cs-CZ" dirty="0" smtClean="0"/>
              <a:t> – utvrzení obligací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Zesilují postavení věřitele – zvyšují jistotu, že dluh bude uhrazen</a:t>
            </a:r>
          </a:p>
          <a:p>
            <a:r>
              <a:rPr lang="cs-CZ" dirty="0" smtClean="0"/>
              <a:t>Cíl</a:t>
            </a:r>
          </a:p>
          <a:p>
            <a:pPr lvl="1"/>
            <a:r>
              <a:rPr lang="cs-CZ" dirty="0" smtClean="0"/>
              <a:t>Usnadnit dobytnost pohledávky</a:t>
            </a:r>
          </a:p>
          <a:p>
            <a:pPr lvl="1"/>
            <a:r>
              <a:rPr lang="cs-CZ" dirty="0" smtClean="0"/>
              <a:t>Zajistit hospodářský efekt obligace (někdy umožňují vyhnout se náročnému soudnímu řízení)</a:t>
            </a:r>
          </a:p>
          <a:p>
            <a:r>
              <a:rPr lang="cs-CZ" dirty="0" smtClean="0"/>
              <a:t>Dělíme na:</a:t>
            </a:r>
          </a:p>
          <a:p>
            <a:pPr lvl="1"/>
            <a:r>
              <a:rPr lang="cs-CZ" dirty="0" smtClean="0"/>
              <a:t>Osobní</a:t>
            </a:r>
          </a:p>
          <a:p>
            <a:pPr lvl="1"/>
            <a:r>
              <a:rPr lang="cs-CZ" dirty="0" smtClean="0"/>
              <a:t>Věcná</a:t>
            </a:r>
          </a:p>
          <a:p>
            <a:pPr lvl="1"/>
            <a:r>
              <a:rPr lang="cs-CZ" dirty="0" smtClean="0"/>
              <a:t>Ostatní</a:t>
            </a: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sz="2600" dirty="0" err="1" smtClean="0">
                <a:solidFill>
                  <a:schemeClr val="tx1"/>
                </a:solidFill>
              </a:rPr>
              <a:t>Intercesse</a:t>
            </a:r>
            <a:r>
              <a:rPr lang="cs-CZ" sz="2600" dirty="0" smtClean="0">
                <a:solidFill>
                  <a:schemeClr val="tx1"/>
                </a:solidFill>
              </a:rPr>
              <a:t> – zajištění osobou třetí:</a:t>
            </a:r>
          </a:p>
          <a:p>
            <a:pPr lvl="1"/>
            <a:r>
              <a:rPr lang="cs-CZ" dirty="0" smtClean="0"/>
              <a:t>Kumulativní</a:t>
            </a:r>
          </a:p>
          <a:p>
            <a:pPr lvl="1"/>
            <a:r>
              <a:rPr lang="cs-CZ" dirty="0" smtClean="0"/>
              <a:t>Privativní</a:t>
            </a:r>
          </a:p>
          <a:p>
            <a:pPr lvl="1"/>
            <a:r>
              <a:rPr lang="cs-CZ" dirty="0" smtClean="0"/>
              <a:t>Mlčky provedené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zajištění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Dlužnická solidarita</a:t>
            </a:r>
          </a:p>
          <a:p>
            <a:pPr lvl="1"/>
            <a:r>
              <a:rPr lang="cs-CZ" dirty="0" smtClean="0"/>
              <a:t>Žaloba proti jednomu z dlužníků, který musí plnit in </a:t>
            </a:r>
            <a:r>
              <a:rPr lang="cs-CZ" dirty="0" err="1" smtClean="0"/>
              <a:t>solidum</a:t>
            </a:r>
            <a:r>
              <a:rPr lang="cs-CZ" dirty="0" smtClean="0"/>
              <a:t> x při prohře se rovněž všichni osvobozují </a:t>
            </a:r>
          </a:p>
          <a:p>
            <a:pPr lvl="1"/>
            <a:r>
              <a:rPr lang="cs-CZ" dirty="0" smtClean="0"/>
              <a:t>531 Justinián – zrušen konsumpční účinek </a:t>
            </a:r>
            <a:r>
              <a:rPr lang="cs-CZ" dirty="0" err="1" smtClean="0"/>
              <a:t>litiskontestace</a:t>
            </a:r>
            <a:r>
              <a:rPr lang="cs-CZ" dirty="0" smtClean="0"/>
              <a:t> u dlužnické solidarity</a:t>
            </a:r>
          </a:p>
          <a:p>
            <a:r>
              <a:rPr lang="cs-CZ" dirty="0" smtClean="0"/>
              <a:t>Rukojemství</a:t>
            </a:r>
          </a:p>
          <a:p>
            <a:pPr lvl="1"/>
            <a:r>
              <a:rPr lang="cs-CZ" dirty="0" smtClean="0"/>
              <a:t>Archaické právo – např. </a:t>
            </a:r>
            <a:r>
              <a:rPr lang="cs-CZ" dirty="0" err="1" smtClean="0"/>
              <a:t>vadiatura</a:t>
            </a:r>
            <a:r>
              <a:rPr lang="cs-CZ" dirty="0" smtClean="0"/>
              <a:t> – záruka, že se žalovaný dostaví k soudu </a:t>
            </a:r>
          </a:p>
          <a:p>
            <a:pPr lvl="1"/>
            <a:r>
              <a:rPr lang="cs-CZ" dirty="0" smtClean="0"/>
              <a:t>Klasické právo – </a:t>
            </a:r>
            <a:r>
              <a:rPr lang="cs-CZ" dirty="0" err="1" smtClean="0"/>
              <a:t>adpromissio</a:t>
            </a:r>
            <a:r>
              <a:rPr lang="cs-CZ" dirty="0" smtClean="0"/>
              <a:t> /stipulace/, </a:t>
            </a:r>
            <a:r>
              <a:rPr lang="cs-CZ" dirty="0" err="1" smtClean="0"/>
              <a:t>constitutum</a:t>
            </a:r>
            <a:r>
              <a:rPr lang="cs-CZ" dirty="0" smtClean="0"/>
              <a:t> </a:t>
            </a:r>
            <a:r>
              <a:rPr lang="cs-CZ" dirty="0" err="1" smtClean="0"/>
              <a:t>debiti</a:t>
            </a:r>
            <a:r>
              <a:rPr lang="cs-CZ" dirty="0" smtClean="0"/>
              <a:t> /</a:t>
            </a:r>
            <a:r>
              <a:rPr lang="cs-CZ" dirty="0" err="1" smtClean="0"/>
              <a:t>pacta</a:t>
            </a:r>
            <a:r>
              <a:rPr lang="cs-CZ" dirty="0" smtClean="0"/>
              <a:t> </a:t>
            </a:r>
            <a:r>
              <a:rPr lang="cs-CZ" dirty="0" err="1" smtClean="0"/>
              <a:t>praetoria</a:t>
            </a:r>
            <a:r>
              <a:rPr lang="cs-CZ" dirty="0" smtClean="0"/>
              <a:t>/, </a:t>
            </a:r>
            <a:r>
              <a:rPr lang="cs-CZ" dirty="0" err="1" smtClean="0"/>
              <a:t>mandatum</a:t>
            </a:r>
            <a:r>
              <a:rPr lang="cs-CZ" dirty="0" smtClean="0"/>
              <a:t> </a:t>
            </a:r>
            <a:r>
              <a:rPr lang="cs-CZ" dirty="0" err="1" smtClean="0"/>
              <a:t>iudificatum</a:t>
            </a:r>
            <a:r>
              <a:rPr lang="cs-CZ" dirty="0" smtClean="0"/>
              <a:t> /příkaz úvěrový/, </a:t>
            </a:r>
            <a:r>
              <a:rPr lang="cs-CZ" dirty="0" err="1" smtClean="0"/>
              <a:t>receptum</a:t>
            </a:r>
            <a:r>
              <a:rPr lang="cs-CZ" dirty="0" smtClean="0"/>
              <a:t> </a:t>
            </a:r>
            <a:r>
              <a:rPr lang="cs-CZ" dirty="0" err="1" smtClean="0"/>
              <a:t>argentarii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adpromissio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Za dluh se zavazuje třetí osoba, která přistupuje k závazku hlavního dlužníka</a:t>
            </a:r>
          </a:p>
          <a:p>
            <a:r>
              <a:rPr lang="cs-CZ" dirty="0" smtClean="0"/>
              <a:t>Mělo několik forem – </a:t>
            </a:r>
            <a:r>
              <a:rPr lang="cs-CZ" dirty="0" err="1" smtClean="0"/>
              <a:t>sponsio</a:t>
            </a:r>
            <a:r>
              <a:rPr lang="cs-CZ" dirty="0" smtClean="0"/>
              <a:t>, </a:t>
            </a:r>
            <a:r>
              <a:rPr lang="cs-CZ" dirty="0" err="1" smtClean="0"/>
              <a:t>fideipromissio</a:t>
            </a:r>
            <a:r>
              <a:rPr lang="cs-CZ" dirty="0" smtClean="0"/>
              <a:t>, </a:t>
            </a:r>
            <a:r>
              <a:rPr lang="cs-CZ" dirty="0" err="1" smtClean="0"/>
              <a:t>fideiussio</a:t>
            </a:r>
            <a:endParaRPr lang="cs-CZ" dirty="0" smtClean="0"/>
          </a:p>
          <a:p>
            <a:r>
              <a:rPr lang="cs-CZ" dirty="0" smtClean="0"/>
              <a:t>Ručitel má stejný závazek a ručí vedle jako hlavní dlužník – de facto dlužnická solidarita</a:t>
            </a:r>
          </a:p>
          <a:p>
            <a:r>
              <a:rPr lang="cs-CZ" dirty="0" err="1" smtClean="0"/>
              <a:t>Akcesorická</a:t>
            </a:r>
            <a:r>
              <a:rPr lang="cs-CZ" dirty="0" smtClean="0"/>
              <a:t> povaha – až časem – ručitel slibuje úsilí a péči, aby dlužník závazek splnil</a:t>
            </a:r>
          </a:p>
          <a:p>
            <a:r>
              <a:rPr lang="cs-CZ" dirty="0" smtClean="0"/>
              <a:t>535 n.l. </a:t>
            </a:r>
            <a:r>
              <a:rPr lang="cs-CZ" dirty="0" err="1" smtClean="0"/>
              <a:t>Justiniánské</a:t>
            </a:r>
            <a:r>
              <a:rPr lang="cs-CZ" dirty="0" smtClean="0"/>
              <a:t> právo:</a:t>
            </a:r>
          </a:p>
          <a:p>
            <a:pPr lvl="1"/>
            <a:r>
              <a:rPr lang="cs-CZ" dirty="0" smtClean="0"/>
              <a:t>Beneficium </a:t>
            </a:r>
            <a:r>
              <a:rPr lang="cs-CZ" dirty="0" err="1" smtClean="0"/>
              <a:t>excussionis</a:t>
            </a:r>
            <a:r>
              <a:rPr lang="cs-CZ" dirty="0" smtClean="0"/>
              <a:t> </a:t>
            </a:r>
            <a:r>
              <a:rPr lang="cs-CZ" dirty="0" err="1" smtClean="0"/>
              <a:t>sive</a:t>
            </a:r>
            <a:r>
              <a:rPr lang="cs-CZ" dirty="0" smtClean="0"/>
              <a:t> </a:t>
            </a:r>
            <a:r>
              <a:rPr lang="cs-CZ" dirty="0" err="1" smtClean="0"/>
              <a:t>ordini</a:t>
            </a:r>
            <a:r>
              <a:rPr lang="cs-CZ" dirty="0" smtClean="0"/>
              <a:t> – námitka pořadí – pokud se věřitel obrátí nejprve na ručitele místo na dlužníka</a:t>
            </a:r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Věcné zajištění  - obecně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Věřitel je chráněn jako věcně oprávněný – tedy nejen proti dlužníkovi, ale i proti třetím osobám</a:t>
            </a:r>
          </a:p>
          <a:p>
            <a:r>
              <a:rPr lang="cs-CZ" dirty="0" smtClean="0"/>
              <a:t>Realizace zástavy musela být zvlášť ujednána</a:t>
            </a:r>
          </a:p>
          <a:p>
            <a:pPr lvl="1"/>
            <a:r>
              <a:rPr lang="cs-CZ" dirty="0" smtClean="0"/>
              <a:t>Propadná – zakázána Konstantinem Velikým (řazena do lichvy)</a:t>
            </a:r>
          </a:p>
          <a:p>
            <a:pPr lvl="1"/>
            <a:r>
              <a:rPr lang="cs-CZ" dirty="0" smtClean="0"/>
              <a:t>Prodejná – </a:t>
            </a:r>
            <a:r>
              <a:rPr lang="cs-CZ" dirty="0" err="1" smtClean="0"/>
              <a:t>ius</a:t>
            </a:r>
            <a:r>
              <a:rPr lang="cs-CZ" dirty="0" smtClean="0"/>
              <a:t> </a:t>
            </a:r>
            <a:r>
              <a:rPr lang="cs-CZ" dirty="0" err="1" smtClean="0"/>
              <a:t>vendenedi</a:t>
            </a:r>
            <a:r>
              <a:rPr lang="cs-CZ" dirty="0" smtClean="0"/>
              <a:t> – od Justiniána není třeba zvlášť věřiteli sjednávat a nemůže být ani dohodnou vyloučeno</a:t>
            </a:r>
          </a:p>
          <a:p>
            <a:r>
              <a:rPr lang="cs-CZ" dirty="0" smtClean="0"/>
              <a:t>Věcné právo k věci cizí</a:t>
            </a:r>
          </a:p>
          <a:p>
            <a:pPr lvl="1"/>
            <a:r>
              <a:rPr lang="cs-CZ" dirty="0" smtClean="0"/>
              <a:t>I v učebnicích je řazeno do věcných práv (výjimkou Boháček)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Věcné zajištění -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FIDUCIE – převod k věrné ruce</a:t>
            </a:r>
          </a:p>
          <a:p>
            <a:pPr lvl="1"/>
            <a:r>
              <a:rPr lang="cs-CZ" dirty="0" smtClean="0"/>
              <a:t>Dlužník převede na věřitele vlastnické právo k zastavené věci</a:t>
            </a:r>
          </a:p>
          <a:p>
            <a:r>
              <a:rPr lang="cs-CZ" dirty="0" smtClean="0"/>
              <a:t>PIGNUS – zástava ruční</a:t>
            </a:r>
          </a:p>
          <a:p>
            <a:pPr lvl="1"/>
            <a:r>
              <a:rPr lang="cs-CZ" dirty="0" smtClean="0"/>
              <a:t>Podobný </a:t>
            </a:r>
            <a:r>
              <a:rPr lang="cs-CZ" dirty="0" err="1" smtClean="0"/>
              <a:t>fiducii</a:t>
            </a:r>
            <a:r>
              <a:rPr lang="cs-CZ" dirty="0" smtClean="0"/>
              <a:t>, ale na věřitele se převádí pouze detence x je chráněn jako držitel</a:t>
            </a:r>
          </a:p>
          <a:p>
            <a:r>
              <a:rPr lang="cs-CZ" dirty="0" smtClean="0"/>
              <a:t>HYPOTÉKA</a:t>
            </a:r>
          </a:p>
          <a:p>
            <a:pPr lvl="1"/>
            <a:r>
              <a:rPr lang="cs-CZ" dirty="0" smtClean="0"/>
              <a:t>Věřitel získává zastavenou věc do své moci až ve chvíli, kdy dlužník není s to svůj dluh splatit</a:t>
            </a:r>
          </a:p>
          <a:p>
            <a:pPr lvl="1"/>
            <a:r>
              <a:rPr lang="cs-CZ" dirty="0" smtClean="0"/>
              <a:t>Umožňuje zastavit tutéž věc na několik pohledávek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Úroky – </a:t>
            </a:r>
            <a:r>
              <a:rPr lang="cs-CZ" dirty="0" err="1" smtClean="0"/>
              <a:t>usurae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/ze smlouvy x i ze zákona/, u obchodníků a námořního pojištění sazba zvýšená /8% a 12%/, zákaz </a:t>
            </a:r>
            <a:r>
              <a:rPr lang="cs-CZ" dirty="0" err="1" smtClean="0"/>
              <a:t>antocismu</a:t>
            </a:r>
            <a:r>
              <a:rPr lang="cs-CZ" dirty="0" smtClean="0"/>
              <a:t> – tj. braní úroků z úroků + úroková obligace končí dosažením hodnoty hlavního dluhu</a:t>
            </a:r>
          </a:p>
          <a:p>
            <a:r>
              <a:rPr lang="cs-CZ" dirty="0" err="1" smtClean="0"/>
              <a:t>Arrha</a:t>
            </a:r>
            <a:r>
              <a:rPr lang="cs-CZ" dirty="0" smtClean="0"/>
              <a:t>  - závdavek</a:t>
            </a:r>
          </a:p>
          <a:p>
            <a:pPr lvl="1"/>
            <a:r>
              <a:rPr lang="cs-CZ" dirty="0" smtClean="0"/>
              <a:t>má být důkazem o uzavření smlouvy x pod vlivem řeckého práva má i povahu zajišťující </a:t>
            </a:r>
            <a:r>
              <a:rPr lang="cs-CZ" dirty="0" err="1" smtClean="0"/>
              <a:t>arrha</a:t>
            </a:r>
            <a:r>
              <a:rPr lang="cs-CZ" dirty="0" smtClean="0"/>
              <a:t> </a:t>
            </a:r>
            <a:r>
              <a:rPr lang="cs-CZ" dirty="0" err="1" smtClean="0"/>
              <a:t>poenitencialis</a:t>
            </a:r>
            <a:r>
              <a:rPr lang="cs-CZ" dirty="0" smtClean="0"/>
              <a:t> – při odstoupení od smlouvy jí poskytovatel ztrácí x pokud odstoupí příjemce, hradí její dvojnásobek</a:t>
            </a:r>
          </a:p>
          <a:p>
            <a:r>
              <a:rPr lang="cs-CZ" dirty="0" err="1" smtClean="0"/>
              <a:t>Iusiurandum</a:t>
            </a:r>
            <a:r>
              <a:rPr lang="cs-CZ" dirty="0" smtClean="0"/>
              <a:t> - přísaha</a:t>
            </a:r>
          </a:p>
          <a:p>
            <a:r>
              <a:rPr lang="cs-CZ" dirty="0" smtClean="0"/>
              <a:t>Konvenční pokuta</a:t>
            </a:r>
          </a:p>
          <a:p>
            <a:pPr lvl="1"/>
            <a:r>
              <a:rPr lang="cs-CZ" dirty="0" smtClean="0"/>
              <a:t>pomocí stipulace si věřitel nechá slíbit peněžitou částku jako trest za nesplnění závazku – není potřeba dokazovat výši škody + nepřihlíží se k zavinění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Ochrana – </a:t>
            </a:r>
            <a:r>
              <a:rPr lang="cs-CZ" dirty="0" err="1" smtClean="0"/>
              <a:t>actiones</a:t>
            </a:r>
            <a:r>
              <a:rPr lang="cs-CZ" dirty="0" smtClean="0"/>
              <a:t> in personam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427168" cy="4915928"/>
          </a:xfrm>
        </p:spPr>
        <p:txBody>
          <a:bodyPr/>
          <a:lstStyle/>
          <a:p>
            <a:r>
              <a:rPr lang="cs-CZ" dirty="0" smtClean="0"/>
              <a:t>Pouze proti osobě dlužníka – nárok na konání či nekonání</a:t>
            </a:r>
          </a:p>
          <a:p>
            <a:r>
              <a:rPr lang="cs-CZ" dirty="0" err="1" smtClean="0"/>
              <a:t>Defenzní</a:t>
            </a:r>
            <a:r>
              <a:rPr lang="cs-CZ" dirty="0" smtClean="0"/>
              <a:t> povinnost – musel se před magistrátem obhajovat</a:t>
            </a:r>
          </a:p>
          <a:p>
            <a:r>
              <a:rPr lang="cs-CZ" dirty="0" smtClean="0"/>
              <a:t>Pokud by tak neučinil, </a:t>
            </a:r>
            <a:r>
              <a:rPr lang="cs-CZ" dirty="0" err="1" smtClean="0"/>
              <a:t>praetor</a:t>
            </a:r>
            <a:r>
              <a:rPr lang="cs-CZ" dirty="0" smtClean="0"/>
              <a:t> může zahájit majetkovou exekuci (</a:t>
            </a:r>
            <a:r>
              <a:rPr lang="cs-CZ" dirty="0" err="1" smtClean="0"/>
              <a:t>missio</a:t>
            </a:r>
            <a:r>
              <a:rPr lang="cs-CZ" dirty="0" smtClean="0"/>
              <a:t> in bona – umožní věřiteli ujmout se dlužníkova majetku, popř. i jeho osoby)</a:t>
            </a:r>
          </a:p>
          <a:p>
            <a:r>
              <a:rPr lang="cs-CZ" dirty="0" err="1" smtClean="0"/>
              <a:t>Litiskontestací</a:t>
            </a:r>
            <a:r>
              <a:rPr lang="cs-CZ" dirty="0" smtClean="0"/>
              <a:t> dochází k tzv. nutné novaci</a:t>
            </a:r>
          </a:p>
          <a:p>
            <a:r>
              <a:rPr lang="cs-CZ" dirty="0" smtClean="0"/>
              <a:t>Rozsudek zní vždy na peníze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Civilní žaloby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Actiones</a:t>
            </a:r>
            <a:r>
              <a:rPr lang="cs-CZ" dirty="0" smtClean="0"/>
              <a:t> in </a:t>
            </a:r>
            <a:r>
              <a:rPr lang="cs-CZ" dirty="0" err="1" smtClean="0"/>
              <a:t>ius</a:t>
            </a:r>
            <a:r>
              <a:rPr lang="cs-CZ" dirty="0" smtClean="0"/>
              <a:t> </a:t>
            </a:r>
            <a:r>
              <a:rPr lang="cs-CZ" dirty="0" err="1" smtClean="0"/>
              <a:t>conceptae</a:t>
            </a:r>
            <a:endParaRPr lang="cs-CZ" dirty="0" smtClean="0"/>
          </a:p>
          <a:p>
            <a:pPr marL="512064" lvl="2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sz="2100" dirty="0" smtClean="0"/>
              <a:t>Plnění neurčité (dare </a:t>
            </a:r>
            <a:r>
              <a:rPr lang="cs-CZ" sz="2100" dirty="0" err="1" smtClean="0"/>
              <a:t>facere</a:t>
            </a:r>
            <a:r>
              <a:rPr lang="cs-CZ" sz="2100" dirty="0" smtClean="0"/>
              <a:t>) – v intenci je třeba uvést kauzu</a:t>
            </a:r>
          </a:p>
          <a:p>
            <a:pPr marL="512064" lvl="2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sz="2100" dirty="0" smtClean="0"/>
              <a:t>Plnění určité (dare) – není třeba uvádět, jsou žaloby abstraktní, tzv. </a:t>
            </a:r>
            <a:r>
              <a:rPr lang="cs-CZ" sz="2100" dirty="0" err="1" smtClean="0"/>
              <a:t>kondikce</a:t>
            </a:r>
            <a:r>
              <a:rPr lang="cs-CZ" sz="2100" dirty="0" smtClean="0"/>
              <a:t> (</a:t>
            </a:r>
            <a:r>
              <a:rPr lang="cs-CZ" sz="2100" dirty="0" err="1" smtClean="0"/>
              <a:t>condictiones</a:t>
            </a:r>
            <a:r>
              <a:rPr lang="cs-CZ" sz="2100" dirty="0" smtClean="0"/>
              <a:t>)</a:t>
            </a: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sz="2600" dirty="0" smtClean="0">
                <a:solidFill>
                  <a:schemeClr val="tx1"/>
                </a:solidFill>
              </a:rPr>
              <a:t>Žaloby ze smluv</a:t>
            </a:r>
          </a:p>
          <a:p>
            <a:pPr marL="512064" lvl="2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dirty="0" err="1" smtClean="0">
                <a:solidFill>
                  <a:schemeClr val="tx1"/>
                </a:solidFill>
              </a:rPr>
              <a:t>Actiones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bonae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fidei</a:t>
            </a:r>
            <a:endParaRPr lang="cs-CZ" dirty="0" smtClean="0">
              <a:solidFill>
                <a:schemeClr val="tx1"/>
              </a:solidFill>
            </a:endParaRPr>
          </a:p>
          <a:p>
            <a:pPr marL="758952" lvl="3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dirty="0" smtClean="0"/>
              <a:t>Soud musí přihlížet i k ostatním ujednáním mezi stranami, k obvyklostem na tržišti, k jiným nárokům mezi stranami – obecně vše, co může postavení stran ovlivnit</a:t>
            </a:r>
          </a:p>
          <a:p>
            <a:pPr marL="758952" lvl="3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sz="2100" dirty="0" smtClean="0"/>
              <a:t>Ve formuli se objevují výrazy: „….vše co podle zásad dobré víry má vydat/udělat…“</a:t>
            </a:r>
          </a:p>
          <a:p>
            <a:pPr marL="512064" lvl="2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dirty="0" err="1" smtClean="0">
                <a:solidFill>
                  <a:schemeClr val="tx1"/>
                </a:solidFill>
              </a:rPr>
              <a:t>Actiones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stricti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iudicii</a:t>
            </a:r>
            <a:r>
              <a:rPr lang="cs-CZ" dirty="0" smtClean="0">
                <a:solidFill>
                  <a:schemeClr val="tx1"/>
                </a:solidFill>
              </a:rPr>
              <a:t> (</a:t>
            </a:r>
            <a:r>
              <a:rPr lang="cs-CZ" dirty="0" err="1" smtClean="0">
                <a:solidFill>
                  <a:schemeClr val="tx1"/>
                </a:solidFill>
              </a:rPr>
              <a:t>iuris</a:t>
            </a:r>
            <a:r>
              <a:rPr lang="cs-CZ" dirty="0" smtClean="0">
                <a:solidFill>
                  <a:schemeClr val="tx1"/>
                </a:solidFill>
              </a:rPr>
              <a:t>) </a:t>
            </a:r>
          </a:p>
          <a:p>
            <a:pPr marL="758952" lvl="3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dirty="0" smtClean="0"/>
              <a:t>Zjišťuje se pouze oprávněnost žalobcova nároku a k ničemu jinému se nepřihlíží x v případě </a:t>
            </a:r>
            <a:r>
              <a:rPr lang="cs-CZ" dirty="0" err="1" smtClean="0"/>
              <a:t>pluspetice</a:t>
            </a:r>
            <a:r>
              <a:rPr lang="cs-CZ" dirty="0" smtClean="0"/>
              <a:t> prohrával spor</a:t>
            </a:r>
          </a:p>
          <a:p>
            <a:pPr marL="758952" lvl="3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sz="2100" dirty="0" smtClean="0"/>
              <a:t>Formální kontrakty a </a:t>
            </a:r>
            <a:r>
              <a:rPr lang="cs-CZ" sz="2100" dirty="0" err="1" smtClean="0"/>
              <a:t>mutuum</a:t>
            </a:r>
            <a:endParaRPr lang="cs-CZ" sz="21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3174</TotalTime>
  <Words>806</Words>
  <Application>Microsoft Office PowerPoint</Application>
  <PresentationFormat>Předvádění na obrazovce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Bohatý</vt:lpstr>
      <vt:lpstr>Zajištění a ochrana obligací</vt:lpstr>
      <vt:lpstr>ZajiŠtění – utvrzení obligací</vt:lpstr>
      <vt:lpstr>Osobní zajištění</vt:lpstr>
      <vt:lpstr>adpromissio</vt:lpstr>
      <vt:lpstr>Věcné zajištění  - obecně</vt:lpstr>
      <vt:lpstr>Věcné zajištění - druhy</vt:lpstr>
      <vt:lpstr>Ostatní</vt:lpstr>
      <vt:lpstr>Ochrana – actiones in personam</vt:lpstr>
      <vt:lpstr>Civilní žaloby</vt:lpstr>
      <vt:lpstr>Praetorské žaloby</vt:lpstr>
      <vt:lpstr>Žaloby z deliktů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a ochrana obligací</dc:title>
  <dc:creator>10908</dc:creator>
  <cp:lastModifiedBy>10908</cp:lastModifiedBy>
  <cp:revision>14</cp:revision>
  <dcterms:created xsi:type="dcterms:W3CDTF">2013-02-21T19:51:22Z</dcterms:created>
  <dcterms:modified xsi:type="dcterms:W3CDTF">2014-05-13T12:02:37Z</dcterms:modified>
</cp:coreProperties>
</file>