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76213" y="4149725"/>
            <a:ext cx="8856662" cy="836613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32388"/>
            <a:ext cx="8836025" cy="64928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490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476250"/>
            <a:ext cx="2087563" cy="59769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113462" cy="59769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8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6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9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5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97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73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1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16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91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7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3534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8884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fld id="{F0D07301-CA6E-40A1-BDFE-49B8E8D4AB26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28884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88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fld id="{137FEAE5-BBE6-4FB8-A5F6-BF4EC0C49F8A}" type="slidenum">
              <a:rPr lang="cs-CZ" smtClean="0"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rgbClr val="FF0000"/>
                </a:solidFill>
              </a:rPr>
              <a:t>Veřejné </a:t>
            </a:r>
            <a:r>
              <a:rPr lang="cs-CZ" altLang="cs-CZ" sz="3600" dirty="0" smtClean="0">
                <a:solidFill>
                  <a:srgbClr val="FF0000"/>
                </a:solidFill>
              </a:rPr>
              <a:t>Finance</a:t>
            </a:r>
            <a:endParaRPr lang="cs-CZ" altLang="cs-CZ" sz="3600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2531533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Veřejná finanční politika 1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FF0000"/>
                </a:solidFill>
              </a:rPr>
              <a:t>Politika</a:t>
            </a:r>
            <a:r>
              <a:rPr lang="cs-CZ" altLang="cs-CZ" sz="2800" smtClean="0"/>
              <a:t> = mnohostranně strukturovaný společenský jev, určitý program, strategii, souhrn nástrojů a procesů jejich tvorby a použití, spojený s určitým okruhem témat, problémů a cílů. </a:t>
            </a:r>
            <a:r>
              <a:rPr lang="cs-CZ" altLang="cs-CZ" sz="1600" smtClean="0"/>
              <a:t>PAULÍK, T.</a:t>
            </a:r>
            <a:r>
              <a:rPr lang="cs-CZ" altLang="cs-CZ" sz="1600" i="1" smtClean="0"/>
              <a:t> Teorie hospodářské politiky.</a:t>
            </a:r>
            <a:r>
              <a:rPr lang="cs-CZ" altLang="cs-CZ" sz="1600" smtClean="0"/>
              <a:t> Karviná : Slezská univerzita v Opavě 2000. s. 9</a:t>
            </a:r>
          </a:p>
          <a:p>
            <a:pPr eaLnBrk="1" hangingPunct="1"/>
            <a:r>
              <a:rPr lang="cs-CZ" altLang="cs-CZ" sz="2800" b="1" smtClean="0">
                <a:solidFill>
                  <a:srgbClr val="FF0000"/>
                </a:solidFill>
              </a:rPr>
              <a:t>Veřejná politika</a:t>
            </a:r>
            <a:r>
              <a:rPr lang="cs-CZ" altLang="cs-CZ" sz="2800" smtClean="0"/>
              <a:t> je politikou veřejné korporace. Soubor strategických zájmových aktivit k dosažení určitých společenských cílů, jejichž součástí je získání a udržení moci a tím i možnosti realizovat vytýčené cíle. </a:t>
            </a:r>
          </a:p>
        </p:txBody>
      </p:sp>
    </p:spTree>
    <p:extLst>
      <p:ext uri="{BB962C8B-B14F-4D97-AF65-F5344CB8AC3E}">
        <p14:creationId xmlns:p14="http://schemas.microsoft.com/office/powerpoint/2010/main" val="423600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Veřejná finanční politika 2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součást hospodářské. </a:t>
            </a:r>
          </a:p>
          <a:p>
            <a:pPr eaLnBrk="1" hangingPunct="1"/>
            <a:r>
              <a:rPr lang="cs-CZ" altLang="cs-CZ" sz="2800" smtClean="0"/>
              <a:t>ovlivňuje tvorbu a realizaci cílů obsažených v politice kulturní, školské, zdravotní a dalších.</a:t>
            </a:r>
          </a:p>
          <a:p>
            <a:pPr eaLnBrk="1" hangingPunct="1"/>
            <a:r>
              <a:rPr lang="cs-CZ" altLang="cs-CZ" sz="2800" smtClean="0"/>
              <a:t>D</a:t>
            </a:r>
            <a:r>
              <a:rPr lang="cs-CZ" altLang="cs-CZ" sz="2800" smtClean="0">
                <a:latin typeface="Arial" charset="0"/>
              </a:rPr>
              <a:t>y</a:t>
            </a:r>
            <a:r>
              <a:rPr lang="cs-CZ" altLang="cs-CZ" sz="2800" smtClean="0"/>
              <a:t>sfunkce – projevy  </a:t>
            </a:r>
          </a:p>
          <a:p>
            <a:pPr eaLnBrk="1" hangingPunct="1"/>
            <a:r>
              <a:rPr lang="cs-CZ" altLang="cs-CZ" sz="2800" smtClean="0"/>
              <a:t>Politika státu (vlády) a ostatních veřejnoprávních korporací, zejména územních samosprávných celků.</a:t>
            </a:r>
          </a:p>
          <a:p>
            <a:pPr eaLnBrk="1" hangingPunct="1"/>
            <a:r>
              <a:rPr lang="cs-CZ" altLang="cs-CZ" sz="2800" b="1" smtClean="0">
                <a:solidFill>
                  <a:srgbClr val="FF0000"/>
                </a:solidFill>
              </a:rPr>
              <a:t>Veřejná finanční politika je politikou veřejné finanční činnosti.</a:t>
            </a:r>
            <a:r>
              <a:rPr lang="cs-CZ" altLang="cs-CZ" sz="280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9848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Veřejná finanční politika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FF0000"/>
                </a:solidFill>
              </a:rPr>
              <a:t>Hlavní politiky</a:t>
            </a:r>
            <a:r>
              <a:rPr lang="cs-CZ" altLang="cs-CZ" sz="2800" smtClean="0"/>
              <a:t>:</a:t>
            </a:r>
          </a:p>
          <a:p>
            <a:pPr eaLnBrk="1" hangingPunct="1">
              <a:buFont typeface="Arial" charset="0"/>
              <a:buAutoNum type="arabicPeriod"/>
            </a:pPr>
            <a:r>
              <a:rPr lang="cs-CZ" altLang="cs-CZ" sz="2800" smtClean="0"/>
              <a:t>Rozpočtová politika</a:t>
            </a:r>
          </a:p>
          <a:p>
            <a:pPr eaLnBrk="1" hangingPunct="1">
              <a:buFont typeface="Arial" charset="0"/>
              <a:buAutoNum type="arabicPeriod"/>
            </a:pPr>
            <a:r>
              <a:rPr lang="cs-CZ" altLang="cs-CZ" sz="2800" smtClean="0"/>
              <a:t>Fiskální politika – daňová politika</a:t>
            </a:r>
          </a:p>
          <a:p>
            <a:pPr eaLnBrk="1" hangingPunct="1">
              <a:buFont typeface="Arial" charset="0"/>
              <a:buAutoNum type="arabicPeriod"/>
            </a:pPr>
            <a:r>
              <a:rPr lang="cs-CZ" altLang="cs-CZ" sz="2800" smtClean="0"/>
              <a:t>Monetární politika</a:t>
            </a:r>
          </a:p>
          <a:p>
            <a:pPr eaLnBrk="1" hangingPunct="1"/>
            <a:r>
              <a:rPr lang="cs-CZ" altLang="cs-CZ" sz="2800" b="1" smtClean="0">
                <a:solidFill>
                  <a:srgbClr val="FF0000"/>
                </a:solidFill>
              </a:rPr>
              <a:t>Interakce </a:t>
            </a:r>
            <a:r>
              <a:rPr lang="cs-CZ" altLang="cs-CZ" sz="2800" smtClean="0"/>
              <a:t>veřejné finanční politiky – práva – veřejné správy: </a:t>
            </a:r>
          </a:p>
          <a:p>
            <a:pPr eaLnBrk="1" hangingPunct="1">
              <a:buFont typeface="Arial" charset="0"/>
              <a:buAutoNum type="arabicPeriod"/>
            </a:pPr>
            <a:r>
              <a:rPr lang="cs-CZ" altLang="cs-CZ" sz="2800" smtClean="0"/>
              <a:t>Legislativa</a:t>
            </a:r>
          </a:p>
          <a:p>
            <a:pPr eaLnBrk="1" hangingPunct="1">
              <a:buFont typeface="Arial" charset="0"/>
              <a:buAutoNum type="arabicPeriod"/>
            </a:pPr>
            <a:r>
              <a:rPr lang="cs-CZ" altLang="cs-CZ" sz="2800" smtClean="0"/>
              <a:t>Meze</a:t>
            </a:r>
          </a:p>
          <a:p>
            <a:pPr eaLnBrk="1" hangingPunct="1">
              <a:buFont typeface="Arial" charset="0"/>
              <a:buAutoNum type="arabicPeriod"/>
            </a:pPr>
            <a:r>
              <a:rPr lang="cs-CZ" altLang="cs-CZ" sz="2800" smtClean="0"/>
              <a:t>Realizace – te</a:t>
            </a:r>
            <a:r>
              <a:rPr lang="cs-CZ" altLang="cs-CZ" sz="2800" smtClean="0">
                <a:latin typeface="Arial" charset="0"/>
              </a:rPr>
              <a:t>le</a:t>
            </a:r>
            <a:r>
              <a:rPr lang="cs-CZ" altLang="cs-CZ" sz="2800" smtClean="0"/>
              <a:t>ologický výklad …</a:t>
            </a:r>
          </a:p>
        </p:txBody>
      </p:sp>
    </p:spTree>
    <p:extLst>
      <p:ext uri="{BB962C8B-B14F-4D97-AF65-F5344CB8AC3E}">
        <p14:creationId xmlns:p14="http://schemas.microsoft.com/office/powerpoint/2010/main" val="279045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Veřejná Finanční Činnost</a:t>
            </a:r>
          </a:p>
        </p:txBody>
      </p:sp>
      <p:sp>
        <p:nvSpPr>
          <p:cNvPr id="43011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7658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Veřejná finanční činnost 1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specifická činnosti státu, jiných veřejnoprávních korporací a od nich odvozených subjektů – </a:t>
            </a:r>
            <a:r>
              <a:rPr lang="cs-CZ" altLang="cs-CZ" sz="2400" b="1" smtClean="0"/>
              <a:t>veřejný sektor.</a:t>
            </a:r>
            <a:r>
              <a:rPr lang="cs-CZ" altLang="cs-CZ" sz="2400" smtClean="0"/>
              <a:t> </a:t>
            </a:r>
          </a:p>
          <a:p>
            <a:pPr eaLnBrk="1" hangingPunct="1"/>
            <a:r>
              <a:rPr lang="cs-CZ" altLang="cs-CZ" sz="2400" smtClean="0"/>
              <a:t>účelová činnost, zaměřená na zajištění </a:t>
            </a:r>
            <a:r>
              <a:rPr lang="cs-CZ" altLang="cs-CZ" sz="2400" b="1" smtClean="0"/>
              <a:t>materiálních podmínek </a:t>
            </a:r>
            <a:r>
              <a:rPr lang="cs-CZ" altLang="cs-CZ" sz="2400" smtClean="0"/>
              <a:t>pro uskutečňování funkcí státu a veřejného sektoru, </a:t>
            </a:r>
            <a:r>
              <a:rPr lang="cs-CZ" altLang="cs-CZ" sz="2400" b="1" smtClean="0"/>
              <a:t>materiálního základu </a:t>
            </a:r>
            <a:r>
              <a:rPr lang="cs-CZ" altLang="cs-CZ" sz="2400" smtClean="0"/>
              <a:t>pro poskytování veřejných statků a v neposlední řadě </a:t>
            </a:r>
            <a:r>
              <a:rPr lang="cs-CZ" altLang="cs-CZ" sz="2400" b="1" smtClean="0"/>
              <a:t>fungování peněžního systému </a:t>
            </a:r>
            <a:r>
              <a:rPr lang="cs-CZ" altLang="cs-CZ" sz="2400" smtClean="0"/>
              <a:t>státu, jakož i </a:t>
            </a:r>
            <a:r>
              <a:rPr lang="cs-CZ" altLang="cs-CZ" sz="2400" b="1" smtClean="0"/>
              <a:t>finančního trhu</a:t>
            </a:r>
          </a:p>
          <a:p>
            <a:pPr eaLnBrk="1" hangingPunct="1"/>
            <a:r>
              <a:rPr lang="cs-CZ" altLang="cs-CZ" sz="2400" smtClean="0"/>
              <a:t>Vzájemná provázanost – dysfunkce</a:t>
            </a:r>
          </a:p>
          <a:p>
            <a:pPr eaLnBrk="1" hangingPunct="1"/>
            <a:r>
              <a:rPr lang="cs-CZ" altLang="cs-CZ" sz="2400" smtClean="0"/>
              <a:t>VFČ= nakládání s peněžní masou: přímé, nepřímé</a:t>
            </a:r>
          </a:p>
        </p:txBody>
      </p:sp>
    </p:spTree>
    <p:extLst>
      <p:ext uri="{BB962C8B-B14F-4D97-AF65-F5344CB8AC3E}">
        <p14:creationId xmlns:p14="http://schemas.microsoft.com/office/powerpoint/2010/main" val="242944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Veřejná finanční činnost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Přímé nakládání s peněží masou</a:t>
            </a:r>
            <a:r>
              <a:rPr lang="cs-CZ" sz="2000" dirty="0" smtClean="0"/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/>
              <a:t>monetární činnost</a:t>
            </a:r>
            <a:r>
              <a:rPr lang="cs-CZ" sz="2000" dirty="0" smtClean="0"/>
              <a:t>, tj. tvorba peněžní masy jako sumy všech peněžních prostředků dané měny, její ochrana a zajištění stability,</a:t>
            </a:r>
          </a:p>
          <a:p>
            <a:pPr eaLnBrk="1" hangingPunct="1">
              <a:defRPr/>
            </a:pPr>
            <a:r>
              <a:rPr lang="cs-CZ" sz="2000" b="1" dirty="0" smtClean="0"/>
              <a:t>devizová činnost</a:t>
            </a:r>
            <a:r>
              <a:rPr lang="cs-CZ" sz="2000" dirty="0" smtClean="0"/>
              <a:t>, tj. operace spočívající v mocenských ingerencích do nakládání s devizovými hodnotami a ve vytváření a použití devizových rezerv státu,</a:t>
            </a:r>
          </a:p>
          <a:p>
            <a:pPr eaLnBrk="1" hangingPunct="1">
              <a:defRPr/>
            </a:pPr>
            <a:r>
              <a:rPr lang="cs-CZ" sz="2000" b="1" dirty="0" smtClean="0"/>
              <a:t>fondovní činnosti</a:t>
            </a:r>
            <a:r>
              <a:rPr lang="cs-CZ" sz="2000" dirty="0" smtClean="0"/>
              <a:t>, tj. vytváření soustav peněžních fondů, jejichž účelem je financování fungování státu a uspokojování veřejných potřeb, včetně vytváření specifických pojistných a garančních fondů ve veřejném zájmu, jakož i zajištění alokace části peněžní masy v nich, její rozdělování a užití,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4405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Veřejná finanční činnost 3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FF0000"/>
                </a:solidFill>
              </a:rPr>
              <a:t>Činnosti, které nepřímo působí na peněžní masu</a:t>
            </a:r>
            <a:r>
              <a:rPr lang="cs-CZ" altLang="cs-CZ" sz="2400" smtClean="0"/>
              <a:t>, mohou být na příklad:</a:t>
            </a:r>
          </a:p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</a:rPr>
              <a:t>kontrolní</a:t>
            </a:r>
            <a:r>
              <a:rPr lang="cs-CZ" altLang="cs-CZ" sz="2400" b="1" smtClean="0"/>
              <a:t> činnosti</a:t>
            </a:r>
            <a:r>
              <a:rPr lang="cs-CZ" altLang="cs-CZ" sz="2400" smtClean="0"/>
              <a:t>, tj. vytváření systémů kontrolních mechanizmů k zabezpečení souladu reálného stavu nakládání s peněžní masou se stavem požadovaným,</a:t>
            </a:r>
          </a:p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</a:rPr>
              <a:t>dohledové </a:t>
            </a:r>
            <a:r>
              <a:rPr lang="cs-CZ" altLang="cs-CZ" sz="2400" smtClean="0"/>
              <a:t>a jiné </a:t>
            </a:r>
            <a:r>
              <a:rPr lang="cs-CZ" altLang="cs-CZ" sz="2400" b="1" smtClean="0"/>
              <a:t>činnosti</a:t>
            </a:r>
            <a:r>
              <a:rPr lang="cs-CZ" altLang="cs-CZ" sz="2400" smtClean="0"/>
              <a:t> k zabezpečení fungování finančního trhu,</a:t>
            </a:r>
          </a:p>
          <a:p>
            <a:pPr eaLnBrk="1" hangingPunct="1"/>
            <a:r>
              <a:rPr lang="cs-CZ" altLang="cs-CZ" sz="2400" b="1" smtClean="0"/>
              <a:t>finanční </a:t>
            </a:r>
            <a:r>
              <a:rPr lang="cs-CZ" altLang="cs-CZ" sz="2400" b="1" smtClean="0">
                <a:solidFill>
                  <a:srgbClr val="FF0000"/>
                </a:solidFill>
              </a:rPr>
              <a:t>plánování</a:t>
            </a:r>
            <a:r>
              <a:rPr lang="cs-CZ" altLang="cs-CZ" sz="2400" smtClean="0"/>
              <a:t>, včetně tvorby veřejných rozpočtů ve smyslu plánovacích dokumentů,</a:t>
            </a:r>
          </a:p>
          <a:p>
            <a:pPr eaLnBrk="1" hangingPunct="1"/>
            <a:r>
              <a:rPr lang="cs-CZ" altLang="cs-CZ" sz="2400" b="1" smtClean="0"/>
              <a:t>finanční </a:t>
            </a:r>
            <a:r>
              <a:rPr lang="cs-CZ" altLang="cs-CZ" sz="2400" b="1" smtClean="0">
                <a:solidFill>
                  <a:srgbClr val="FF0000"/>
                </a:solidFill>
              </a:rPr>
              <a:t>účetnictví</a:t>
            </a:r>
            <a:r>
              <a:rPr lang="cs-CZ" altLang="cs-CZ" sz="2400" smtClean="0">
                <a:solidFill>
                  <a:srgbClr val="FF0000"/>
                </a:solidFill>
              </a:rPr>
              <a:t>,</a:t>
            </a:r>
            <a:r>
              <a:rPr lang="cs-CZ" altLang="cs-CZ" sz="2400" smtClean="0"/>
              <a:t> včetně bilancování</a:t>
            </a:r>
          </a:p>
          <a:p>
            <a:pPr eaLnBrk="1" hangingPunct="1"/>
            <a:r>
              <a:rPr lang="cs-CZ" altLang="cs-CZ" sz="2400" b="1" smtClean="0"/>
              <a:t>finanční </a:t>
            </a:r>
            <a:r>
              <a:rPr lang="cs-CZ" altLang="cs-CZ" sz="2400" b="1" smtClean="0">
                <a:solidFill>
                  <a:srgbClr val="FF0000"/>
                </a:solidFill>
              </a:rPr>
              <a:t>statistika</a:t>
            </a:r>
            <a:r>
              <a:rPr lang="cs-CZ" altLang="cs-CZ" sz="240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0784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Pojem finance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z="3600" b="1" smtClean="0"/>
              <a:t>Finance </a:t>
            </a:r>
            <a:r>
              <a:rPr lang="cs-CZ" altLang="cs-CZ" sz="3600" b="1" smtClean="0">
                <a:solidFill>
                  <a:srgbClr val="FF0000"/>
                </a:solidFill>
                <a:cs typeface="Arial" charset="0"/>
              </a:rPr>
              <a:t>≠</a:t>
            </a:r>
            <a:r>
              <a:rPr lang="cs-CZ" altLang="cs-CZ" sz="3600" b="1" smtClean="0">
                <a:cs typeface="Arial" charset="0"/>
              </a:rPr>
              <a:t> peněžní prostředky</a:t>
            </a:r>
          </a:p>
        </p:txBody>
      </p:sp>
    </p:spTree>
    <p:extLst>
      <p:ext uri="{BB962C8B-B14F-4D97-AF65-F5344CB8AC3E}">
        <p14:creationId xmlns:p14="http://schemas.microsoft.com/office/powerpoint/2010/main" val="182244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financí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Soubor společenských ekonomických vztahů souvisejících se shromažďováním a vydáváním peněžních prostředků v procesu směny a rozdělování materiálních hodnot</a:t>
            </a:r>
          </a:p>
        </p:txBody>
      </p:sp>
    </p:spTree>
    <p:extLst>
      <p:ext uri="{BB962C8B-B14F-4D97-AF65-F5344CB8AC3E}">
        <p14:creationId xmlns:p14="http://schemas.microsoft.com/office/powerpoint/2010/main" val="251047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Soukromé a veřejné finance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Nejběžnější dělení financí</a:t>
            </a:r>
          </a:p>
          <a:p>
            <a:pPr eaLnBrk="1" hangingPunct="1"/>
            <a:r>
              <a:rPr lang="cs-CZ" altLang="cs-CZ" sz="2800" smtClean="0"/>
              <a:t>Nejednoznačné vymezení – ekonomické, právní</a:t>
            </a:r>
          </a:p>
          <a:p>
            <a:pPr eaLnBrk="1" hangingPunct="1"/>
            <a:r>
              <a:rPr lang="cs-CZ" altLang="cs-CZ" sz="2800" smtClean="0"/>
              <a:t>Možnosti: </a:t>
            </a:r>
          </a:p>
          <a:p>
            <a:pPr eaLnBrk="1" hangingPunct="1"/>
            <a:r>
              <a:rPr lang="cs-CZ" altLang="cs-CZ" sz="2800" smtClean="0"/>
              <a:t>Účel fondu (zájmové kriterium)</a:t>
            </a:r>
          </a:p>
          <a:p>
            <a:pPr eaLnBrk="1" hangingPunct="1"/>
            <a:r>
              <a:rPr lang="cs-CZ" altLang="cs-CZ" sz="2800" smtClean="0"/>
              <a:t>Charakter vztahu</a:t>
            </a:r>
          </a:p>
          <a:p>
            <a:pPr eaLnBrk="1" hangingPunct="1"/>
            <a:r>
              <a:rPr lang="cs-CZ" altLang="cs-CZ" sz="2800" smtClean="0"/>
              <a:t>Právní regulace</a:t>
            </a:r>
          </a:p>
          <a:p>
            <a:pPr eaLnBrk="1" hangingPunct="1"/>
            <a:r>
              <a:rPr lang="cs-CZ" altLang="cs-CZ" sz="2800" smtClean="0"/>
              <a:t>Charakter objektu (nárokové kriterium)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183107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Veřejné finance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Souborná kategorie pro zvláštní výseč peněžních vztahů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Objekt – </a:t>
            </a:r>
            <a:r>
              <a:rPr lang="cs-CZ" altLang="cs-CZ" sz="2800" smtClean="0">
                <a:solidFill>
                  <a:srgbClr val="FF0000"/>
                </a:solidFill>
              </a:rPr>
              <a:t>veřejné peníze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Obsah – peněžní operace související s tvorbou a užitím </a:t>
            </a:r>
            <a:r>
              <a:rPr lang="cs-CZ" altLang="cs-CZ" sz="2800" smtClean="0">
                <a:solidFill>
                  <a:srgbClr val="FF0000"/>
                </a:solidFill>
              </a:rPr>
              <a:t>veřejných peněžních fondů</a:t>
            </a:r>
            <a:r>
              <a:rPr lang="cs-CZ" altLang="cs-CZ" sz="2800" smtClean="0"/>
              <a:t> </a:t>
            </a:r>
            <a:r>
              <a:rPr lang="cs-CZ" altLang="cs-CZ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cs-CZ" altLang="cs-CZ" sz="280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2800" u="sng" smtClean="0">
                <a:ea typeface="Arial Unicode MS" pitchFamily="34" charset="-128"/>
                <a:cs typeface="Arial Unicode MS" pitchFamily="34" charset="-128"/>
              </a:rPr>
              <a:t>práva, oprávnění a povinnosti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ea typeface="Arial Unicode MS" pitchFamily="34" charset="-128"/>
                <a:cs typeface="Arial Unicode MS" pitchFamily="34" charset="-128"/>
              </a:rPr>
              <a:t>Realizace vždy ve vazbě na </a:t>
            </a:r>
            <a:r>
              <a:rPr lang="cs-CZ" altLang="cs-CZ" sz="280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veřejný sektor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ea typeface="Arial Unicode MS" pitchFamily="34" charset="-128"/>
                <a:cs typeface="Arial Unicode MS" pitchFamily="34" charset="-128"/>
              </a:rPr>
              <a:t>Primární </a:t>
            </a:r>
            <a:r>
              <a:rPr lang="cs-CZ" altLang="cs-CZ" sz="280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uspokojení veřejných potřeb</a:t>
            </a:r>
            <a:r>
              <a:rPr lang="cs-CZ" altLang="cs-CZ" sz="2800" smtClean="0">
                <a:ea typeface="Arial Unicode MS" pitchFamily="34" charset="-128"/>
                <a:cs typeface="Arial Unicode MS" pitchFamily="34" charset="-128"/>
              </a:rPr>
              <a:t> (veřejného zájmu)</a:t>
            </a:r>
          </a:p>
        </p:txBody>
      </p:sp>
    </p:spTree>
    <p:extLst>
      <p:ext uri="{BB962C8B-B14F-4D97-AF65-F5344CB8AC3E}">
        <p14:creationId xmlns:p14="http://schemas.microsoft.com/office/powerpoint/2010/main" val="40837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Funkce veřejných financí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225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Hlavní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Distribuční – zajištění solidarismu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Alokace – optimální skladba veřejných statků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Stabilizační (regulační)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4550" y="1828800"/>
            <a:ext cx="403225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Další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Fiskální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Stimulační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Kontrolní (informační)</a:t>
            </a:r>
          </a:p>
        </p:txBody>
      </p:sp>
    </p:spTree>
    <p:extLst>
      <p:ext uri="{BB962C8B-B14F-4D97-AF65-F5344CB8AC3E}">
        <p14:creationId xmlns:p14="http://schemas.microsoft.com/office/powerpoint/2010/main" val="184828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Složky veřejných financí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Státní finance</a:t>
            </a:r>
          </a:p>
          <a:p>
            <a:pPr eaLnBrk="1" hangingPunct="1"/>
            <a:r>
              <a:rPr lang="cs-CZ" altLang="cs-CZ" smtClean="0"/>
              <a:t>Municipální finance</a:t>
            </a:r>
          </a:p>
          <a:p>
            <a:pPr eaLnBrk="1" hangingPunct="1"/>
            <a:r>
              <a:rPr lang="cs-CZ" altLang="cs-CZ" smtClean="0"/>
              <a:t>Finance veřejných fondů</a:t>
            </a:r>
          </a:p>
          <a:p>
            <a:pPr eaLnBrk="1" hangingPunct="1"/>
            <a:r>
              <a:rPr lang="cs-CZ" altLang="cs-CZ" smtClean="0"/>
              <a:t>Finance profesních veřejnoprávních korporací</a:t>
            </a:r>
          </a:p>
          <a:p>
            <a:pPr eaLnBrk="1" hangingPunct="1"/>
            <a:r>
              <a:rPr lang="cs-CZ" altLang="cs-CZ" smtClean="0"/>
              <a:t>Finance smíšených fondů</a:t>
            </a:r>
          </a:p>
        </p:txBody>
      </p:sp>
    </p:spTree>
    <p:extLst>
      <p:ext uri="{BB962C8B-B14F-4D97-AF65-F5344CB8AC3E}">
        <p14:creationId xmlns:p14="http://schemas.microsoft.com/office/powerpoint/2010/main" val="356452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Finance a právo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Systém financí je soubor finančních principů, institutů a institucí vytvořených platným právem</a:t>
            </a:r>
          </a:p>
          <a:p>
            <a:pPr eaLnBrk="1" hangingPunct="1"/>
            <a:r>
              <a:rPr lang="cs-CZ" altLang="cs-CZ" smtClean="0"/>
              <a:t>Finance jsou průvodním (sekundární) vztahem jiných vztahů </a:t>
            </a:r>
            <a:r>
              <a:rPr lang="cs-CZ" alt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cs-CZ" altLang="cs-CZ" smtClean="0">
                <a:ea typeface="Arial Unicode MS" pitchFamily="34" charset="-128"/>
                <a:cs typeface="Arial Unicode MS" pitchFamily="34" charset="-128"/>
              </a:rPr>
              <a:t> účast více regulací</a:t>
            </a:r>
            <a:r>
              <a:rPr lang="cs-CZ" alt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58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>
                <a:solidFill>
                  <a:srgbClr val="FF0000"/>
                </a:solidFill>
              </a:rPr>
              <a:t>VeřeJnÁ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FinaNční</a:t>
            </a:r>
            <a:r>
              <a:rPr lang="cs-CZ" dirty="0" smtClean="0">
                <a:solidFill>
                  <a:srgbClr val="FF0000"/>
                </a:solidFill>
              </a:rPr>
              <a:t> Politika</a:t>
            </a:r>
          </a:p>
        </p:txBody>
      </p:sp>
      <p:sp>
        <p:nvSpPr>
          <p:cNvPr id="3891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737197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TS001140806 1">
      <a:dk1>
        <a:srgbClr val="000000"/>
      </a:dk1>
      <a:lt1>
        <a:srgbClr val="FFFFFF"/>
      </a:lt1>
      <a:dk2>
        <a:srgbClr val="001968"/>
      </a:dk2>
      <a:lt2>
        <a:srgbClr val="FFFFFF"/>
      </a:lt2>
      <a:accent1>
        <a:srgbClr val="A0E2FA"/>
      </a:accent1>
      <a:accent2>
        <a:srgbClr val="B5B0FA"/>
      </a:accent2>
      <a:accent3>
        <a:srgbClr val="AAABB9"/>
      </a:accent3>
      <a:accent4>
        <a:srgbClr val="DADADA"/>
      </a:accent4>
      <a:accent5>
        <a:srgbClr val="CDEEFC"/>
      </a:accent5>
      <a:accent6>
        <a:srgbClr val="A49FE3"/>
      </a:accent6>
      <a:hlink>
        <a:srgbClr val="F4D1C8"/>
      </a:hlink>
      <a:folHlink>
        <a:srgbClr val="D18009"/>
      </a:folHlink>
    </a:clrScheme>
    <a:fontScheme name="TS00114080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S001140806 1">
        <a:dk1>
          <a:srgbClr val="000000"/>
        </a:dk1>
        <a:lt1>
          <a:srgbClr val="FFFFFF"/>
        </a:lt1>
        <a:dk2>
          <a:srgbClr val="001968"/>
        </a:dk2>
        <a:lt2>
          <a:srgbClr val="FFFFFF"/>
        </a:lt2>
        <a:accent1>
          <a:srgbClr val="A0E2FA"/>
        </a:accent1>
        <a:accent2>
          <a:srgbClr val="B5B0FA"/>
        </a:accent2>
        <a:accent3>
          <a:srgbClr val="AAABB9"/>
        </a:accent3>
        <a:accent4>
          <a:srgbClr val="DADADA"/>
        </a:accent4>
        <a:accent5>
          <a:srgbClr val="CDEEFC"/>
        </a:accent5>
        <a:accent6>
          <a:srgbClr val="A49FE3"/>
        </a:accent6>
        <a:hlink>
          <a:srgbClr val="F4D1C8"/>
        </a:hlink>
        <a:folHlink>
          <a:srgbClr val="D180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</TotalTime>
  <Words>368</Words>
  <Application>Microsoft Office PowerPoint</Application>
  <PresentationFormat>Předvádění na obrazovce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Times New Roman</vt:lpstr>
      <vt:lpstr>Verdana</vt:lpstr>
      <vt:lpstr>Wingdings</vt:lpstr>
      <vt:lpstr>Motiv1</vt:lpstr>
      <vt:lpstr>Veřejné Finance</vt:lpstr>
      <vt:lpstr>Pojem finance</vt:lpstr>
      <vt:lpstr>Definice financí</vt:lpstr>
      <vt:lpstr>Soukromé a veřejné finance</vt:lpstr>
      <vt:lpstr>Veřejné finance</vt:lpstr>
      <vt:lpstr>Funkce veřejných financí</vt:lpstr>
      <vt:lpstr>Složky veřejných financí</vt:lpstr>
      <vt:lpstr>Finance a právo</vt:lpstr>
      <vt:lpstr>VeřeJnÁ FinaNční Politika</vt:lpstr>
      <vt:lpstr>Veřejná finanční politika 1</vt:lpstr>
      <vt:lpstr>Veřejná finanční politika 2</vt:lpstr>
      <vt:lpstr>Veřejná finanční politika 3</vt:lpstr>
      <vt:lpstr>Veřejná Finanční Činnost</vt:lpstr>
      <vt:lpstr>Veřejná finanční činnost 1</vt:lpstr>
      <vt:lpstr>Veřejná finanční činnost 2</vt:lpstr>
      <vt:lpstr>Veřejná finanční činnost 3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teorie finančního práva 1</dc:title>
  <dc:creator>632</dc:creator>
  <cp:lastModifiedBy>632</cp:lastModifiedBy>
  <cp:revision>2</cp:revision>
  <dcterms:created xsi:type="dcterms:W3CDTF">2013-10-02T21:15:20Z</dcterms:created>
  <dcterms:modified xsi:type="dcterms:W3CDTF">2015-10-13T23:04:01Z</dcterms:modified>
</cp:coreProperties>
</file>