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09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5123" name="Rectangle 3"/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4" name="Oval 4"/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6" name="Freeform 6"/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1" name="Rectangle 11"/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7" name="Freeform 17"/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8" name="Freeform 18"/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0" name="Freeform 20"/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1" name="Freeform 21"/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2" name="Freeform 22"/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4" name="Freeform 24"/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5" name="Freeform 25"/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6" name="Freeform 26"/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47" name="Oval 27"/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8" name="Oval 28"/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49" name="Oval 29"/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0" name="Freeform 30"/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1" name="Freeform 31"/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2" name="Rectangle 32"/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3" name="Rectangle 33"/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4" name="AutoShape 34"/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5157" name="Rectangle 37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8" name="Rectangle 38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159" name="Rectangle 39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160" name="Rectangle 40"/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161" name="Rectangle 4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2324A13-7A2C-4A6A-9983-568D43B6D1C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5BA093-DFBC-4751-8D3B-DBD41DAF16A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523E20-C9F7-4569-98A9-BFCD63C6305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6D0ECC-AEBF-488D-8ED2-82D151739980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06A575-3377-4D2D-9A48-FA210BE4AED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6B2505-4283-40C8-8BD3-33FB3A5B027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69D3C0-491E-4478-8A9D-78B55F4182D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AA6C5-C182-45B8-974B-FDC965421387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A383D3-2FB5-4410-A3FA-504CA1A9934E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E5A7A0-941E-424D-BDBE-E2BEF593DD63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FB529-3500-4E06-96D8-76368BFBCBC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0" name="Oval 4"/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2" name="Freeform 6"/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/>
              <a:ahLst/>
              <a:cxnLst>
                <a:cxn ang="0">
                  <a:pos x="18" y="96"/>
                </a:cxn>
                <a:cxn ang="0">
                  <a:pos x="42" y="78"/>
                </a:cxn>
                <a:cxn ang="0">
                  <a:pos x="60" y="60"/>
                </a:cxn>
                <a:cxn ang="0">
                  <a:pos x="66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24" y="6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0" y="60"/>
                </a:cxn>
                <a:cxn ang="0">
                  <a:pos x="12" y="84"/>
                </a:cxn>
                <a:cxn ang="0">
                  <a:pos x="18" y="96"/>
                </a:cxn>
                <a:cxn ang="0">
                  <a:pos x="18" y="96"/>
                </a:cxn>
                <a:cxn ang="0">
                  <a:pos x="42" y="18"/>
                </a:cxn>
                <a:cxn ang="0">
                  <a:pos x="54" y="24"/>
                </a:cxn>
                <a:cxn ang="0">
                  <a:pos x="60" y="36"/>
                </a:cxn>
                <a:cxn ang="0">
                  <a:pos x="60" y="48"/>
                </a:cxn>
                <a:cxn ang="0">
                  <a:pos x="54" y="54"/>
                </a:cxn>
                <a:cxn ang="0">
                  <a:pos x="36" y="72"/>
                </a:cxn>
                <a:cxn ang="0">
                  <a:pos x="24" y="78"/>
                </a:cxn>
                <a:cxn ang="0">
                  <a:pos x="24" y="78"/>
                </a:cxn>
                <a:cxn ang="0">
                  <a:pos x="12" y="48"/>
                </a:cxn>
                <a:cxn ang="0">
                  <a:pos x="18" y="24"/>
                </a:cxn>
                <a:cxn ang="0">
                  <a:pos x="30" y="18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/>
              <a:ahLst/>
              <a:cxnLst>
                <a:cxn ang="0">
                  <a:pos x="6" y="18"/>
                </a:cxn>
                <a:cxn ang="0">
                  <a:pos x="162" y="36"/>
                </a:cxn>
                <a:cxn ang="0">
                  <a:pos x="251" y="36"/>
                </a:cxn>
                <a:cxn ang="0">
                  <a:pos x="354" y="30"/>
                </a:cxn>
                <a:cxn ang="0">
                  <a:pos x="473" y="18"/>
                </a:cxn>
                <a:cxn ang="0">
                  <a:pos x="611" y="0"/>
                </a:cxn>
                <a:cxn ang="0">
                  <a:pos x="623" y="114"/>
                </a:cxn>
                <a:cxn ang="0">
                  <a:pos x="497" y="138"/>
                </a:cxn>
                <a:cxn ang="0">
                  <a:pos x="414" y="150"/>
                </a:cxn>
                <a:cxn ang="0">
                  <a:pos x="318" y="156"/>
                </a:cxn>
                <a:cxn ang="0">
                  <a:pos x="215" y="156"/>
                </a:cxn>
                <a:cxn ang="0">
                  <a:pos x="108" y="150"/>
                </a:cxn>
                <a:cxn ang="0">
                  <a:pos x="0" y="132"/>
                </a:cxn>
                <a:cxn ang="0">
                  <a:pos x="6" y="18"/>
                </a:cxn>
                <a:cxn ang="0">
                  <a:pos x="6" y="18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/>
              <a:ahLst/>
              <a:cxnLst>
                <a:cxn ang="0">
                  <a:pos x="754" y="6"/>
                </a:cxn>
                <a:cxn ang="0">
                  <a:pos x="652" y="6"/>
                </a:cxn>
                <a:cxn ang="0">
                  <a:pos x="563" y="6"/>
                </a:cxn>
                <a:cxn ang="0">
                  <a:pos x="479" y="6"/>
                </a:cxn>
                <a:cxn ang="0">
                  <a:pos x="401" y="6"/>
                </a:cxn>
                <a:cxn ang="0">
                  <a:pos x="335" y="0"/>
                </a:cxn>
                <a:cxn ang="0">
                  <a:pos x="276" y="0"/>
                </a:cxn>
                <a:cxn ang="0">
                  <a:pos x="222" y="0"/>
                </a:cxn>
                <a:cxn ang="0">
                  <a:pos x="180" y="6"/>
                </a:cxn>
                <a:cxn ang="0">
                  <a:pos x="138" y="6"/>
                </a:cxn>
                <a:cxn ang="0">
                  <a:pos x="108" y="6"/>
                </a:cxn>
                <a:cxn ang="0">
                  <a:pos x="54" y="6"/>
                </a:cxn>
                <a:cxn ang="0">
                  <a:pos x="24" y="12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12" y="42"/>
                </a:cxn>
                <a:cxn ang="0">
                  <a:pos x="18" y="48"/>
                </a:cxn>
                <a:cxn ang="0">
                  <a:pos x="30" y="54"/>
                </a:cxn>
                <a:cxn ang="0">
                  <a:pos x="60" y="60"/>
                </a:cxn>
                <a:cxn ang="0">
                  <a:pos x="90" y="72"/>
                </a:cxn>
                <a:cxn ang="0">
                  <a:pos x="144" y="84"/>
                </a:cxn>
                <a:cxn ang="0">
                  <a:pos x="210" y="90"/>
                </a:cxn>
                <a:cxn ang="0">
                  <a:pos x="293" y="102"/>
                </a:cxn>
                <a:cxn ang="0">
                  <a:pos x="389" y="108"/>
                </a:cxn>
                <a:cxn ang="0">
                  <a:pos x="503" y="120"/>
                </a:cxn>
                <a:cxn ang="0">
                  <a:pos x="622" y="120"/>
                </a:cxn>
                <a:cxn ang="0">
                  <a:pos x="754" y="126"/>
                </a:cxn>
                <a:cxn ang="0">
                  <a:pos x="873" y="126"/>
                </a:cxn>
                <a:cxn ang="0">
                  <a:pos x="993" y="126"/>
                </a:cxn>
                <a:cxn ang="0">
                  <a:pos x="993" y="12"/>
                </a:cxn>
                <a:cxn ang="0">
                  <a:pos x="879" y="12"/>
                </a:cxn>
                <a:cxn ang="0">
                  <a:pos x="754" y="6"/>
                </a:cxn>
                <a:cxn ang="0">
                  <a:pos x="754" y="6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" y="54"/>
                </a:cxn>
                <a:cxn ang="0">
                  <a:pos x="66" y="96"/>
                </a:cxn>
                <a:cxn ang="0">
                  <a:pos x="120" y="137"/>
                </a:cxn>
                <a:cxn ang="0">
                  <a:pos x="198" y="173"/>
                </a:cxn>
                <a:cxn ang="0">
                  <a:pos x="293" y="203"/>
                </a:cxn>
                <a:cxn ang="0">
                  <a:pos x="353" y="215"/>
                </a:cxn>
                <a:cxn ang="0">
                  <a:pos x="413" y="227"/>
                </a:cxn>
                <a:cxn ang="0">
                  <a:pos x="479" y="233"/>
                </a:cxn>
                <a:cxn ang="0">
                  <a:pos x="556" y="239"/>
                </a:cxn>
                <a:cxn ang="0">
                  <a:pos x="634" y="245"/>
                </a:cxn>
                <a:cxn ang="0">
                  <a:pos x="724" y="245"/>
                </a:cxn>
                <a:cxn ang="0">
                  <a:pos x="855" y="245"/>
                </a:cxn>
                <a:cxn ang="0">
                  <a:pos x="969" y="239"/>
                </a:cxn>
                <a:cxn ang="0">
                  <a:pos x="969" y="60"/>
                </a:cxn>
                <a:cxn ang="0">
                  <a:pos x="700" y="60"/>
                </a:cxn>
                <a:cxn ang="0">
                  <a:pos x="503" y="54"/>
                </a:cxn>
                <a:cxn ang="0">
                  <a:pos x="317" y="42"/>
                </a:cxn>
                <a:cxn ang="0">
                  <a:pos x="150" y="24"/>
                </a:cxn>
                <a:cxn ang="0">
                  <a:pos x="72" y="1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/>
              <a:ahLst/>
              <a:cxnLst>
                <a:cxn ang="0">
                  <a:pos x="700" y="0"/>
                </a:cxn>
                <a:cxn ang="0">
                  <a:pos x="598" y="0"/>
                </a:cxn>
                <a:cxn ang="0">
                  <a:pos x="515" y="0"/>
                </a:cxn>
                <a:cxn ang="0">
                  <a:pos x="431" y="0"/>
                </a:cxn>
                <a:cxn ang="0">
                  <a:pos x="365" y="0"/>
                </a:cxn>
                <a:cxn ang="0">
                  <a:pos x="299" y="0"/>
                </a:cxn>
                <a:cxn ang="0">
                  <a:pos x="245" y="0"/>
                </a:cxn>
                <a:cxn ang="0">
                  <a:pos x="198" y="0"/>
                </a:cxn>
                <a:cxn ang="0">
                  <a:pos x="162" y="0"/>
                </a:cxn>
                <a:cxn ang="0">
                  <a:pos x="126" y="6"/>
                </a:cxn>
                <a:cxn ang="0">
                  <a:pos x="96" y="6"/>
                </a:cxn>
                <a:cxn ang="0">
                  <a:pos x="54" y="12"/>
                </a:cxn>
                <a:cxn ang="0">
                  <a:pos x="30" y="12"/>
                </a:cxn>
                <a:cxn ang="0">
                  <a:pos x="12" y="18"/>
                </a:cxn>
                <a:cxn ang="0">
                  <a:pos x="6" y="18"/>
                </a:cxn>
                <a:cxn ang="0">
                  <a:pos x="0" y="24"/>
                </a:cxn>
                <a:cxn ang="0">
                  <a:pos x="6" y="30"/>
                </a:cxn>
                <a:cxn ang="0">
                  <a:pos x="24" y="36"/>
                </a:cxn>
                <a:cxn ang="0">
                  <a:pos x="54" y="42"/>
                </a:cxn>
                <a:cxn ang="0">
                  <a:pos x="102" y="54"/>
                </a:cxn>
                <a:cxn ang="0">
                  <a:pos x="168" y="60"/>
                </a:cxn>
                <a:cxn ang="0">
                  <a:pos x="251" y="66"/>
                </a:cxn>
                <a:cxn ang="0">
                  <a:pos x="341" y="78"/>
                </a:cxn>
                <a:cxn ang="0">
                  <a:pos x="449" y="84"/>
                </a:cxn>
                <a:cxn ang="0">
                  <a:pos x="568" y="84"/>
                </a:cxn>
                <a:cxn ang="0">
                  <a:pos x="694" y="90"/>
                </a:cxn>
                <a:cxn ang="0">
                  <a:pos x="825" y="90"/>
                </a:cxn>
                <a:cxn ang="0">
                  <a:pos x="951" y="90"/>
                </a:cxn>
                <a:cxn ang="0">
                  <a:pos x="951" y="6"/>
                </a:cxn>
                <a:cxn ang="0">
                  <a:pos x="831" y="6"/>
                </a:cxn>
                <a:cxn ang="0">
                  <a:pos x="772" y="6"/>
                </a:cxn>
                <a:cxn ang="0">
                  <a:pos x="700" y="0"/>
                </a:cxn>
                <a:cxn ang="0">
                  <a:pos x="700" y="0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12"/>
                </a:cxn>
                <a:cxn ang="0">
                  <a:pos x="30" y="72"/>
                </a:cxn>
                <a:cxn ang="0">
                  <a:pos x="30" y="155"/>
                </a:cxn>
                <a:cxn ang="0">
                  <a:pos x="72" y="155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3" name="Freeform 17"/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/>
              <a:ahLst/>
              <a:cxnLst>
                <a:cxn ang="0">
                  <a:pos x="48" y="96"/>
                </a:cxn>
                <a:cxn ang="0">
                  <a:pos x="72" y="72"/>
                </a:cxn>
                <a:cxn ang="0">
                  <a:pos x="84" y="48"/>
                </a:cxn>
                <a:cxn ang="0">
                  <a:pos x="90" y="36"/>
                </a:cxn>
                <a:cxn ang="0">
                  <a:pos x="84" y="24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0"/>
                </a:cxn>
                <a:cxn ang="0">
                  <a:pos x="12" y="12"/>
                </a:cxn>
                <a:cxn ang="0">
                  <a:pos x="6" y="24"/>
                </a:cxn>
                <a:cxn ang="0">
                  <a:pos x="0" y="36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8" y="96"/>
                </a:cxn>
                <a:cxn ang="0">
                  <a:pos x="48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54" y="66"/>
                </a:cxn>
                <a:cxn ang="0">
                  <a:pos x="48" y="78"/>
                </a:cxn>
                <a:cxn ang="0">
                  <a:pos x="30" y="66"/>
                </a:cxn>
                <a:cxn ang="0">
                  <a:pos x="24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4" name="Freeform 18"/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54" y="108"/>
                </a:cxn>
                <a:cxn ang="0">
                  <a:pos x="78" y="96"/>
                </a:cxn>
                <a:cxn ang="0">
                  <a:pos x="90" y="72"/>
                </a:cxn>
                <a:cxn ang="0">
                  <a:pos x="84" y="42"/>
                </a:cxn>
                <a:cxn ang="0">
                  <a:pos x="66" y="24"/>
                </a:cxn>
                <a:cxn ang="0">
                  <a:pos x="54" y="12"/>
                </a:cxn>
                <a:cxn ang="0">
                  <a:pos x="48" y="6"/>
                </a:cxn>
                <a:cxn ang="0">
                  <a:pos x="48" y="6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30" y="36"/>
                </a:cxn>
                <a:cxn ang="0">
                  <a:pos x="42" y="24"/>
                </a:cxn>
                <a:cxn ang="0">
                  <a:pos x="48" y="18"/>
                </a:cxn>
                <a:cxn ang="0">
                  <a:pos x="66" y="30"/>
                </a:cxn>
                <a:cxn ang="0">
                  <a:pos x="72" y="48"/>
                </a:cxn>
                <a:cxn ang="0">
                  <a:pos x="78" y="72"/>
                </a:cxn>
                <a:cxn ang="0">
                  <a:pos x="78" y="84"/>
                </a:cxn>
                <a:cxn ang="0">
                  <a:pos x="66" y="96"/>
                </a:cxn>
                <a:cxn ang="0">
                  <a:pos x="42" y="102"/>
                </a:cxn>
                <a:cxn ang="0">
                  <a:pos x="30" y="96"/>
                </a:cxn>
                <a:cxn ang="0">
                  <a:pos x="18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/>
              <a:ahLst/>
              <a:cxnLst>
                <a:cxn ang="0">
                  <a:pos x="102" y="0"/>
                </a:cxn>
                <a:cxn ang="0">
                  <a:pos x="0" y="6"/>
                </a:cxn>
                <a:cxn ang="0">
                  <a:pos x="30" y="72"/>
                </a:cxn>
                <a:cxn ang="0">
                  <a:pos x="30" y="156"/>
                </a:cxn>
                <a:cxn ang="0">
                  <a:pos x="72" y="156"/>
                </a:cxn>
                <a:cxn ang="0">
                  <a:pos x="72" y="66"/>
                </a:cxn>
                <a:cxn ang="0">
                  <a:pos x="102" y="0"/>
                </a:cxn>
                <a:cxn ang="0">
                  <a:pos x="102" y="0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6" name="Freeform 20"/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/>
              <a:ahLst/>
              <a:cxnLst>
                <a:cxn ang="0">
                  <a:pos x="42" y="96"/>
                </a:cxn>
                <a:cxn ang="0">
                  <a:pos x="66" y="78"/>
                </a:cxn>
                <a:cxn ang="0">
                  <a:pos x="84" y="54"/>
                </a:cxn>
                <a:cxn ang="0">
                  <a:pos x="84" y="30"/>
                </a:cxn>
                <a:cxn ang="0">
                  <a:pos x="66" y="6"/>
                </a:cxn>
                <a:cxn ang="0">
                  <a:pos x="42" y="0"/>
                </a:cxn>
                <a:cxn ang="0">
                  <a:pos x="24" y="6"/>
                </a:cxn>
                <a:cxn ang="0">
                  <a:pos x="12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12" y="66"/>
                </a:cxn>
                <a:cxn ang="0">
                  <a:pos x="30" y="84"/>
                </a:cxn>
                <a:cxn ang="0">
                  <a:pos x="42" y="96"/>
                </a:cxn>
                <a:cxn ang="0">
                  <a:pos x="42" y="96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4"/>
                </a:cxn>
                <a:cxn ang="0">
                  <a:pos x="54" y="72"/>
                </a:cxn>
                <a:cxn ang="0">
                  <a:pos x="42" y="84"/>
                </a:cxn>
                <a:cxn ang="0">
                  <a:pos x="42" y="84"/>
                </a:cxn>
                <a:cxn ang="0">
                  <a:pos x="30" y="72"/>
                </a:cxn>
                <a:cxn ang="0">
                  <a:pos x="18" y="54"/>
                </a:cxn>
                <a:cxn ang="0">
                  <a:pos x="18" y="30"/>
                </a:cxn>
                <a:cxn ang="0">
                  <a:pos x="30" y="18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7" name="Freeform 21"/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/>
              <a:ahLst/>
              <a:cxnLst>
                <a:cxn ang="0">
                  <a:pos x="6" y="90"/>
                </a:cxn>
                <a:cxn ang="0">
                  <a:pos x="18" y="102"/>
                </a:cxn>
                <a:cxn ang="0">
                  <a:pos x="30" y="108"/>
                </a:cxn>
                <a:cxn ang="0">
                  <a:pos x="60" y="108"/>
                </a:cxn>
                <a:cxn ang="0">
                  <a:pos x="84" y="96"/>
                </a:cxn>
                <a:cxn ang="0">
                  <a:pos x="90" y="84"/>
                </a:cxn>
                <a:cxn ang="0">
                  <a:pos x="90" y="66"/>
                </a:cxn>
                <a:cxn ang="0">
                  <a:pos x="84" y="36"/>
                </a:cxn>
                <a:cxn ang="0">
                  <a:pos x="72" y="18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54" y="0"/>
                </a:cxn>
                <a:cxn ang="0">
                  <a:pos x="48" y="0"/>
                </a:cxn>
                <a:cxn ang="0">
                  <a:pos x="24" y="24"/>
                </a:cxn>
                <a:cxn ang="0">
                  <a:pos x="12" y="48"/>
                </a:cxn>
                <a:cxn ang="0">
                  <a:pos x="0" y="66"/>
                </a:cxn>
                <a:cxn ang="0">
                  <a:pos x="6" y="90"/>
                </a:cxn>
                <a:cxn ang="0">
                  <a:pos x="6" y="90"/>
                </a:cxn>
                <a:cxn ang="0">
                  <a:pos x="18" y="66"/>
                </a:cxn>
                <a:cxn ang="0">
                  <a:pos x="24" y="48"/>
                </a:cxn>
                <a:cxn ang="0">
                  <a:pos x="36" y="30"/>
                </a:cxn>
                <a:cxn ang="0">
                  <a:pos x="42" y="18"/>
                </a:cxn>
                <a:cxn ang="0">
                  <a:pos x="48" y="12"/>
                </a:cxn>
                <a:cxn ang="0">
                  <a:pos x="78" y="42"/>
                </a:cxn>
                <a:cxn ang="0">
                  <a:pos x="84" y="66"/>
                </a:cxn>
                <a:cxn ang="0">
                  <a:pos x="66" y="90"/>
                </a:cxn>
                <a:cxn ang="0">
                  <a:pos x="54" y="96"/>
                </a:cxn>
                <a:cxn ang="0">
                  <a:pos x="42" y="96"/>
                </a:cxn>
                <a:cxn ang="0">
                  <a:pos x="30" y="96"/>
                </a:cxn>
                <a:cxn ang="0">
                  <a:pos x="24" y="84"/>
                </a:cxn>
                <a:cxn ang="0">
                  <a:pos x="18" y="78"/>
                </a:cxn>
                <a:cxn ang="0">
                  <a:pos x="18" y="66"/>
                </a:cxn>
                <a:cxn ang="0">
                  <a:pos x="18" y="66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8" name="Freeform 22"/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/>
              <a:ahLst/>
              <a:cxnLst>
                <a:cxn ang="0">
                  <a:pos x="30" y="96"/>
                </a:cxn>
                <a:cxn ang="0">
                  <a:pos x="54" y="72"/>
                </a:cxn>
                <a:cxn ang="0">
                  <a:pos x="66" y="48"/>
                </a:cxn>
                <a:cxn ang="0">
                  <a:pos x="66" y="24"/>
                </a:cxn>
                <a:cxn ang="0">
                  <a:pos x="54" y="6"/>
                </a:cxn>
                <a:cxn ang="0">
                  <a:pos x="30" y="0"/>
                </a:cxn>
                <a:cxn ang="0">
                  <a:pos x="18" y="0"/>
                </a:cxn>
                <a:cxn ang="0">
                  <a:pos x="6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18" y="84"/>
                </a:cxn>
                <a:cxn ang="0">
                  <a:pos x="30" y="96"/>
                </a:cxn>
                <a:cxn ang="0">
                  <a:pos x="30" y="96"/>
                </a:cxn>
                <a:cxn ang="0">
                  <a:pos x="30" y="12"/>
                </a:cxn>
                <a:cxn ang="0">
                  <a:pos x="48" y="18"/>
                </a:cxn>
                <a:cxn ang="0">
                  <a:pos x="54" y="24"/>
                </a:cxn>
                <a:cxn ang="0">
                  <a:pos x="54" y="36"/>
                </a:cxn>
                <a:cxn ang="0">
                  <a:pos x="48" y="48"/>
                </a:cxn>
                <a:cxn ang="0">
                  <a:pos x="36" y="66"/>
                </a:cxn>
                <a:cxn ang="0">
                  <a:pos x="30" y="78"/>
                </a:cxn>
                <a:cxn ang="0">
                  <a:pos x="18" y="66"/>
                </a:cxn>
                <a:cxn ang="0">
                  <a:pos x="12" y="48"/>
                </a:cxn>
                <a:cxn ang="0">
                  <a:pos x="6" y="30"/>
                </a:cxn>
                <a:cxn ang="0">
                  <a:pos x="18" y="12"/>
                </a:cxn>
                <a:cxn ang="0">
                  <a:pos x="30" y="12"/>
                </a:cxn>
                <a:cxn ang="0">
                  <a:pos x="30" y="12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19" name="Freeform 23"/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/>
              <a:ahLst/>
              <a:cxnLst>
                <a:cxn ang="0">
                  <a:pos x="2577" y="0"/>
                </a:cxn>
                <a:cxn ang="0">
                  <a:pos x="2594" y="72"/>
                </a:cxn>
                <a:cxn ang="0">
                  <a:pos x="6" y="444"/>
                </a:cxn>
                <a:cxn ang="0">
                  <a:pos x="0" y="396"/>
                </a:cxn>
                <a:cxn ang="0">
                  <a:pos x="1225" y="96"/>
                </a:cxn>
                <a:cxn ang="0">
                  <a:pos x="1351" y="78"/>
                </a:cxn>
                <a:cxn ang="0">
                  <a:pos x="2577" y="0"/>
                </a:cxn>
                <a:cxn ang="0">
                  <a:pos x="2577" y="0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0" name="Freeform 24"/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/>
              <a:ahLst/>
              <a:cxnLst>
                <a:cxn ang="0">
                  <a:pos x="36" y="95"/>
                </a:cxn>
                <a:cxn ang="0">
                  <a:pos x="60" y="77"/>
                </a:cxn>
                <a:cxn ang="0">
                  <a:pos x="78" y="53"/>
                </a:cxn>
                <a:cxn ang="0">
                  <a:pos x="84" y="42"/>
                </a:cxn>
                <a:cxn ang="0">
                  <a:pos x="84" y="30"/>
                </a:cxn>
                <a:cxn ang="0">
                  <a:pos x="72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12" y="12"/>
                </a:cxn>
                <a:cxn ang="0">
                  <a:pos x="0" y="24"/>
                </a:cxn>
                <a:cxn ang="0">
                  <a:pos x="0" y="36"/>
                </a:cxn>
                <a:cxn ang="0">
                  <a:pos x="6" y="59"/>
                </a:cxn>
                <a:cxn ang="0">
                  <a:pos x="24" y="83"/>
                </a:cxn>
                <a:cxn ang="0">
                  <a:pos x="36" y="95"/>
                </a:cxn>
                <a:cxn ang="0">
                  <a:pos x="36" y="95"/>
                </a:cxn>
                <a:cxn ang="0">
                  <a:pos x="48" y="12"/>
                </a:cxn>
                <a:cxn ang="0">
                  <a:pos x="66" y="18"/>
                </a:cxn>
                <a:cxn ang="0">
                  <a:pos x="72" y="30"/>
                </a:cxn>
                <a:cxn ang="0">
                  <a:pos x="72" y="42"/>
                </a:cxn>
                <a:cxn ang="0">
                  <a:pos x="66" y="53"/>
                </a:cxn>
                <a:cxn ang="0">
                  <a:pos x="48" y="71"/>
                </a:cxn>
                <a:cxn ang="0">
                  <a:pos x="42" y="77"/>
                </a:cxn>
                <a:cxn ang="0">
                  <a:pos x="36" y="77"/>
                </a:cxn>
                <a:cxn ang="0">
                  <a:pos x="24" y="65"/>
                </a:cxn>
                <a:cxn ang="0">
                  <a:pos x="18" y="48"/>
                </a:cxn>
                <a:cxn ang="0">
                  <a:pos x="18" y="30"/>
                </a:cxn>
                <a:cxn ang="0">
                  <a:pos x="30" y="12"/>
                </a:cxn>
                <a:cxn ang="0">
                  <a:pos x="48" y="12"/>
                </a:cxn>
                <a:cxn ang="0">
                  <a:pos x="48" y="12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1" name="Freeform 25"/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/>
              <a:ahLst/>
              <a:cxnLst>
                <a:cxn ang="0">
                  <a:pos x="12" y="96"/>
                </a:cxn>
                <a:cxn ang="0">
                  <a:pos x="24" y="108"/>
                </a:cxn>
                <a:cxn ang="0">
                  <a:pos x="42" y="108"/>
                </a:cxn>
                <a:cxn ang="0">
                  <a:pos x="66" y="102"/>
                </a:cxn>
                <a:cxn ang="0">
                  <a:pos x="84" y="78"/>
                </a:cxn>
                <a:cxn ang="0">
                  <a:pos x="90" y="66"/>
                </a:cxn>
                <a:cxn ang="0">
                  <a:pos x="84" y="48"/>
                </a:cxn>
                <a:cxn ang="0">
                  <a:pos x="66" y="24"/>
                </a:cxn>
                <a:cxn ang="0">
                  <a:pos x="48" y="12"/>
                </a:cxn>
                <a:cxn ang="0">
                  <a:pos x="36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4" y="0"/>
                </a:cxn>
                <a:cxn ang="0">
                  <a:pos x="12" y="30"/>
                </a:cxn>
                <a:cxn ang="0">
                  <a:pos x="0" y="54"/>
                </a:cxn>
                <a:cxn ang="0">
                  <a:pos x="0" y="78"/>
                </a:cxn>
                <a:cxn ang="0">
                  <a:pos x="12" y="96"/>
                </a:cxn>
                <a:cxn ang="0">
                  <a:pos x="12" y="96"/>
                </a:cxn>
                <a:cxn ang="0">
                  <a:pos x="12" y="72"/>
                </a:cxn>
                <a:cxn ang="0">
                  <a:pos x="18" y="54"/>
                </a:cxn>
                <a:cxn ang="0">
                  <a:pos x="24" y="36"/>
                </a:cxn>
                <a:cxn ang="0">
                  <a:pos x="30" y="18"/>
                </a:cxn>
                <a:cxn ang="0">
                  <a:pos x="30" y="12"/>
                </a:cxn>
                <a:cxn ang="0">
                  <a:pos x="48" y="24"/>
                </a:cxn>
                <a:cxn ang="0">
                  <a:pos x="66" y="36"/>
                </a:cxn>
                <a:cxn ang="0">
                  <a:pos x="78" y="54"/>
                </a:cxn>
                <a:cxn ang="0">
                  <a:pos x="78" y="72"/>
                </a:cxn>
                <a:cxn ang="0">
                  <a:pos x="72" y="84"/>
                </a:cxn>
                <a:cxn ang="0">
                  <a:pos x="48" y="96"/>
                </a:cxn>
                <a:cxn ang="0">
                  <a:pos x="36" y="96"/>
                </a:cxn>
                <a:cxn ang="0">
                  <a:pos x="24" y="90"/>
                </a:cxn>
                <a:cxn ang="0">
                  <a:pos x="18" y="84"/>
                </a:cxn>
                <a:cxn ang="0">
                  <a:pos x="12" y="72"/>
                </a:cxn>
                <a:cxn ang="0">
                  <a:pos x="12" y="72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2" name="Freeform 26"/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/>
              <a:ahLst/>
              <a:cxnLst>
                <a:cxn ang="0">
                  <a:pos x="71" y="90"/>
                </a:cxn>
                <a:cxn ang="0">
                  <a:pos x="71" y="60"/>
                </a:cxn>
                <a:cxn ang="0">
                  <a:pos x="71" y="36"/>
                </a:cxn>
                <a:cxn ang="0">
                  <a:pos x="60" y="12"/>
                </a:cxn>
                <a:cxn ang="0">
                  <a:pos x="36" y="0"/>
                </a:cxn>
                <a:cxn ang="0">
                  <a:pos x="12" y="12"/>
                </a:cxn>
                <a:cxn ang="0">
                  <a:pos x="0" y="36"/>
                </a:cxn>
                <a:cxn ang="0">
                  <a:pos x="6" y="60"/>
                </a:cxn>
                <a:cxn ang="0">
                  <a:pos x="30" y="78"/>
                </a:cxn>
                <a:cxn ang="0">
                  <a:pos x="54" y="90"/>
                </a:cxn>
                <a:cxn ang="0">
                  <a:pos x="71" y="90"/>
                </a:cxn>
                <a:cxn ang="0">
                  <a:pos x="71" y="90"/>
                </a:cxn>
                <a:cxn ang="0">
                  <a:pos x="24" y="18"/>
                </a:cxn>
                <a:cxn ang="0">
                  <a:pos x="42" y="18"/>
                </a:cxn>
                <a:cxn ang="0">
                  <a:pos x="54" y="18"/>
                </a:cxn>
                <a:cxn ang="0">
                  <a:pos x="60" y="42"/>
                </a:cxn>
                <a:cxn ang="0">
                  <a:pos x="60" y="66"/>
                </a:cxn>
                <a:cxn ang="0">
                  <a:pos x="60" y="72"/>
                </a:cxn>
                <a:cxn ang="0">
                  <a:pos x="60" y="78"/>
                </a:cxn>
                <a:cxn ang="0">
                  <a:pos x="42" y="72"/>
                </a:cxn>
                <a:cxn ang="0">
                  <a:pos x="24" y="66"/>
                </a:cxn>
                <a:cxn ang="0">
                  <a:pos x="12" y="48"/>
                </a:cxn>
                <a:cxn ang="0">
                  <a:pos x="12" y="30"/>
                </a:cxn>
                <a:cxn ang="0">
                  <a:pos x="24" y="18"/>
                </a:cxn>
                <a:cxn ang="0">
                  <a:pos x="24" y="18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3" name="Oval 27"/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4" name="Oval 28"/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5" name="Oval 29"/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6" name="Freeform 30"/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/>
              <a:ahLst/>
              <a:cxnLst>
                <a:cxn ang="0">
                  <a:pos x="66" y="96"/>
                </a:cxn>
                <a:cxn ang="0">
                  <a:pos x="78" y="66"/>
                </a:cxn>
                <a:cxn ang="0">
                  <a:pos x="90" y="42"/>
                </a:cxn>
                <a:cxn ang="0">
                  <a:pos x="78" y="18"/>
                </a:cxn>
                <a:cxn ang="0">
                  <a:pos x="60" y="0"/>
                </a:cxn>
                <a:cxn ang="0">
                  <a:pos x="30" y="6"/>
                </a:cxn>
                <a:cxn ang="0">
                  <a:pos x="18" y="18"/>
                </a:cxn>
                <a:cxn ang="0">
                  <a:pos x="6" y="30"/>
                </a:cxn>
                <a:cxn ang="0">
                  <a:pos x="0" y="42"/>
                </a:cxn>
                <a:cxn ang="0">
                  <a:pos x="6" y="60"/>
                </a:cxn>
                <a:cxn ang="0">
                  <a:pos x="24" y="78"/>
                </a:cxn>
                <a:cxn ang="0">
                  <a:pos x="48" y="90"/>
                </a:cxn>
                <a:cxn ang="0">
                  <a:pos x="66" y="96"/>
                </a:cxn>
                <a:cxn ang="0">
                  <a:pos x="66" y="96"/>
                </a:cxn>
                <a:cxn ang="0">
                  <a:pos x="42" y="18"/>
                </a:cxn>
                <a:cxn ang="0">
                  <a:pos x="60" y="18"/>
                </a:cxn>
                <a:cxn ang="0">
                  <a:pos x="72" y="24"/>
                </a:cxn>
                <a:cxn ang="0">
                  <a:pos x="72" y="36"/>
                </a:cxn>
                <a:cxn ang="0">
                  <a:pos x="72" y="48"/>
                </a:cxn>
                <a:cxn ang="0">
                  <a:pos x="66" y="72"/>
                </a:cxn>
                <a:cxn ang="0">
                  <a:pos x="60" y="78"/>
                </a:cxn>
                <a:cxn ang="0">
                  <a:pos x="60" y="84"/>
                </a:cxn>
                <a:cxn ang="0">
                  <a:pos x="42" y="72"/>
                </a:cxn>
                <a:cxn ang="0">
                  <a:pos x="30" y="66"/>
                </a:cxn>
                <a:cxn ang="0">
                  <a:pos x="18" y="42"/>
                </a:cxn>
                <a:cxn ang="0">
                  <a:pos x="24" y="30"/>
                </a:cxn>
                <a:cxn ang="0">
                  <a:pos x="42" y="18"/>
                </a:cxn>
                <a:cxn ang="0">
                  <a:pos x="42" y="18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7" name="Freeform 31"/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12" y="102"/>
                </a:cxn>
                <a:cxn ang="0">
                  <a:pos x="24" y="108"/>
                </a:cxn>
                <a:cxn ang="0">
                  <a:pos x="48" y="108"/>
                </a:cxn>
                <a:cxn ang="0">
                  <a:pos x="66" y="96"/>
                </a:cxn>
                <a:cxn ang="0">
                  <a:pos x="72" y="66"/>
                </a:cxn>
                <a:cxn ang="0">
                  <a:pos x="66" y="42"/>
                </a:cxn>
                <a:cxn ang="0">
                  <a:pos x="60" y="18"/>
                </a:cxn>
                <a:cxn ang="0">
                  <a:pos x="48" y="6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36" y="0"/>
                </a:cxn>
                <a:cxn ang="0">
                  <a:pos x="18" y="24"/>
                </a:cxn>
                <a:cxn ang="0">
                  <a:pos x="6" y="48"/>
                </a:cxn>
                <a:cxn ang="0">
                  <a:pos x="0" y="66"/>
                </a:cxn>
                <a:cxn ang="0">
                  <a:pos x="0" y="90"/>
                </a:cxn>
                <a:cxn ang="0">
                  <a:pos x="0" y="90"/>
                </a:cxn>
                <a:cxn ang="0">
                  <a:pos x="12" y="66"/>
                </a:cxn>
                <a:cxn ang="0">
                  <a:pos x="18" y="48"/>
                </a:cxn>
                <a:cxn ang="0">
                  <a:pos x="24" y="36"/>
                </a:cxn>
                <a:cxn ang="0">
                  <a:pos x="30" y="24"/>
                </a:cxn>
                <a:cxn ang="0">
                  <a:pos x="36" y="18"/>
                </a:cxn>
                <a:cxn ang="0">
                  <a:pos x="54" y="30"/>
                </a:cxn>
                <a:cxn ang="0">
                  <a:pos x="60" y="48"/>
                </a:cxn>
                <a:cxn ang="0">
                  <a:pos x="66" y="72"/>
                </a:cxn>
                <a:cxn ang="0">
                  <a:pos x="66" y="84"/>
                </a:cxn>
                <a:cxn ang="0">
                  <a:pos x="54" y="96"/>
                </a:cxn>
                <a:cxn ang="0">
                  <a:pos x="30" y="102"/>
                </a:cxn>
                <a:cxn ang="0">
                  <a:pos x="24" y="96"/>
                </a:cxn>
                <a:cxn ang="0">
                  <a:pos x="12" y="90"/>
                </a:cxn>
                <a:cxn ang="0">
                  <a:pos x="12" y="78"/>
                </a:cxn>
                <a:cxn ang="0">
                  <a:pos x="12" y="66"/>
                </a:cxn>
                <a:cxn ang="0">
                  <a:pos x="12" y="66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30" name="AutoShape 34"/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cs-CZ"/>
            </a:p>
          </p:txBody>
        </p:sp>
        <p:sp>
          <p:nvSpPr>
            <p:cNvPr id="4131" name="Freeform 35"/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/>
              <a:ahLst/>
              <a:cxnLst>
                <a:cxn ang="0">
                  <a:pos x="252" y="1576"/>
                </a:cxn>
                <a:cxn ang="0">
                  <a:pos x="12" y="84"/>
                </a:cxn>
                <a:cxn ang="0">
                  <a:pos x="12" y="60"/>
                </a:cxn>
                <a:cxn ang="0">
                  <a:pos x="0" y="12"/>
                </a:cxn>
                <a:cxn ang="0">
                  <a:pos x="72" y="0"/>
                </a:cxn>
                <a:cxn ang="0">
                  <a:pos x="72" y="0"/>
                </a:cxn>
                <a:cxn ang="0">
                  <a:pos x="78" y="48"/>
                </a:cxn>
                <a:cxn ang="0">
                  <a:pos x="88" y="66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4132" name="Freeform 36"/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/>
              <a:ahLst/>
              <a:cxnLst>
                <a:cxn ang="0">
                  <a:pos x="161" y="0"/>
                </a:cxn>
                <a:cxn ang="0">
                  <a:pos x="227" y="6"/>
                </a:cxn>
                <a:cxn ang="0">
                  <a:pos x="275" y="36"/>
                </a:cxn>
                <a:cxn ang="0">
                  <a:pos x="304" y="78"/>
                </a:cxn>
                <a:cxn ang="0">
                  <a:pos x="316" y="138"/>
                </a:cxn>
                <a:cxn ang="0">
                  <a:pos x="0" y="138"/>
                </a:cxn>
                <a:cxn ang="0">
                  <a:pos x="11" y="78"/>
                </a:cxn>
                <a:cxn ang="0">
                  <a:pos x="47" y="36"/>
                </a:cxn>
                <a:cxn ang="0">
                  <a:pos x="95" y="6"/>
                </a:cxn>
                <a:cxn ang="0">
                  <a:pos x="161" y="0"/>
                </a:cxn>
                <a:cxn ang="0">
                  <a:pos x="161" y="0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4133" name="Rectangle 3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134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135" name="Rectangle 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4136" name="Rectangle 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4137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763603-1B8B-4591-ACE3-79EADD5505B7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/>
              <a:t>Přednáška č. I.</a:t>
            </a:r>
            <a:br>
              <a:rPr lang="cs-CZ" sz="4800"/>
            </a:br>
            <a:r>
              <a:rPr lang="cs-CZ" sz="4800"/>
              <a:t>PRÁVNÍ NAUKA </a:t>
            </a:r>
            <a:br>
              <a:rPr lang="cs-CZ" sz="4800"/>
            </a:br>
            <a:r>
              <a:rPr lang="cs-CZ" sz="4800"/>
              <a:t/>
            </a:r>
            <a:br>
              <a:rPr lang="cs-CZ" sz="4800"/>
            </a:br>
            <a:r>
              <a:rPr lang="cs-CZ" sz="4800"/>
              <a:t>Právní normy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Pojem, prvky, struktura, působnost.</a:t>
            </a:r>
          </a:p>
          <a:p>
            <a:pPr>
              <a:lnSpc>
                <a:spcPct val="80000"/>
              </a:lnSpc>
            </a:pPr>
            <a:endParaRPr lang="cs-CZ" sz="1600"/>
          </a:p>
          <a:p>
            <a:pPr>
              <a:lnSpc>
                <a:spcPct val="80000"/>
              </a:lnSpc>
            </a:pPr>
            <a:endParaRPr lang="cs-CZ" sz="1600"/>
          </a:p>
          <a:p>
            <a:pPr>
              <a:lnSpc>
                <a:spcPct val="80000"/>
              </a:lnSpc>
            </a:pPr>
            <a:r>
              <a:rPr lang="cs-CZ" sz="2400"/>
              <a:t>JUDr. Lukáš Hlouch, Ph.D</a:t>
            </a:r>
          </a:p>
          <a:p>
            <a:pPr>
              <a:lnSpc>
                <a:spcPct val="80000"/>
              </a:lnSpc>
            </a:pPr>
            <a:r>
              <a:rPr lang="cs-CZ" sz="2400"/>
              <a:t>KPT PrF MU v Brně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Kogentní, nebo dispozitivní?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54006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 smtClean="0"/>
              <a:t>Nový občanský zákoník (§ 1 odst. 2 NOZ)</a:t>
            </a:r>
          </a:p>
          <a:p>
            <a:pPr lvl="1">
              <a:lnSpc>
                <a:spcPct val="80000"/>
              </a:lnSpc>
            </a:pPr>
            <a:r>
              <a:rPr lang="cs-CZ" sz="2000" dirty="0" smtClean="0"/>
              <a:t>Nezakazuje-li to zákon výslovně, mohou si osoby ujednat práva a povinnosti </a:t>
            </a:r>
            <a:r>
              <a:rPr lang="cs-CZ" sz="2000" b="1" dirty="0" smtClean="0"/>
              <a:t>odchylně od zákona</a:t>
            </a:r>
            <a:r>
              <a:rPr lang="cs-CZ" sz="2000" dirty="0" smtClean="0"/>
              <a:t>; zakázána jsou ujednání porušující dobré mravy, veřejný pořádek nebo právo týkající se postavení osob, včetně práva na ochranu osobnosti.</a:t>
            </a: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Zákoník práce (§ 2)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(1) Práva nebo povinnosti v pracovněprávních vztazích mohou být upravena </a:t>
            </a:r>
            <a:r>
              <a:rPr lang="cs-CZ" sz="2000" b="1" dirty="0"/>
              <a:t>odchylně od tohoto zákona</a:t>
            </a:r>
            <a:r>
              <a:rPr lang="cs-CZ" sz="2000" dirty="0"/>
              <a:t>, jestliže to tento zákon výslovně nezakazuje nebo z povahy jeho ustanovení nevyplývá, že se od něj není možné odchýlit. Odchýlení od ustanovení uvedených v § 363 odst. 1, kterými se zapracovávají předpisy Evropských společenství, není možné, to však neplatí, jestliže jde o odchýlení ve prospěch zaměstnance.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	(2) K odchylné úpravě práv nebo povinností podle odstavce 1 může dojít </a:t>
            </a:r>
            <a:r>
              <a:rPr lang="cs-CZ" sz="2000" b="1" dirty="0"/>
              <a:t>smlouvou</a:t>
            </a:r>
            <a:r>
              <a:rPr lang="cs-CZ" sz="2000" dirty="0"/>
              <a:t> a za podmínek stanovených tímto zákonem též vnitřním předpisem.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	(3) Odchylná úprava práv týkající se mzdových, popřípadě platových práv a ostatních práv v pracovněprávních vztazích (§ 307) nemůže být nižší nebo vyšší, než je právo, které stanoví tento zákon, kolektivní smlouva, popřípadě vnitřní předpis jako nejméně nebo nejvýše přípustné.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právních norem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b="1"/>
              <a:t>b) zvláštní typy norem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blanketové</a:t>
            </a:r>
            <a:r>
              <a:rPr lang="cs-CZ" sz="2400"/>
              <a:t> (norma zmocňující k vydání právního předpisu) 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odkazující (</a:t>
            </a:r>
            <a:r>
              <a:rPr lang="cs-CZ" sz="2400"/>
              <a:t>odkazuje na použití jiného právního předpisu či jiné části téhož právního předpisu)</a:t>
            </a:r>
            <a:endParaRPr lang="cs-CZ" sz="2400" b="1"/>
          </a:p>
          <a:p>
            <a:pPr lvl="1">
              <a:lnSpc>
                <a:spcPct val="80000"/>
              </a:lnSpc>
            </a:pPr>
            <a:r>
              <a:rPr lang="cs-CZ" sz="2400" b="1"/>
              <a:t>kompetenční</a:t>
            </a:r>
            <a:r>
              <a:rPr lang="cs-CZ" sz="2400"/>
              <a:t> </a:t>
            </a:r>
            <a:r>
              <a:rPr lang="cs-CZ" sz="2400" b="1"/>
              <a:t>normy </a:t>
            </a:r>
          </a:p>
          <a:p>
            <a:pPr lvl="2">
              <a:lnSpc>
                <a:spcPct val="80000"/>
              </a:lnSpc>
            </a:pPr>
            <a:r>
              <a:rPr lang="cs-CZ" sz="2000"/>
              <a:t>z. č. 2/1969 Sb., o zřízení ministerstev a jiných ústředních orgánů státní správy</a:t>
            </a:r>
          </a:p>
          <a:p>
            <a:pPr lvl="1">
              <a:lnSpc>
                <a:spcPct val="80000"/>
              </a:lnSpc>
            </a:pPr>
            <a:r>
              <a:rPr lang="cs-CZ" sz="2400" b="1"/>
              <a:t>teleologické finální normy</a:t>
            </a:r>
            <a:r>
              <a:rPr lang="cs-CZ" sz="2400"/>
              <a:t> (nemají normativní povahu)</a:t>
            </a:r>
            <a:endParaRPr lang="cs-CZ" sz="2400" b="1"/>
          </a:p>
          <a:p>
            <a:pPr lvl="1">
              <a:lnSpc>
                <a:spcPct val="80000"/>
              </a:lnSpc>
            </a:pPr>
            <a:r>
              <a:rPr lang="cs-CZ" sz="2400" b="1"/>
              <a:t>doporučující normy</a:t>
            </a:r>
            <a:r>
              <a:rPr lang="cs-CZ" sz="2400"/>
              <a:t> (např. vzorové stanovy společenství vlastníků byt. jednotek, vzorové stanovy občanského sdružení...)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557338"/>
            <a:ext cx="8280400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/>
              <a:t>časová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vymezení „života“ právní normy</a:t>
            </a:r>
          </a:p>
          <a:p>
            <a:pPr lvl="1">
              <a:lnSpc>
                <a:spcPct val="80000"/>
              </a:lnSpc>
            </a:pPr>
            <a:r>
              <a:rPr lang="cs-CZ" sz="1800"/>
              <a:t>schválení </a:t>
            </a:r>
            <a:r>
              <a:rPr lang="cs-CZ" altLang="ja-JP" sz="1800"/>
              <a:t>→ platnost → účinnost → zrušení</a:t>
            </a:r>
          </a:p>
          <a:p>
            <a:pPr lvl="1">
              <a:lnSpc>
                <a:spcPct val="80000"/>
              </a:lnSpc>
            </a:pPr>
            <a:r>
              <a:rPr lang="cs-CZ" altLang="ja-JP" sz="1800" b="1"/>
              <a:t>obecný zákaz retroaktivity (princip právní jistoty)</a:t>
            </a:r>
          </a:p>
          <a:p>
            <a:pPr lvl="2">
              <a:lnSpc>
                <a:spcPct val="80000"/>
              </a:lnSpc>
            </a:pPr>
            <a:r>
              <a:rPr lang="cs-CZ" altLang="ja-JP" sz="1600"/>
              <a:t>výjimky: je-li užití pozdějšího předpisu ve prospěch adresáta normy</a:t>
            </a:r>
          </a:p>
          <a:p>
            <a:pPr lvl="2">
              <a:lnSpc>
                <a:spcPct val="80000"/>
              </a:lnSpc>
            </a:pPr>
            <a:r>
              <a:rPr lang="cs-CZ" altLang="ja-JP" sz="1600"/>
              <a:t>nepravá x pravá retroaktivita (vztahuje se i na vznik a zánik právního vztahu)</a:t>
            </a:r>
          </a:p>
          <a:p>
            <a:pPr lvl="2">
              <a:lnSpc>
                <a:spcPct val="80000"/>
              </a:lnSpc>
            </a:pPr>
            <a:r>
              <a:rPr lang="cs-CZ" altLang="ja-JP" sz="1600"/>
              <a:t>trestní právo: připuštěna, pokud je pro pachatele použití dřívější právní úpravy příznivější (čl. 40 odst. 6 LPS – příkaz retroaktivity ve prospěch)</a:t>
            </a:r>
          </a:p>
          <a:p>
            <a:pPr lvl="1">
              <a:lnSpc>
                <a:spcPct val="80000"/>
              </a:lnSpc>
            </a:pPr>
            <a:r>
              <a:rPr lang="cs-CZ" sz="1800" b="1"/>
              <a:t>Derogace</a:t>
            </a:r>
            <a:r>
              <a:rPr lang="cs-CZ" sz="1800"/>
              <a:t> </a:t>
            </a:r>
            <a:r>
              <a:rPr lang="cs-CZ" sz="1800" b="1"/>
              <a:t>= zánik/zrušení právní normy</a:t>
            </a:r>
          </a:p>
          <a:p>
            <a:pPr lvl="2">
              <a:lnSpc>
                <a:spcPct val="80000"/>
              </a:lnSpc>
            </a:pPr>
            <a:r>
              <a:rPr lang="cs-CZ" altLang="ja-JP" sz="1600"/>
              <a:t>zánik právních norem:</a:t>
            </a:r>
            <a:endParaRPr lang="cs-CZ" altLang="ja-JP" sz="1600" b="1"/>
          </a:p>
          <a:p>
            <a:pPr lvl="2">
              <a:lnSpc>
                <a:spcPct val="80000"/>
              </a:lnSpc>
            </a:pPr>
            <a:r>
              <a:rPr lang="cs-CZ" altLang="ja-JP" sz="1600" b="1"/>
              <a:t>a)  DEROGACE</a:t>
            </a:r>
            <a:r>
              <a:rPr lang="cs-CZ" altLang="ja-JP" sz="1600"/>
              <a:t> = zánik platnosti právního předpisu nebo jeho části	</a:t>
            </a:r>
          </a:p>
          <a:p>
            <a:pPr lvl="3">
              <a:lnSpc>
                <a:spcPct val="80000"/>
              </a:lnSpc>
            </a:pPr>
            <a:r>
              <a:rPr lang="cs-CZ" altLang="ja-JP" sz="1400"/>
              <a:t>zrušení předpisu legislativním orgánem, který ho vydal</a:t>
            </a:r>
          </a:p>
          <a:p>
            <a:pPr lvl="3">
              <a:lnSpc>
                <a:spcPct val="80000"/>
              </a:lnSpc>
            </a:pPr>
            <a:r>
              <a:rPr lang="cs-CZ" altLang="ja-JP" sz="1400"/>
              <a:t>zrušení předpisu jiným legislativním orgánem</a:t>
            </a:r>
          </a:p>
          <a:p>
            <a:pPr lvl="3">
              <a:lnSpc>
                <a:spcPct val="80000"/>
              </a:lnSpc>
            </a:pPr>
            <a:r>
              <a:rPr lang="cs-CZ" altLang="ja-JP" sz="1400"/>
              <a:t>změny a doplnění - „přímé“ novelizace</a:t>
            </a:r>
          </a:p>
          <a:p>
            <a:pPr lvl="3">
              <a:lnSpc>
                <a:spcPct val="80000"/>
              </a:lnSpc>
            </a:pPr>
            <a:r>
              <a:rPr lang="cs-CZ" altLang="ja-JP" sz="1400"/>
              <a:t>rozhodnutí ústavního či správního soudu o protiústavnosti předpisu či jeho části </a:t>
            </a:r>
          </a:p>
          <a:p>
            <a:pPr lvl="3">
              <a:lnSpc>
                <a:spcPct val="80000"/>
              </a:lnSpc>
            </a:pPr>
            <a:r>
              <a:rPr lang="cs-CZ" altLang="ja-JP" sz="1400"/>
              <a:t>derogační klauzule: </a:t>
            </a:r>
          </a:p>
          <a:p>
            <a:pPr lvl="4">
              <a:lnSpc>
                <a:spcPct val="80000"/>
              </a:lnSpc>
            </a:pPr>
            <a:r>
              <a:rPr lang="cs-CZ" altLang="ja-JP" sz="1400"/>
              <a:t>generální x demonstrativní x enumerativní	</a:t>
            </a:r>
            <a:endParaRPr lang="cs-CZ" sz="14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Věcná</a:t>
            </a:r>
          </a:p>
          <a:p>
            <a:pPr lvl="1"/>
            <a:r>
              <a:rPr lang="cs-CZ"/>
              <a:t>skutková charakteristika případů – předmětu právní úpravy</a:t>
            </a:r>
          </a:p>
          <a:p>
            <a:pPr lvl="1"/>
            <a:r>
              <a:rPr lang="cs-CZ"/>
              <a:t>právní vztah normou upravený</a:t>
            </a:r>
          </a:p>
          <a:p>
            <a:pPr lvl="1"/>
            <a:r>
              <a:rPr lang="cs-CZ"/>
              <a:t>normy působí v komplexech (systematické vnímání pr. řádu) </a:t>
            </a:r>
          </a:p>
          <a:p>
            <a:pPr lvl="1"/>
            <a:r>
              <a:rPr lang="cs-CZ"/>
              <a:t>právní institut </a:t>
            </a:r>
            <a:r>
              <a:rPr lang="cs-CZ" altLang="ja-JP"/>
              <a:t>→ právní odvětví → právní subsystém (právo soukromé/veřejné) </a:t>
            </a:r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Osobní</a:t>
            </a:r>
          </a:p>
          <a:p>
            <a:pPr lvl="1">
              <a:lnSpc>
                <a:spcPct val="90000"/>
              </a:lnSpc>
            </a:pPr>
            <a:r>
              <a:rPr lang="cs-CZ"/>
              <a:t>otázka spektra subjektů (dle věku, dle kvalifikace, funkce...), kterým norma ukládá práva a povinnosti</a:t>
            </a:r>
          </a:p>
          <a:p>
            <a:pPr lvl="1">
              <a:lnSpc>
                <a:spcPct val="90000"/>
              </a:lnSpc>
            </a:pPr>
            <a:r>
              <a:rPr lang="cs-CZ"/>
              <a:t>cizozemci x občané v cizině</a:t>
            </a:r>
          </a:p>
          <a:p>
            <a:pPr lvl="1">
              <a:lnSpc>
                <a:spcPct val="90000"/>
              </a:lnSpc>
            </a:pPr>
            <a:r>
              <a:rPr lang="cs-CZ" altLang="ja-JP"/>
              <a:t>výjimky z osobní působnosti:</a:t>
            </a:r>
          </a:p>
          <a:p>
            <a:pPr lvl="2">
              <a:lnSpc>
                <a:spcPct val="90000"/>
              </a:lnSpc>
            </a:pPr>
            <a:r>
              <a:rPr lang="cs-CZ" altLang="ja-JP"/>
              <a:t>imunity (prezident - čl. 65 Ústavy, poslanci, senátoři - čl. 27 Ústavy, soudci - zákon o soudech a soudcích) → tzv. exempce</a:t>
            </a:r>
          </a:p>
          <a:p>
            <a:pPr lvl="2">
              <a:lnSpc>
                <a:spcPct val="90000"/>
              </a:lnSpc>
            </a:pPr>
            <a:r>
              <a:rPr lang="cs-CZ"/>
              <a:t>Diplomatické mise (mezinárodní právo)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Působnost právních norem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ja-JP" dirty="0" smtClean="0"/>
              <a:t>Prostorová</a:t>
            </a:r>
            <a:endParaRPr lang="cs-CZ" altLang="ja-JP" dirty="0"/>
          </a:p>
          <a:p>
            <a:pPr lvl="1">
              <a:lnSpc>
                <a:spcPct val="90000"/>
              </a:lnSpc>
            </a:pPr>
            <a:r>
              <a:rPr lang="cs-CZ" altLang="ja-JP" dirty="0"/>
              <a:t>princip teritoriality x princip personality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celostátní působnost x lokální působnost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exteritorialita působení právních norem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na základě tzv. kolizních norem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občan státu, který vycestoval za hranice (např. cestovní pas)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na základě mezinárodní smlouvy </a:t>
            </a:r>
          </a:p>
          <a:p>
            <a:pPr lvl="1">
              <a:lnSpc>
                <a:spcPct val="90000"/>
              </a:lnSpc>
            </a:pPr>
            <a:r>
              <a:rPr lang="cs-CZ" altLang="ja-JP" dirty="0"/>
              <a:t>trestní právo 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  <a:p>
            <a:pPr>
              <a:buFont typeface="Wingdings" pitchFamily="2" charset="2"/>
              <a:buNone/>
            </a:pPr>
            <a:endParaRPr lang="cs-CZ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051050" y="2781300"/>
            <a:ext cx="532765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cs-CZ" sz="4000" dirty="0"/>
              <a:t>Děkuji Vám za pozornost.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Pojem „právní norma“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46088" y="1628775"/>
            <a:ext cx="8229600" cy="4824561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Definice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regulativní idea, vyjadřující </a:t>
            </a:r>
            <a:r>
              <a:rPr lang="cs-CZ" sz="2400" b="1" dirty="0" err="1"/>
              <a:t>mětí</a:t>
            </a:r>
            <a:r>
              <a:rPr lang="cs-CZ" sz="2400" b="1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400" b="1" dirty="0"/>
              <a:t>obecně závazné pravidlo chování vynutitelné </a:t>
            </a:r>
            <a:r>
              <a:rPr lang="cs-CZ" sz="2400" b="1" dirty="0" smtClean="0"/>
              <a:t>státem</a:t>
            </a:r>
          </a:p>
          <a:p>
            <a:pPr>
              <a:lnSpc>
                <a:spcPct val="90000"/>
              </a:lnSpc>
            </a:pPr>
            <a:r>
              <a:rPr lang="cs-CZ" sz="2800" dirty="0" smtClean="0"/>
              <a:t>Materiální znaky:</a:t>
            </a:r>
            <a:endParaRPr lang="cs-CZ" sz="2800" dirty="0"/>
          </a:p>
          <a:p>
            <a:pPr lvl="1">
              <a:lnSpc>
                <a:spcPct val="90000"/>
              </a:lnSpc>
            </a:pPr>
            <a:r>
              <a:rPr lang="cs-CZ" sz="2000" dirty="0"/>
              <a:t>regulativnost (předmět je regulovatelný - příklad ad absurdum</a:t>
            </a:r>
            <a:endParaRPr lang="cs-CZ" sz="2000" i="1" dirty="0"/>
          </a:p>
          <a:p>
            <a:pPr lvl="2">
              <a:lnSpc>
                <a:spcPct val="90000"/>
              </a:lnSpc>
            </a:pPr>
            <a:r>
              <a:rPr lang="cs-CZ" sz="2000" i="1" dirty="0"/>
              <a:t>„Psi jsou povinni na svého pána vrtět ocasem.“</a:t>
            </a:r>
            <a:r>
              <a:rPr lang="cs-CZ" sz="2000" dirty="0"/>
              <a:t> </a:t>
            </a:r>
          </a:p>
          <a:p>
            <a:pPr lvl="1">
              <a:lnSpc>
                <a:spcPct val="90000"/>
              </a:lnSpc>
            </a:pPr>
            <a:r>
              <a:rPr lang="cs-CZ" sz="2000" dirty="0" smtClean="0"/>
              <a:t>závaznost</a:t>
            </a:r>
            <a:endParaRPr lang="cs-CZ" sz="2000" dirty="0"/>
          </a:p>
          <a:p>
            <a:pPr lvl="1">
              <a:lnSpc>
                <a:spcPct val="90000"/>
              </a:lnSpc>
            </a:pPr>
            <a:r>
              <a:rPr lang="cs-CZ" sz="2000" dirty="0" smtClean="0"/>
              <a:t>obecnost </a:t>
            </a:r>
            <a:endParaRPr lang="cs-CZ" sz="2000" dirty="0"/>
          </a:p>
          <a:p>
            <a:pPr lvl="2">
              <a:lnSpc>
                <a:spcPct val="90000"/>
              </a:lnSpc>
            </a:pPr>
            <a:r>
              <a:rPr lang="cs-CZ" sz="2000" dirty="0"/>
              <a:t>vymezení okruhu adresátů, předmět úpravy atd.</a:t>
            </a:r>
          </a:p>
          <a:p>
            <a:pPr lvl="1">
              <a:lnSpc>
                <a:spcPct val="90000"/>
              </a:lnSpc>
            </a:pPr>
            <a:r>
              <a:rPr lang="cs-CZ" sz="2000" dirty="0"/>
              <a:t>vynutitelnost 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Není závislá na přítomnosti sankce v právní normě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0648"/>
            <a:ext cx="8229600" cy="1143000"/>
          </a:xfrm>
        </p:spPr>
        <p:txBody>
          <a:bodyPr/>
          <a:lstStyle/>
          <a:p>
            <a:r>
              <a:rPr lang="cs-CZ"/>
              <a:t>Právní norma a právní řád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675287"/>
          </a:xfrm>
        </p:spPr>
        <p:txBody>
          <a:bodyPr/>
          <a:lstStyle/>
          <a:p>
            <a:r>
              <a:rPr lang="cs-CZ" sz="2800" dirty="0" smtClean="0"/>
              <a:t>Formální znaky:</a:t>
            </a:r>
          </a:p>
          <a:p>
            <a:pPr lvl="1"/>
            <a:r>
              <a:rPr lang="cs-CZ" sz="2400" dirty="0" smtClean="0"/>
              <a:t>Pravomoc </a:t>
            </a:r>
            <a:r>
              <a:rPr lang="cs-CZ" sz="2400" dirty="0" err="1" smtClean="0"/>
              <a:t>normotvůrce</a:t>
            </a:r>
            <a:endParaRPr lang="cs-CZ" sz="2400" dirty="0" smtClean="0"/>
          </a:p>
          <a:p>
            <a:pPr lvl="1"/>
            <a:r>
              <a:rPr lang="cs-CZ" sz="2400" dirty="0" smtClean="0"/>
              <a:t>Forma (= formální pramen práva)</a:t>
            </a:r>
          </a:p>
          <a:p>
            <a:r>
              <a:rPr lang="cs-CZ" sz="2800" dirty="0" smtClean="0"/>
              <a:t>Právní </a:t>
            </a:r>
            <a:r>
              <a:rPr lang="cs-CZ" sz="2800" dirty="0"/>
              <a:t>norma je základní jednotkou systému práva (právního řádu)</a:t>
            </a:r>
          </a:p>
          <a:p>
            <a:r>
              <a:rPr lang="cs-CZ" sz="2800" dirty="0"/>
              <a:t>Právní norma – právní institut – právní odvětví</a:t>
            </a:r>
          </a:p>
          <a:p>
            <a:r>
              <a:rPr lang="cs-CZ" sz="2800" dirty="0"/>
              <a:t>Nenormativní součásti právního řádu (negativní vymezení)</a:t>
            </a:r>
          </a:p>
          <a:p>
            <a:pPr lvl="1"/>
            <a:r>
              <a:rPr lang="cs-CZ" sz="2000" dirty="0"/>
              <a:t>legální definice </a:t>
            </a:r>
          </a:p>
          <a:p>
            <a:pPr lvl="1"/>
            <a:r>
              <a:rPr lang="cs-CZ" sz="2000" dirty="0"/>
              <a:t>explikace </a:t>
            </a:r>
          </a:p>
          <a:p>
            <a:pPr lvl="1"/>
            <a:r>
              <a:rPr lang="cs-CZ" sz="2000" dirty="0" smtClean="0"/>
              <a:t>preambule</a:t>
            </a:r>
            <a:endParaRPr lang="cs-CZ" sz="2000" dirty="0"/>
          </a:p>
          <a:p>
            <a:pPr lvl="1"/>
            <a:r>
              <a:rPr lang="cs-CZ" sz="2000" dirty="0"/>
              <a:t>právní principy (obecné zásady právní)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Modality lidského chování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9113" y="1484313"/>
            <a:ext cx="8229600" cy="45307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/>
              <a:t>1)	z hlediska normotvůrce: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příkaz (souvztažnost se zákazem)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zákaz </a:t>
            </a:r>
          </a:p>
          <a:p>
            <a:pPr lvl="1">
              <a:lnSpc>
                <a:spcPct val="90000"/>
              </a:lnSpc>
            </a:pPr>
            <a:r>
              <a:rPr lang="cs-CZ" sz="2000"/>
              <a:t>dovolení (explicitní - implicitní)</a:t>
            </a:r>
            <a:endParaRPr lang="cs-CZ" altLang="ja-JP" sz="2000"/>
          </a:p>
          <a:p>
            <a:pPr>
              <a:lnSpc>
                <a:spcPct val="90000"/>
              </a:lnSpc>
            </a:pPr>
            <a:r>
              <a:rPr lang="cs-CZ" altLang="ja-JP" sz="2400"/>
              <a:t>2)	</a:t>
            </a:r>
            <a:r>
              <a:rPr lang="en-US" altLang="ja-JP" sz="2400">
                <a:ea typeface="ＭＳ Ｐゴシック" charset="-128"/>
              </a:rPr>
              <a:t>z hlediska subjektu:</a:t>
            </a:r>
          </a:p>
          <a:p>
            <a:pPr lvl="1">
              <a:lnSpc>
                <a:spcPct val="90000"/>
              </a:lnSpc>
            </a:pPr>
            <a:r>
              <a:rPr lang="en-US" altLang="ja-JP" sz="2000">
                <a:ea typeface="ＭＳ Ｐゴシック" charset="-128"/>
              </a:rPr>
              <a:t>oprávnění </a:t>
            </a:r>
            <a:r>
              <a:rPr lang="cs-CZ" altLang="ja-JP" sz="2000"/>
              <a:t>(výslovně x mlčky)</a:t>
            </a:r>
            <a:endParaRPr lang="en-US" altLang="ja-JP" sz="2000">
              <a:ea typeface="ＭＳ Ｐゴシック" charset="-128"/>
            </a:endParaRPr>
          </a:p>
          <a:p>
            <a:pPr lvl="1">
              <a:lnSpc>
                <a:spcPct val="90000"/>
              </a:lnSpc>
            </a:pPr>
            <a:r>
              <a:rPr lang="cs-CZ" altLang="ja-JP" sz="2000"/>
              <a:t>p</a:t>
            </a:r>
            <a:r>
              <a:rPr lang="en-US" altLang="ja-JP" sz="2000">
                <a:ea typeface="ＭＳ Ｐゴシック" charset="-128"/>
              </a:rPr>
              <a:t>ovinnost</a:t>
            </a:r>
            <a:r>
              <a:rPr lang="cs-CZ" altLang="ja-JP" sz="2000"/>
              <a:t> (vždy výslovně)</a:t>
            </a:r>
          </a:p>
          <a:p>
            <a:pPr>
              <a:lnSpc>
                <a:spcPct val="90000"/>
              </a:lnSpc>
            </a:pPr>
            <a:r>
              <a:rPr lang="cs-CZ" sz="2400" b="1"/>
              <a:t>3) </a:t>
            </a:r>
            <a:r>
              <a:rPr lang="cs-CZ" sz="2400"/>
              <a:t>ústavní zakotvení</a:t>
            </a:r>
          </a:p>
          <a:p>
            <a:pPr lvl="1">
              <a:lnSpc>
                <a:spcPct val="90000"/>
              </a:lnSpc>
            </a:pPr>
            <a:r>
              <a:rPr lang="cs-CZ" altLang="ja-JP" sz="2000"/>
              <a:t>Ústava: čl. 2 odst. 3, </a:t>
            </a:r>
            <a:r>
              <a:rPr lang="en-US" altLang="ja-JP" sz="2000">
                <a:ea typeface="ＭＳ Ｐゴシック" charset="-128"/>
              </a:rPr>
              <a:t>4 Ústavy + čl. 2 odst. 2, 3 Listiny</a:t>
            </a:r>
            <a:endParaRPr lang="cs-CZ" altLang="ja-JP" sz="2000"/>
          </a:p>
          <a:p>
            <a:pPr lvl="1">
              <a:lnSpc>
                <a:spcPct val="90000"/>
              </a:lnSpc>
            </a:pPr>
            <a:r>
              <a:rPr lang="cs-CZ" altLang="ja-JP" sz="2000" u="sng"/>
              <a:t>Odlišné postavení adrestátů z hlediska regulace jejich vystupování v právních vztazích</a:t>
            </a:r>
          </a:p>
          <a:p>
            <a:pPr lvl="2">
              <a:lnSpc>
                <a:spcPct val="90000"/>
              </a:lnSpc>
            </a:pPr>
            <a:r>
              <a:rPr lang="cs-CZ" altLang="ja-JP" sz="1800"/>
              <a:t>Stát a veřejnoprávní korporace vykonávající veřejnou moc</a:t>
            </a:r>
          </a:p>
          <a:p>
            <a:pPr lvl="2">
              <a:lnSpc>
                <a:spcPct val="90000"/>
              </a:lnSpc>
            </a:pPr>
            <a:r>
              <a:rPr lang="cs-CZ" altLang="ja-JP" sz="1800"/>
              <a:t>Ostatní účastníci právních vztahů</a:t>
            </a:r>
            <a:endParaRPr lang="en-US" altLang="ja-JP" sz="180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endParaRPr lang="cs-CZ" sz="24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právních norem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ja-JP" sz="2800" b="1">
                <a:ea typeface="ＭＳ Ｐゴシック" charset="-128"/>
              </a:rPr>
              <a:t>a)	klasická struktura (H - D - S)	</a:t>
            </a:r>
            <a:r>
              <a:rPr lang="en-US" altLang="ja-JP" sz="2800">
                <a:ea typeface="ＭＳ Ｐゴシック" charset="-128"/>
              </a:rPr>
              <a:t>	</a:t>
            </a:r>
          </a:p>
          <a:p>
            <a:pPr lvl="1">
              <a:lnSpc>
                <a:spcPct val="90000"/>
              </a:lnSpc>
            </a:pPr>
            <a:r>
              <a:rPr lang="en-US" altLang="ja-JP" sz="2400">
                <a:ea typeface="ＭＳ Ｐゴシック" charset="-128"/>
              </a:rPr>
              <a:t>Kondicionální schéma		 </a:t>
            </a:r>
            <a:r>
              <a:rPr lang="en-US" altLang="ja-JP">
                <a:ea typeface="ＭＳ Ｐゴシック" charset="-128"/>
              </a:rPr>
              <a:t>H - 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ja-JP" sz="2800"/>
              <a:t>	</a:t>
            </a:r>
            <a:r>
              <a:rPr lang="en-US" altLang="ja-JP" sz="2800">
                <a:ea typeface="ＭＳ Ｐゴシック" charset="-128"/>
              </a:rPr>
              <a:t>					 H </a:t>
            </a:r>
            <a:r>
              <a:rPr lang="cs-CZ" altLang="ja-JP" sz="2800"/>
              <a:t>+</a:t>
            </a:r>
            <a:r>
              <a:rPr lang="en-US" altLang="ja-JP" sz="2800">
                <a:ea typeface="ＭＳ Ｐゴシック" charset="-128"/>
              </a:rPr>
              <a:t> non D </a:t>
            </a:r>
            <a:r>
              <a:rPr lang="cs-CZ" altLang="ja-JP"/>
              <a:t>→</a:t>
            </a:r>
            <a:r>
              <a:rPr lang="en-US" altLang="ja-JP" sz="2800">
                <a:ea typeface="ＭＳ Ｐゴシック" charset="-128"/>
              </a:rPr>
              <a:t> S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>
                <a:ea typeface="ＭＳ Ｐゴシック" charset="-128"/>
              </a:rPr>
              <a:t>hypotéza</a:t>
            </a:r>
            <a:r>
              <a:rPr lang="en-US" altLang="ja-JP" sz="2400">
                <a:ea typeface="ＭＳ Ｐゴシック" charset="-128"/>
              </a:rPr>
              <a:t> - skutková podmínka nastoupení právního následku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>
                <a:ea typeface="ＭＳ Ｐゴシック" charset="-128"/>
              </a:rPr>
              <a:t>dispozice</a:t>
            </a:r>
            <a:r>
              <a:rPr lang="en-US" altLang="ja-JP" sz="2400">
                <a:ea typeface="ＭＳ Ｐゴシック" charset="-128"/>
              </a:rPr>
              <a:t> - vlastní právní pravidlo chování </a:t>
            </a:r>
            <a:r>
              <a:rPr lang="en-US" altLang="ja-JP" sz="2400" b="1">
                <a:ea typeface="ＭＳ Ｐゴシック" charset="-128"/>
              </a:rPr>
              <a:t>(konstituující</a:t>
            </a:r>
            <a:r>
              <a:rPr lang="cs-CZ" altLang="ja-JP" sz="2400" b="1"/>
              <a:t> a nutný</a:t>
            </a:r>
            <a:r>
              <a:rPr lang="en-US" altLang="ja-JP" sz="2400" b="1">
                <a:ea typeface="ＭＳ Ｐゴシック" charset="-128"/>
              </a:rPr>
              <a:t> prvek PN)</a:t>
            </a:r>
          </a:p>
          <a:p>
            <a:pPr lvl="1">
              <a:lnSpc>
                <a:spcPct val="90000"/>
              </a:lnSpc>
            </a:pPr>
            <a:r>
              <a:rPr lang="en-US" altLang="ja-JP" sz="2400" b="1">
                <a:ea typeface="ＭＳ Ｐゴシック" charset="-128"/>
              </a:rPr>
              <a:t>sankce</a:t>
            </a:r>
            <a:r>
              <a:rPr lang="en-US" altLang="ja-JP" sz="2400">
                <a:ea typeface="ＭＳ Ｐゴシック" charset="-128"/>
              </a:rPr>
              <a:t> - právní následek při nesouladu lidského chování s dispozicí právní normy	</a:t>
            </a:r>
            <a:endParaRPr lang="de-DE" altLang="ja-JP" sz="2400">
              <a:ea typeface="ＭＳ Ｐゴシック" charset="-128"/>
            </a:endParaRPr>
          </a:p>
          <a:p>
            <a:pPr>
              <a:lnSpc>
                <a:spcPct val="90000"/>
              </a:lnSpc>
            </a:pPr>
            <a:r>
              <a:rPr lang="de-DE" altLang="ja-JP" sz="2800">
                <a:ea typeface="ＭＳ Ｐゴシック" charset="-128"/>
              </a:rPr>
              <a:t>b)	antecedent</a:t>
            </a:r>
            <a:r>
              <a:rPr lang="cs-CZ" altLang="ja-JP" sz="2800"/>
              <a:t> (skutková podmínka)</a:t>
            </a:r>
            <a:r>
              <a:rPr lang="de-DE" altLang="ja-JP" sz="2800">
                <a:ea typeface="ＭＳ Ｐゴシック" charset="-128"/>
              </a:rPr>
              <a:t> 	 </a:t>
            </a:r>
            <a:r>
              <a:rPr lang="cs-CZ" altLang="ja-JP" sz="2800"/>
              <a:t>	</a:t>
            </a:r>
            <a:r>
              <a:rPr lang="de-DE" altLang="ja-JP" sz="2800">
                <a:ea typeface="ＭＳ Ｐゴシック" charset="-128"/>
              </a:rPr>
              <a:t>konsekvent (normativní věta)</a:t>
            </a:r>
            <a:endParaRPr lang="cs-CZ" sz="2800"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Druhy právních norem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/>
              <a:t>Právní normy lze členit podle různých kritérií:</a:t>
            </a:r>
            <a:endParaRPr lang="cs-CZ" u="sng"/>
          </a:p>
          <a:p>
            <a:pPr lvl="1">
              <a:lnSpc>
                <a:spcPct val="90000"/>
              </a:lnSpc>
            </a:pPr>
            <a:r>
              <a:rPr lang="cs-CZ"/>
              <a:t>a) normy s klasickou strukturou</a:t>
            </a:r>
          </a:p>
          <a:p>
            <a:pPr lvl="2">
              <a:lnSpc>
                <a:spcPct val="90000"/>
              </a:lnSpc>
            </a:pPr>
            <a:r>
              <a:rPr lang="cs-CZ"/>
              <a:t>1) kritérium právní síly (dle formy NPA)</a:t>
            </a:r>
          </a:p>
          <a:p>
            <a:pPr lvl="2">
              <a:lnSpc>
                <a:spcPct val="90000"/>
              </a:lnSpc>
            </a:pPr>
            <a:r>
              <a:rPr lang="cs-CZ"/>
              <a:t>2) struktura normy (přítomnost jednotlivých součástí právní normy)</a:t>
            </a:r>
          </a:p>
          <a:p>
            <a:pPr lvl="2">
              <a:lnSpc>
                <a:spcPct val="90000"/>
              </a:lnSpc>
            </a:pPr>
            <a:r>
              <a:rPr lang="cs-CZ"/>
              <a:t>3) modu normativity</a:t>
            </a:r>
          </a:p>
          <a:p>
            <a:pPr lvl="3">
              <a:lnSpc>
                <a:spcPct val="90000"/>
              </a:lnSpc>
            </a:pPr>
            <a:r>
              <a:rPr lang="cs-CZ"/>
              <a:t>Přikazující</a:t>
            </a:r>
          </a:p>
          <a:p>
            <a:pPr lvl="3">
              <a:lnSpc>
                <a:spcPct val="90000"/>
              </a:lnSpc>
            </a:pPr>
            <a:r>
              <a:rPr lang="cs-CZ"/>
              <a:t>Zakazující</a:t>
            </a:r>
          </a:p>
          <a:p>
            <a:pPr lvl="3">
              <a:lnSpc>
                <a:spcPct val="90000"/>
              </a:lnSpc>
            </a:pPr>
            <a:r>
              <a:rPr lang="cs-CZ"/>
              <a:t>Opravňující</a:t>
            </a:r>
          </a:p>
          <a:p>
            <a:pPr lvl="1">
              <a:lnSpc>
                <a:spcPct val="90000"/>
              </a:lnSpc>
            </a:pPr>
            <a:r>
              <a:rPr lang="cs-CZ"/>
              <a:t>b) zvláštní typy norem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Kritérium právní síly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kritériem je formální pramen práva (viz předchozí přednáška), v němž je právní norma obsažena</a:t>
            </a:r>
          </a:p>
          <a:p>
            <a:pPr lvl="2"/>
            <a:r>
              <a:rPr lang="cs-CZ" dirty="0"/>
              <a:t>ústavní, zákonné a podzákonné právní normy</a:t>
            </a:r>
          </a:p>
          <a:p>
            <a:pPr lvl="2"/>
            <a:r>
              <a:rPr lang="cs-CZ" dirty="0"/>
              <a:t>původní a odvozené (kritérium zmocnění)</a:t>
            </a:r>
          </a:p>
          <a:p>
            <a:pPr lvl="2"/>
            <a:r>
              <a:rPr lang="cs-CZ" dirty="0"/>
              <a:t>otázka závaznosti pro jednotlivé subjekty (soudy, Ústavní soud, zákonodárce, ústavodárce,...)</a:t>
            </a:r>
          </a:p>
          <a:p>
            <a:pPr lvl="2"/>
            <a:r>
              <a:rPr lang="cs-CZ" dirty="0"/>
              <a:t>Ústava ČR - </a:t>
            </a:r>
            <a:r>
              <a:rPr lang="cs-CZ" dirty="0" err="1"/>
              <a:t>srv</a:t>
            </a:r>
            <a:r>
              <a:rPr lang="cs-CZ" dirty="0"/>
              <a:t>. čl. 88 odst. 2 (ÚS),  čl. 95 odst. 1, 2 (soudy); čl. 9 odst. 2 (tvorba práva)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Struktura normy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/>
              <a:t>podmíněné x nepodmíněné</a:t>
            </a:r>
            <a:r>
              <a:rPr lang="cs-CZ"/>
              <a:t> </a:t>
            </a:r>
          </a:p>
          <a:p>
            <a:pPr lvl="1"/>
            <a:r>
              <a:rPr lang="cs-CZ"/>
              <a:t>přítomnost hypotézy</a:t>
            </a:r>
            <a:endParaRPr lang="cs-CZ" b="1"/>
          </a:p>
          <a:p>
            <a:r>
              <a:rPr lang="cs-CZ" b="1"/>
              <a:t>perfektní x imperfektní</a:t>
            </a:r>
            <a:r>
              <a:rPr lang="cs-CZ"/>
              <a:t> </a:t>
            </a:r>
          </a:p>
          <a:p>
            <a:pPr lvl="1"/>
            <a:r>
              <a:rPr lang="cs-CZ"/>
              <a:t>přítomnost sankce </a:t>
            </a:r>
          </a:p>
          <a:p>
            <a:r>
              <a:rPr lang="cs-CZ"/>
              <a:t>Právní norma má vždy </a:t>
            </a:r>
            <a:r>
              <a:rPr lang="cs-CZ" b="1"/>
              <a:t>DISPOZICI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Míra autonomie subjektů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Kogentní x dispozitivní normy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norma dispozitivní: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norma má subsidiární charakter </a:t>
            </a:r>
            <a:r>
              <a:rPr lang="cs-CZ" sz="2000" i="1" dirty="0"/>
              <a:t>(„není-li dohodnuto jinak“)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norma vyjadřuje </a:t>
            </a:r>
            <a:r>
              <a:rPr lang="cs-CZ" sz="2000" b="1" dirty="0"/>
              <a:t>možnost chování</a:t>
            </a:r>
            <a:r>
              <a:rPr lang="cs-CZ" sz="2000" dirty="0"/>
              <a:t> (ponechává je na vůli účastníků)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Jednostranně dispozitivní normy (stanoví minimální či maximální hranici, kterou subjekty nemohou svou vůlí vyloučit)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norma kogentní: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norma přikazuje chování jejích adresátů </a:t>
            </a:r>
            <a:r>
              <a:rPr lang="cs-CZ" sz="2000" b="1" dirty="0"/>
              <a:t>bezvýhradně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nelze se od ní odchýlit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Odlišná úprava OZ x </a:t>
            </a:r>
            <a:r>
              <a:rPr lang="cs-CZ" sz="2400" dirty="0" smtClean="0"/>
              <a:t>ZP </a:t>
            </a:r>
            <a:endParaRPr lang="cs-CZ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áhy">
  <a:themeElements>
    <a:clrScheme name="Váhy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Váhy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áhy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áhy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áhy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541</TotalTime>
  <Words>590</Words>
  <Application>Microsoft Office PowerPoint</Application>
  <PresentationFormat>Předvádění na obrazovce (4:3)</PresentationFormat>
  <Paragraphs>137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Tahoma</vt:lpstr>
      <vt:lpstr>Wingdings</vt:lpstr>
      <vt:lpstr>ＭＳ Ｐゴシック</vt:lpstr>
      <vt:lpstr>Váhy</vt:lpstr>
      <vt:lpstr>Přednáška č. I. PRÁVNÍ NAUKA   Právní normy</vt:lpstr>
      <vt:lpstr>Pojem „právní norma“</vt:lpstr>
      <vt:lpstr>Právní norma a právní řád</vt:lpstr>
      <vt:lpstr>Modality lidského chování</vt:lpstr>
      <vt:lpstr>Struktura právních norem</vt:lpstr>
      <vt:lpstr>Druhy právních norem</vt:lpstr>
      <vt:lpstr>Kritérium právní síly</vt:lpstr>
      <vt:lpstr>Struktura normy</vt:lpstr>
      <vt:lpstr>Míra autonomie subjektů</vt:lpstr>
      <vt:lpstr>Kogentní, nebo dispozitivní?</vt:lpstr>
      <vt:lpstr>Druhy právních norem</vt:lpstr>
      <vt:lpstr>Působnost právních norem</vt:lpstr>
      <vt:lpstr>Působnost právních norem</vt:lpstr>
      <vt:lpstr>Působnost právních norem</vt:lpstr>
      <vt:lpstr>Působnost právních norem</vt:lpstr>
      <vt:lpstr>Snímek 16</vt:lpstr>
    </vt:vector>
  </TitlesOfParts>
  <Company>Nejvyšší správní soud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normy</dc:title>
  <dc:creator>Asistent</dc:creator>
  <cp:lastModifiedBy>Lukáš Hlouch</cp:lastModifiedBy>
  <cp:revision>13</cp:revision>
  <dcterms:created xsi:type="dcterms:W3CDTF">2008-10-21T19:51:13Z</dcterms:created>
  <dcterms:modified xsi:type="dcterms:W3CDTF">2014-09-14T13:34:18Z</dcterms:modified>
</cp:coreProperties>
</file>