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15"/>
  </p:notesMasterIdLst>
  <p:handoutMasterIdLst>
    <p:handoutMasterId r:id="rId16"/>
  </p:handoutMasterIdLst>
  <p:sldIdLst>
    <p:sldId id="309" r:id="rId3"/>
    <p:sldId id="304" r:id="rId4"/>
    <p:sldId id="311" r:id="rId5"/>
    <p:sldId id="316" r:id="rId6"/>
    <p:sldId id="305" r:id="rId7"/>
    <p:sldId id="312" r:id="rId8"/>
    <p:sldId id="313" r:id="rId9"/>
    <p:sldId id="314" r:id="rId10"/>
    <p:sldId id="319" r:id="rId11"/>
    <p:sldId id="317" r:id="rId12"/>
    <p:sldId id="318" r:id="rId13"/>
    <p:sldId id="315" r:id="rId14"/>
  </p:sldIdLst>
  <p:sldSz cx="9144000" cy="6858000" type="screen4x3"/>
  <p:notesSz cx="6669088" cy="9926638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7" autoAdjust="0"/>
    <p:restoredTop sz="94747" autoAdjust="0"/>
  </p:normalViewPr>
  <p:slideViewPr>
    <p:cSldViewPr>
      <p:cViewPr>
        <p:scale>
          <a:sx n="134" d="100"/>
          <a:sy n="134" d="100"/>
        </p:scale>
        <p:origin x="-95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607" y="0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607" y="9428583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D5D20CDF-4A5F-496B-AFCC-02CAF1EEFDB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38038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0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715153"/>
            <a:ext cx="533527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428583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3BCED4B3-82C4-46A4-8597-68A5CDF7C71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291106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7F8C46-BC78-4CD5-A25C-68F37E52DD3E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ED4B3-82C4-46A4-8597-68A5CDF7C713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8299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F38142F0-4434-43BF-9E46-67BE9431587C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8A3C14-80A7-4F21-BCBF-F3FB686AEFD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23177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AD8470-CC7E-4754-942C-E3312E16B22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29505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676822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159531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634621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036353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4557504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4329196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0707488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214510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24118A-B86B-4E10-82F1-CDA15C747CB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068622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9552839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2266637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894888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B8423B-488A-4A3B-A0A2-B3D1173C5F5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56364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041C43-D3B3-4C65-A4C0-7553C25A5BE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80222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2A70BF-718B-4DCE-B95D-9F20BC85C03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5215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EC616A-ACB9-4848-9E45-F8C8C43B8A1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08726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FCB71F-0C03-4322-971A-ADDE2623D98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76263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86B85B-6424-46A4-8D8D-3F8EC97547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04751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4E2AD0-CC0A-43DB-BE10-5000947F231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8048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2CCBB2C6-66FF-4B19-9D58-972B74D34E0A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267744" y="2636912"/>
            <a:ext cx="6624736" cy="3600252"/>
          </a:xfrm>
        </p:spPr>
        <p:txBody>
          <a:bodyPr/>
          <a:lstStyle/>
          <a:p>
            <a:pPr algn="ctr"/>
            <a:r>
              <a:rPr lang="cs-CZ" altLang="cs-CZ" sz="2800" u="sng" dirty="0" smtClean="0"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altLang="cs-CZ" sz="2800" u="sng" dirty="0" smtClean="0"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altLang="cs-CZ" sz="2800" u="sng" dirty="0" smtClean="0"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Veřejná </a:t>
            </a:r>
            <a:r>
              <a:rPr lang="cs-CZ" altLang="cs-CZ" sz="2800" u="sng" dirty="0" smtClean="0"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správa, pojem a charakteristika</a:t>
            </a:r>
            <a:r>
              <a:rPr lang="cs-CZ" altLang="cs-CZ" sz="2400" dirty="0" smtClean="0"/>
              <a:t/>
            </a:r>
            <a:br>
              <a:rPr lang="cs-CZ" altLang="cs-CZ" sz="2400" dirty="0" smtClean="0"/>
            </a:br>
            <a:r>
              <a:rPr lang="cs-CZ" altLang="cs-CZ" sz="2400" dirty="0" smtClean="0"/>
              <a:t/>
            </a:r>
            <a:br>
              <a:rPr lang="cs-CZ" altLang="cs-CZ" sz="2400" dirty="0" smtClean="0"/>
            </a:br>
            <a:r>
              <a:rPr lang="cs-CZ" altLang="cs-CZ" sz="2400" dirty="0" smtClean="0"/>
              <a:t/>
            </a:r>
            <a:br>
              <a:rPr lang="cs-CZ" altLang="cs-CZ" sz="2400" dirty="0" smtClean="0"/>
            </a:br>
            <a:r>
              <a:rPr lang="cs-CZ" alt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MP313Zk Úvod do studia veřejné správy</a:t>
            </a:r>
            <a:r>
              <a:rPr lang="cs-CZ" altLang="cs-CZ" sz="2400" dirty="0" smtClean="0"/>
              <a:t/>
            </a:r>
            <a:br>
              <a:rPr lang="cs-CZ" altLang="cs-CZ" sz="2400" dirty="0" smtClean="0"/>
            </a:br>
            <a:r>
              <a:rPr lang="cs-CZ" altLang="cs-CZ" sz="2400" dirty="0" smtClean="0"/>
              <a:t/>
            </a:r>
            <a:br>
              <a:rPr lang="cs-CZ" altLang="cs-CZ" sz="2400" dirty="0" smtClean="0"/>
            </a:br>
            <a:r>
              <a:rPr lang="cs-CZ" altLang="cs-CZ" sz="2400" dirty="0" smtClean="0"/>
              <a:t/>
            </a:r>
            <a:br>
              <a:rPr lang="cs-CZ" altLang="cs-CZ" sz="2400" dirty="0" smtClean="0"/>
            </a:br>
            <a:r>
              <a:rPr lang="cs-CZ" altLang="cs-CZ" sz="2400" dirty="0" smtClean="0">
                <a:solidFill>
                  <a:schemeClr val="accent4"/>
                </a:solidFill>
              </a:rPr>
              <a:t>1. přednáška 24. 9. 2015</a:t>
            </a:r>
            <a:br>
              <a:rPr lang="cs-CZ" altLang="cs-CZ" sz="2400" dirty="0" smtClean="0">
                <a:solidFill>
                  <a:schemeClr val="accent4"/>
                </a:solidFill>
              </a:rPr>
            </a:br>
            <a:r>
              <a:rPr lang="cs-CZ" altLang="cs-CZ" sz="2400" dirty="0" smtClean="0">
                <a:solidFill>
                  <a:schemeClr val="accent4"/>
                </a:solidFill>
              </a:rPr>
              <a:t>JUDr</a:t>
            </a:r>
            <a:r>
              <a:rPr lang="cs-CZ" altLang="cs-CZ" sz="2400" dirty="0" smtClean="0">
                <a:solidFill>
                  <a:schemeClr val="accent4"/>
                </a:solidFill>
              </a:rPr>
              <a:t>. Lukáš Potěšil, Ph.D.</a:t>
            </a:r>
            <a:endParaRPr lang="cs-CZ" altLang="cs-CZ" sz="24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Samospráva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cs-CZ" altLang="cs-CZ" b="1" dirty="0">
                <a:solidFill>
                  <a:schemeClr val="accent2"/>
                </a:solidFill>
              </a:rPr>
              <a:t>Charta místní samosprávy </a:t>
            </a:r>
            <a:r>
              <a:rPr lang="cs-CZ" altLang="cs-CZ" dirty="0"/>
              <a:t>(č. 181/1999 Sb.)</a:t>
            </a:r>
          </a:p>
          <a:p>
            <a:pPr algn="just">
              <a:lnSpc>
                <a:spcPct val="90000"/>
              </a:lnSpc>
            </a:pPr>
            <a:r>
              <a:rPr lang="cs-CZ" altLang="cs-CZ" b="1" dirty="0">
                <a:solidFill>
                  <a:schemeClr val="accent2"/>
                </a:solidFill>
              </a:rPr>
              <a:t>Ústavní základ územní samosprávy</a:t>
            </a:r>
          </a:p>
          <a:p>
            <a:pPr algn="just"/>
            <a:r>
              <a:rPr lang="cs-CZ" dirty="0" smtClean="0"/>
              <a:t>NSS (</a:t>
            </a:r>
            <a:r>
              <a:rPr lang="cs-CZ" dirty="0" err="1" smtClean="0"/>
              <a:t>sp</a:t>
            </a:r>
            <a:r>
              <a:rPr lang="cs-CZ" dirty="0" smtClean="0"/>
              <a:t>. zn. 7 </a:t>
            </a:r>
            <a:r>
              <a:rPr lang="cs-CZ" dirty="0" err="1" smtClean="0"/>
              <a:t>Ao</a:t>
            </a:r>
            <a:r>
              <a:rPr lang="cs-CZ" dirty="0" smtClean="0"/>
              <a:t> 2/2011, 2497/2012 Sb. </a:t>
            </a:r>
            <a:r>
              <a:rPr lang="cs-CZ" dirty="0"/>
              <a:t>NSS), „</a:t>
            </a:r>
            <a:r>
              <a:rPr lang="cs-CZ" sz="2000" i="1" dirty="0"/>
              <a:t>Podle čl. 1 odst. 1 Ústavy je Česká republika mimo jiné </a:t>
            </a:r>
            <a:r>
              <a:rPr lang="cs-CZ" sz="2000" b="1" i="1" dirty="0"/>
              <a:t>jednotný stát</a:t>
            </a:r>
            <a:r>
              <a:rPr lang="cs-CZ" sz="2000" i="1" dirty="0"/>
              <a:t>; nejedná se o federaci či nadstátní integrační uskupení. Ústavně zaručená samospráva obcí a krajů je pouze </a:t>
            </a:r>
            <a:r>
              <a:rPr lang="cs-CZ" sz="2000" b="1" i="1" dirty="0"/>
              <a:t>jedním z prvků dělby </a:t>
            </a:r>
            <a:r>
              <a:rPr lang="cs-CZ" sz="2000" i="1" dirty="0"/>
              <a:t>moci mezi ústředními ústavními orgány a orgány samosprávy a projevem principu subsidiarity, z něhož vyplývá, že </a:t>
            </a:r>
            <a:r>
              <a:rPr lang="cs-CZ" sz="2000" b="1" i="1" dirty="0"/>
              <a:t>věci místního významu mají být v té míře, v níž mají vskutku specificky místní povahu, svěřeny regulaci na této úrovni systému veřejné správy</a:t>
            </a:r>
            <a:r>
              <a:rPr lang="cs-CZ" sz="2000" i="1" dirty="0"/>
              <a:t>. Samospráva krajů a obcí nemůže mít takový dosah, aby místními či regionálními regulacemi fakticky rozdrobila jednotný právní a ekonomický prostor České republiky na oblasti, v nichž budou platit zásadně odlišná pravidla</a:t>
            </a:r>
            <a:r>
              <a:rPr lang="cs-CZ" sz="2000" i="1" dirty="0" smtClean="0"/>
              <a:t>.“</a:t>
            </a:r>
            <a:endParaRPr lang="cs-CZ" sz="2000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24118A-B86B-4E10-82F1-CDA15C747CBB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81453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 státní správy a samosprávy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Vzájemná nezávislost, součinnost</a:t>
            </a:r>
          </a:p>
          <a:p>
            <a:pPr algn="just"/>
            <a:r>
              <a:rPr lang="cs-CZ" dirty="0" smtClean="0"/>
              <a:t>Tzv. přenesená působnost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24118A-B86B-4E10-82F1-CDA15C747CBB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8279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24118A-B86B-4E10-82F1-CDA15C747CBB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0388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185430-606E-4114-8AE3-24AC5153D38C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Veřejná správa, pojem a charakteristika</a:t>
            </a:r>
            <a:endParaRPr lang="cs-CZ" alt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dirty="0" smtClean="0"/>
              <a:t>Pojem „správy“, správa soukromá a veřejná</a:t>
            </a:r>
          </a:p>
          <a:p>
            <a:pPr algn="just"/>
            <a:r>
              <a:rPr lang="cs-CZ" altLang="cs-CZ" dirty="0" smtClean="0"/>
              <a:t>Vztah veřejné správy, zákonodárství a justice</a:t>
            </a:r>
          </a:p>
          <a:p>
            <a:pPr algn="just"/>
            <a:r>
              <a:rPr lang="cs-CZ" altLang="cs-CZ" dirty="0" smtClean="0"/>
              <a:t>Pojem a charakteristika veřejné správy</a:t>
            </a:r>
          </a:p>
          <a:p>
            <a:pPr algn="just"/>
            <a:r>
              <a:rPr lang="cs-CZ" altLang="cs-CZ" dirty="0" smtClean="0"/>
              <a:t>Členění veřejné správy na státní správu a samosprávu</a:t>
            </a:r>
          </a:p>
          <a:p>
            <a:pPr algn="just"/>
            <a:r>
              <a:rPr lang="cs-CZ" altLang="cs-CZ" dirty="0" smtClean="0"/>
              <a:t>Specifikace a charakteristické rysy státní správy a samosprávy</a:t>
            </a:r>
          </a:p>
          <a:p>
            <a:pPr algn="just"/>
            <a:r>
              <a:rPr lang="cs-CZ" altLang="cs-CZ" dirty="0" smtClean="0"/>
              <a:t>Členění samosprávy na územní a zájmovou/profesní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Správa soukromá a veřejná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cs-CZ" altLang="cs-CZ" b="1" dirty="0" smtClean="0"/>
              <a:t>Správa</a:t>
            </a:r>
            <a:r>
              <a:rPr lang="cs-CZ" altLang="cs-CZ" dirty="0" smtClean="0"/>
              <a:t> – záměrná činnost směřující k určitému cíli, spočívá ve „spravování/řízení</a:t>
            </a:r>
            <a:r>
              <a:rPr lang="cs-CZ" altLang="cs-CZ" dirty="0" smtClean="0"/>
              <a:t>“, administrativa</a:t>
            </a:r>
            <a:endParaRPr lang="cs-CZ" altLang="cs-CZ" dirty="0" smtClean="0"/>
          </a:p>
          <a:p>
            <a:pPr algn="just">
              <a:lnSpc>
                <a:spcPct val="90000"/>
              </a:lnSpc>
            </a:pPr>
            <a:r>
              <a:rPr lang="cs-CZ" altLang="cs-CZ" dirty="0" smtClean="0"/>
              <a:t>Správa </a:t>
            </a:r>
            <a:r>
              <a:rPr lang="cs-CZ" altLang="cs-CZ" b="1" dirty="0" smtClean="0"/>
              <a:t>soukromá</a:t>
            </a:r>
            <a:r>
              <a:rPr lang="cs-CZ" altLang="cs-CZ" dirty="0" smtClean="0"/>
              <a:t> – soukromé subjekty, soukromý zájem, soukromé cíle a úkoly, soukromé záležitosti, soukromoprávní prostředky, </a:t>
            </a:r>
            <a:r>
              <a:rPr lang="cs-CZ" altLang="cs-CZ" u="sng" dirty="0" smtClean="0"/>
              <a:t>vše je dovoleno</a:t>
            </a:r>
            <a:r>
              <a:rPr lang="cs-CZ" altLang="cs-CZ" u="sng" dirty="0" smtClean="0"/>
              <a:t>, co </a:t>
            </a:r>
            <a:r>
              <a:rPr lang="cs-CZ" altLang="cs-CZ" u="sng" dirty="0" smtClean="0"/>
              <a:t>není zakázáno</a:t>
            </a:r>
          </a:p>
          <a:p>
            <a:pPr algn="just">
              <a:lnSpc>
                <a:spcPct val="90000"/>
              </a:lnSpc>
            </a:pPr>
            <a:r>
              <a:rPr lang="cs-CZ" altLang="cs-CZ" b="1" dirty="0" smtClean="0"/>
              <a:t>Správa veřejná</a:t>
            </a:r>
            <a:r>
              <a:rPr lang="cs-CZ" altLang="cs-CZ" dirty="0" smtClean="0"/>
              <a:t> – </a:t>
            </a:r>
            <a:r>
              <a:rPr lang="cs-CZ" altLang="cs-CZ" dirty="0" smtClean="0">
                <a:solidFill>
                  <a:srgbClr val="CC0000"/>
                </a:solidFill>
              </a:rPr>
              <a:t>veřejnoprávní </a:t>
            </a:r>
            <a:r>
              <a:rPr lang="cs-CZ" altLang="cs-CZ" dirty="0" smtClean="0">
                <a:solidFill>
                  <a:srgbClr val="CC0000"/>
                </a:solidFill>
              </a:rPr>
              <a:t>subjekty </a:t>
            </a:r>
            <a:r>
              <a:rPr lang="cs-CZ" altLang="cs-CZ" dirty="0" smtClean="0"/>
              <a:t>(orgány veřejné správy/správní orgány), </a:t>
            </a:r>
            <a:r>
              <a:rPr lang="cs-CZ" altLang="cs-CZ" dirty="0" smtClean="0">
                <a:solidFill>
                  <a:srgbClr val="CC0000"/>
                </a:solidFill>
              </a:rPr>
              <a:t>povinnost</a:t>
            </a:r>
            <a:r>
              <a:rPr lang="cs-CZ" altLang="cs-CZ" dirty="0" smtClean="0"/>
              <a:t>, </a:t>
            </a:r>
            <a:r>
              <a:rPr lang="cs-CZ" altLang="cs-CZ" dirty="0" smtClean="0">
                <a:solidFill>
                  <a:srgbClr val="CC0000"/>
                </a:solidFill>
              </a:rPr>
              <a:t>veřejné cíle a úkoly</a:t>
            </a:r>
            <a:r>
              <a:rPr lang="cs-CZ" altLang="cs-CZ" dirty="0" smtClean="0"/>
              <a:t>, </a:t>
            </a:r>
            <a:r>
              <a:rPr lang="cs-CZ" altLang="cs-CZ" dirty="0" smtClean="0">
                <a:solidFill>
                  <a:srgbClr val="CC0000"/>
                </a:solidFill>
              </a:rPr>
              <a:t>veřejnoprávní </a:t>
            </a:r>
            <a:r>
              <a:rPr lang="cs-CZ" altLang="cs-CZ" dirty="0" smtClean="0">
                <a:solidFill>
                  <a:srgbClr val="CC0000"/>
                </a:solidFill>
              </a:rPr>
              <a:t>prostředky (formy)</a:t>
            </a:r>
            <a:r>
              <a:rPr lang="cs-CZ" altLang="cs-CZ" dirty="0" smtClean="0"/>
              <a:t>, </a:t>
            </a:r>
            <a:r>
              <a:rPr lang="cs-CZ" altLang="cs-CZ" dirty="0" smtClean="0">
                <a:solidFill>
                  <a:srgbClr val="CC0000"/>
                </a:solidFill>
              </a:rPr>
              <a:t>veřejný zájem</a:t>
            </a:r>
            <a:r>
              <a:rPr lang="cs-CZ" altLang="cs-CZ" dirty="0" smtClean="0"/>
              <a:t>, </a:t>
            </a:r>
            <a:r>
              <a:rPr lang="cs-CZ" altLang="cs-CZ" dirty="0" smtClean="0">
                <a:solidFill>
                  <a:srgbClr val="CC0000"/>
                </a:solidFill>
              </a:rPr>
              <a:t>veřejné záležitosti</a:t>
            </a:r>
            <a:r>
              <a:rPr lang="cs-CZ" altLang="cs-CZ" dirty="0" smtClean="0"/>
              <a:t> (veřejné úkoly), </a:t>
            </a:r>
            <a:r>
              <a:rPr lang="cs-CZ" altLang="cs-CZ" u="sng" dirty="0" smtClean="0"/>
              <a:t>povoleno je to, co zákon stanoví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24118A-B86B-4E10-82F1-CDA15C747CBB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0153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Veřejná správa – kde je?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Co je to „veřejná správa“ – lze popsat, nikoliv </a:t>
            </a:r>
            <a:r>
              <a:rPr lang="cs-CZ" dirty="0" smtClean="0"/>
              <a:t>jednoznačně a určitě definovat </a:t>
            </a:r>
            <a:r>
              <a:rPr lang="cs-CZ" dirty="0"/>
              <a:t>(E. </a:t>
            </a:r>
            <a:r>
              <a:rPr lang="cs-CZ" dirty="0" err="1" smtClean="0"/>
              <a:t>Forsthoff</a:t>
            </a:r>
            <a:r>
              <a:rPr lang="cs-CZ" dirty="0"/>
              <a:t>)</a:t>
            </a:r>
          </a:p>
          <a:p>
            <a:pPr algn="just"/>
            <a:r>
              <a:rPr lang="cs-CZ" dirty="0"/>
              <a:t>„</a:t>
            </a:r>
            <a:r>
              <a:rPr lang="cs-CZ" i="1" dirty="0"/>
              <a:t>člověk chce stále od správy tím více a více, čím méně a méně o ní ví a rozumí jí</a:t>
            </a:r>
            <a:r>
              <a:rPr lang="cs-CZ" dirty="0" smtClean="0"/>
              <a:t>“</a:t>
            </a:r>
          </a:p>
          <a:p>
            <a:pPr algn="just"/>
            <a:r>
              <a:rPr lang="cs-CZ" dirty="0" smtClean="0">
                <a:solidFill>
                  <a:srgbClr val="FF0000"/>
                </a:solidFill>
              </a:rPr>
              <a:t>Veřejná správa nás obklopuje </a:t>
            </a:r>
            <a:r>
              <a:rPr lang="cs-CZ" b="1" dirty="0" smtClean="0">
                <a:solidFill>
                  <a:srgbClr val="FF0000"/>
                </a:solidFill>
              </a:rPr>
              <a:t>v každodenním životě: </a:t>
            </a:r>
            <a:r>
              <a:rPr lang="cs-CZ" sz="2000" i="1" dirty="0" smtClean="0"/>
              <a:t>veřejnoprávní média a tisk, zdravotnictví, MHD, regulace dopravy, školství, hygiena a ochrana spotřebitele, pokuty, …</a:t>
            </a:r>
          </a:p>
          <a:p>
            <a:pPr algn="just"/>
            <a:r>
              <a:rPr lang="cs-CZ" dirty="0" smtClean="0">
                <a:solidFill>
                  <a:srgbClr val="FF0000"/>
                </a:solidFill>
              </a:rPr>
              <a:t>Veřejná správa následuje člověka </a:t>
            </a:r>
            <a:r>
              <a:rPr lang="cs-CZ" b="1" dirty="0" smtClean="0">
                <a:solidFill>
                  <a:srgbClr val="FF0000"/>
                </a:solidFill>
              </a:rPr>
              <a:t>od narození do smrti: </a:t>
            </a:r>
            <a:r>
              <a:rPr lang="cs-CZ" sz="2000" i="1" dirty="0" smtClean="0"/>
              <a:t>zdravotní péče, narození – matrika, MŠ a povinná školní docházka, občanský průkaz, řidičský průkaz, cestovní doklad (pas), nezaměstnanost, přijetí na VŠ, studium, jednání s úřady (koupě nemovitosti, registrace vozidla), protiprávní jednání, svatba, podnikání, důchodové dávky, smrt, …</a:t>
            </a:r>
            <a:endParaRPr lang="cs-CZ" sz="2000" b="1" i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24118A-B86B-4E10-82F1-CDA15C747CBB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157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03445B-20BB-416A-AB31-627A833BB849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Veřejná správa</a:t>
            </a:r>
            <a:endParaRPr lang="cs-CZ" altLang="cs-CZ" dirty="0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/>
              <a:t>Napojení na </a:t>
            </a:r>
            <a:r>
              <a:rPr lang="cs-CZ" b="1" dirty="0"/>
              <a:t>veřejnou </a:t>
            </a:r>
            <a:r>
              <a:rPr lang="cs-CZ" b="1" dirty="0" smtClean="0"/>
              <a:t>moc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/>
              <a:t>Veřejná moc </a:t>
            </a:r>
            <a:r>
              <a:rPr lang="cs-CZ" dirty="0" smtClean="0"/>
              <a:t>(nález ÚS </a:t>
            </a:r>
            <a:r>
              <a:rPr lang="cs-CZ" dirty="0"/>
              <a:t>ČSFR, </a:t>
            </a:r>
            <a:r>
              <a:rPr lang="cs-CZ" dirty="0" err="1"/>
              <a:t>sp</a:t>
            </a:r>
            <a:r>
              <a:rPr lang="cs-CZ" dirty="0" smtClean="0"/>
              <a:t>. zn</a:t>
            </a:r>
            <a:r>
              <a:rPr lang="cs-CZ" dirty="0"/>
              <a:t>. I. </a:t>
            </a:r>
            <a:r>
              <a:rPr lang="cs-CZ" dirty="0" smtClean="0"/>
              <a:t>ÚS 191/92 a ÚS ČR, </a:t>
            </a:r>
            <a:r>
              <a:rPr lang="cs-CZ" dirty="0" err="1" smtClean="0"/>
              <a:t>sp</a:t>
            </a:r>
            <a:r>
              <a:rPr lang="cs-CZ" dirty="0"/>
              <a:t>. zn. II ÚS 75/93): </a:t>
            </a:r>
            <a:r>
              <a:rPr lang="cs-CZ" sz="2000" dirty="0" smtClean="0"/>
              <a:t>„</a:t>
            </a:r>
            <a:r>
              <a:rPr lang="cs-CZ" sz="2000" i="1" dirty="0" smtClean="0"/>
              <a:t>Veřejnou mocí se rozumí taková moc, která </a:t>
            </a:r>
            <a:r>
              <a:rPr lang="cs-CZ" sz="2000" i="1" dirty="0" smtClean="0">
                <a:solidFill>
                  <a:schemeClr val="accent2"/>
                </a:solidFill>
              </a:rPr>
              <a:t>autoritativně rozhoduje o právech a povinnostech subjektů</a:t>
            </a:r>
            <a:r>
              <a:rPr lang="cs-CZ" sz="2000" i="1" dirty="0" smtClean="0"/>
              <a:t>, ať již přímo, nebo zprostředkovaně. Subjekt, o jehož právech nebo povinnostech rozhoduje orgán veřejné moci, </a:t>
            </a:r>
            <a:r>
              <a:rPr lang="cs-CZ" sz="2000" i="1" dirty="0" smtClean="0">
                <a:solidFill>
                  <a:schemeClr val="accent2"/>
                </a:solidFill>
              </a:rPr>
              <a:t>není v rovnoprávném postavení s tímto orgánem </a:t>
            </a:r>
            <a:r>
              <a:rPr lang="cs-CZ" sz="2000" i="1" dirty="0" smtClean="0"/>
              <a:t>a obsah rozhodnutí tohoto orgánu nezávisí od vůle subjektu</a:t>
            </a:r>
            <a:r>
              <a:rPr lang="cs-CZ" sz="2000" dirty="0" smtClean="0"/>
              <a:t>.“ 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cs-CZ" dirty="0" smtClean="0"/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 smtClean="0"/>
              <a:t>Negativní definice (vymezení) veřejné správy (</a:t>
            </a:r>
            <a:r>
              <a:rPr lang="cs-CZ" dirty="0" smtClean="0">
                <a:solidFill>
                  <a:schemeClr val="accent2"/>
                </a:solidFill>
              </a:rPr>
              <a:t>odčítací metoda</a:t>
            </a:r>
            <a:r>
              <a:rPr lang="cs-CZ" dirty="0" smtClean="0"/>
              <a:t>) od ostatních složek veřejné moci – </a:t>
            </a:r>
            <a:r>
              <a:rPr lang="cs-CZ" b="1" dirty="0" smtClean="0"/>
              <a:t>zákonodárné + výkonné + </a:t>
            </a:r>
            <a:r>
              <a:rPr lang="cs-CZ" b="1" dirty="0" smtClean="0"/>
              <a:t>soudní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b="1" dirty="0" smtClean="0"/>
              <a:t>ALE: </a:t>
            </a:r>
            <a:r>
              <a:rPr lang="cs-CZ" dirty="0" smtClean="0"/>
              <a:t>veřejná správa vydává </a:t>
            </a:r>
            <a:r>
              <a:rPr lang="cs-CZ" b="1" dirty="0" smtClean="0"/>
              <a:t>vlastní právní předpisy </a:t>
            </a:r>
            <a:r>
              <a:rPr lang="cs-CZ" dirty="0" smtClean="0"/>
              <a:t>(podzákonné či odvozené), veřejná správa </a:t>
            </a:r>
            <a:r>
              <a:rPr lang="cs-CZ" b="1" dirty="0" smtClean="0"/>
              <a:t>vydává i individuální rozhodnutí</a:t>
            </a:r>
            <a:r>
              <a:rPr lang="cs-CZ" dirty="0" smtClean="0"/>
              <a:t> (kupř. sankce za přestupek)</a:t>
            </a:r>
            <a:endParaRPr lang="cs-CZ" b="1" dirty="0" smtClean="0"/>
          </a:p>
          <a:p>
            <a:pPr algn="just"/>
            <a:endParaRPr lang="cs-CZ" altLang="cs-CZ" dirty="0" smtClean="0"/>
          </a:p>
          <a:p>
            <a:pPr algn="just">
              <a:buNone/>
            </a:pPr>
            <a:endParaRPr lang="cs-CZ" altLang="cs-CZ" dirty="0" smtClean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124744"/>
            <a:ext cx="7772400" cy="503237"/>
          </a:xfrm>
        </p:spPr>
        <p:txBody>
          <a:bodyPr/>
          <a:lstStyle/>
          <a:p>
            <a:r>
              <a:rPr lang="cs-CZ" dirty="0" smtClean="0"/>
              <a:t>Veřejná správa - druhy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b="1" dirty="0" smtClean="0"/>
              <a:t>Veřejná správa je duálním pojmem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altLang="cs-CZ" b="1" dirty="0" smtClean="0"/>
              <a:t>Materiální </a:t>
            </a:r>
            <a:r>
              <a:rPr lang="cs-CZ" altLang="cs-CZ" b="1" dirty="0" smtClean="0"/>
              <a:t>pojetí</a:t>
            </a:r>
            <a:r>
              <a:rPr lang="cs-CZ" altLang="cs-CZ" dirty="0" smtClean="0"/>
              <a:t> – činnost „CO </a:t>
            </a:r>
            <a:r>
              <a:rPr lang="cs-CZ" altLang="cs-CZ" dirty="0" smtClean="0"/>
              <a:t>?“, tzv. </a:t>
            </a:r>
            <a:r>
              <a:rPr lang="cs-CZ" altLang="cs-CZ" b="1" dirty="0" smtClean="0">
                <a:solidFill>
                  <a:schemeClr val="accent2"/>
                </a:solidFill>
              </a:rPr>
              <a:t>dobrá správa</a:t>
            </a:r>
            <a:endParaRPr lang="cs-CZ" altLang="cs-CZ" b="1" dirty="0" smtClean="0">
              <a:solidFill>
                <a:schemeClr val="accent2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cs-CZ" altLang="cs-CZ" b="1" dirty="0" smtClean="0"/>
              <a:t>Formální pojetí</a:t>
            </a:r>
            <a:r>
              <a:rPr lang="cs-CZ" altLang="cs-CZ" dirty="0" smtClean="0"/>
              <a:t> – organizace „KDO ?“, zaměřuje se na vykonavatele veřejné správy</a:t>
            </a:r>
          </a:p>
          <a:p>
            <a:pPr algn="just"/>
            <a:r>
              <a:rPr lang="cs-CZ" b="1" dirty="0" smtClean="0"/>
              <a:t>Způsoby </a:t>
            </a:r>
            <a:r>
              <a:rPr lang="cs-CZ" b="1" dirty="0" smtClean="0"/>
              <a:t>výkonu </a:t>
            </a:r>
            <a:r>
              <a:rPr lang="cs-CZ" dirty="0" smtClean="0"/>
              <a:t>veřejné správy: </a:t>
            </a:r>
            <a:r>
              <a:rPr lang="cs-CZ" i="1" dirty="0" smtClean="0"/>
              <a:t>vrchnostenský, pečovatelský a fiskální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b="1" dirty="0" smtClean="0"/>
              <a:t>Státní </a:t>
            </a:r>
            <a:r>
              <a:rPr lang="cs-CZ" b="1" dirty="0" smtClean="0"/>
              <a:t>správa </a:t>
            </a:r>
            <a:endParaRPr lang="cs-CZ" b="1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cs-CZ" b="1" dirty="0" smtClean="0"/>
              <a:t>Samospráva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b="1" dirty="0" smtClean="0"/>
              <a:t>Druhy či úseky (oblasti): </a:t>
            </a:r>
            <a:r>
              <a:rPr lang="cs-CZ" dirty="0" smtClean="0"/>
              <a:t>obrana, policie, matriky, kultura, školství, doprava, …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24118A-B86B-4E10-82F1-CDA15C747CBB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8247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správa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cs-CZ" altLang="cs-CZ" b="1" dirty="0" smtClean="0"/>
              <a:t>Státní správa</a:t>
            </a:r>
            <a:r>
              <a:rPr lang="cs-CZ" altLang="cs-CZ" dirty="0" smtClean="0"/>
              <a:t> – </a:t>
            </a:r>
            <a:r>
              <a:rPr lang="cs-CZ" altLang="cs-CZ" b="1" dirty="0" smtClean="0"/>
              <a:t>správa státu</a:t>
            </a:r>
            <a:r>
              <a:rPr lang="cs-CZ" altLang="cs-CZ" dirty="0" smtClean="0"/>
              <a:t>, jeho jednotlivých složek, v rámci různých oblastí</a:t>
            </a:r>
          </a:p>
          <a:p>
            <a:pPr algn="just">
              <a:lnSpc>
                <a:spcPct val="80000"/>
              </a:lnSpc>
            </a:pPr>
            <a:r>
              <a:rPr lang="cs-CZ" altLang="cs-CZ" b="1" dirty="0" smtClean="0"/>
              <a:t>Subjekt:</a:t>
            </a:r>
            <a:r>
              <a:rPr lang="cs-CZ" altLang="cs-CZ" dirty="0" smtClean="0"/>
              <a:t> </a:t>
            </a:r>
            <a:r>
              <a:rPr lang="cs-CZ" altLang="cs-CZ" dirty="0" smtClean="0">
                <a:solidFill>
                  <a:schemeClr val="accent2"/>
                </a:solidFill>
              </a:rPr>
              <a:t>stát</a:t>
            </a:r>
            <a:r>
              <a:rPr lang="cs-CZ" altLang="cs-CZ" dirty="0" smtClean="0"/>
              <a:t> (kdo?)</a:t>
            </a:r>
          </a:p>
          <a:p>
            <a:pPr algn="just">
              <a:lnSpc>
                <a:spcPct val="80000"/>
              </a:lnSpc>
            </a:pPr>
            <a:r>
              <a:rPr lang="cs-CZ" altLang="cs-CZ" b="1" dirty="0" smtClean="0"/>
              <a:t>Vykonavatel: </a:t>
            </a:r>
            <a:r>
              <a:rPr lang="cs-CZ" altLang="cs-CZ" dirty="0" smtClean="0"/>
              <a:t>orgány státu (</a:t>
            </a:r>
            <a:r>
              <a:rPr lang="cs-CZ" altLang="cs-CZ" u="sng" dirty="0" smtClean="0"/>
              <a:t>přímí vykonavatelé</a:t>
            </a:r>
            <a:r>
              <a:rPr lang="cs-CZ" altLang="cs-CZ" dirty="0" smtClean="0"/>
              <a:t>) a orgány dalších subjektů (orgány obcí, krajů, FO, PO - n</a:t>
            </a:r>
            <a:r>
              <a:rPr lang="cs-CZ" altLang="cs-CZ" u="sng" dirty="0" smtClean="0"/>
              <a:t>epřímí vykonavatelé- delegace na základě zákona</a:t>
            </a:r>
            <a:r>
              <a:rPr lang="cs-CZ" altLang="cs-CZ" dirty="0" smtClean="0"/>
              <a:t>) – (kým?)</a:t>
            </a:r>
          </a:p>
          <a:p>
            <a:pPr algn="just">
              <a:lnSpc>
                <a:spcPct val="80000"/>
              </a:lnSpc>
            </a:pPr>
            <a:r>
              <a:rPr lang="cs-CZ" altLang="cs-CZ" dirty="0" smtClean="0"/>
              <a:t>Státní správa – </a:t>
            </a:r>
            <a:r>
              <a:rPr lang="cs-CZ" altLang="cs-CZ" dirty="0" smtClean="0">
                <a:solidFill>
                  <a:srgbClr val="CC0000"/>
                </a:solidFill>
              </a:rPr>
              <a:t>přenesená působnost (jménem státu, v zájmu státu)</a:t>
            </a:r>
          </a:p>
          <a:p>
            <a:pPr algn="just">
              <a:lnSpc>
                <a:spcPct val="80000"/>
              </a:lnSpc>
            </a:pPr>
            <a:r>
              <a:rPr lang="cs-CZ" altLang="cs-CZ" b="1" dirty="0" smtClean="0"/>
              <a:t>Prvky:</a:t>
            </a:r>
            <a:r>
              <a:rPr lang="cs-CZ" altLang="cs-CZ" dirty="0" smtClean="0"/>
              <a:t> jednotnost, nadřízenost, řízení, vázanost interními akty, usnesení vlády, závislost </a:t>
            </a:r>
            <a:endParaRPr lang="cs-CZ" altLang="cs-CZ" dirty="0" smtClean="0"/>
          </a:p>
          <a:p>
            <a:pPr algn="just">
              <a:lnSpc>
                <a:spcPct val="80000"/>
              </a:lnSpc>
            </a:pPr>
            <a:r>
              <a:rPr lang="cs-CZ" altLang="cs-CZ" dirty="0" smtClean="0"/>
              <a:t>Zákon č. 234/2014 Sb., o státní službě</a:t>
            </a:r>
            <a:endParaRPr lang="cs-CZ" alt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24118A-B86B-4E10-82F1-CDA15C747CBB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68540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Samospráva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cs-CZ" altLang="cs-CZ" b="1" dirty="0" smtClean="0"/>
              <a:t>Samospráva</a:t>
            </a:r>
            <a:r>
              <a:rPr lang="cs-CZ" altLang="cs-CZ" dirty="0" smtClean="0"/>
              <a:t> - správa části veřejných záležitostí těmi, jichž se bezprostředně týká</a:t>
            </a:r>
          </a:p>
          <a:p>
            <a:pPr algn="just">
              <a:lnSpc>
                <a:spcPct val="90000"/>
              </a:lnSpc>
            </a:pPr>
            <a:r>
              <a:rPr lang="cs-CZ" altLang="cs-CZ" dirty="0" smtClean="0"/>
              <a:t>Projev odstátnění a decentralizace</a:t>
            </a:r>
          </a:p>
          <a:p>
            <a:pPr algn="just">
              <a:lnSpc>
                <a:spcPct val="90000"/>
              </a:lnSpc>
            </a:pPr>
            <a:r>
              <a:rPr lang="cs-CZ" altLang="cs-CZ" b="1" dirty="0" smtClean="0"/>
              <a:t>Znaky:</a:t>
            </a:r>
            <a:r>
              <a:rPr lang="cs-CZ" altLang="cs-CZ" dirty="0" smtClean="0"/>
              <a:t> </a:t>
            </a:r>
            <a:r>
              <a:rPr lang="cs-CZ" altLang="cs-CZ" dirty="0" smtClean="0">
                <a:solidFill>
                  <a:srgbClr val="CC0000"/>
                </a:solidFill>
              </a:rPr>
              <a:t>nestátní subjekty</a:t>
            </a:r>
            <a:r>
              <a:rPr lang="cs-CZ" altLang="cs-CZ" dirty="0" smtClean="0"/>
              <a:t>, aprobovanost k výkonu samosprávy, vázanost právními předpisy, nezávislost </a:t>
            </a:r>
          </a:p>
          <a:p>
            <a:pPr algn="just">
              <a:lnSpc>
                <a:spcPct val="90000"/>
              </a:lnSpc>
            </a:pPr>
            <a:r>
              <a:rPr lang="cs-CZ" altLang="cs-CZ" b="1" dirty="0" smtClean="0"/>
              <a:t>Samospráva</a:t>
            </a:r>
            <a:r>
              <a:rPr lang="cs-CZ" altLang="cs-CZ" dirty="0" smtClean="0"/>
              <a:t> – </a:t>
            </a:r>
            <a:r>
              <a:rPr lang="cs-CZ" altLang="cs-CZ" b="1" dirty="0" smtClean="0"/>
              <a:t>územní</a:t>
            </a:r>
            <a:r>
              <a:rPr lang="cs-CZ" altLang="cs-CZ" dirty="0" smtClean="0"/>
              <a:t> (obce, kraje – </a:t>
            </a:r>
            <a:r>
              <a:rPr lang="cs-CZ" altLang="cs-CZ" dirty="0" smtClean="0">
                <a:solidFill>
                  <a:srgbClr val="CC0000"/>
                </a:solidFill>
              </a:rPr>
              <a:t>samostatná působnost</a:t>
            </a:r>
            <a:r>
              <a:rPr lang="cs-CZ" altLang="cs-CZ" dirty="0" smtClean="0"/>
              <a:t>) * </a:t>
            </a:r>
            <a:r>
              <a:rPr lang="cs-CZ" altLang="cs-CZ" b="1" dirty="0" smtClean="0"/>
              <a:t>zájmová/profesní </a:t>
            </a:r>
            <a:r>
              <a:rPr lang="cs-CZ" altLang="cs-CZ" dirty="0" smtClean="0"/>
              <a:t>(komory</a:t>
            </a:r>
            <a:r>
              <a:rPr lang="cs-CZ" altLang="cs-CZ" dirty="0" smtClean="0"/>
              <a:t>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24118A-B86B-4E10-82F1-CDA15C747CBB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0346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Krajská samospráva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Zápatí prezentace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24118A-B86B-4E10-82F1-CDA15C747CBB}" type="slidenum">
              <a:rPr lang="cs-CZ" altLang="cs-CZ" smtClean="0"/>
              <a:pPr/>
              <a:t>9</a:t>
            </a:fld>
            <a:endParaRPr lang="cs-CZ" altLang="cs-CZ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8136904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0339406"/>
      </p:ext>
    </p:extLst>
  </p:cSld>
  <p:clrMapOvr>
    <a:masterClrMapping/>
  </p:clrMapOvr>
</p:sld>
</file>

<file path=ppt/theme/theme1.xml><?xml version="1.0" encoding="utf-8"?>
<a:theme xmlns:a="http://schemas.openxmlformats.org/drawingml/2006/main" name="šablony ppt.prezentace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šablony ppt.prezentace</Template>
  <TotalTime>55</TotalTime>
  <Words>816</Words>
  <Application>Microsoft Office PowerPoint</Application>
  <PresentationFormat>Předvádění na obrazovce (4:3)</PresentationFormat>
  <Paragraphs>78</Paragraphs>
  <Slides>12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4" baseType="lpstr">
      <vt:lpstr>šablony ppt.prezentace</vt:lpstr>
      <vt:lpstr>BÉŽOVÁ TITL</vt:lpstr>
      <vt:lpstr> Veřejná správa, pojem a charakteristika   MP313Zk Úvod do studia veřejné správy   1. přednáška 24. 9. 2015 JUDr. Lukáš Potěšil, Ph.D.</vt:lpstr>
      <vt:lpstr>Veřejná správa, pojem a charakteristika</vt:lpstr>
      <vt:lpstr>Správa soukromá a veřejná</vt:lpstr>
      <vt:lpstr>Veřejná správa – kde je?</vt:lpstr>
      <vt:lpstr>Veřejná správa</vt:lpstr>
      <vt:lpstr>Veřejná správa - druhy</vt:lpstr>
      <vt:lpstr>Státní správa</vt:lpstr>
      <vt:lpstr>Samospráva</vt:lpstr>
      <vt:lpstr>Krajská samospráva</vt:lpstr>
      <vt:lpstr>Samospráva</vt:lpstr>
      <vt:lpstr>Vztah státní správy a samosprávy</vt:lpstr>
      <vt:lpstr>Prezentace aplikace PowerPoint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JUDr. Lukas Potesil, Ph.D.</dc:creator>
  <cp:lastModifiedBy>JUDr. Lukas Potesil, Ph.D.</cp:lastModifiedBy>
  <cp:revision>35</cp:revision>
  <cp:lastPrinted>2015-09-24T06:58:12Z</cp:lastPrinted>
  <dcterms:created xsi:type="dcterms:W3CDTF">2015-09-23T12:32:18Z</dcterms:created>
  <dcterms:modified xsi:type="dcterms:W3CDTF">2015-09-24T06:59:23Z</dcterms:modified>
</cp:coreProperties>
</file>