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4" r:id="rId10"/>
    <p:sldId id="265" r:id="rId11"/>
    <p:sldId id="277" r:id="rId12"/>
    <p:sldId id="266" r:id="rId13"/>
    <p:sldId id="284" r:id="rId14"/>
    <p:sldId id="285" r:id="rId15"/>
    <p:sldId id="267" r:id="rId16"/>
    <p:sldId id="286" r:id="rId17"/>
    <p:sldId id="287" r:id="rId18"/>
    <p:sldId id="268" r:id="rId19"/>
    <p:sldId id="278" r:id="rId20"/>
    <p:sldId id="279" r:id="rId21"/>
    <p:sldId id="282" r:id="rId22"/>
    <p:sldId id="288" r:id="rId23"/>
    <p:sldId id="270" r:id="rId24"/>
    <p:sldId id="281" r:id="rId25"/>
    <p:sldId id="271" r:id="rId26"/>
    <p:sldId id="272" r:id="rId27"/>
    <p:sldId id="273" r:id="rId28"/>
    <p:sldId id="275" r:id="rId29"/>
  </p:sldIdLst>
  <p:sldSz cx="12192000" cy="6858000"/>
  <p:notesSz cx="6807200" cy="99393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915C1-6B2B-4230-8268-E5C73170EA57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72EE-1BF4-4948-91BD-663C3A0F0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79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7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0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4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311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0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8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81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71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1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5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89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97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41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9E6D7D-C76C-403C-ACF9-272B9821742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C10A5A-556B-4196-9748-8AB550E64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6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Obecné úvody k právu obchodních korporací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Mgr. Monika Tichá</a:t>
            </a:r>
          </a:p>
          <a:p>
            <a:r>
              <a:rPr lang="cs-CZ" dirty="0" smtClean="0"/>
              <a:t>23. 9. 2015 </a:t>
            </a:r>
          </a:p>
          <a:p>
            <a:r>
              <a:rPr lang="cs-CZ" dirty="0" smtClean="0"/>
              <a:t>Obchodní právo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89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Obchodní závod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02568"/>
            <a:ext cx="9601196" cy="33733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Jmění jako komplex věcí movitých i nemovitých, hmotných i nehmotných – nejedná se o pouhý součet věcí, ale o synergii – funkční jednotu!</a:t>
            </a:r>
          </a:p>
          <a:p>
            <a:r>
              <a:rPr lang="cs-CZ" dirty="0" smtClean="0"/>
              <a:t>Podstatným motivem určujícím vnitřní organizaci je podnikatelský záměr</a:t>
            </a:r>
          </a:p>
          <a:p>
            <a:r>
              <a:rPr lang="cs-CZ" dirty="0" smtClean="0"/>
              <a:t>Identita je zachována, ačkoliv může dojít ke změně v jednotlivých součástech</a:t>
            </a:r>
          </a:p>
          <a:p>
            <a:r>
              <a:rPr lang="cs-CZ" dirty="0" smtClean="0"/>
              <a:t>Náležejí k němu i osobní prvky i dluhy, cenné papíry, zajištění závazků…</a:t>
            </a:r>
          </a:p>
          <a:p>
            <a:r>
              <a:rPr lang="cs-CZ" dirty="0" smtClean="0"/>
              <a:t>Cena je vyšší než pouhý součet jednotlivých součástí</a:t>
            </a:r>
          </a:p>
          <a:p>
            <a:r>
              <a:rPr lang="cs-CZ" dirty="0" smtClean="0"/>
              <a:t>Je předmětem řady dispozic! </a:t>
            </a:r>
          </a:p>
          <a:p>
            <a:r>
              <a:rPr lang="cs-CZ" dirty="0" smtClean="0"/>
              <a:t>Pro snazší posouzení vyvratitelná domněnka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89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Pobočka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Část závodu</a:t>
            </a:r>
          </a:p>
          <a:p>
            <a:r>
              <a:rPr lang="cs-CZ" dirty="0" smtClean="0"/>
              <a:t>Hospodářská a funkční samostatnost – objektivní rys</a:t>
            </a:r>
          </a:p>
          <a:p>
            <a:r>
              <a:rPr lang="cs-CZ" dirty="0" smtClean="0"/>
              <a:t>Rozhodnutí podnikatele – subjektivní rys</a:t>
            </a:r>
          </a:p>
          <a:p>
            <a:r>
              <a:rPr lang="cs-CZ" dirty="0" smtClean="0"/>
              <a:t>Pobočka, která se zapisuje do OR = odštěpný závod</a:t>
            </a:r>
          </a:p>
          <a:p>
            <a:r>
              <a:rPr lang="cs-CZ" dirty="0" smtClean="0"/>
              <a:t>Nemá právní osobnost – není PO – nemůže být nositelem práv a povinností</a:t>
            </a:r>
          </a:p>
          <a:p>
            <a:r>
              <a:rPr lang="cs-CZ" dirty="0" smtClean="0"/>
              <a:t>K označení se užívá firma podnikatele s dodatkem, specifický způsob jednání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4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Jednání podnikatele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Základní otázkou je posouzení, zda podnikatel činí ve vztahu k třetím osobám jednání sám, anebo v zastoupení, případně o jaké zastoupení se jedná.</a:t>
            </a:r>
          </a:p>
          <a:p>
            <a:r>
              <a:rPr lang="cs-CZ" dirty="0" smtClean="0"/>
              <a:t>Fyzická osoba – </a:t>
            </a:r>
            <a:r>
              <a:rPr lang="cs-CZ" b="1" dirty="0" smtClean="0">
                <a:solidFill>
                  <a:srgbClr val="FF0000"/>
                </a:solidFill>
              </a:rPr>
              <a:t>svéprávnost</a:t>
            </a:r>
            <a:r>
              <a:rPr lang="cs-CZ" dirty="0" smtClean="0"/>
              <a:t> (zletilost (18. let + specifické případy) x nezletilost)</a:t>
            </a:r>
          </a:p>
          <a:p>
            <a:r>
              <a:rPr lang="cs-CZ" dirty="0" smtClean="0"/>
              <a:t>Právnická osoba – statutární orgány – NOVĚ jednání v zastoupení</a:t>
            </a:r>
          </a:p>
          <a:p>
            <a:r>
              <a:rPr lang="cs-CZ" dirty="0" smtClean="0"/>
              <a:t>Rozsah jednatelského oprávnění – univerzální – statutární orgán nemůže ze svého oprávnění vybočit.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69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Zastoupení podnikatele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cs-CZ" dirty="0" smtClean="0"/>
              <a:t>Zastoupení statutárním orgánem</a:t>
            </a:r>
          </a:p>
          <a:p>
            <a:pPr marL="457200" indent="-457200">
              <a:buAutoNum type="arabicParenR"/>
            </a:pPr>
            <a:r>
              <a:rPr lang="cs-CZ" dirty="0" smtClean="0"/>
              <a:t>Zastoupení zákonné </a:t>
            </a:r>
          </a:p>
          <a:p>
            <a:pPr marL="457200" indent="-457200">
              <a:buAutoNum type="arabicParenR"/>
            </a:pPr>
            <a:r>
              <a:rPr lang="cs-CZ" dirty="0" smtClean="0"/>
              <a:t>Zastoupení smluvní </a:t>
            </a:r>
          </a:p>
          <a:p>
            <a:pPr marL="457200" indent="-457200">
              <a:buAutoNum type="arabicParenR"/>
            </a:pPr>
            <a:r>
              <a:rPr lang="cs-CZ" dirty="0" smtClean="0"/>
              <a:t>Nezmocněné jednání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5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Zastoupení podnikatele statutárním orgánem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Zastoupení </a:t>
            </a:r>
            <a:r>
              <a:rPr lang="cs-CZ" dirty="0" err="1" smtClean="0"/>
              <a:t>sui</a:t>
            </a:r>
            <a:r>
              <a:rPr lang="cs-CZ" dirty="0" smtClean="0"/>
              <a:t> </a:t>
            </a:r>
            <a:r>
              <a:rPr lang="cs-CZ" dirty="0" err="1" smtClean="0"/>
              <a:t>generis</a:t>
            </a:r>
            <a:endParaRPr lang="cs-CZ" dirty="0" smtClean="0"/>
          </a:p>
          <a:p>
            <a:r>
              <a:rPr lang="cs-CZ" dirty="0" smtClean="0"/>
              <a:t>Zastoupení statutárním orgánem – generální zastoupení, pokud má kolektivní statutární orgán, pak je třeba určit způsob jednání a ten se zapíše do obchodního rejstříku. Pokud zakladatelské právní jednání neurčí, zastupuje každý člen orgánu samostatně.</a:t>
            </a:r>
          </a:p>
          <a:p>
            <a:r>
              <a:rPr lang="cs-CZ" dirty="0" smtClean="0"/>
              <a:t>Statutární orgány – ZOK.</a:t>
            </a:r>
          </a:p>
          <a:p>
            <a:r>
              <a:rPr lang="cs-CZ" dirty="0" smtClean="0"/>
              <a:t>Rozsah </a:t>
            </a:r>
            <a:r>
              <a:rPr lang="cs-CZ" dirty="0" err="1" smtClean="0"/>
              <a:t>zástupčího</a:t>
            </a:r>
            <a:r>
              <a:rPr lang="cs-CZ" dirty="0" smtClean="0"/>
              <a:t> oprávnění je neomezitelný. </a:t>
            </a:r>
          </a:p>
        </p:txBody>
      </p:sp>
    </p:spTree>
    <p:extLst>
      <p:ext uri="{BB962C8B-B14F-4D97-AF65-F5344CB8AC3E}">
        <p14:creationId xmlns:p14="http://schemas.microsoft.com/office/powerpoint/2010/main" val="148936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Způsob jednání vs. vnitřní omezení jednatelského oprávnění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Způsob jednání není omezením jednatelského oprávnění, ale pouze způsob zastoupení navenek, pokud má </a:t>
            </a:r>
            <a:r>
              <a:rPr lang="cs-CZ" dirty="0" smtClean="0"/>
              <a:t>korporace kolektivní </a:t>
            </a:r>
            <a:r>
              <a:rPr lang="cs-CZ" dirty="0" smtClean="0"/>
              <a:t>jednatelský orgán</a:t>
            </a:r>
          </a:p>
          <a:p>
            <a:r>
              <a:rPr lang="cs-CZ" dirty="0" smtClean="0"/>
              <a:t>§ 47 ZOK – neúčinnost omezení jednatelského oprávnění vůči třetím osobám – jedná se o lex </a:t>
            </a:r>
            <a:r>
              <a:rPr lang="cs-CZ" dirty="0" err="1" smtClean="0"/>
              <a:t>specialis</a:t>
            </a:r>
            <a:endParaRPr lang="cs-CZ" dirty="0" smtClean="0"/>
          </a:p>
          <a:p>
            <a:r>
              <a:rPr lang="cs-CZ" dirty="0" smtClean="0"/>
              <a:t>Jak lze omezit? Společenskou smlouvou, jiným ujednáním, rozhodnutím orgánu obchodní korporace…</a:t>
            </a:r>
          </a:p>
          <a:p>
            <a:r>
              <a:rPr lang="cs-CZ" dirty="0" smtClean="0"/>
              <a:t>NELZE UPLATNIT ANI KDYŽ BYLO OMEZENÍ ZVEŘEJNĚNO!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27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Zákonné zastoupení podnikatele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Zastoupení je ze zákona, není třeba žádných smluvních právních úkonů nebo pověření.</a:t>
            </a:r>
          </a:p>
          <a:p>
            <a:r>
              <a:rPr lang="cs-CZ" dirty="0" smtClean="0"/>
              <a:t>Jedná se o:</a:t>
            </a:r>
          </a:p>
          <a:p>
            <a:pPr>
              <a:buFontTx/>
              <a:buChar char="-"/>
            </a:pPr>
            <a:r>
              <a:rPr lang="cs-CZ" dirty="0" smtClean="0"/>
              <a:t>Jednání vedoucího odštěpného závodu - § 503/2 OZ – nepřenosné, ve vztahu k provozu konkrétního závodu, v OR může být pouze jeden vedoucí závodu</a:t>
            </a:r>
          </a:p>
          <a:p>
            <a:pPr>
              <a:buFontTx/>
              <a:buChar char="-"/>
            </a:pPr>
            <a:r>
              <a:rPr lang="cs-CZ" dirty="0" smtClean="0"/>
              <a:t>Jednání zaměstnanců (a dalších osob) - § 430 a násl. OZ – jednání pověřené osoby, určitá činnost vážící se k určité „pozici“ plynoucí z vnitřní organizace, základem pro posouzení je obvyklost (objektivně). </a:t>
            </a:r>
          </a:p>
        </p:txBody>
      </p:sp>
    </p:spTree>
    <p:extLst>
      <p:ext uri="{BB962C8B-B14F-4D97-AF65-F5344CB8AC3E}">
        <p14:creationId xmlns:p14="http://schemas.microsoft.com/office/powerpoint/2010/main" val="43969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Smluvní zastoupení podnikatele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Vyžaduje se zvláštní projev vůle podnikatele – smluvní základ.</a:t>
            </a:r>
          </a:p>
          <a:p>
            <a:r>
              <a:rPr lang="cs-CZ" dirty="0" smtClean="0"/>
              <a:t>Jedná se o:</a:t>
            </a:r>
          </a:p>
          <a:p>
            <a:pPr>
              <a:buFontTx/>
              <a:buChar char="-"/>
            </a:pPr>
            <a:r>
              <a:rPr lang="cs-CZ" dirty="0" smtClean="0"/>
              <a:t>Prokura </a:t>
            </a:r>
            <a:r>
              <a:rPr lang="cs-CZ" dirty="0" smtClean="0"/>
              <a:t>(§ 450 a násl. OZ) </a:t>
            </a:r>
          </a:p>
          <a:p>
            <a:pPr>
              <a:buFontTx/>
              <a:buChar char="-"/>
            </a:pPr>
            <a:r>
              <a:rPr lang="cs-CZ" dirty="0" smtClean="0"/>
              <a:t>Plná moc (§ 441 a násl. OZ) – jednostranný úkon osvědčující dohodu o zastoupení podnikatele, zmocněncem může být kdokoliv, speciální x generální. </a:t>
            </a:r>
          </a:p>
        </p:txBody>
      </p:sp>
    </p:spTree>
    <p:extLst>
      <p:ext uri="{BB962C8B-B14F-4D97-AF65-F5344CB8AC3E}">
        <p14:creationId xmlns:p14="http://schemas.microsoft.com/office/powerpoint/2010/main" val="377566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Prokura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498501"/>
            <a:ext cx="9601196" cy="3593206"/>
          </a:xfrm>
        </p:spPr>
        <p:txBody>
          <a:bodyPr>
            <a:normAutofit/>
          </a:bodyPr>
          <a:lstStyle/>
          <a:p>
            <a:r>
              <a:rPr lang="cs-CZ" dirty="0" smtClean="0"/>
              <a:t>Zvláštní druh plné moci – při všech právních jednáních souvisejících s provozem závodu – smluvní zastoupení</a:t>
            </a:r>
          </a:p>
          <a:p>
            <a:r>
              <a:rPr lang="cs-CZ" dirty="0" smtClean="0"/>
              <a:t>Není podstatné, jaký vztah je mezi osobou prokuristy a osobou podnikatele</a:t>
            </a:r>
          </a:p>
          <a:p>
            <a:r>
              <a:rPr lang="cs-CZ" dirty="0" smtClean="0"/>
              <a:t>Základní funkce: zajištění právní jistoty v obchodních styku</a:t>
            </a:r>
          </a:p>
          <a:p>
            <a:r>
              <a:rPr lang="cs-CZ" dirty="0" smtClean="0"/>
              <a:t>Zapisuje se do OR – deklaratorně, výmaz je také deklaratorní</a:t>
            </a:r>
          </a:p>
          <a:p>
            <a:r>
              <a:rPr lang="cs-CZ" dirty="0" smtClean="0"/>
              <a:t>Standardizované zastoupení </a:t>
            </a:r>
            <a:r>
              <a:rPr lang="cs-CZ" dirty="0" err="1" smtClean="0"/>
              <a:t>sui</a:t>
            </a:r>
            <a:r>
              <a:rPr lang="cs-CZ" dirty="0" smtClean="0"/>
              <a:t> </a:t>
            </a:r>
            <a:r>
              <a:rPr lang="cs-CZ" dirty="0" err="1" smtClean="0"/>
              <a:t>generis</a:t>
            </a:r>
            <a:r>
              <a:rPr lang="cs-CZ" dirty="0" smtClean="0"/>
              <a:t>, které zjednodušuje obchodní styk </a:t>
            </a:r>
          </a:p>
          <a:p>
            <a:r>
              <a:rPr lang="cs-CZ" dirty="0" smtClean="0"/>
              <a:t>Prokuristovi však jeho zastoupení nepropůjčuje status podnikatele!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97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Rozsah prokury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Zmocnitel = pouze podnikatel </a:t>
            </a:r>
            <a:r>
              <a:rPr lang="cs-CZ" dirty="0" smtClean="0"/>
              <a:t>zapsaný do OR – </a:t>
            </a:r>
            <a:r>
              <a:rPr lang="cs-CZ" dirty="0" smtClean="0"/>
              <a:t>zákonný rozsah </a:t>
            </a:r>
            <a:r>
              <a:rPr lang="cs-CZ" dirty="0" smtClean="0"/>
              <a:t>se vztahuje na právní jednání, </a:t>
            </a:r>
            <a:r>
              <a:rPr lang="cs-CZ" dirty="0" smtClean="0"/>
              <a:t>k nimž dochází při provozu obchodního </a:t>
            </a:r>
            <a:r>
              <a:rPr lang="cs-CZ" dirty="0" smtClean="0"/>
              <a:t>závodu (základní rámec)</a:t>
            </a:r>
            <a:endParaRPr lang="cs-CZ" dirty="0" smtClean="0"/>
          </a:p>
          <a:p>
            <a:r>
              <a:rPr lang="cs-CZ" dirty="0" smtClean="0"/>
              <a:t>Zmocněnec = pouze FO</a:t>
            </a:r>
          </a:p>
          <a:p>
            <a:r>
              <a:rPr lang="cs-CZ" dirty="0" smtClean="0"/>
              <a:t>Při </a:t>
            </a:r>
            <a:r>
              <a:rPr lang="cs-CZ" dirty="0" smtClean="0"/>
              <a:t>jednáních není nutno prokazovat – zápis v OR (listina slouží před zveřejněním</a:t>
            </a:r>
            <a:r>
              <a:rPr lang="cs-CZ" dirty="0" smtClean="0"/>
              <a:t>)</a:t>
            </a:r>
          </a:p>
          <a:p>
            <a:r>
              <a:rPr lang="cs-CZ" dirty="0" smtClean="0"/>
              <a:t>Na prokuru se vztahuje úprava </a:t>
            </a:r>
            <a:r>
              <a:rPr lang="cs-CZ" smtClean="0"/>
              <a:t>střetu zájmů dle ZOK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20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třeba vědět, než se pustíte do studia korporátního práva…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Obchodní korporace jako podnikatelé – pojem podnikatele</a:t>
            </a:r>
          </a:p>
          <a:p>
            <a:r>
              <a:rPr lang="cs-CZ" dirty="0" smtClean="0"/>
              <a:t>Osoby a útvary, které nejsou podnikateli – vysvětlení</a:t>
            </a:r>
          </a:p>
          <a:p>
            <a:r>
              <a:rPr lang="cs-CZ" dirty="0" smtClean="0"/>
              <a:t>Obchodní závod – pojem v platné právní úpravě</a:t>
            </a:r>
          </a:p>
          <a:p>
            <a:r>
              <a:rPr lang="cs-CZ" dirty="0" smtClean="0"/>
              <a:t>Jednání podnikatele – když podpis zavazuje</a:t>
            </a:r>
          </a:p>
          <a:p>
            <a:r>
              <a:rPr lang="cs-CZ" dirty="0" smtClean="0"/>
              <a:t>Podnikatelé a veřejné seznamy – veřejnoprávní dopady do podnikání (rejstříkové řízení)</a:t>
            </a:r>
          </a:p>
        </p:txBody>
      </p:sp>
    </p:spTree>
    <p:extLst>
      <p:ext uri="{BB962C8B-B14F-4D97-AF65-F5344CB8AC3E}">
        <p14:creationId xmlns:p14="http://schemas.microsoft.com/office/powerpoint/2010/main" val="3155908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Rozsah prokury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498501"/>
            <a:ext cx="9601196" cy="3683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Zákonné omezení prokury – § 450/1 OZ:</a:t>
            </a:r>
          </a:p>
          <a:p>
            <a:r>
              <a:rPr lang="cs-CZ" dirty="0" smtClean="0"/>
              <a:t>Není oprávněný zcizovat nebo zatěžovat nemovitosti</a:t>
            </a:r>
          </a:p>
          <a:p>
            <a:r>
              <a:rPr lang="cs-CZ" dirty="0" smtClean="0"/>
              <a:t>Za hranicemi záležitostí náležejících do provozu podniku</a:t>
            </a:r>
          </a:p>
          <a:p>
            <a:r>
              <a:rPr lang="cs-CZ" dirty="0" smtClean="0"/>
              <a:t>Mimo vztah k obchodnímu podnikání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Tak jako jednatelské oprávnění statutárního orgánu je neomezitelné vůči třetím osobám, a to i když o něm věděly x FILIÁLNÍ PROKURA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3729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dpovědnost prokuristy za právní 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Dosud postavení nebylo jasné – sporadicky řešila judikatura, ale obecně se mělo za to, že se jedná o vnitřní věc podnikatele mezi ním a prokuristou</a:t>
            </a:r>
          </a:p>
          <a:p>
            <a:r>
              <a:rPr lang="cs-CZ" dirty="0" smtClean="0"/>
              <a:t>Povinnost postupovat s péčí řádného hospodáře (věcně správně, preferovat zájmy podnikatele, s ohledem na jeho hospodářský prospěch, prevence rizik)</a:t>
            </a:r>
          </a:p>
          <a:p>
            <a:r>
              <a:rPr lang="cs-CZ" dirty="0" smtClean="0"/>
              <a:t>V rámci podnikatelského úsudku (informovaně a v obhajitelném zájmu podnikatele)</a:t>
            </a:r>
          </a:p>
          <a:p>
            <a:r>
              <a:rPr lang="cs-CZ" dirty="0" smtClean="0"/>
              <a:t>Sankce dle ZOK – např. § 53 ZOK (vydání prospěchu)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165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Zvláštní případ – nezmocněné 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Jednání třetí osoby, které zavazuje podnikatele, aniž by ji k tomu pověřil</a:t>
            </a:r>
          </a:p>
          <a:p>
            <a:r>
              <a:rPr lang="cs-CZ" dirty="0" smtClean="0"/>
              <a:t>Jedná se zejména o jednání v provozovně podnikatele, pokud je třetí osoba v dobré víře ohledně existence pověření</a:t>
            </a:r>
          </a:p>
          <a:p>
            <a:r>
              <a:rPr lang="cs-CZ" dirty="0" smtClean="0"/>
              <a:t>Zákazníci nemohou mít pochybnost o oprávněnosti jednání </a:t>
            </a:r>
          </a:p>
          <a:p>
            <a:r>
              <a:rPr lang="cs-CZ" dirty="0" smtClean="0"/>
              <a:t>Musí zde být dobrá víra – nemůže být zjevné, že osoba oprávnění ve skutečnosti nemá.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79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Veřejný rejstřík - obchodní rejstřík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Veřejné rejstříky a seznamy obecně – zejména obchodní rejstřík, insolvenční rejstřík, živnostenský rejstřík</a:t>
            </a:r>
          </a:p>
          <a:p>
            <a:r>
              <a:rPr lang="cs-CZ" dirty="0" smtClean="0"/>
              <a:t>Zákon č. 304/2013 Sb., o veřejných rejstřících PO a FO – obchodní rejstřík, rejstřík obecně prospěšných společností, spolkový, nadační, rejstřík ústavů, rejstřík SVJ – hmotněprávní i </a:t>
            </a:r>
            <a:r>
              <a:rPr lang="cs-CZ" dirty="0" err="1" smtClean="0"/>
              <a:t>procesněprávní</a:t>
            </a:r>
            <a:r>
              <a:rPr lang="cs-CZ" dirty="0" smtClean="0"/>
              <a:t> úprava</a:t>
            </a:r>
          </a:p>
          <a:p>
            <a:r>
              <a:rPr lang="cs-CZ" dirty="0" smtClean="0"/>
              <a:t>Rejstříky se vedou elektronicky – www.justice.cz</a:t>
            </a:r>
          </a:p>
          <a:p>
            <a:r>
              <a:rPr lang="cs-CZ" b="1" dirty="0" smtClean="0"/>
              <a:t>Obchodní rejstřík – justiční princip </a:t>
            </a:r>
            <a:r>
              <a:rPr lang="cs-CZ" dirty="0" smtClean="0"/>
              <a:t>– soudy + nově částečně notáři (zákonná delegace pravomoci)</a:t>
            </a:r>
          </a:p>
          <a:p>
            <a:r>
              <a:rPr lang="cs-CZ" dirty="0" smtClean="0"/>
              <a:t>Sbírka listin - § 66 ZVŘ – databáze dokumentů – bližší informace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48136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Osoby, které se zapisují do OR - § 42 ZVŘ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Obchodní společnosti a družstva – </a:t>
            </a:r>
            <a:r>
              <a:rPr lang="cs-CZ" u="sng" dirty="0" smtClean="0"/>
              <a:t>obligatorně</a:t>
            </a:r>
          </a:p>
          <a:p>
            <a:r>
              <a:rPr lang="cs-CZ" dirty="0" smtClean="0"/>
              <a:t>fyzické osoby – dosažení stanoveného limitu nebo dle § 43 ZVŘ – </a:t>
            </a:r>
            <a:r>
              <a:rPr lang="cs-CZ" u="sng" dirty="0" smtClean="0"/>
              <a:t>obligatorně</a:t>
            </a:r>
            <a:r>
              <a:rPr lang="cs-CZ" dirty="0" smtClean="0"/>
              <a:t>, ostatní </a:t>
            </a:r>
            <a:r>
              <a:rPr lang="cs-CZ" u="sng" dirty="0" smtClean="0"/>
              <a:t>fakultativní</a:t>
            </a:r>
          </a:p>
          <a:p>
            <a:r>
              <a:rPr lang="cs-CZ" dirty="0" smtClean="0"/>
              <a:t>Osoby, u nichž tak stanoví zvláštní zákon – HK AK ČR a další</a:t>
            </a:r>
          </a:p>
          <a:p>
            <a:r>
              <a:rPr lang="cs-CZ" dirty="0" smtClean="0"/>
              <a:t>Další osoby, jejichž zápis se váže na zápis osob zapsaných výše – společníci, členové statutárních orgánů, prokuristé…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974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Zápisy ve veřejném rejstříku a jejich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895" y="2425485"/>
            <a:ext cx="10128142" cy="34503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Zásadně jsou zápisy v OR </a:t>
            </a:r>
            <a:r>
              <a:rPr lang="cs-CZ" b="1" dirty="0" smtClean="0">
                <a:solidFill>
                  <a:srgbClr val="FF0000"/>
                </a:solidFill>
              </a:rPr>
              <a:t>DEKLARATORNÍ!! </a:t>
            </a:r>
            <a:r>
              <a:rPr lang="cs-CZ" dirty="0" smtClean="0"/>
              <a:t>(zásadně = obecné </a:t>
            </a:r>
            <a:r>
              <a:rPr lang="cs-CZ" dirty="0" smtClean="0"/>
              <a:t>pravidlo </a:t>
            </a:r>
            <a:r>
              <a:rPr lang="cs-CZ" dirty="0" smtClean="0"/>
              <a:t>s výjimkami; čti: „v zásadě</a:t>
            </a:r>
            <a:r>
              <a:rPr lang="cs-CZ" dirty="0" smtClean="0"/>
              <a:t>“)</a:t>
            </a:r>
            <a:endParaRPr lang="cs-CZ" dirty="0" smtClean="0"/>
          </a:p>
          <a:p>
            <a:r>
              <a:rPr lang="cs-CZ" dirty="0" smtClean="0"/>
              <a:t>Deklaratorní – většina zápisů – např. zápis člena statutárního orgánu, zápis a výmaz prokury</a:t>
            </a:r>
          </a:p>
          <a:p>
            <a:r>
              <a:rPr lang="cs-CZ" dirty="0" smtClean="0"/>
              <a:t>Konstitutivní – </a:t>
            </a:r>
            <a:r>
              <a:rPr lang="cs-CZ" dirty="0"/>
              <a:t>vznik právnické osoby, zápis zvýšení ZK, zápis zástavního práva k podílu, zápis vedoucího odštěpného závodu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  <a:p>
            <a:pPr marL="0" indent="0">
              <a:buNone/>
            </a:pPr>
            <a:r>
              <a:rPr lang="cs-CZ" dirty="0" smtClean="0"/>
              <a:t>Obecně je účelem zvýšení právní jistoty a transparentnosti právních vztahů, podpora autonomie rozhodování, možnost lépe uplatňovat práva a vymáhat povinnosti – </a:t>
            </a:r>
            <a:r>
              <a:rPr lang="cs-CZ" b="1" dirty="0" smtClean="0"/>
              <a:t>informační </a:t>
            </a:r>
            <a:r>
              <a:rPr lang="cs-CZ" dirty="0" smtClean="0"/>
              <a:t>a </a:t>
            </a:r>
            <a:r>
              <a:rPr lang="cs-CZ" b="1" dirty="0" smtClean="0"/>
              <a:t>ochranná </a:t>
            </a:r>
            <a:r>
              <a:rPr lang="cs-CZ" dirty="0" smtClean="0"/>
              <a:t>funkce.</a:t>
            </a:r>
          </a:p>
        </p:txBody>
      </p:sp>
    </p:spTree>
    <p:extLst>
      <p:ext uri="{BB962C8B-B14F-4D97-AF65-F5344CB8AC3E}">
        <p14:creationId xmlns:p14="http://schemas.microsoft.com/office/powerpoint/2010/main" val="189962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Rejstříkové řízení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Obecné (krajské) soudy – příslušnost dle sídla korporace</a:t>
            </a:r>
          </a:p>
          <a:p>
            <a:r>
              <a:rPr lang="cs-CZ" dirty="0" smtClean="0"/>
              <a:t>Předmětem je povolení zápisu, změny nebo výmazu údajů</a:t>
            </a:r>
          </a:p>
          <a:p>
            <a:r>
              <a:rPr lang="cs-CZ" dirty="0"/>
              <a:t>N</a:t>
            </a:r>
            <a:r>
              <a:rPr lang="cs-CZ" dirty="0" smtClean="0"/>
              <a:t>a návrh – pouze osoby uvedené v zákoně (SO u korporace) x 78 ZVŘ</a:t>
            </a:r>
          </a:p>
          <a:p>
            <a:r>
              <a:rPr lang="cs-CZ" dirty="0" smtClean="0"/>
              <a:t>Formulářové řízení</a:t>
            </a:r>
          </a:p>
          <a:p>
            <a:r>
              <a:rPr lang="cs-CZ" dirty="0" smtClean="0"/>
              <a:t>Řízení probíhá bez jednání, převážně písemné</a:t>
            </a:r>
          </a:p>
          <a:p>
            <a:r>
              <a:rPr lang="cs-CZ" dirty="0" smtClean="0"/>
              <a:t>Krátké lhůty – 5 pracovních dnů, do 3 dnů od zápisu odesílá výpis z VR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846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rozhodnutí v rejstříkovém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 podaném návrhu může soud rozhodnout tak, že: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Odmítne (usnesením) – 86 ZVŘ + výzva k nápravě odstranitelných vad</a:t>
            </a:r>
          </a:p>
          <a:p>
            <a:r>
              <a:rPr lang="cs-CZ" dirty="0" smtClean="0"/>
              <a:t>Zamítne (usnesením)</a:t>
            </a:r>
          </a:p>
          <a:p>
            <a:r>
              <a:rPr lang="cs-CZ" dirty="0" smtClean="0"/>
              <a:t>Vyhoví – výrok usnesení bude to, co je předmětem změny (usnesením nebo přímým zápisem za splnění zákonných podmínek)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85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pozornost!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cs-CZ" i="1" dirty="0" smtClean="0"/>
              <a:t>Dotazy…?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05758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podnikatele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§ 5 OZ</a:t>
            </a:r>
          </a:p>
          <a:p>
            <a:r>
              <a:rPr lang="cs-CZ" dirty="0" smtClean="0"/>
              <a:t>§ 420 (a násl.) OZ</a:t>
            </a:r>
          </a:p>
          <a:p>
            <a:r>
              <a:rPr lang="cs-CZ" dirty="0" smtClean="0"/>
              <a:t>§ 421 OZ</a:t>
            </a:r>
          </a:p>
          <a:p>
            <a:r>
              <a:rPr lang="cs-CZ" dirty="0" smtClean="0"/>
              <a:t>§ 433 OZ</a:t>
            </a:r>
          </a:p>
          <a:p>
            <a:r>
              <a:rPr lang="cs-CZ" dirty="0"/>
              <a:t>z</a:t>
            </a:r>
            <a:r>
              <a:rPr lang="cs-CZ" dirty="0" smtClean="0"/>
              <a:t>ákon č. 90/2012 Sb., o obchodních korporacích</a:t>
            </a:r>
          </a:p>
          <a:p>
            <a:r>
              <a:rPr lang="cs-CZ" dirty="0"/>
              <a:t>z</a:t>
            </a:r>
            <a:r>
              <a:rPr lang="cs-CZ" dirty="0" smtClean="0"/>
              <a:t>ákon č. 304/2013 Sb., o veřejných rejstřících fyzických a právnických osob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99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Podnikatel dle § 420 OZ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Nové vymezení podnikatele – základním kritériem zůstává činnost vykonávaná profesionálním podnikatelským způsobem</a:t>
            </a:r>
          </a:p>
          <a:p>
            <a:r>
              <a:rPr lang="cs-CZ" dirty="0" smtClean="0"/>
              <a:t>Již se nerozlišují jednotlivé kategorie podnikatele, ale jednotný pojem zahrnuje osoby fyzické i právnické</a:t>
            </a:r>
          </a:p>
          <a:p>
            <a:r>
              <a:rPr lang="cs-CZ" dirty="0" smtClean="0"/>
              <a:t>Základní znaky: samostatnost, na vlastní účet a odpovědnost, soustavnost, dosažení zisku, živnostenským nebo obdobným způsobem.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97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Podnikatel dle § 421 OZ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Fikce</a:t>
            </a: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smtClean="0"/>
              <a:t>– odst. 1 – všechny osoby zapsané v obchodním rejstříku (obchodní společnosti a družstva, fyzické osoby na vlastní žádost a při splnění kritéria obratu, další osoby – Garanční fond obchodníků s CP)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Vyvratitelná domněnka </a:t>
            </a:r>
            <a:r>
              <a:rPr lang="cs-CZ" dirty="0" smtClean="0"/>
              <a:t>– odst. 2 – definice živnosti dle ŽZ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41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definice podnikatele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Status podnikatele se relativizuje – jednotlivé znaky se budou muset posuzovat individuálně, hledisko je více materiální</a:t>
            </a:r>
          </a:p>
          <a:p>
            <a:r>
              <a:rPr lang="cs-CZ" dirty="0" smtClean="0"/>
              <a:t>Pod definici podnikatele spadá nyní celá řada dalších subjektů, které dříve nesplňovaly formální hlediska definice</a:t>
            </a:r>
          </a:p>
          <a:p>
            <a:r>
              <a:rPr lang="cs-CZ" dirty="0" smtClean="0"/>
              <a:t>Obecným východiskem bude současně § 5 OZ – povinnost profesionální péče pro podnikatele</a:t>
            </a:r>
          </a:p>
          <a:p>
            <a:r>
              <a:rPr lang="cs-CZ" dirty="0" smtClean="0"/>
              <a:t>Velký význam získává ochrana slabší strany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0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a útvary, které nejsou podnikateli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791326"/>
            <a:ext cx="9601196" cy="3084542"/>
          </a:xfrm>
        </p:spPr>
        <p:txBody>
          <a:bodyPr/>
          <a:lstStyle/>
          <a:p>
            <a:r>
              <a:rPr lang="cs-CZ" dirty="0" smtClean="0"/>
              <a:t>Společníci obchodních společností a družstev</a:t>
            </a:r>
          </a:p>
          <a:p>
            <a:r>
              <a:rPr lang="cs-CZ" dirty="0" smtClean="0"/>
              <a:t>Členové orgánů obchodních korporací</a:t>
            </a:r>
          </a:p>
          <a:p>
            <a:r>
              <a:rPr lang="cs-CZ" dirty="0" smtClean="0"/>
              <a:t>Prokuristé</a:t>
            </a:r>
          </a:p>
          <a:p>
            <a:r>
              <a:rPr lang="cs-CZ" dirty="0" smtClean="0"/>
              <a:t>Soutěžitelé</a:t>
            </a:r>
          </a:p>
          <a:p>
            <a:r>
              <a:rPr lang="cs-CZ" dirty="0" smtClean="0"/>
              <a:t>Zákazníci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05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Osoby a útvary, které nejsou </a:t>
            </a:r>
            <a:r>
              <a:rPr lang="cs-CZ" dirty="0" smtClean="0"/>
              <a:t>podnikateli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Sdružení</a:t>
            </a:r>
          </a:p>
          <a:p>
            <a:r>
              <a:rPr lang="cs-CZ" dirty="0" smtClean="0"/>
              <a:t>Společnost</a:t>
            </a:r>
          </a:p>
          <a:p>
            <a:r>
              <a:rPr lang="cs-CZ" dirty="0" smtClean="0"/>
              <a:t>Tichá společnost</a:t>
            </a:r>
          </a:p>
          <a:p>
            <a:r>
              <a:rPr lang="cs-CZ" dirty="0" smtClean="0"/>
              <a:t>Koncern</a:t>
            </a:r>
          </a:p>
          <a:p>
            <a:r>
              <a:rPr lang="cs-CZ" dirty="0" smtClean="0"/>
              <a:t>Firma</a:t>
            </a:r>
          </a:p>
          <a:p>
            <a:r>
              <a:rPr lang="cs-CZ" dirty="0" smtClean="0"/>
              <a:t>Podnik</a:t>
            </a:r>
          </a:p>
          <a:p>
            <a:r>
              <a:rPr lang="cs-CZ" dirty="0" smtClean="0"/>
              <a:t>Obchodní závod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78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Obchodní závod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422358"/>
            <a:ext cx="9601196" cy="3453510"/>
          </a:xfrm>
        </p:spPr>
        <p:txBody>
          <a:bodyPr>
            <a:normAutofit/>
          </a:bodyPr>
          <a:lstStyle/>
          <a:p>
            <a:r>
              <a:rPr lang="cs-CZ" dirty="0" smtClean="0"/>
              <a:t>V původní právní úpravě – podnik</a:t>
            </a:r>
          </a:p>
          <a:p>
            <a:r>
              <a:rPr lang="cs-CZ" dirty="0" smtClean="0"/>
              <a:t>Hromadná věc sloužící podnikateli k provozování podnikatelské činnosti</a:t>
            </a:r>
          </a:p>
          <a:p>
            <a:r>
              <a:rPr lang="cs-CZ" dirty="0" smtClean="0"/>
              <a:t>§ 502 OZ</a:t>
            </a:r>
          </a:p>
          <a:p>
            <a:r>
              <a:rPr lang="cs-CZ" dirty="0" smtClean="0"/>
              <a:t>Užší definice než podnik – jmění, které podnikatel vytvořil a které účelově určil – pasiva i aktiva, věci hmotné i nehmotné (x zaměstnanci nebo zákazníci)</a:t>
            </a:r>
          </a:p>
        </p:txBody>
      </p:sp>
    </p:spTree>
    <p:extLst>
      <p:ext uri="{BB962C8B-B14F-4D97-AF65-F5344CB8AC3E}">
        <p14:creationId xmlns:p14="http://schemas.microsoft.com/office/powerpoint/2010/main" val="1182320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3199</TotalTime>
  <Words>1497</Words>
  <Application>Microsoft Office PowerPoint</Application>
  <PresentationFormat>Širokoúhlá obrazovka</PresentationFormat>
  <Paragraphs>156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Garamond</vt:lpstr>
      <vt:lpstr>Organický</vt:lpstr>
      <vt:lpstr>Obecné úvody k právu obchodních korporací</vt:lpstr>
      <vt:lpstr>Co je třeba vědět, než se pustíte do studia korporátního práva…</vt:lpstr>
      <vt:lpstr>Pojem podnikatele</vt:lpstr>
      <vt:lpstr>Podnikatel dle § 420 OZ</vt:lpstr>
      <vt:lpstr>Podnikatel dle § 421 OZ</vt:lpstr>
      <vt:lpstr>Nová definice podnikatele</vt:lpstr>
      <vt:lpstr>Osoby a útvary, které nejsou podnikateli</vt:lpstr>
      <vt:lpstr>Osoby a útvary, které nejsou podnikateli II</vt:lpstr>
      <vt:lpstr>Obchodní závod</vt:lpstr>
      <vt:lpstr>Obchodní závod II</vt:lpstr>
      <vt:lpstr>Pobočka</vt:lpstr>
      <vt:lpstr>Jednání podnikatele</vt:lpstr>
      <vt:lpstr>Zastoupení podnikatele</vt:lpstr>
      <vt:lpstr>Zastoupení podnikatele statutárním orgánem</vt:lpstr>
      <vt:lpstr>Způsob jednání vs. vnitřní omezení jednatelského oprávnění</vt:lpstr>
      <vt:lpstr>Zákonné zastoupení podnikatele</vt:lpstr>
      <vt:lpstr>Smluvní zastoupení podnikatele</vt:lpstr>
      <vt:lpstr>Prokura</vt:lpstr>
      <vt:lpstr>Rozsah prokury</vt:lpstr>
      <vt:lpstr>Rozsah prokury</vt:lpstr>
      <vt:lpstr>Odpovědnost prokuristy za právní jednání</vt:lpstr>
      <vt:lpstr>Zvláštní případ – nezmocněné jednání</vt:lpstr>
      <vt:lpstr>Veřejný rejstřík - obchodní rejstřík</vt:lpstr>
      <vt:lpstr>Osoby, které se zapisují do OR - § 42 ZVŘ</vt:lpstr>
      <vt:lpstr>Zápisy ve veřejném rejstříku a jejich význam</vt:lpstr>
      <vt:lpstr>Rejstříkové řízení </vt:lpstr>
      <vt:lpstr>Formy rozhodnutí v rejstříkovém řízení</vt:lpstr>
      <vt:lpstr>Děkuji Vám za pozornost!</vt:lpstr>
    </vt:vector>
  </TitlesOfParts>
  <Company>PrF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Obecné úvody k právu obchodních korporací</dc:title>
  <dc:creator>Monika Tichá</dc:creator>
  <cp:lastModifiedBy>Monika Tichá</cp:lastModifiedBy>
  <cp:revision>58</cp:revision>
  <cp:lastPrinted>2015-09-14T11:12:17Z</cp:lastPrinted>
  <dcterms:created xsi:type="dcterms:W3CDTF">2015-09-10T09:22:39Z</dcterms:created>
  <dcterms:modified xsi:type="dcterms:W3CDTF">2015-09-29T06:12:31Z</dcterms:modified>
</cp:coreProperties>
</file>