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55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09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26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35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47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78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18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95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83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72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14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594F-686E-404C-9C9A-E670A7EACB21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C1BF1-963F-473C-AD22-EABC16C9F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49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>
            <p:ph type="title"/>
          </p:nvPr>
        </p:nvSpPr>
        <p:spPr>
          <a:xfrm>
            <a:off x="457200" y="0"/>
            <a:ext cx="8229600" cy="884238"/>
          </a:xfrm>
        </p:spPr>
        <p:txBody>
          <a:bodyPr rIns="132080"/>
          <a:lstStyle/>
          <a:p>
            <a:pPr eaLnBrk="1" hangingPunct="1"/>
            <a:r>
              <a:rPr lang="en-US" altLang="cs-CZ" sz="4000" smtClean="0"/>
              <a:t>Právní postavení společníků</a:t>
            </a:r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227013" y="1371600"/>
            <a:ext cx="8777287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- Možnost více podílů i vkladů - § 135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- Více druhů podílů – obsah stanoví společenská smlouva - § 136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- Možnost vydat kmenový list - § 137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- Práva: podíl na zisku, vypořádací podíl, podíl na likvidačním zůstatku (§ 161, 36, 37 n.)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              právo nařízení společnosti (§ 167 n.)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              právo na informace (§ 155 n.)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              menšinová práva (§ 187)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cs-CZ" sz="1600">
                <a:cs typeface="Arial" charset="0"/>
              </a:rPr>
              <a:t>              společnická žaloba (§ 157 n.)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600">
                <a:cs typeface="Arial" charset="0"/>
              </a:rPr>
              <a:t>Povinnosti: vkladová (§ 150), příplatková povinnost (§ 162), povinnost odevzdat kmenový list (§ 152)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600">
                <a:cs typeface="Arial" charset="0"/>
              </a:rPr>
              <a:t> Podíl jako věc: převod, přechod, rozdělení, výkon rozhodnutí, exekuce (§ 207, 211, 42, 43, 206)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600">
                <a:cs typeface="Arial" charset="0"/>
              </a:rPr>
              <a:t> Vznik účasti společníka: vznik společnosti, převod a přechod podílu, převzetí vkladové povinnosti při zvýšení základního kapitálu </a:t>
            </a:r>
            <a:endParaRPr lang="cs-CZ" altLang="cs-CZ" sz="1600"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en-US" altLang="cs-CZ" sz="1600">
                <a:cs typeface="Arial" charset="0"/>
              </a:rPr>
              <a:t>Zánik účasti: vyloučení, vystoupení, dohoda, zrušení účasti soudem, vyloučení rozhodnutím soudu, další způsoby zániku, převod a přechod podílu, zánik s.r. o. </a:t>
            </a:r>
          </a:p>
        </p:txBody>
      </p:sp>
    </p:spTree>
    <p:extLst>
      <p:ext uri="{BB962C8B-B14F-4D97-AF65-F5344CB8AC3E}">
        <p14:creationId xmlns:p14="http://schemas.microsoft.com/office/powerpoint/2010/main" val="408425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727" y="-171400"/>
            <a:ext cx="8229600" cy="792088"/>
          </a:xfrm>
        </p:spPr>
        <p:txBody>
          <a:bodyPr/>
          <a:lstStyle/>
          <a:p>
            <a:r>
              <a:rPr lang="cs-CZ" dirty="0" smtClean="0"/>
              <a:t>Kmenový list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760929"/>
            <a:ext cx="4176464" cy="648072"/>
          </a:xfrm>
          <a:prstGeom prst="rect">
            <a:avLst/>
          </a:prstGeom>
          <a:solidFill>
            <a:srgbClr val="00206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Právní povaha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2429100"/>
            <a:ext cx="4176464" cy="648072"/>
          </a:xfrm>
          <a:prstGeom prst="rect">
            <a:avLst/>
          </a:prstGeom>
          <a:solidFill>
            <a:srgbClr val="00206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Náležitosti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71669" y="4383675"/>
            <a:ext cx="4176464" cy="648072"/>
          </a:xfrm>
          <a:prstGeom prst="rect">
            <a:avLst/>
          </a:prstGeom>
          <a:solidFill>
            <a:srgbClr val="00206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Omezení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1669" y="1573085"/>
            <a:ext cx="8404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Cenný papír na řad. Nelze vydat jako zaknihovaný cenný papír. Může být vydán pro každý druh podílu.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7504" y="3077172"/>
            <a:ext cx="9036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/>
              <a:t>Označení, že jde o kmenový list, jednoznačná identifikace společnosti, výše vkladu připadající na podíl, jednoznačná identifikace společníka, označení podílu, k němuž byl list vydán, označení kmenového listu.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7504" y="5117412"/>
            <a:ext cx="9036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 pouze k podílu, jehož převoditelnost není omezena ani podmíněna,</a:t>
            </a:r>
          </a:p>
          <a:p>
            <a:r>
              <a:rPr lang="cs-CZ" sz="2400" dirty="0" smtClean="0"/>
              <a:t>- vydání musí určit společenská smlouva</a:t>
            </a:r>
          </a:p>
          <a:p>
            <a:r>
              <a:rPr lang="cs-CZ" sz="2400" dirty="0" smtClean="0"/>
              <a:t>- nemůže být veřejně nabízen ani přijat k obchodování na evropském regulovaném trhu nebo jiném veřejném trhu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635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4"/>
          <p:cNvSpPr txBox="1">
            <a:spLocks noChangeArrowheads="1"/>
          </p:cNvSpPr>
          <p:nvPr/>
        </p:nvSpPr>
        <p:spPr bwMode="auto">
          <a:xfrm>
            <a:off x="468313" y="404813"/>
            <a:ext cx="820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rgbClr val="000000"/>
                </a:solidFill>
              </a:rPr>
              <a:t>Vznik a zánik účasti společníka na společnosti s ručením omezeným</a:t>
            </a:r>
          </a:p>
        </p:txBody>
      </p:sp>
      <p:sp>
        <p:nvSpPr>
          <p:cNvPr id="7171" name="Obdélník 5"/>
          <p:cNvSpPr>
            <a:spLocks noChangeArrowheads="1"/>
          </p:cNvSpPr>
          <p:nvPr/>
        </p:nvSpPr>
        <p:spPr bwMode="auto">
          <a:xfrm>
            <a:off x="246063" y="3355975"/>
            <a:ext cx="2230437" cy="431800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Vznik společnosti</a:t>
            </a:r>
          </a:p>
        </p:txBody>
      </p:sp>
      <p:sp>
        <p:nvSpPr>
          <p:cNvPr id="7172" name="Obdélník 6"/>
          <p:cNvSpPr>
            <a:spLocks noChangeArrowheads="1"/>
          </p:cNvSpPr>
          <p:nvPr/>
        </p:nvSpPr>
        <p:spPr bwMode="auto">
          <a:xfrm>
            <a:off x="2570163" y="1538288"/>
            <a:ext cx="3024187" cy="433387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Převod podílu § 207 - 210</a:t>
            </a:r>
          </a:p>
        </p:txBody>
      </p:sp>
      <p:sp>
        <p:nvSpPr>
          <p:cNvPr id="7173" name="Obdélník 7"/>
          <p:cNvSpPr>
            <a:spLocks noChangeArrowheads="1"/>
          </p:cNvSpPr>
          <p:nvPr/>
        </p:nvSpPr>
        <p:spPr bwMode="auto">
          <a:xfrm>
            <a:off x="2579688" y="2133600"/>
            <a:ext cx="2736850" cy="431800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Přechod podílu § 42, 211</a:t>
            </a:r>
          </a:p>
        </p:txBody>
      </p:sp>
      <p:sp>
        <p:nvSpPr>
          <p:cNvPr id="7174" name="Obdélník 8"/>
          <p:cNvSpPr>
            <a:spLocks noChangeArrowheads="1"/>
          </p:cNvSpPr>
          <p:nvPr/>
        </p:nvSpPr>
        <p:spPr bwMode="auto">
          <a:xfrm>
            <a:off x="214313" y="3940175"/>
            <a:ext cx="3311525" cy="928688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Převzetí vkladové povinnosti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při zvýšení základního kapitálu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§ 219 - 226</a:t>
            </a:r>
          </a:p>
        </p:txBody>
      </p:sp>
      <p:sp>
        <p:nvSpPr>
          <p:cNvPr id="7175" name="Obdélník 9"/>
          <p:cNvSpPr>
            <a:spLocks noChangeArrowheads="1"/>
          </p:cNvSpPr>
          <p:nvPr/>
        </p:nvSpPr>
        <p:spPr bwMode="auto">
          <a:xfrm>
            <a:off x="4983163" y="4868863"/>
            <a:ext cx="3960812" cy="431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Vyloučení § 204, § 151(§ 239 NOZ) </a:t>
            </a:r>
          </a:p>
        </p:txBody>
      </p:sp>
      <p:sp>
        <p:nvSpPr>
          <p:cNvPr id="7176" name="Obdélník 10"/>
          <p:cNvSpPr>
            <a:spLocks noChangeArrowheads="1"/>
          </p:cNvSpPr>
          <p:nvPr/>
        </p:nvSpPr>
        <p:spPr bwMode="auto">
          <a:xfrm>
            <a:off x="5943600" y="3371850"/>
            <a:ext cx="2951163" cy="62865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Vystoupení (§ 164, 202, 207))</a:t>
            </a:r>
          </a:p>
        </p:txBody>
      </p:sp>
      <p:sp>
        <p:nvSpPr>
          <p:cNvPr id="7177" name="Obdélník 11"/>
          <p:cNvSpPr>
            <a:spLocks noChangeArrowheads="1"/>
          </p:cNvSpPr>
          <p:nvPr/>
        </p:nvSpPr>
        <p:spPr bwMode="auto">
          <a:xfrm>
            <a:off x="5943600" y="4189413"/>
            <a:ext cx="2951163" cy="431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Dohoda společníků (§ 203)</a:t>
            </a:r>
          </a:p>
        </p:txBody>
      </p:sp>
      <p:sp>
        <p:nvSpPr>
          <p:cNvPr id="7178" name="Obdélník 12"/>
          <p:cNvSpPr>
            <a:spLocks noChangeArrowheads="1"/>
          </p:cNvSpPr>
          <p:nvPr/>
        </p:nvSpPr>
        <p:spPr bwMode="auto">
          <a:xfrm>
            <a:off x="4479925" y="5516563"/>
            <a:ext cx="4464050" cy="431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Zrušení účasti společníka soudem (§ 205)</a:t>
            </a:r>
          </a:p>
        </p:txBody>
      </p:sp>
      <p:sp>
        <p:nvSpPr>
          <p:cNvPr id="7179" name="Obdélník 14"/>
          <p:cNvSpPr>
            <a:spLocks noChangeArrowheads="1"/>
          </p:cNvSpPr>
          <p:nvPr/>
        </p:nvSpPr>
        <p:spPr bwMode="auto">
          <a:xfrm>
            <a:off x="6219825" y="2782888"/>
            <a:ext cx="2663825" cy="431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Zánik společnosti</a:t>
            </a:r>
          </a:p>
        </p:txBody>
      </p:sp>
      <p:sp>
        <p:nvSpPr>
          <p:cNvPr id="7180" name="Obdélník 15"/>
          <p:cNvSpPr>
            <a:spLocks noChangeArrowheads="1"/>
          </p:cNvSpPr>
          <p:nvPr/>
        </p:nvSpPr>
        <p:spPr bwMode="auto">
          <a:xfrm>
            <a:off x="4781550" y="6165850"/>
            <a:ext cx="4105275" cy="431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</a:rPr>
              <a:t>Speciální důvody zániku účasti (§ 206)</a:t>
            </a:r>
          </a:p>
        </p:txBody>
      </p:sp>
      <p:sp>
        <p:nvSpPr>
          <p:cNvPr id="7181" name="TextovéPole 16"/>
          <p:cNvSpPr txBox="1">
            <a:spLocks noChangeArrowheads="1"/>
          </p:cNvSpPr>
          <p:nvPr/>
        </p:nvSpPr>
        <p:spPr bwMode="auto">
          <a:xfrm>
            <a:off x="179388" y="908050"/>
            <a:ext cx="239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rgbClr val="002060"/>
                </a:solidFill>
              </a:rPr>
              <a:t>Vznik účasti</a:t>
            </a:r>
          </a:p>
        </p:txBody>
      </p:sp>
      <p:sp>
        <p:nvSpPr>
          <p:cNvPr id="7182" name="TextovéPole 17"/>
          <p:cNvSpPr txBox="1">
            <a:spLocks noChangeArrowheads="1"/>
          </p:cNvSpPr>
          <p:nvPr/>
        </p:nvSpPr>
        <p:spPr bwMode="auto">
          <a:xfrm>
            <a:off x="5757863" y="981075"/>
            <a:ext cx="3128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rgbClr val="C00000"/>
                </a:solidFill>
              </a:rPr>
              <a:t>Zánik účasti</a:t>
            </a:r>
          </a:p>
        </p:txBody>
      </p:sp>
      <p:cxnSp>
        <p:nvCxnSpPr>
          <p:cNvPr id="7183" name="Přímá spojnice se šipkou 2"/>
          <p:cNvCxnSpPr>
            <a:cxnSpLocks noChangeShapeType="1"/>
          </p:cNvCxnSpPr>
          <p:nvPr/>
        </p:nvCxnSpPr>
        <p:spPr bwMode="auto">
          <a:xfrm>
            <a:off x="755650" y="1277938"/>
            <a:ext cx="0" cy="17208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4" name="Přímá spojnice se šipkou 4"/>
          <p:cNvCxnSpPr>
            <a:cxnSpLocks noChangeShapeType="1"/>
          </p:cNvCxnSpPr>
          <p:nvPr/>
        </p:nvCxnSpPr>
        <p:spPr bwMode="auto">
          <a:xfrm>
            <a:off x="755650" y="1277938"/>
            <a:ext cx="1295400" cy="4762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5" name="Přímá spojnice se šipkou 6"/>
          <p:cNvCxnSpPr>
            <a:cxnSpLocks noChangeShapeType="1"/>
          </p:cNvCxnSpPr>
          <p:nvPr/>
        </p:nvCxnSpPr>
        <p:spPr bwMode="auto">
          <a:xfrm>
            <a:off x="6834188" y="1349375"/>
            <a:ext cx="0" cy="13589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6" name="Přímá spojnice se šipkou 8"/>
          <p:cNvCxnSpPr>
            <a:cxnSpLocks noChangeShapeType="1"/>
          </p:cNvCxnSpPr>
          <p:nvPr/>
        </p:nvCxnSpPr>
        <p:spPr bwMode="auto">
          <a:xfrm flipH="1">
            <a:off x="6011863" y="1349375"/>
            <a:ext cx="822325" cy="4953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23707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90488"/>
            <a:ext cx="8229600" cy="674687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Uvolněný podíl (§ 212 ZOK)</a:t>
            </a:r>
          </a:p>
        </p:txBody>
      </p:sp>
      <p:sp>
        <p:nvSpPr>
          <p:cNvPr id="8195" name="TextovéPole 4"/>
          <p:cNvSpPr txBox="1">
            <a:spLocks noChangeArrowheads="1"/>
          </p:cNvSpPr>
          <p:nvPr/>
        </p:nvSpPr>
        <p:spPr bwMode="auto">
          <a:xfrm>
            <a:off x="250825" y="836613"/>
            <a:ext cx="8353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Char char="-"/>
            </a:pPr>
            <a:r>
              <a:rPr lang="cs-CZ" altLang="cs-CZ" sz="1800">
                <a:solidFill>
                  <a:srgbClr val="000000"/>
                </a:solidFill>
              </a:rPr>
              <a:t>podíl společníka, jehož účast zanikla jinak než převodem podílu</a:t>
            </a:r>
          </a:p>
          <a:p>
            <a:pPr eaLnBrk="1" hangingPunct="1">
              <a:spcBef>
                <a:spcPct val="0"/>
              </a:spcBef>
              <a:buSzTx/>
              <a:buFontTx/>
              <a:buChar char="-"/>
            </a:pPr>
            <a:r>
              <a:rPr lang="cs-CZ" altLang="cs-CZ" sz="1800">
                <a:solidFill>
                  <a:srgbClr val="000000"/>
                </a:solidFill>
              </a:rPr>
              <a:t>společnost  nakládá s podílem jako zmocněnec</a:t>
            </a:r>
          </a:p>
          <a:p>
            <a:pPr eaLnBrk="1" hangingPunct="1">
              <a:spcBef>
                <a:spcPct val="0"/>
              </a:spcBef>
              <a:buSzTx/>
              <a:buFontTx/>
              <a:buChar char="-"/>
            </a:pPr>
            <a:r>
              <a:rPr lang="cs-CZ" altLang="cs-CZ" sz="1800">
                <a:solidFill>
                  <a:srgbClr val="000000"/>
                </a:solidFill>
              </a:rPr>
              <a:t>práva a povinnosti spojená s uvolněným podílem nelze vykonávat</a:t>
            </a:r>
          </a:p>
        </p:txBody>
      </p:sp>
      <p:sp>
        <p:nvSpPr>
          <p:cNvPr id="8196" name="Obdélník 5"/>
          <p:cNvSpPr>
            <a:spLocks noChangeArrowheads="1"/>
          </p:cNvSpPr>
          <p:nvPr/>
        </p:nvSpPr>
        <p:spPr bwMode="auto">
          <a:xfrm>
            <a:off x="1908175" y="1844675"/>
            <a:ext cx="3887788" cy="504825"/>
          </a:xfrm>
          <a:prstGeom prst="rect">
            <a:avLst/>
          </a:prstGeom>
          <a:solidFill>
            <a:srgbClr val="92D05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2000">
                <a:solidFill>
                  <a:srgbClr val="000000"/>
                </a:solidFill>
              </a:rPr>
              <a:t>Co společnost udělá s podílem</a:t>
            </a:r>
          </a:p>
        </p:txBody>
      </p:sp>
      <p:sp>
        <p:nvSpPr>
          <p:cNvPr id="8197" name="TextovéPole 6"/>
          <p:cNvSpPr txBox="1">
            <a:spLocks noChangeArrowheads="1"/>
          </p:cNvSpPr>
          <p:nvPr/>
        </p:nvSpPr>
        <p:spPr bwMode="auto">
          <a:xfrm>
            <a:off x="395288" y="2565400"/>
            <a:ext cx="8497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rgbClr val="000000"/>
                </a:solidFill>
              </a:rPr>
              <a:t>- Prodá za přiměřenou cenu bez zbytečného odkladu.</a:t>
            </a:r>
          </a:p>
        </p:txBody>
      </p:sp>
      <p:sp>
        <p:nvSpPr>
          <p:cNvPr id="8198" name="TextovéPole 7"/>
          <p:cNvSpPr txBox="1">
            <a:spLocks noChangeArrowheads="1"/>
          </p:cNvSpPr>
          <p:nvPr/>
        </p:nvSpPr>
        <p:spPr bwMode="auto">
          <a:xfrm>
            <a:off x="2411413" y="2997200"/>
            <a:ext cx="6481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Char char="-"/>
            </a:pPr>
            <a:r>
              <a:rPr lang="cs-CZ" altLang="cs-CZ" sz="1800">
                <a:solidFill>
                  <a:srgbClr val="000000"/>
                </a:solidFill>
              </a:rPr>
              <a:t>společníci mají předkupní právo (§ 2140 n. NOZ)</a:t>
            </a:r>
          </a:p>
          <a:p>
            <a:pPr eaLnBrk="1" hangingPunct="1">
              <a:spcBef>
                <a:spcPct val="0"/>
              </a:spcBef>
              <a:buSzTx/>
              <a:buFontTx/>
              <a:buChar char="-"/>
            </a:pPr>
            <a:r>
              <a:rPr lang="cs-CZ" altLang="cs-CZ" sz="1800">
                <a:solidFill>
                  <a:srgbClr val="000000"/>
                </a:solidFill>
              </a:rPr>
              <a:t>výtěžek tvoří vypořádací podíl, odečtou se náklady a započtou se pohledávky a společnost  jej vyplatí oprávněnému </a:t>
            </a:r>
          </a:p>
        </p:txBody>
      </p:sp>
      <p:sp>
        <p:nvSpPr>
          <p:cNvPr id="8199" name="TextovéPole 9"/>
          <p:cNvSpPr txBox="1">
            <a:spLocks noChangeArrowheads="1"/>
          </p:cNvSpPr>
          <p:nvPr/>
        </p:nvSpPr>
        <p:spPr bwMode="auto">
          <a:xfrm>
            <a:off x="395288" y="4238625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solidFill>
                  <a:srgbClr val="000000"/>
                </a:solidFill>
              </a:rPr>
              <a:t>- Nezdaří se prodat do 3 měsíců nebo je převod podílu omezený nebo vyloučený</a:t>
            </a:r>
          </a:p>
        </p:txBody>
      </p:sp>
      <p:sp>
        <p:nvSpPr>
          <p:cNvPr id="8200" name="TextovéPole 10"/>
          <p:cNvSpPr txBox="1">
            <a:spLocks noChangeArrowheads="1"/>
          </p:cNvSpPr>
          <p:nvPr/>
        </p:nvSpPr>
        <p:spPr bwMode="auto">
          <a:xfrm>
            <a:off x="2479675" y="4619625"/>
            <a:ext cx="6408738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7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6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Char char="-"/>
            </a:pPr>
            <a:r>
              <a:rPr lang="cs-CZ" altLang="cs-CZ" sz="1800">
                <a:solidFill>
                  <a:srgbClr val="000000"/>
                </a:solidFill>
              </a:rPr>
              <a:t>Výše vypořádacího podílu se určí z účetní závěrky ke dni zániku účasti (vlastní kapitál) a do 1 měsíce vyplatí oprávněnému</a:t>
            </a:r>
          </a:p>
          <a:p>
            <a:pPr eaLnBrk="1" hangingPunct="1">
              <a:spcBef>
                <a:spcPct val="0"/>
              </a:spcBef>
              <a:buSzTx/>
              <a:buFontTx/>
              <a:buChar char="-"/>
            </a:pPr>
            <a:r>
              <a:rPr lang="cs-CZ" altLang="cs-CZ" sz="1800">
                <a:solidFill>
                  <a:srgbClr val="000000"/>
                </a:solidFill>
              </a:rPr>
              <a:t>Nejpozději do 1 měsíce po vyplacení rozhodne společnost (VH) o přechodu uvolněného podílu na zbývající společníky, jinak sníží základní kapitál o vklad společníka, jehož účast zanikla</a:t>
            </a:r>
          </a:p>
        </p:txBody>
      </p:sp>
    </p:spTree>
    <p:extLst>
      <p:ext uri="{BB962C8B-B14F-4D97-AF65-F5344CB8AC3E}">
        <p14:creationId xmlns:p14="http://schemas.microsoft.com/office/powerpoint/2010/main" val="24957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490</Words>
  <Application>Microsoft Office PowerPoint</Application>
  <PresentationFormat>Předvádění na obrazovce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Právní postavení společníků</vt:lpstr>
      <vt:lpstr>Kmenový list</vt:lpstr>
      <vt:lpstr>Prezentace aplikace PowerPoint</vt:lpstr>
      <vt:lpstr>Uvolněný podíl (§ 212 ZOK)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postavení společníků</dc:title>
  <dc:creator>Jarmila Pokorná</dc:creator>
  <cp:lastModifiedBy>Jarmila Pokorná</cp:lastModifiedBy>
  <cp:revision>3</cp:revision>
  <dcterms:created xsi:type="dcterms:W3CDTF">2015-11-18T11:58:41Z</dcterms:created>
  <dcterms:modified xsi:type="dcterms:W3CDTF">2015-11-18T12:31:03Z</dcterms:modified>
</cp:coreProperties>
</file>