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CC"/>
    <a:srgbClr val="006600"/>
    <a:srgbClr val="CCFFCC"/>
    <a:srgbClr val="99FFCC"/>
    <a:srgbClr val="66FF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DF01-B9F7-4F7B-AF0C-7FF928A6DE52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0AB-18A5-421A-A9C8-036FCBD41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01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DF01-B9F7-4F7B-AF0C-7FF928A6DE52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0AB-18A5-421A-A9C8-036FCBD41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08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DF01-B9F7-4F7B-AF0C-7FF928A6DE52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0AB-18A5-421A-A9C8-036FCBD41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11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DF01-B9F7-4F7B-AF0C-7FF928A6DE52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0AB-18A5-421A-A9C8-036FCBD41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98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DF01-B9F7-4F7B-AF0C-7FF928A6DE52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0AB-18A5-421A-A9C8-036FCBD41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21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DF01-B9F7-4F7B-AF0C-7FF928A6DE52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0AB-18A5-421A-A9C8-036FCBD41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60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DF01-B9F7-4F7B-AF0C-7FF928A6DE52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0AB-18A5-421A-A9C8-036FCBD41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73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DF01-B9F7-4F7B-AF0C-7FF928A6DE52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0AB-18A5-421A-A9C8-036FCBD41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66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DF01-B9F7-4F7B-AF0C-7FF928A6DE52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0AB-18A5-421A-A9C8-036FCBD41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5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DF01-B9F7-4F7B-AF0C-7FF928A6DE52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0AB-18A5-421A-A9C8-036FCBD41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209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DF01-B9F7-4F7B-AF0C-7FF928A6DE52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60AB-18A5-421A-A9C8-036FCBD41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7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8DF01-B9F7-4F7B-AF0C-7FF928A6DE52}" type="datetimeFigureOut">
              <a:rPr lang="cs-CZ" smtClean="0"/>
              <a:t>13.10.2015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260AB-18A5-421A-A9C8-036FCBD41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51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800200"/>
          </a:xfrm>
          <a:solidFill>
            <a:srgbClr val="FF0000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Výhrady k mezinárodním lidskoprávním smlouvám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3356992"/>
            <a:ext cx="7056784" cy="2592288"/>
          </a:xfrm>
          <a:solidFill>
            <a:srgbClr val="FFFF00"/>
          </a:solidFill>
        </p:spPr>
        <p:txBody>
          <a:bodyPr>
            <a:normAutofit fontScale="70000" lnSpcReduction="20000"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rgbClr val="A50021"/>
                </a:solidFill>
              </a:rPr>
              <a:t>prof. JUDr. Vladimír Týč, CSc., Masarykova univerzita</a:t>
            </a:r>
          </a:p>
          <a:p>
            <a:endParaRPr lang="cs-CZ" b="1" dirty="0" smtClean="0">
              <a:solidFill>
                <a:srgbClr val="A50021"/>
              </a:solidFill>
            </a:endParaRPr>
          </a:p>
          <a:p>
            <a:r>
              <a:rPr lang="cs-CZ" b="1" i="1" dirty="0" smtClean="0"/>
              <a:t>Mezinárodní </a:t>
            </a:r>
            <a:r>
              <a:rPr lang="cs-CZ" b="1" i="1" dirty="0"/>
              <a:t>lidskoprávní závazky postkomunistických zemí: </a:t>
            </a:r>
            <a:r>
              <a:rPr lang="cs-CZ" b="1" i="1" dirty="0" smtClean="0"/>
              <a:t>příklady </a:t>
            </a:r>
            <a:r>
              <a:rPr lang="cs-CZ" b="1" i="1" dirty="0"/>
              <a:t>České republiky a </a:t>
            </a:r>
            <a:r>
              <a:rPr lang="cs-CZ" b="1" i="1" dirty="0" smtClean="0"/>
              <a:t>Slovenska</a:t>
            </a:r>
          </a:p>
          <a:p>
            <a:r>
              <a:rPr lang="cs-CZ" b="1" i="1" dirty="0" smtClean="0"/>
              <a:t>Praha 2015</a:t>
            </a:r>
            <a:endParaRPr 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478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Problematické důsledky neplatných výhrad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effectLst/>
              </a:rPr>
              <a:t>VÝHRADY NEPLATNÉ:</a:t>
            </a:r>
          </a:p>
          <a:p>
            <a:r>
              <a:rPr lang="cs-CZ" dirty="0" err="1" smtClean="0">
                <a:effectLst/>
              </a:rPr>
              <a:t>ESLP</a:t>
            </a:r>
            <a:r>
              <a:rPr lang="cs-CZ" dirty="0" smtClean="0">
                <a:effectLst/>
              </a:rPr>
              <a:t>: </a:t>
            </a:r>
            <a:r>
              <a:rPr lang="cs-CZ" dirty="0" err="1" smtClean="0">
                <a:effectLst/>
              </a:rPr>
              <a:t>Belilos</a:t>
            </a:r>
            <a:r>
              <a:rPr lang="cs-CZ" dirty="0" smtClean="0">
                <a:effectLst/>
              </a:rPr>
              <a:t> 1988 - interpretační prohlášení (= výhrada) je v rozporu s čl. 57, "Švýcarsko je vázáno úmluvou", </a:t>
            </a:r>
            <a:r>
              <a:rPr lang="cs-CZ" dirty="0" err="1" smtClean="0">
                <a:effectLst/>
              </a:rPr>
              <a:t>Loizidou</a:t>
            </a:r>
            <a:r>
              <a:rPr lang="cs-CZ" dirty="0" smtClean="0">
                <a:effectLst/>
              </a:rPr>
              <a:t> - totéž </a:t>
            </a:r>
          </a:p>
          <a:p>
            <a:r>
              <a:rPr lang="cs-CZ" dirty="0" smtClean="0">
                <a:effectLst/>
              </a:rPr>
              <a:t>= </a:t>
            </a:r>
            <a:r>
              <a:rPr lang="cs-CZ" u="sng" dirty="0" smtClean="0">
                <a:effectLst/>
              </a:rPr>
              <a:t>k výhradě se nepřihlíží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Výbor pro LP - General Comment 24: Při uplatnění neplatné výhrady </a:t>
            </a:r>
            <a:r>
              <a:rPr lang="cs-CZ" u="sng" dirty="0" smtClean="0">
                <a:effectLst/>
              </a:rPr>
              <a:t>Pakt nebude účinný</a:t>
            </a:r>
            <a:r>
              <a:rPr lang="cs-CZ" dirty="0" smtClean="0">
                <a:effectLst/>
              </a:rPr>
              <a:t> vůči státu, který takovou výhradu učinil (?)</a:t>
            </a:r>
          </a:p>
          <a:p>
            <a:r>
              <a:rPr lang="cs-CZ" i="1" dirty="0" smtClean="0">
                <a:solidFill>
                  <a:srgbClr val="C00000"/>
                </a:solidFill>
                <a:effectLst/>
              </a:rPr>
              <a:t>= dvě protikladná řešení důsledků neplatné výhrady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570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3. Zvláštní role kontrolního orgánu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Důsledky nedovolené výhrady: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nejasné – nejsou nikde stanoveny</a:t>
            </a:r>
          </a:p>
          <a:p>
            <a:r>
              <a:rPr lang="cs-CZ" dirty="0" smtClean="0">
                <a:effectLst/>
              </a:rPr>
              <a:t>kdo určí zda je nedovolená a pokud ano, její důsledky</a:t>
            </a:r>
          </a:p>
          <a:p>
            <a:r>
              <a:rPr lang="cs-CZ" dirty="0" smtClean="0">
                <a:effectLst/>
              </a:rPr>
              <a:t>co pak dál</a:t>
            </a:r>
          </a:p>
          <a:p>
            <a:r>
              <a:rPr lang="cs-CZ" dirty="0" smtClean="0">
                <a:effectLst/>
              </a:rPr>
              <a:t>jedině orgány pověřené kontrolou, příp. řešením sporů</a:t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783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66FF66"/>
          </a:solidFill>
        </p:spPr>
        <p:txBody>
          <a:bodyPr>
            <a:normAutofit/>
          </a:bodyPr>
          <a:lstStyle/>
          <a:p>
            <a:r>
              <a:rPr lang="cs-CZ" dirty="0"/>
              <a:t>M</a:t>
            </a:r>
            <a:r>
              <a:rPr lang="cs-CZ" dirty="0" smtClean="0">
                <a:effectLst/>
              </a:rPr>
              <a:t>ůže kontrolní orgán posuzovat přípustnost výhrad 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0480"/>
          </a:xfrm>
          <a:solidFill>
            <a:srgbClr val="CCFFCC"/>
          </a:solidFill>
        </p:spPr>
        <p:txBody>
          <a:bodyPr>
            <a:normAutofit fontScale="70000" lnSpcReduction="20000"/>
          </a:bodyPr>
          <a:lstStyle/>
          <a:p>
            <a:r>
              <a:rPr lang="cs-CZ" dirty="0" err="1" smtClean="0">
                <a:effectLst/>
              </a:rPr>
              <a:t>VÚSP</a:t>
            </a:r>
            <a:r>
              <a:rPr lang="cs-CZ" dirty="0" smtClean="0">
                <a:effectLst/>
              </a:rPr>
              <a:t> s těmito orgány nepočítala - nestanoví jejich pravomoc</a:t>
            </a:r>
          </a:p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b="1" dirty="0" err="1" smtClean="0">
                <a:solidFill>
                  <a:srgbClr val="0000CC"/>
                </a:solidFill>
                <a:effectLst/>
              </a:rPr>
              <a:t>KMP</a:t>
            </a:r>
            <a:r>
              <a:rPr lang="cs-CZ" b="1" dirty="0" smtClean="0">
                <a:solidFill>
                  <a:srgbClr val="0000CC"/>
                </a:solidFill>
                <a:effectLst/>
              </a:rPr>
              <a:t> - Draft </a:t>
            </a:r>
            <a:r>
              <a:rPr lang="cs-CZ" b="1" dirty="0" err="1" smtClean="0">
                <a:solidFill>
                  <a:srgbClr val="0000CC"/>
                </a:solidFill>
                <a:effectLst/>
              </a:rPr>
              <a:t>guideline</a:t>
            </a:r>
            <a:r>
              <a:rPr lang="cs-CZ" b="1" dirty="0" smtClean="0">
                <a:solidFill>
                  <a:srgbClr val="0000CC"/>
                </a:solidFill>
                <a:effectLst/>
              </a:rPr>
              <a:t> - </a:t>
            </a:r>
            <a:r>
              <a:rPr lang="cs-CZ" b="1" dirty="0" err="1" smtClean="0">
                <a:solidFill>
                  <a:srgbClr val="0000CC"/>
                </a:solidFill>
                <a:effectLst/>
              </a:rPr>
              <a:t>61th</a:t>
            </a:r>
            <a:r>
              <a:rPr lang="cs-CZ" b="1" dirty="0" smtClean="0">
                <a:solidFill>
                  <a:srgbClr val="0000CC"/>
                </a:solidFill>
                <a:effectLst/>
              </a:rPr>
              <a:t> session:</a:t>
            </a:r>
          </a:p>
          <a:p>
            <a:r>
              <a:rPr lang="cs-CZ" dirty="0" smtClean="0">
                <a:effectLst/>
              </a:rPr>
              <a:t>1) Ano, při výkonu funkcí může posuzovat</a:t>
            </a:r>
          </a:p>
          <a:p>
            <a:r>
              <a:rPr lang="cs-CZ" dirty="0" smtClean="0">
                <a:effectLst/>
              </a:rPr>
              <a:t>2) Ale musí to být orgán s rozhodovací pravomocí</a:t>
            </a:r>
          </a:p>
          <a:p>
            <a:r>
              <a:rPr lang="cs-CZ" dirty="0" smtClean="0">
                <a:effectLst/>
              </a:rPr>
              <a:t>3) Nemůže svým rozhodnutím nahradit souhlas státu být vázán smlouvou (= diskutabilní, znamená to, že výhrada znamená nesouhlas s plným zněním smlouvy, tedy se smlouvou - ? -- nebo se jen nepřihlíží k výhradě ?)</a:t>
            </a:r>
          </a:p>
          <a:p>
            <a:r>
              <a:rPr lang="cs-CZ" dirty="0" smtClean="0">
                <a:effectLst/>
              </a:rPr>
              <a:t>4) Nezáleží na postoji ostatních států (argument Švýcarska - </a:t>
            </a:r>
            <a:r>
              <a:rPr lang="cs-CZ" dirty="0" err="1" smtClean="0">
                <a:effectLst/>
              </a:rPr>
              <a:t>Belilos</a:t>
            </a:r>
            <a:r>
              <a:rPr lang="cs-CZ" dirty="0" smtClean="0">
                <a:effectLst/>
              </a:rPr>
              <a:t>)</a:t>
            </a:r>
          </a:p>
          <a:p>
            <a:r>
              <a:rPr lang="cs-CZ" dirty="0" smtClean="0">
                <a:effectLst/>
              </a:rPr>
              <a:t>5) neplatnost výhrady nezpůsobuje mezinárodní odpovědnost</a:t>
            </a:r>
          </a:p>
          <a:p>
            <a:r>
              <a:rPr lang="cs-CZ" dirty="0" smtClean="0">
                <a:effectLst/>
              </a:rPr>
              <a:t>6) neplatné i nedovolené výhrady: nemají právní účinky (takže se k nim prostě nepřihlíží 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177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cs-CZ" dirty="0" smtClean="0">
                <a:effectLst/>
              </a:rPr>
              <a:t>tedy:</a:t>
            </a:r>
          </a:p>
          <a:p>
            <a:r>
              <a:rPr lang="cs-CZ" dirty="0" smtClean="0">
                <a:effectLst/>
              </a:rPr>
              <a:t>nikoli jako samostatnou otázku - nemá pravomoc</a:t>
            </a:r>
          </a:p>
          <a:p>
            <a:r>
              <a:rPr lang="cs-CZ" dirty="0" smtClean="0">
                <a:effectLst/>
              </a:rPr>
              <a:t>ale určitě ano v konkrétních případech při jejich rozhodování, musí totiž vymezit rozsah vázanosti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368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Celkové závěry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Nepřípustnost výhrady: rozpor s předmětem a účelem smlouvy – velmi častý výskyt</a:t>
            </a:r>
          </a:p>
          <a:p>
            <a:endParaRPr lang="cs-CZ" dirty="0"/>
          </a:p>
          <a:p>
            <a:r>
              <a:rPr lang="cs-CZ" dirty="0" smtClean="0"/>
              <a:t>Specifikum smluv o LP v podobě povahy </a:t>
            </a:r>
            <a:r>
              <a:rPr lang="cs-CZ" dirty="0" err="1" smtClean="0"/>
              <a:t>erga</a:t>
            </a:r>
            <a:r>
              <a:rPr lang="cs-CZ" dirty="0" smtClean="0"/>
              <a:t> </a:t>
            </a:r>
            <a:r>
              <a:rPr lang="cs-CZ" dirty="0" err="1" smtClean="0"/>
              <a:t>omnes</a:t>
            </a:r>
            <a:r>
              <a:rPr lang="cs-CZ" dirty="0" smtClean="0"/>
              <a:t> (ryze právní důsledky výhrad nenastávají pro vztahy mezi smluvními státy, nepoužitelnost </a:t>
            </a:r>
            <a:r>
              <a:rPr lang="cs-CZ" dirty="0" err="1" smtClean="0"/>
              <a:t>VÚSP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i="1" dirty="0" smtClean="0"/>
              <a:t>je kompenzováno </a:t>
            </a:r>
          </a:p>
          <a:p>
            <a:r>
              <a:rPr lang="cs-CZ" dirty="0" smtClean="0"/>
              <a:t>specifikem existence kontrolních orgánů a jejich pravomocí přípustnost výhrady posoudit a přihlédnout k výsledku při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49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84176"/>
          </a:xfrm>
          <a:solidFill>
            <a:srgbClr val="006600"/>
          </a:solidFill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Zkoumané otázky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  <a:solidFill>
            <a:srgbClr val="CCFFCC"/>
          </a:solidFill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>
              <a:spcAft>
                <a:spcPts val="1200"/>
              </a:spcAft>
            </a:pPr>
            <a:r>
              <a:rPr lang="cs-CZ" b="1" dirty="0" smtClean="0"/>
              <a:t>1. Přípustnost výhrad</a:t>
            </a:r>
          </a:p>
          <a:p>
            <a:pPr>
              <a:spcAft>
                <a:spcPts val="1200"/>
              </a:spcAft>
            </a:pPr>
            <a:r>
              <a:rPr lang="cs-CZ" b="1" dirty="0" smtClean="0">
                <a:effectLst/>
              </a:rPr>
              <a:t>2. Důsledky výhrad a námitek k výhradám</a:t>
            </a:r>
            <a:endParaRPr lang="cs-CZ" dirty="0" smtClean="0">
              <a:effectLst/>
            </a:endParaRPr>
          </a:p>
          <a:p>
            <a:pPr>
              <a:spcAft>
                <a:spcPts val="1200"/>
              </a:spcAft>
            </a:pPr>
            <a:r>
              <a:rPr lang="cs-CZ" b="1" dirty="0" smtClean="0"/>
              <a:t>3. Role kontrolních orgánů – východisko 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4156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/>
          <a:lstStyle/>
          <a:p>
            <a:r>
              <a:rPr lang="cs-CZ" dirty="0" smtClean="0"/>
              <a:t>1. Přípustnost výhrad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b="1" dirty="0" smtClean="0">
                <a:effectLst/>
              </a:rPr>
              <a:t>Výhrady povolit nebo zakázat?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u="sng" dirty="0" smtClean="0">
                <a:effectLst/>
              </a:rPr>
              <a:t>Výhody</a:t>
            </a:r>
            <a:r>
              <a:rPr lang="cs-CZ" dirty="0" smtClean="0">
                <a:effectLst/>
              </a:rPr>
              <a:t>: nechuť států měnit režim daný vnitrostátním právem - více smluvních stran</a:t>
            </a:r>
          </a:p>
          <a:p>
            <a:r>
              <a:rPr lang="cs-CZ" u="sng" dirty="0" smtClean="0">
                <a:effectLst/>
              </a:rPr>
              <a:t>Nevýhody</a:t>
            </a:r>
            <a:r>
              <a:rPr lang="cs-CZ" dirty="0" smtClean="0">
                <a:effectLst/>
              </a:rPr>
              <a:t>: výhradami dochází k fragmentaci mezinárodně právního instrumentu</a:t>
            </a:r>
          </a:p>
          <a:p>
            <a:r>
              <a:rPr lang="cs-CZ" dirty="0" smtClean="0">
                <a:effectLst/>
              </a:rPr>
              <a:t>= výhrady jsou dvojsečné</a:t>
            </a:r>
          </a:p>
          <a:p>
            <a:r>
              <a:rPr lang="cs-CZ" dirty="0" smtClean="0">
                <a:effectLst/>
              </a:rPr>
              <a:t>posudek </a:t>
            </a:r>
            <a:r>
              <a:rPr lang="cs-CZ" dirty="0" err="1" smtClean="0">
                <a:effectLst/>
              </a:rPr>
              <a:t>MSD</a:t>
            </a:r>
            <a:r>
              <a:rPr lang="cs-CZ" dirty="0" smtClean="0">
                <a:effectLst/>
              </a:rPr>
              <a:t> k výhradách k </a:t>
            </a:r>
            <a:r>
              <a:rPr lang="cs-CZ" dirty="0"/>
              <a:t>Úmluvě o zabránění a trestání zločinu </a:t>
            </a:r>
            <a:r>
              <a:rPr lang="cs-CZ" dirty="0" err="1"/>
              <a:t>genocidia</a:t>
            </a:r>
            <a:r>
              <a:rPr lang="cs-CZ" dirty="0"/>
              <a:t>: "výhrady lze uplatňovat" - </a:t>
            </a:r>
            <a:r>
              <a:rPr lang="cs-CZ" dirty="0" smtClean="0">
                <a:effectLst/>
              </a:rPr>
              <a:t>- rovnováha </a:t>
            </a:r>
          </a:p>
          <a:p>
            <a:r>
              <a:rPr lang="cs-CZ" dirty="0" smtClean="0">
                <a:effectLst/>
              </a:rPr>
              <a:t>ale podmínka: soulad s předmětem a účelem smlouvy</a:t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196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Přípustnost výhrad:</a:t>
            </a:r>
            <a:r>
              <a:rPr lang="cs-CZ" dirty="0"/>
              <a:t> </a:t>
            </a:r>
            <a:r>
              <a:rPr lang="cs-CZ" dirty="0" smtClean="0"/>
              <a:t>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effectLst/>
              </a:rPr>
              <a:t>Výslovně povolené:</a:t>
            </a:r>
          </a:p>
          <a:p>
            <a:pPr lvl="1"/>
            <a:r>
              <a:rPr lang="cs-CZ" i="0" dirty="0" smtClean="0">
                <a:effectLst/>
              </a:rPr>
              <a:t>Evropská úmluva o LP</a:t>
            </a:r>
          </a:p>
          <a:p>
            <a:pPr lvl="1"/>
            <a:r>
              <a:rPr lang="cs-CZ" i="0" dirty="0" smtClean="0">
                <a:effectLst/>
              </a:rPr>
              <a:t>Úmluva</a:t>
            </a:r>
            <a:r>
              <a:rPr lang="cs-CZ" dirty="0" smtClean="0"/>
              <a:t> </a:t>
            </a:r>
            <a:r>
              <a:rPr lang="cs-CZ" dirty="0"/>
              <a:t>o právním postavení uprchlíků</a:t>
            </a:r>
            <a:endParaRPr lang="cs-CZ" dirty="0" smtClean="0">
              <a:effectLst/>
            </a:endParaRPr>
          </a:p>
          <a:p>
            <a:pPr lvl="1"/>
            <a:r>
              <a:rPr lang="cs-CZ" dirty="0" smtClean="0"/>
              <a:t>Meziamerická </a:t>
            </a:r>
            <a:r>
              <a:rPr lang="cs-CZ" dirty="0"/>
              <a:t>úmluva o LP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 smtClean="0">
              <a:effectLst/>
            </a:endParaRPr>
          </a:p>
          <a:p>
            <a:r>
              <a:rPr lang="cs-CZ" dirty="0"/>
              <a:t>Mlčí:</a:t>
            </a:r>
            <a:endParaRPr lang="cs-CZ" dirty="0" smtClean="0">
              <a:effectLst/>
            </a:endParaRPr>
          </a:p>
          <a:p>
            <a:pPr lvl="1"/>
            <a:r>
              <a:rPr lang="cs-CZ" dirty="0" smtClean="0">
                <a:effectLst/>
              </a:rPr>
              <a:t>oba Pakty</a:t>
            </a:r>
          </a:p>
          <a:p>
            <a:pPr lvl="1"/>
            <a:r>
              <a:rPr lang="cs-CZ" dirty="0" smtClean="0"/>
              <a:t>Úmluva </a:t>
            </a:r>
            <a:r>
              <a:rPr lang="cs-CZ" dirty="0"/>
              <a:t>o zabránění a trestání zločinu </a:t>
            </a:r>
            <a:r>
              <a:rPr lang="cs-CZ" dirty="0" err="1" smtClean="0"/>
              <a:t>genocidia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Rozsah dovolených výhrad (zvláštní vymezení): </a:t>
            </a:r>
          </a:p>
          <a:p>
            <a:pPr lvl="1"/>
            <a:r>
              <a:rPr lang="cs-CZ" dirty="0" err="1" smtClean="0">
                <a:effectLst/>
              </a:rPr>
              <a:t>EÚLP</a:t>
            </a:r>
            <a:r>
              <a:rPr lang="cs-CZ" dirty="0" smtClean="0">
                <a:effectLst/>
              </a:rPr>
              <a:t> - čl. 57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07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effectLst/>
              </a:rPr>
              <a:t>Pakt I: 150 smluvních stran - výhrady povoleny</a:t>
            </a:r>
          </a:p>
          <a:p>
            <a:r>
              <a:rPr lang="cs-CZ" dirty="0" smtClean="0">
                <a:effectLst/>
              </a:rPr>
              <a:t>- původní záměr: „výhrady povoleny jen v souladu s předmětem a účelem smlouvy“ (to je ale ve </a:t>
            </a:r>
            <a:r>
              <a:rPr lang="cs-CZ" dirty="0" err="1" smtClean="0">
                <a:effectLst/>
              </a:rPr>
              <a:t>VÚSP</a:t>
            </a:r>
            <a:r>
              <a:rPr lang="cs-CZ" dirty="0" smtClean="0">
                <a:effectLst/>
              </a:rPr>
              <a:t>)</a:t>
            </a:r>
          </a:p>
          <a:p>
            <a:r>
              <a:rPr lang="cs-CZ" dirty="0" smtClean="0">
                <a:effectLst/>
              </a:rPr>
              <a:t>- případně: že nesmí být námitka více než 2/3 stran (objektivní kritérium, ale státy mlčí)</a:t>
            </a:r>
          </a:p>
          <a:p>
            <a:pPr lvl="1"/>
            <a:r>
              <a:rPr lang="cs-CZ" dirty="0" smtClean="0">
                <a:effectLst/>
              </a:rPr>
              <a:t>- je to tak v Mezinárodní úmluvě o odstranění všech forem rasové diskriminace</a:t>
            </a:r>
          </a:p>
          <a:p>
            <a:r>
              <a:rPr lang="cs-CZ" dirty="0" smtClean="0">
                <a:effectLst/>
              </a:rPr>
              <a:t>- někdy výhrady zakázány (protokoly k </a:t>
            </a:r>
            <a:r>
              <a:rPr lang="cs-CZ" dirty="0" err="1" smtClean="0">
                <a:effectLst/>
              </a:rPr>
              <a:t>EÚLP</a:t>
            </a:r>
            <a:r>
              <a:rPr lang="cs-CZ" dirty="0" smtClean="0">
                <a:effectLst/>
              </a:rPr>
              <a:t>, Opční protokol č. 2 k Paktu I)</a:t>
            </a:r>
          </a:p>
        </p:txBody>
      </p:sp>
    </p:spTree>
    <p:extLst>
      <p:ext uri="{BB962C8B-B14F-4D97-AF65-F5344CB8AC3E}">
        <p14:creationId xmlns:p14="http://schemas.microsoft.com/office/powerpoint/2010/main" val="133344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>Základní kritérium: soulad s předmětem a účelem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  <a:solidFill>
            <a:srgbClr val="CCFFCC"/>
          </a:solidFill>
        </p:spPr>
        <p:txBody>
          <a:bodyPr>
            <a:normAutofit fontScale="70000" lnSpcReduction="20000"/>
          </a:bodyPr>
          <a:lstStyle/>
          <a:p>
            <a:r>
              <a:rPr lang="cs-CZ" dirty="0" smtClean="0">
                <a:effectLst/>
              </a:rPr>
              <a:t>- hlavní kritérium podle </a:t>
            </a:r>
            <a:r>
              <a:rPr lang="cs-CZ" dirty="0" err="1" smtClean="0">
                <a:effectLst/>
              </a:rPr>
              <a:t>VÚSP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- nehraje roli zvláštní povaha smluv o LP</a:t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Kritéria - co je rozpor s předmětem a účelem smlouvy: </a:t>
            </a:r>
            <a:r>
              <a:rPr lang="cs-CZ" b="1" dirty="0" smtClean="0">
                <a:effectLst/>
              </a:rPr>
              <a:t>K M P</a:t>
            </a:r>
            <a:endParaRPr lang="cs-CZ" dirty="0" smtClean="0">
              <a:effectLst/>
            </a:endParaRPr>
          </a:p>
          <a:p>
            <a:pPr lvl="1"/>
            <a:r>
              <a:rPr lang="cs-CZ" dirty="0" smtClean="0">
                <a:effectLst/>
              </a:rPr>
              <a:t>1) narušuje podstatný prvek smlouvy</a:t>
            </a:r>
          </a:p>
          <a:p>
            <a:pPr lvl="1"/>
            <a:r>
              <a:rPr lang="cs-CZ" dirty="0" smtClean="0">
                <a:effectLst/>
              </a:rPr>
              <a:t>2) narušuje obecný smysl (účel) smlouvy</a:t>
            </a:r>
          </a:p>
          <a:p>
            <a:pPr lvl="1"/>
            <a:r>
              <a:rPr lang="cs-CZ" dirty="0" smtClean="0">
                <a:effectLst/>
              </a:rPr>
              <a:t>3) je proti "</a:t>
            </a:r>
            <a:r>
              <a:rPr lang="cs-CZ" dirty="0" err="1" smtClean="0">
                <a:effectLst/>
              </a:rPr>
              <a:t>raison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d</a:t>
            </a:r>
            <a:r>
              <a:rPr lang="cs-CZ" dirty="0" err="1"/>
              <a:t>'ê</a:t>
            </a:r>
            <a:r>
              <a:rPr lang="cs-CZ" dirty="0" err="1" smtClean="0">
                <a:effectLst/>
              </a:rPr>
              <a:t>tre</a:t>
            </a:r>
            <a:r>
              <a:rPr lang="cs-CZ" dirty="0" smtClean="0">
                <a:effectLst/>
              </a:rPr>
              <a:t>" smlouvy</a:t>
            </a:r>
          </a:p>
          <a:p>
            <a:pPr marL="0" indent="0">
              <a:buNone/>
            </a:pP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navíc u LP:</a:t>
            </a:r>
          </a:p>
          <a:p>
            <a:pPr lvl="1"/>
            <a:r>
              <a:rPr lang="cs-CZ" dirty="0" smtClean="0">
                <a:effectLst/>
              </a:rPr>
              <a:t>1) nedělitelnost práv</a:t>
            </a:r>
          </a:p>
          <a:p>
            <a:pPr lvl="1"/>
            <a:r>
              <a:rPr lang="cs-CZ" dirty="0" smtClean="0">
                <a:effectLst/>
              </a:rPr>
              <a:t>2) provázanost práv</a:t>
            </a:r>
          </a:p>
          <a:p>
            <a:r>
              <a:rPr lang="cs-CZ" dirty="0" smtClean="0">
                <a:effectLst/>
              </a:rPr>
              <a:t>obecný smysl (cíl) smlouvy</a:t>
            </a:r>
          </a:p>
          <a:p>
            <a:r>
              <a:rPr lang="cs-CZ" dirty="0" smtClean="0">
                <a:effectLst/>
              </a:rPr>
              <a:t>závažnost působení výhrady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17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/>
          </a:bodyPr>
          <a:lstStyle/>
          <a:p>
            <a:r>
              <a:rPr lang="cs-CZ" dirty="0" smtClean="0">
                <a:effectLst/>
              </a:rPr>
              <a:t>Příklady problematických výhrad: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10000"/>
          </a:bodyPr>
          <a:lstStyle/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1) Muslimské země: aplikace Paktu musí být v souladu se </a:t>
            </a:r>
            <a:r>
              <a:rPr lang="cs-CZ" dirty="0" err="1" smtClean="0">
                <a:effectLst/>
              </a:rPr>
              <a:t>šariou</a:t>
            </a:r>
            <a:r>
              <a:rPr lang="cs-CZ" dirty="0" smtClean="0">
                <a:effectLst/>
              </a:rPr>
              <a:t> (</a:t>
            </a:r>
            <a:r>
              <a:rPr lang="cs-CZ" dirty="0" err="1" smtClean="0">
                <a:effectLst/>
              </a:rPr>
              <a:t>VP</a:t>
            </a:r>
            <a:r>
              <a:rPr lang="cs-CZ" dirty="0" smtClean="0">
                <a:effectLst/>
              </a:rPr>
              <a:t>) vč. žen</a:t>
            </a:r>
          </a:p>
          <a:p>
            <a:pPr lvl="1"/>
            <a:r>
              <a:rPr lang="cs-CZ" dirty="0" smtClean="0">
                <a:effectLst/>
              </a:rPr>
              <a:t>některé země jen k jednotlivým článkům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2) USA - proti autonomnímu výkladu (Pakt čl. 7 - odkaz na Ústavu USA) + další - odvolávky na své vnitrostátní právo </a:t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576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>2. Důsledky výhrad a námitek k výhradám</a:t>
            </a:r>
            <a:r>
              <a:rPr lang="cs-CZ" dirty="0" smtClean="0">
                <a:effectLst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- režim </a:t>
            </a:r>
            <a:r>
              <a:rPr lang="cs-CZ" dirty="0" err="1" smtClean="0">
                <a:effectLst/>
              </a:rPr>
              <a:t>VÚSP</a:t>
            </a:r>
            <a:r>
              <a:rPr lang="cs-CZ" dirty="0" smtClean="0">
                <a:effectLst/>
              </a:rPr>
              <a:t> nebo režim jiný?</a:t>
            </a:r>
          </a:p>
          <a:p>
            <a:r>
              <a:rPr lang="cs-CZ" dirty="0" smtClean="0">
                <a:effectLst/>
              </a:rPr>
              <a:t>připomínka režimu </a:t>
            </a:r>
            <a:r>
              <a:rPr lang="cs-CZ" dirty="0" err="1" smtClean="0">
                <a:effectLst/>
              </a:rPr>
              <a:t>VÚSP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Vídeňský režim se aplikuje na neplatnost výhrad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276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Důsledky výhrad a námitek proti výhradám podle Vídeňské úmluvy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/>
              </a:rPr>
              <a:t>Ke smlouvám </a:t>
            </a:r>
            <a:r>
              <a:rPr lang="cs-CZ" b="1" dirty="0" err="1" smtClean="0">
                <a:solidFill>
                  <a:srgbClr val="C00000"/>
                </a:solidFill>
                <a:effectLst/>
              </a:rPr>
              <a:t>erga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effectLst/>
              </a:rPr>
              <a:t>omnes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: část ustanovení </a:t>
            </a:r>
            <a:r>
              <a:rPr lang="cs-CZ" b="1" dirty="0" err="1" smtClean="0">
                <a:solidFill>
                  <a:srgbClr val="C00000"/>
                </a:solidFill>
                <a:effectLst/>
              </a:rPr>
              <a:t>VÚSP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 - nelze - není zde vztah inter partes (čl. 20/4 a 21)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smysl reakce jiné smluvní strany: jen politická</a:t>
            </a:r>
          </a:p>
          <a:p>
            <a:r>
              <a:rPr lang="cs-CZ" dirty="0" smtClean="0">
                <a:effectLst/>
              </a:rPr>
              <a:t>- ukázat nepřijatelnost - politický nátlak</a:t>
            </a:r>
          </a:p>
          <a:p>
            <a:r>
              <a:rPr lang="cs-CZ" dirty="0" smtClean="0">
                <a:effectLst/>
              </a:rPr>
              <a:t>odvolání se na vnitrostátní právo: rozpor s předmětem a účelem smlouvy</a:t>
            </a:r>
          </a:p>
          <a:p>
            <a:r>
              <a:rPr lang="cs-CZ" dirty="0" smtClean="0">
                <a:effectLst/>
              </a:rPr>
              <a:t>taktéž </a:t>
            </a:r>
            <a:r>
              <a:rPr lang="cs-CZ" dirty="0" err="1" smtClean="0">
                <a:effectLst/>
              </a:rPr>
              <a:t>nederogovatelnost</a:t>
            </a:r>
            <a:r>
              <a:rPr lang="cs-CZ" dirty="0" smtClean="0">
                <a:effectLst/>
              </a:rPr>
              <a:t> určitého LP</a:t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námitka k výhradě nemůže mít u LP přímé právní účinky - nemůže způsobit její neplatnost </a:t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ale: možná reakce kontrolního orgánu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3634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455</Words>
  <Application>Microsoft Office PowerPoint</Application>
  <PresentationFormat>Předvádění na obrazovce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Výhrady k mezinárodním lidskoprávním smlouvám </vt:lpstr>
      <vt:lpstr>Zkoumané otázky</vt:lpstr>
      <vt:lpstr>1. Přípustnost výhrad</vt:lpstr>
      <vt:lpstr>Přípustnost výhrad:  úprava</vt:lpstr>
      <vt:lpstr>Prezentace aplikace PowerPoint</vt:lpstr>
      <vt:lpstr>Základní kritérium: soulad s předmětem a účelem smlouvy</vt:lpstr>
      <vt:lpstr>Příklady problematických výhrad:</vt:lpstr>
      <vt:lpstr>2. Důsledky výhrad a námitek k výhradám </vt:lpstr>
      <vt:lpstr>Důsledky výhrad a námitek proti výhradám podle Vídeňské úmluvy ?</vt:lpstr>
      <vt:lpstr>Problematické důsledky neplatných výhrad</vt:lpstr>
      <vt:lpstr>3. Zvláštní role kontrolního orgánu</vt:lpstr>
      <vt:lpstr>Může kontrolní orgán posuzovat přípustnost výhrad ? </vt:lpstr>
      <vt:lpstr>Závěr</vt:lpstr>
      <vt:lpstr>Celkové závěry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Výhrady k mezinárodním lidskoprávním smlouvám</dc:title>
  <dc:creator>Vladimír Týč</dc:creator>
  <cp:lastModifiedBy>Vladimír Týč</cp:lastModifiedBy>
  <cp:revision>6</cp:revision>
  <dcterms:created xsi:type="dcterms:W3CDTF">2015-10-13T11:39:58Z</dcterms:created>
  <dcterms:modified xsi:type="dcterms:W3CDTF">2015-10-13T14:11:34Z</dcterms:modified>
</cp:coreProperties>
</file>