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59" r:id="rId5"/>
    <p:sldId id="261" r:id="rId6"/>
    <p:sldId id="275" r:id="rId7"/>
    <p:sldId id="262" r:id="rId8"/>
    <p:sldId id="260" r:id="rId9"/>
    <p:sldId id="270" r:id="rId10"/>
    <p:sldId id="263" r:id="rId11"/>
    <p:sldId id="264" r:id="rId12"/>
    <p:sldId id="265" r:id="rId13"/>
    <p:sldId id="269" r:id="rId14"/>
    <p:sldId id="266" r:id="rId15"/>
    <p:sldId id="267" r:id="rId16"/>
    <p:sldId id="268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9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8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6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0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3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1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2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3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9A505-74F9-4651-86F7-1954013B0C8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OCHRANA PLATIDEL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34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Padělky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platidlem</a:t>
            </a:r>
          </a:p>
          <a:p>
            <a:r>
              <a:rPr lang="cs-CZ" dirty="0" smtClean="0"/>
              <a:t>Nezákonně vyrobené  </a:t>
            </a:r>
          </a:p>
          <a:p>
            <a:r>
              <a:rPr lang="cs-CZ" dirty="0" smtClean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5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Podezřelá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Provozovatele </a:t>
            </a:r>
            <a:r>
              <a:rPr lang="cs-CZ" dirty="0" err="1" smtClean="0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5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Nakládaní s podezřelými platidly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zadrží </a:t>
            </a:r>
            <a:r>
              <a:rPr lang="cs-CZ" dirty="0" smtClean="0"/>
              <a:t>bez náhrady,</a:t>
            </a:r>
          </a:p>
          <a:p>
            <a:r>
              <a:rPr lang="cs-CZ" b="1" dirty="0" smtClean="0"/>
              <a:t>vyzve</a:t>
            </a:r>
            <a:r>
              <a:rPr lang="cs-CZ" dirty="0" smtClean="0"/>
              <a:t> k prokázání totožnosti (</a:t>
            </a:r>
            <a:r>
              <a:rPr lang="cs-CZ" dirty="0" smtClean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zaznamená</a:t>
            </a:r>
            <a:r>
              <a:rPr lang="cs-CZ" dirty="0" smtClean="0"/>
              <a:t> osobní údaje </a:t>
            </a:r>
          </a:p>
          <a:p>
            <a:r>
              <a:rPr lang="cs-CZ" b="1" dirty="0" smtClean="0"/>
              <a:t>vystaví </a:t>
            </a:r>
            <a:r>
              <a:rPr lang="cs-CZ" dirty="0" smtClean="0"/>
              <a:t>potvrzení o zadržení podezřelých platidel</a:t>
            </a:r>
          </a:p>
          <a:p>
            <a:r>
              <a:rPr lang="cs-CZ" b="1" dirty="0" smtClean="0"/>
              <a:t>předá  </a:t>
            </a:r>
            <a:r>
              <a:rPr lang="cs-CZ" dirty="0" smtClean="0"/>
              <a:t>neprodleně </a:t>
            </a:r>
            <a:r>
              <a:rPr lang="cs-CZ" u="sng" dirty="0" smtClean="0"/>
              <a:t>České národní bance</a:t>
            </a:r>
            <a:r>
              <a:rPr lang="cs-CZ" dirty="0" smtClean="0"/>
              <a:t>: podezřelá platidla, stejnopis potvrzení o zadržení </a:t>
            </a:r>
          </a:p>
          <a:p>
            <a:r>
              <a:rPr lang="cs-CZ" b="1" dirty="0" smtClean="0"/>
              <a:t>předá</a:t>
            </a:r>
            <a:r>
              <a:rPr lang="cs-CZ" dirty="0" smtClean="0"/>
              <a:t> mincí neprodleně </a:t>
            </a:r>
            <a:r>
              <a:rPr lang="cs-CZ" u="sng" dirty="0" smtClean="0"/>
              <a:t>Policii České republiky </a:t>
            </a:r>
            <a:r>
              <a:rPr lang="cs-CZ" dirty="0" smtClean="0"/>
              <a:t>stejnopis potvrzení o zadržení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808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Národního střediska pro padělky </a:t>
            </a:r>
          </a:p>
          <a:p>
            <a:r>
              <a:rPr lang="cs-CZ" dirty="0" smtClean="0"/>
              <a:t>Národního střediska pro analýzu padělků bankovek</a:t>
            </a:r>
          </a:p>
          <a:p>
            <a:r>
              <a:rPr lang="cs-CZ" dirty="0" smtClean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 smtClean="0"/>
              <a:t>Nařízení Rady (ES) č. 1338/2001/ES, kterým se stanoví opatření nutní k ochraně eura proti padělání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3117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15 let</a:t>
            </a:r>
          </a:p>
          <a:p>
            <a:r>
              <a:rPr lang="cs-CZ" dirty="0" smtClean="0"/>
              <a:t>Údaje o osobách</a:t>
            </a:r>
          </a:p>
          <a:p>
            <a:r>
              <a:rPr lang="cs-CZ" dirty="0" smtClean="0"/>
              <a:t>Osobní údaje z evidence lze dále zpracovávat </a:t>
            </a:r>
            <a:r>
              <a:rPr lang="cs-CZ" b="1" dirty="0" smtClean="0"/>
              <a:t>pouze pro účely vyšetřování a odhalování trestné činnosti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Skartace údajů – prokázání pravosti, uplynutí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192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274/2011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Prováděcí vyhláška k ZOBM (136/2011 Sb.)</a:t>
            </a:r>
          </a:p>
          <a:p>
            <a:r>
              <a:rPr lang="cs-CZ" dirty="0" smtClean="0"/>
              <a:t>Postup při zadržení</a:t>
            </a:r>
          </a:p>
          <a:p>
            <a:r>
              <a:rPr lang="cs-CZ" dirty="0" smtClean="0"/>
              <a:t>Výsledek odborného posouzení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805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X padělání</a:t>
            </a:r>
          </a:p>
          <a:p>
            <a:r>
              <a:rPr lang="cs-CZ" dirty="0" smtClean="0"/>
              <a:t>Hmotné reprodukce</a:t>
            </a:r>
          </a:p>
          <a:p>
            <a:r>
              <a:rPr lang="cs-CZ" dirty="0" smtClean="0"/>
              <a:t>Nehmotné reprodukce </a:t>
            </a:r>
          </a:p>
          <a:p>
            <a:r>
              <a:rPr lang="cs-CZ" dirty="0" smtClean="0"/>
              <a:t>Napodobeniny</a:t>
            </a:r>
          </a:p>
          <a:p>
            <a:r>
              <a:rPr lang="cs-CZ" b="1" dirty="0" smtClean="0"/>
              <a:t>Legalizace</a:t>
            </a:r>
            <a:r>
              <a:rPr lang="cs-CZ" dirty="0" smtClean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</a:t>
            </a:r>
            <a:r>
              <a:rPr lang="cs-CZ" dirty="0" err="1" smtClean="0"/>
              <a:t>yhl</a:t>
            </a:r>
            <a:r>
              <a:rPr lang="cs-CZ" dirty="0" smtClean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 smtClean="0"/>
              <a:t>Nařízením Rady (ES) č. 2182/2004 ze dne 6. prosince 2004 o medailích a žetonech podobných euromincím</a:t>
            </a:r>
          </a:p>
          <a:p>
            <a:r>
              <a:rPr lang="cs-CZ" dirty="0" smtClean="0"/>
              <a:t>Totéž platí pro případ jejich </a:t>
            </a:r>
            <a:r>
              <a:rPr lang="cs-CZ" b="1" dirty="0" smtClean="0"/>
              <a:t>dovezení, přechovávání nebo rozšiřování </a:t>
            </a:r>
            <a:r>
              <a:rPr lang="cs-CZ" dirty="0" smtClean="0"/>
              <a:t>za účelem prodeje nebo pro jiné obchodní účely.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839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Legální napodobeniny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700" b="1" dirty="0" smtClean="0"/>
              <a:t>Rozměry</a:t>
            </a:r>
          </a:p>
          <a:p>
            <a:pPr marL="0" indent="0">
              <a:buNone/>
            </a:pPr>
            <a:r>
              <a:rPr lang="cs-CZ" sz="3700" b="1" dirty="0" smtClean="0"/>
              <a:t>Úhel</a:t>
            </a:r>
          </a:p>
          <a:p>
            <a:pPr marL="0" indent="0">
              <a:buNone/>
            </a:pPr>
            <a:r>
              <a:rPr lang="cs-CZ" sz="3700" b="1" dirty="0" smtClean="0"/>
              <a:t>Nezaměnitelný materiál</a:t>
            </a:r>
          </a:p>
          <a:p>
            <a:pPr marL="0" indent="0">
              <a:buNone/>
            </a:pPr>
            <a:r>
              <a:rPr lang="cs-CZ" sz="3700" b="1" dirty="0" smtClean="0"/>
              <a:t>Jednotlivý prvek </a:t>
            </a:r>
          </a:p>
          <a:p>
            <a:pPr marL="0" indent="0">
              <a:buNone/>
            </a:pPr>
            <a:r>
              <a:rPr lang="cs-CZ" sz="3700" b="1" dirty="0" smtClean="0"/>
              <a:t>SPECIMEN </a:t>
            </a:r>
          </a:p>
          <a:p>
            <a:pPr marL="0" indent="0">
              <a:buNone/>
            </a:pPr>
            <a:endParaRPr lang="cs-CZ" sz="3700" b="1" dirty="0" smtClean="0"/>
          </a:p>
        </p:txBody>
      </p:sp>
    </p:spTree>
    <p:extLst>
      <p:ext uri="{BB962C8B-B14F-4D97-AF65-F5344CB8AC3E}">
        <p14:creationId xmlns:p14="http://schemas.microsoft.com/office/powerpoint/2010/main" val="2140810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64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balení bankovek a mincí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 smtClean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 smtClean="0"/>
              <a:t>Od 10 Kč na 500 ks – po 500 ks /nominálu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Jsou-li předávány tuzemské bankovky a mince více nominálních hodnot najednou, uvede plátce počet kusů jednotlivých nominálních hodnot a úhrnnou částku.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57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péče o cenovou stabilitu</a:t>
            </a:r>
          </a:p>
          <a:p>
            <a:r>
              <a:rPr lang="cs-CZ" dirty="0" smtClean="0"/>
              <a:t>Realizace </a:t>
            </a:r>
            <a:r>
              <a:rPr lang="cs-CZ" i="1" dirty="0" smtClean="0"/>
              <a:t>lex </a:t>
            </a:r>
            <a:r>
              <a:rPr lang="cs-CZ" i="1" dirty="0" err="1" smtClean="0"/>
              <a:t>monetae</a:t>
            </a:r>
            <a:r>
              <a:rPr lang="cs-CZ" i="1" dirty="0" smtClean="0"/>
              <a:t> </a:t>
            </a:r>
            <a:r>
              <a:rPr lang="cs-CZ" dirty="0" smtClean="0"/>
              <a:t>– měnová suverenita</a:t>
            </a:r>
          </a:p>
          <a:p>
            <a:r>
              <a:rPr lang="cs-CZ" dirty="0" smtClean="0"/>
              <a:t>Devizové právo</a:t>
            </a:r>
          </a:p>
          <a:p>
            <a:r>
              <a:rPr lang="cs-CZ" dirty="0" smtClean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7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platidel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tuzemských platidel</a:t>
            </a:r>
          </a:p>
          <a:p>
            <a:r>
              <a:rPr lang="cs-CZ" dirty="0" smtClean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Mezinárodně právní ochrana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35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 smtClean="0"/>
              <a:t>v popisu</a:t>
            </a:r>
          </a:p>
          <a:p>
            <a:pPr marL="514350" indent="-514350">
              <a:buAutoNum type="alphaLcParenR"/>
            </a:pPr>
            <a:r>
              <a:rPr lang="cs-CZ" dirty="0" smtClean="0"/>
              <a:t>skryté</a:t>
            </a:r>
          </a:p>
          <a:p>
            <a:r>
              <a:rPr lang="cs-CZ" dirty="0" smtClean="0"/>
              <a:t>Emisní – neveřejná emisní pravidla</a:t>
            </a:r>
          </a:p>
          <a:p>
            <a:r>
              <a:rPr lang="cs-CZ" dirty="0" smtClean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Trestním právem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60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Mezinárodní úmluva o potírání penězokazectví z 20.4.1929</a:t>
            </a:r>
          </a:p>
          <a:p>
            <a:pPr eaLnBrk="1" hangingPunct="1"/>
            <a:r>
              <a:rPr lang="cs-CZ" sz="2800" smtClean="0"/>
              <a:t>prof. </a:t>
            </a:r>
            <a:r>
              <a:rPr lang="cs-CZ" sz="2800" b="1" smtClean="0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z="2800" smtClean="0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5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signatáře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Čl.3. 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	Pro obecný trestný čin bude potrestán:</a:t>
            </a:r>
          </a:p>
          <a:p>
            <a:r>
              <a:rPr lang="cs-CZ" dirty="0" smtClean="0"/>
              <a:t>1. kdo podvodně falešné peníze jakkoli zhotovuje nebo kdo porušuje peníze, nechť k tomu použije jakéhokoli prostředku;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2. kdo podvodně falešné peníze uvádí do oběhu;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4. kdo se o tyto trestné činy pokusí a kdo se jich úmyslně zúčastní;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5. kdo podvodně zhotovuje, přijímá nebo si opatří nástroje neb jiné předměty, které jsou podle své povahy určeny k výrobě falešných peněz neb k porušení peněz.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2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000" b="1" smtClean="0"/>
              <a:t>Trestné činy proti měně a platebním prostředkům (40/2009 Sb.)</a:t>
            </a:r>
            <a:endParaRPr lang="cs-CZ" sz="4000" smtClean="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31202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Pozměněná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Bankovka nebo mince (tuzemská, cizozemská), která byla nedovoleně </a:t>
            </a:r>
            <a:r>
              <a:rPr lang="cs-CZ" dirty="0" smtClean="0">
                <a:solidFill>
                  <a:srgbClr val="FF0000"/>
                </a:solidFill>
              </a:rPr>
              <a:t>upravena</a:t>
            </a:r>
            <a:r>
              <a:rPr lang="cs-CZ" dirty="0" smtClean="0"/>
              <a:t> takovým způsobem, že je způsobilá vyvolat klamnou představu o své </a:t>
            </a:r>
            <a:r>
              <a:rPr lang="cs-CZ" dirty="0" smtClean="0">
                <a:solidFill>
                  <a:srgbClr val="FF0000"/>
                </a:solidFill>
              </a:rPr>
              <a:t>platnosti</a:t>
            </a:r>
            <a:r>
              <a:rPr lang="cs-CZ" dirty="0" smtClean="0"/>
              <a:t> nebo o své nominální </a:t>
            </a:r>
            <a:r>
              <a:rPr lang="cs-CZ" dirty="0" smtClean="0">
                <a:solidFill>
                  <a:srgbClr val="FF0000"/>
                </a:solidFill>
              </a:rPr>
              <a:t>hodnotě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2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Padělání v evropském právu</a:t>
            </a:r>
            <a:br>
              <a:rPr lang="cs-CZ" dirty="0" smtClean="0"/>
            </a:br>
            <a:r>
              <a:rPr lang="cs-CZ" sz="2200" dirty="0" smtClean="0"/>
              <a:t>Nařízení Rady (ES) č. 1338/2001/ES, kterým se stanoví opatření nutní k ochraně eura proti padělání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a) jakékoli podvodné zhotovování nebo pozměňování eurobankovek nebo euromincí pomocí jakýchkoli prostředků; </a:t>
            </a:r>
          </a:p>
          <a:p>
            <a:r>
              <a:rPr lang="cs-CZ" dirty="0" smtClean="0"/>
              <a:t>b) podvodné uvádění padělaných eurobankovek nebo padělaných euromincí do oběhu;</a:t>
            </a:r>
          </a:p>
          <a:p>
            <a:r>
              <a:rPr lang="cs-CZ" dirty="0" smtClean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 smtClean="0"/>
              <a:t>d) podvodná výroba, přijímání, získávání nebo držení</a:t>
            </a:r>
          </a:p>
          <a:p>
            <a:r>
              <a:rPr lang="cs-CZ" dirty="0" smtClean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 smtClean="0"/>
              <a:t>nebo </a:t>
            </a:r>
          </a:p>
          <a:p>
            <a:r>
              <a:rPr lang="cs-CZ" dirty="0" smtClean="0"/>
              <a:t>- hologramů nebo jiných prvků, které mají chránit eurobankovky a mince proti podvodnému zhotovování nebo pozměňování.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056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597</Words>
  <Application>Microsoft Office PowerPoint</Application>
  <PresentationFormat>Předvádění na obrazovce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systému Office</vt:lpstr>
      <vt:lpstr>OCHRANA PLATIDEL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Padělky</vt:lpstr>
      <vt:lpstr>Podezřelá platidla</vt:lpstr>
      <vt:lpstr>Nakládaní s podezřelými platidly</vt:lpstr>
      <vt:lpstr>ČNB</vt:lpstr>
      <vt:lpstr>Evidence osob</vt:lpstr>
      <vt:lpstr>274/2011 Sb.</vt:lpstr>
      <vt:lpstr>Reprodukce</vt:lpstr>
      <vt:lpstr> Legální napodobeniny </vt:lpstr>
      <vt:lpstr>BALENÍ</vt:lpstr>
      <vt:lpstr>Pravidla balení bankovek a mincí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PLATIDEL</dc:title>
  <dc:creator>632</dc:creator>
  <cp:lastModifiedBy>632</cp:lastModifiedBy>
  <cp:revision>21</cp:revision>
  <dcterms:created xsi:type="dcterms:W3CDTF">2014-10-07T18:35:38Z</dcterms:created>
  <dcterms:modified xsi:type="dcterms:W3CDTF">2015-10-13T23:20:24Z</dcterms:modified>
</cp:coreProperties>
</file>