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handoutMasterIdLst>
    <p:handoutMasterId r:id="rId38"/>
  </p:handoutMasterIdLst>
  <p:sldIdLst>
    <p:sldId id="259" r:id="rId5"/>
    <p:sldId id="267" r:id="rId6"/>
    <p:sldId id="268" r:id="rId7"/>
    <p:sldId id="270" r:id="rId8"/>
    <p:sldId id="269" r:id="rId9"/>
    <p:sldId id="280" r:id="rId10"/>
    <p:sldId id="265" r:id="rId11"/>
    <p:sldId id="279" r:id="rId12"/>
    <p:sldId id="261" r:id="rId13"/>
    <p:sldId id="271" r:id="rId14"/>
    <p:sldId id="262" r:id="rId15"/>
    <p:sldId id="276" r:id="rId16"/>
    <p:sldId id="277" r:id="rId17"/>
    <p:sldId id="278" r:id="rId18"/>
    <p:sldId id="272" r:id="rId19"/>
    <p:sldId id="273" r:id="rId20"/>
    <p:sldId id="275" r:id="rId21"/>
    <p:sldId id="274" r:id="rId22"/>
    <p:sldId id="266" r:id="rId23"/>
    <p:sldId id="281" r:id="rId24"/>
    <p:sldId id="282" r:id="rId25"/>
    <p:sldId id="263" r:id="rId26"/>
    <p:sldId id="264" r:id="rId27"/>
    <p:sldId id="283" r:id="rId28"/>
    <p:sldId id="284" r:id="rId29"/>
    <p:sldId id="285" r:id="rId30"/>
    <p:sldId id="286" r:id="rId31"/>
    <p:sldId id="287" r:id="rId32"/>
    <p:sldId id="288" r:id="rId33"/>
    <p:sldId id="289" r:id="rId34"/>
    <p:sldId id="290" r:id="rId35"/>
    <p:sldId id="258" r:id="rId36"/>
  </p:sldIdLst>
  <p:sldSz cx="9144000" cy="5143500" type="screen16x9"/>
  <p:notesSz cx="9942513" cy="681037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7" d="100"/>
          <a:sy n="137" d="100"/>
        </p:scale>
        <p:origin x="-144"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4308423" cy="3403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31774" y="0"/>
            <a:ext cx="4308423" cy="340356"/>
          </a:xfrm>
          <a:prstGeom prst="rect">
            <a:avLst/>
          </a:prstGeom>
        </p:spPr>
        <p:txBody>
          <a:bodyPr vert="horz" lIns="91440" tIns="45720" rIns="91440" bIns="45720" rtlCol="0"/>
          <a:lstStyle>
            <a:lvl1pPr algn="r">
              <a:defRPr sz="1200"/>
            </a:lvl1pPr>
          </a:lstStyle>
          <a:p>
            <a:fld id="{77985D9E-8DAC-423B-9FD6-459F360999E0}" type="datetimeFigureOut">
              <a:rPr lang="cs-CZ" smtClean="0"/>
              <a:t>15.12.2015</a:t>
            </a:fld>
            <a:endParaRPr lang="cs-CZ"/>
          </a:p>
        </p:txBody>
      </p:sp>
      <p:sp>
        <p:nvSpPr>
          <p:cNvPr id="4" name="Zástupný symbol pro zápatí 3"/>
          <p:cNvSpPr>
            <a:spLocks noGrp="1"/>
          </p:cNvSpPr>
          <p:nvPr>
            <p:ph type="ftr" sz="quarter" idx="2"/>
          </p:nvPr>
        </p:nvSpPr>
        <p:spPr>
          <a:xfrm>
            <a:off x="1" y="6468932"/>
            <a:ext cx="4308423" cy="3403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31774" y="6468932"/>
            <a:ext cx="4308423" cy="340355"/>
          </a:xfrm>
          <a:prstGeom prst="rect">
            <a:avLst/>
          </a:prstGeom>
        </p:spPr>
        <p:txBody>
          <a:bodyPr vert="horz" lIns="91440" tIns="45720" rIns="91440" bIns="45720" rtlCol="0" anchor="b"/>
          <a:lstStyle>
            <a:lvl1pPr algn="r">
              <a:defRPr sz="1200"/>
            </a:lvl1pPr>
          </a:lstStyle>
          <a:p>
            <a:fld id="{341E6DA0-E4DC-40BE-923C-538EDFBAC38A}" type="slidenum">
              <a:rPr lang="cs-CZ" smtClean="0"/>
              <a:t>‹#›</a:t>
            </a:fld>
            <a:endParaRPr lang="cs-CZ"/>
          </a:p>
        </p:txBody>
      </p:sp>
    </p:spTree>
    <p:extLst>
      <p:ext uri="{BB962C8B-B14F-4D97-AF65-F5344CB8AC3E}">
        <p14:creationId xmlns:p14="http://schemas.microsoft.com/office/powerpoint/2010/main" val="939756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4308423" cy="340519"/>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31790" y="0"/>
            <a:ext cx="4308423" cy="340519"/>
          </a:xfrm>
          <a:prstGeom prst="rect">
            <a:avLst/>
          </a:prstGeom>
        </p:spPr>
        <p:txBody>
          <a:bodyPr vert="horz" lIns="91440" tIns="45720" rIns="91440" bIns="45720" rtlCol="0"/>
          <a:lstStyle>
            <a:lvl1pPr algn="r">
              <a:defRPr sz="1200"/>
            </a:lvl1pPr>
          </a:lstStyle>
          <a:p>
            <a:fld id="{4C46562C-D2E0-4963-989E-13081D5744A2}" type="datetimeFigureOut">
              <a:rPr lang="cs-CZ" smtClean="0"/>
              <a:pPr/>
              <a:t>15.12.2015</a:t>
            </a:fld>
            <a:endParaRPr lang="cs-CZ"/>
          </a:p>
        </p:txBody>
      </p:sp>
      <p:sp>
        <p:nvSpPr>
          <p:cNvPr id="4" name="Zástupný symbol pro obrázek snímku 3"/>
          <p:cNvSpPr>
            <a:spLocks noGrp="1" noRot="1" noChangeAspect="1"/>
          </p:cNvSpPr>
          <p:nvPr>
            <p:ph type="sldImg" idx="2"/>
          </p:nvPr>
        </p:nvSpPr>
        <p:spPr>
          <a:xfrm>
            <a:off x="2701925" y="511175"/>
            <a:ext cx="4538663" cy="25527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4252" y="3234929"/>
            <a:ext cx="7954010" cy="3064669"/>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6468674"/>
            <a:ext cx="4308423" cy="340519"/>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31790" y="6468674"/>
            <a:ext cx="4308423" cy="340519"/>
          </a:xfrm>
          <a:prstGeom prst="rect">
            <a:avLst/>
          </a:prstGeom>
        </p:spPr>
        <p:txBody>
          <a:bodyPr vert="horz" lIns="91440" tIns="45720" rIns="91440" bIns="45720" rtlCol="0" anchor="b"/>
          <a:lstStyle>
            <a:lvl1pPr algn="r">
              <a:defRPr sz="1200"/>
            </a:lvl1pPr>
          </a:lstStyle>
          <a:p>
            <a:fld id="{57A9D439-B0CF-45F4-B3B7-E24C341E3A66}" type="slidenum">
              <a:rPr lang="cs-CZ" smtClean="0"/>
              <a:pPr/>
              <a:t>‹#›</a:t>
            </a:fld>
            <a:endParaRPr lang="cs-CZ"/>
          </a:p>
        </p:txBody>
      </p:sp>
    </p:spTree>
    <p:extLst>
      <p:ext uri="{BB962C8B-B14F-4D97-AF65-F5344CB8AC3E}">
        <p14:creationId xmlns:p14="http://schemas.microsoft.com/office/powerpoint/2010/main" val="1760610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Obráze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584"/>
            <a:ext cx="9144000" cy="5134332"/>
          </a:xfrm>
          <a:prstGeom prst="rect">
            <a:avLst/>
          </a:prstGeom>
        </p:spPr>
      </p:pic>
      <p:sp>
        <p:nvSpPr>
          <p:cNvPr id="2" name="Nadpis 1"/>
          <p:cNvSpPr>
            <a:spLocks noGrp="1"/>
          </p:cNvSpPr>
          <p:nvPr>
            <p:ph type="ctrTitle"/>
          </p:nvPr>
        </p:nvSpPr>
        <p:spPr>
          <a:xfrm>
            <a:off x="2160000" y="1597820"/>
            <a:ext cx="6118448" cy="1102519"/>
          </a:xfrm>
        </p:spPr>
        <p:txBody>
          <a:bodyPr>
            <a:normAutofit/>
          </a:bodyPr>
          <a:lstStyle>
            <a:lvl1pPr>
              <a:defRPr sz="3000"/>
            </a:lvl1pPr>
          </a:lstStyle>
          <a:p>
            <a:r>
              <a:rPr lang="cs-CZ" smtClean="0"/>
              <a:t>Kliknutím lze upravit styl.</a:t>
            </a:r>
            <a:endParaRPr lang="cs-CZ" dirty="0"/>
          </a:p>
        </p:txBody>
      </p:sp>
      <p:sp>
        <p:nvSpPr>
          <p:cNvPr id="3" name="Podnadpis 2"/>
          <p:cNvSpPr>
            <a:spLocks noGrp="1"/>
          </p:cNvSpPr>
          <p:nvPr>
            <p:ph type="subTitle" idx="1"/>
          </p:nvPr>
        </p:nvSpPr>
        <p:spPr>
          <a:xfrm>
            <a:off x="2160000" y="2914650"/>
            <a:ext cx="5576664" cy="1314450"/>
          </a:xfrm>
        </p:spPr>
        <p:txBody>
          <a:bodyPr lIns="0" tIns="0" rIns="0" bIns="0">
            <a:normAutofit/>
          </a:bodyPr>
          <a:lstStyle>
            <a:lvl1pPr marL="0" indent="0" algn="l">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zápatí 4"/>
          <p:cNvSpPr>
            <a:spLocks noGrp="1"/>
          </p:cNvSpPr>
          <p:nvPr>
            <p:ph type="ftr" sz="quarter" idx="11"/>
          </p:nvPr>
        </p:nvSpPr>
        <p:spPr/>
        <p:txBody>
          <a:bodyPr/>
          <a:lstStyle/>
          <a:p>
            <a:r>
              <a:rPr lang="cs-CZ" smtClean="0"/>
              <a:t>Mgr. Ondřej Vala / 17. května, 2013. © Copyright Veřejný ochránce práv, 2013</a:t>
            </a:r>
            <a:endParaRPr lang="cs-CZ"/>
          </a:p>
        </p:txBody>
      </p:sp>
    </p:spTree>
    <p:extLst>
      <p:ext uri="{BB962C8B-B14F-4D97-AF65-F5344CB8AC3E}">
        <p14:creationId xmlns:p14="http://schemas.microsoft.com/office/powerpoint/2010/main" val="2943417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lvl1pPr>
              <a:defRPr sz="3200"/>
            </a:lvl1pPr>
          </a:lstStyle>
          <a:p>
            <a:r>
              <a:rPr lang="cs-CZ" smtClean="0"/>
              <a:t>Kliknutím lze upravit styl.</a:t>
            </a:r>
            <a:endParaRPr lang="cs-CZ" dirty="0"/>
          </a:p>
        </p:txBody>
      </p:sp>
      <p:sp>
        <p:nvSpPr>
          <p:cNvPr id="3" name="Zástupný symbol pro obsah 2"/>
          <p:cNvSpPr>
            <a:spLocks noGrp="1"/>
          </p:cNvSpPr>
          <p:nvPr>
            <p:ph idx="1"/>
          </p:nvPr>
        </p:nvSpPr>
        <p:spPr>
          <a:xfrm>
            <a:off x="2160000" y="1851670"/>
            <a:ext cx="6563072" cy="2598936"/>
          </a:xfrm>
        </p:spPr>
        <p:txBody>
          <a:bodyPr lIns="0" tIns="0" rIns="0" bIns="0">
            <a:normAutofit/>
          </a:bodyPr>
          <a:lstStyle>
            <a:lvl1pPr>
              <a:defRPr sz="2200"/>
            </a:lvl1pPr>
            <a:lvl2pPr>
              <a:defRPr sz="2200"/>
            </a:lvl2pPr>
            <a:lvl3pPr>
              <a:defRPr sz="2200"/>
            </a:lvl3pPr>
            <a:lvl4pPr>
              <a:defRPr sz="2200"/>
            </a:lvl4pPr>
            <a:lvl5pPr>
              <a:defRPr sz="22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zápatí 4"/>
          <p:cNvSpPr>
            <a:spLocks noGrp="1"/>
          </p:cNvSpPr>
          <p:nvPr>
            <p:ph type="ftr" sz="quarter" idx="11"/>
          </p:nvPr>
        </p:nvSpPr>
        <p:spPr/>
        <p:txBody>
          <a:bodyPr/>
          <a:lstStyle/>
          <a:p>
            <a:r>
              <a:rPr lang="cs-CZ" smtClean="0"/>
              <a:t>Mgr. Ondřej Vala / 17. května, 2013. © Copyright Veřejný ochránce práv, 2013</a:t>
            </a:r>
            <a:endParaRPr lang="cs-CZ"/>
          </a:p>
        </p:txBody>
      </p:sp>
    </p:spTree>
    <p:extLst>
      <p:ext uri="{BB962C8B-B14F-4D97-AF65-F5344CB8AC3E}">
        <p14:creationId xmlns:p14="http://schemas.microsoft.com/office/powerpoint/2010/main" val="19607436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Nadpis a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p>
            <a:r>
              <a:rPr lang="cs-CZ" smtClean="0"/>
              <a:t>Mgr. Ondřej Vala / 17. května, 2013. © Copyright Veřejný ochránce práv, 2013</a:t>
            </a:r>
            <a:endParaRPr lang="cs-CZ" dirty="0"/>
          </a:p>
        </p:txBody>
      </p:sp>
      <p:sp>
        <p:nvSpPr>
          <p:cNvPr id="5" name="Zástupný symbol pro text 4"/>
          <p:cNvSpPr>
            <a:spLocks noGrp="1"/>
          </p:cNvSpPr>
          <p:nvPr>
            <p:ph type="body" sz="quarter" idx="11"/>
          </p:nvPr>
        </p:nvSpPr>
        <p:spPr>
          <a:xfrm>
            <a:off x="324000" y="2500324"/>
            <a:ext cx="8286780" cy="17859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18247827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Nadpis a text">
    <p:spTree>
      <p:nvGrpSpPr>
        <p:cNvPr id="1" name=""/>
        <p:cNvGrpSpPr/>
        <p:nvPr/>
      </p:nvGrpSpPr>
      <p:grpSpPr>
        <a:xfrm>
          <a:off x="0" y="0"/>
          <a:ext cx="0" cy="0"/>
          <a:chOff x="0" y="0"/>
          <a:chExt cx="0" cy="0"/>
        </a:xfrm>
      </p:grpSpPr>
      <p:sp>
        <p:nvSpPr>
          <p:cNvPr id="2" name="Nadpis 1"/>
          <p:cNvSpPr>
            <a:spLocks noGrp="1"/>
          </p:cNvSpPr>
          <p:nvPr>
            <p:ph type="title"/>
          </p:nvPr>
        </p:nvSpPr>
        <p:spPr>
          <a:xfrm>
            <a:off x="323528" y="843558"/>
            <a:ext cx="8039504" cy="857250"/>
          </a:xfrm>
        </p:spPr>
        <p:txBody>
          <a:bodyPr/>
          <a:lstStyle/>
          <a:p>
            <a:r>
              <a:rPr lang="cs-CZ" dirty="0" smtClean="0"/>
              <a:t>Kliknutím lze upravit styl.</a:t>
            </a:r>
            <a:endParaRPr lang="cs-CZ" dirty="0"/>
          </a:p>
        </p:txBody>
      </p:sp>
      <p:sp>
        <p:nvSpPr>
          <p:cNvPr id="3" name="Zástupný symbol pro zápatí 2"/>
          <p:cNvSpPr>
            <a:spLocks noGrp="1"/>
          </p:cNvSpPr>
          <p:nvPr>
            <p:ph type="ftr" sz="quarter" idx="10"/>
          </p:nvPr>
        </p:nvSpPr>
        <p:spPr/>
        <p:txBody>
          <a:bodyPr/>
          <a:lstStyle/>
          <a:p>
            <a:r>
              <a:rPr lang="cs-CZ" dirty="0" smtClean="0"/>
              <a:t>© Copyright Veřejný ochránce práv, 2015</a:t>
            </a:r>
            <a:endParaRPr lang="cs-CZ" dirty="0"/>
          </a:p>
        </p:txBody>
      </p:sp>
      <p:sp>
        <p:nvSpPr>
          <p:cNvPr id="5" name="Zástupný symbol pro text 4"/>
          <p:cNvSpPr>
            <a:spLocks noGrp="1"/>
          </p:cNvSpPr>
          <p:nvPr>
            <p:ph type="body" sz="quarter" idx="11"/>
          </p:nvPr>
        </p:nvSpPr>
        <p:spPr>
          <a:xfrm>
            <a:off x="324000" y="1779662"/>
            <a:ext cx="8286780" cy="2952328"/>
          </a:xfrm>
        </p:spPr>
        <p:txBody>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30807932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Nadpis">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smtClean="0"/>
              <a:t>Mgr. Ondřej Vala / 17. května, 2013. © Copyright Veřejný ochránce práv, 2013</a:t>
            </a:r>
            <a:endParaRPr lang="cs-CZ"/>
          </a:p>
        </p:txBody>
      </p:sp>
      <p:sp>
        <p:nvSpPr>
          <p:cNvPr id="9" name="Zástupný symbol pro nadpis 1"/>
          <p:cNvSpPr>
            <a:spLocks noGrp="1"/>
          </p:cNvSpPr>
          <p:nvPr>
            <p:ph type="title"/>
          </p:nvPr>
        </p:nvSpPr>
        <p:spPr>
          <a:xfrm>
            <a:off x="324000" y="1714500"/>
            <a:ext cx="8462842" cy="857250"/>
          </a:xfrm>
          <a:prstGeom prst="rect">
            <a:avLst/>
          </a:prstGeom>
        </p:spPr>
        <p:txBody>
          <a:bodyPr vert="horz" lIns="0" tIns="0" rIns="0" bIns="0" rtlCol="0" anchor="ctr">
            <a:normAutofit/>
          </a:bodyPr>
          <a:lstStyle>
            <a:lvl1pPr>
              <a:defRPr sz="4000">
                <a:solidFill>
                  <a:srgbClr val="008273"/>
                </a:solidFill>
              </a:defRPr>
            </a:lvl1pPr>
          </a:lstStyle>
          <a:p>
            <a:r>
              <a:rPr lang="cs-CZ" smtClean="0"/>
              <a:t>Kliknutím lze upravit styl.</a:t>
            </a:r>
            <a:endParaRPr lang="cs-CZ" dirty="0"/>
          </a:p>
        </p:txBody>
      </p:sp>
    </p:spTree>
    <p:extLst>
      <p:ext uri="{BB962C8B-B14F-4D97-AF65-F5344CB8AC3E}">
        <p14:creationId xmlns:p14="http://schemas.microsoft.com/office/powerpoint/2010/main" val="38083908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Obrázek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4584"/>
            <a:ext cx="9144000" cy="5134332"/>
          </a:xfrm>
          <a:prstGeom prst="rect">
            <a:avLst/>
          </a:prstGeom>
        </p:spPr>
      </p:pic>
      <p:sp>
        <p:nvSpPr>
          <p:cNvPr id="2" name="Zástupný symbol pro nadpis 1"/>
          <p:cNvSpPr>
            <a:spLocks noGrp="1"/>
          </p:cNvSpPr>
          <p:nvPr>
            <p:ph type="title"/>
          </p:nvPr>
        </p:nvSpPr>
        <p:spPr>
          <a:xfrm>
            <a:off x="2160000" y="987574"/>
            <a:ext cx="6203032" cy="857250"/>
          </a:xfrm>
          <a:prstGeom prst="rect">
            <a:avLst/>
          </a:prstGeom>
        </p:spPr>
        <p:txBody>
          <a:bodyPr vert="horz" lIns="0" tIns="0" rIns="0" bIns="0" rtlCol="0" anchor="ctr">
            <a:norm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2160000" y="1851670"/>
            <a:ext cx="6192464" cy="2883768"/>
          </a:xfrm>
          <a:prstGeom prst="rect">
            <a:avLst/>
          </a:prstGeom>
        </p:spPr>
        <p:txBody>
          <a:bodyPr vert="horz" lIns="0" tIns="0" rIns="0" bIns="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zápatí 4"/>
          <p:cNvSpPr>
            <a:spLocks noGrp="1"/>
          </p:cNvSpPr>
          <p:nvPr>
            <p:ph type="ftr" sz="quarter" idx="3"/>
          </p:nvPr>
        </p:nvSpPr>
        <p:spPr>
          <a:xfrm>
            <a:off x="2160000" y="4767264"/>
            <a:ext cx="3824064" cy="273844"/>
          </a:xfrm>
          <a:prstGeom prst="rect">
            <a:avLst/>
          </a:prstGeom>
        </p:spPr>
        <p:txBody>
          <a:bodyPr vert="horz" lIns="0" tIns="0" rIns="0" bIns="0" rtlCol="0" anchor="ctr"/>
          <a:lstStyle>
            <a:lvl1pPr algn="l">
              <a:defRPr sz="800">
                <a:solidFill>
                  <a:srgbClr val="008273"/>
                </a:solidFill>
              </a:defRPr>
            </a:lvl1pPr>
          </a:lstStyle>
          <a:p>
            <a:r>
              <a:rPr lang="cs-CZ" smtClean="0"/>
              <a:t>Mgr. Ondřej Vala / 17. května, 2013. © Copyright Veřejný ochránce práv, 2013</a:t>
            </a:r>
            <a:endParaRPr lang="cs-CZ" dirty="0"/>
          </a:p>
        </p:txBody>
      </p:sp>
    </p:spTree>
    <p:extLst>
      <p:ext uri="{BB962C8B-B14F-4D97-AF65-F5344CB8AC3E}">
        <p14:creationId xmlns:p14="http://schemas.microsoft.com/office/powerpoint/2010/main" val="3767322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timing>
    <p:tnLst>
      <p:par>
        <p:cTn id="1" dur="indefinite" restart="never" nodeType="tmRoot"/>
      </p:par>
    </p:tnLst>
  </p:timing>
  <p:hf sldNum="0" hdr="0" dt="0"/>
  <p:txStyles>
    <p:titleStyle>
      <a:lvl1pPr algn="l" defTabSz="914400" rtl="0" eaLnBrk="1" latinLnBrk="0" hangingPunct="1">
        <a:spcBef>
          <a:spcPct val="0"/>
        </a:spcBef>
        <a:buNone/>
        <a:defRPr sz="3200" b="1" kern="1200">
          <a:solidFill>
            <a:srgbClr val="008273"/>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Judikatura ESLP k problematice diskriminace</a:t>
            </a:r>
          </a:p>
        </p:txBody>
      </p:sp>
      <p:sp>
        <p:nvSpPr>
          <p:cNvPr id="3" name="Podnadpis 2"/>
          <p:cNvSpPr>
            <a:spLocks noGrp="1"/>
          </p:cNvSpPr>
          <p:nvPr>
            <p:ph type="subTitle" idx="1"/>
          </p:nvPr>
        </p:nvSpPr>
        <p:spPr/>
        <p:txBody>
          <a:bodyPr/>
          <a:lstStyle/>
          <a:p>
            <a:r>
              <a:rPr lang="cs-CZ" dirty="0" smtClean="0"/>
              <a:t>Mgr. Jiří Šamánek</a:t>
            </a:r>
            <a:endParaRPr lang="cs-CZ" dirty="0"/>
          </a:p>
        </p:txBody>
      </p:sp>
      <p:sp>
        <p:nvSpPr>
          <p:cNvPr id="4" name="Zástupný symbol pro zápatí 3"/>
          <p:cNvSpPr>
            <a:spLocks noGrp="1"/>
          </p:cNvSpPr>
          <p:nvPr>
            <p:ph type="ftr" sz="quarter" idx="11"/>
          </p:nvPr>
        </p:nvSpPr>
        <p:spPr/>
        <p:txBody>
          <a:bodyPr/>
          <a:lstStyle/>
          <a:p>
            <a:r>
              <a:rPr lang="cs-CZ" dirty="0"/>
              <a:t>© Copyright Veřejný ochránce práv, </a:t>
            </a:r>
            <a:r>
              <a:rPr lang="cs-CZ" dirty="0" smtClean="0"/>
              <a:t>2015</a:t>
            </a:r>
            <a:endParaRPr lang="cs-CZ" dirty="0"/>
          </a:p>
        </p:txBody>
      </p:sp>
    </p:spTree>
    <p:extLst>
      <p:ext uri="{BB962C8B-B14F-4D97-AF65-F5344CB8AC3E}">
        <p14:creationId xmlns:p14="http://schemas.microsoft.com/office/powerpoint/2010/main" val="3357387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Vzdělávání – Horvát a Kiss proti Maďarsku</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a:bodyPr>
          <a:lstStyle/>
          <a:p>
            <a:pPr marL="0" indent="0" algn="just">
              <a:buNone/>
            </a:pPr>
            <a:r>
              <a:rPr lang="cs-CZ" dirty="0"/>
              <a:t>ESLP konstatoval, že segregace romských dětí v daném případě zakládala nepřímou diskriminaci. Romské děti byly v minulosti z důvodu systematicky chybného diagnostikování mentálního postižení výrazně nadměrně zastoupeny ve zvláštních školách. Maďarská vláda údaje potvrzující tento trend nezpochybnila a nedodala data prokazující opak.</a:t>
            </a:r>
          </a:p>
          <a:p>
            <a:endParaRPr lang="cs-CZ" dirty="0"/>
          </a:p>
        </p:txBody>
      </p:sp>
    </p:spTree>
    <p:extLst>
      <p:ext uri="{BB962C8B-B14F-4D97-AF65-F5344CB8AC3E}">
        <p14:creationId xmlns:p14="http://schemas.microsoft.com/office/powerpoint/2010/main" val="596632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Vzdělávání – </a:t>
            </a:r>
            <a:r>
              <a:rPr lang="cs-CZ" dirty="0" err="1" smtClean="0"/>
              <a:t>Lavida</a:t>
            </a:r>
            <a:r>
              <a:rPr lang="cs-CZ" dirty="0" smtClean="0"/>
              <a:t> a ostatní proti Řecku</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fontScale="92500" lnSpcReduction="10000"/>
          </a:bodyPr>
          <a:lstStyle/>
          <a:p>
            <a:pPr marL="0" indent="0">
              <a:buNone/>
            </a:pPr>
            <a:r>
              <a:rPr lang="cs-CZ" i="1" dirty="0">
                <a:solidFill>
                  <a:srgbClr val="FF0000"/>
                </a:solidFill>
              </a:rPr>
              <a:t>Rozsudek </a:t>
            </a:r>
            <a:r>
              <a:rPr lang="cs-CZ" i="1" dirty="0" smtClean="0">
                <a:solidFill>
                  <a:srgbClr val="FF0000"/>
                </a:solidFill>
              </a:rPr>
              <a:t>ESLP ze </a:t>
            </a:r>
            <a:r>
              <a:rPr lang="cs-CZ" i="1" dirty="0">
                <a:solidFill>
                  <a:srgbClr val="FF0000"/>
                </a:solidFill>
              </a:rPr>
              <a:t>dne 30. května 2013 ve věci č. </a:t>
            </a:r>
            <a:r>
              <a:rPr lang="cs-CZ" i="1" dirty="0" smtClean="0">
                <a:solidFill>
                  <a:srgbClr val="FF0000"/>
                </a:solidFill>
              </a:rPr>
              <a:t>7973/10</a:t>
            </a:r>
          </a:p>
          <a:p>
            <a:pPr marL="0" indent="0" algn="just">
              <a:buNone/>
            </a:pPr>
            <a:r>
              <a:rPr lang="cs-CZ" b="0" dirty="0" smtClean="0"/>
              <a:t>Stížnost podalo 23 </a:t>
            </a:r>
            <a:r>
              <a:rPr lang="cs-CZ" b="0" dirty="0"/>
              <a:t>řeckých státních příslušníků romského etnika z města </a:t>
            </a:r>
            <a:r>
              <a:rPr lang="cs-CZ" b="0" dirty="0" err="1"/>
              <a:t>Sofades</a:t>
            </a:r>
            <a:r>
              <a:rPr lang="cs-CZ" b="0" dirty="0"/>
              <a:t>, kde polovinu obyvatel tvoří osoby romského původu. V </a:t>
            </a:r>
            <a:r>
              <a:rPr lang="cs-CZ" b="0" dirty="0" err="1"/>
              <a:t>Sofades</a:t>
            </a:r>
            <a:r>
              <a:rPr lang="cs-CZ" b="0" dirty="0"/>
              <a:t> byly čtyři základní </a:t>
            </a:r>
            <a:r>
              <a:rPr lang="cs-CZ" b="0" dirty="0" smtClean="0"/>
              <a:t>školy; stěžovatelé </a:t>
            </a:r>
            <a:r>
              <a:rPr lang="cs-CZ" b="0" dirty="0"/>
              <a:t>namítali, že děti navštěvují základní školy v rozporu se spádovými oblastmi, přičemž mělo docházet k etnické segregaci. Do základní školy navštěvované výlučně romskými dětmi nebylo umístěno žádné neromské dítě územně náležející k této škole. Do této školy </a:t>
            </a:r>
            <a:r>
              <a:rPr lang="cs-CZ" b="0" dirty="0" smtClean="0"/>
              <a:t>naopak </a:t>
            </a:r>
            <a:r>
              <a:rPr lang="cs-CZ" b="0" dirty="0"/>
              <a:t>byly autobusem sváženy romské děti, které bydlely ve spádové oblasti jiné školy.</a:t>
            </a:r>
          </a:p>
          <a:p>
            <a:pPr marL="0" indent="0" algn="just">
              <a:buNone/>
            </a:pPr>
            <a:r>
              <a:rPr lang="cs-CZ" b="0" dirty="0"/>
              <a:t>Dle ESLP došlo proto k porušení zákazu diskriminace.</a:t>
            </a:r>
          </a:p>
          <a:p>
            <a:pPr marL="0" indent="0">
              <a:buNone/>
            </a:pPr>
            <a:endParaRPr lang="cs-CZ" dirty="0"/>
          </a:p>
        </p:txBody>
      </p:sp>
    </p:spTree>
    <p:extLst>
      <p:ext uri="{BB962C8B-B14F-4D97-AF65-F5344CB8AC3E}">
        <p14:creationId xmlns:p14="http://schemas.microsoft.com/office/powerpoint/2010/main" val="185903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 Copyright Veřejný ochránce práv, </a:t>
            </a:r>
            <a:r>
              <a:rPr lang="cs-CZ" dirty="0" smtClean="0"/>
              <a:t>2015</a:t>
            </a:r>
            <a:endParaRPr lang="cs-CZ" dirty="0"/>
          </a:p>
        </p:txBody>
      </p:sp>
      <p:sp>
        <p:nvSpPr>
          <p:cNvPr id="3" name="Nadpis 2"/>
          <p:cNvSpPr>
            <a:spLocks noGrp="1"/>
          </p:cNvSpPr>
          <p:nvPr>
            <p:ph type="title"/>
          </p:nvPr>
        </p:nvSpPr>
        <p:spPr/>
        <p:txBody>
          <a:bodyPr/>
          <a:lstStyle/>
          <a:p>
            <a:r>
              <a:rPr lang="cs-CZ" dirty="0" smtClean="0"/>
              <a:t>Pohlaví</a:t>
            </a:r>
            <a:endParaRPr lang="cs-CZ" dirty="0"/>
          </a:p>
        </p:txBody>
      </p:sp>
    </p:spTree>
    <p:extLst>
      <p:ext uri="{BB962C8B-B14F-4D97-AF65-F5344CB8AC3E}">
        <p14:creationId xmlns:p14="http://schemas.microsoft.com/office/powerpoint/2010/main" val="3898451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Úprava statutu transsexuálních osob</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fontScale="92500"/>
          </a:bodyPr>
          <a:lstStyle/>
          <a:p>
            <a:pPr marL="0" indent="0">
              <a:buNone/>
            </a:pPr>
            <a:r>
              <a:rPr lang="cs-CZ" i="1" dirty="0">
                <a:solidFill>
                  <a:srgbClr val="FF0000"/>
                </a:solidFill>
              </a:rPr>
              <a:t>Rozsudek ESLP ze dne </a:t>
            </a:r>
            <a:r>
              <a:rPr lang="cs-CZ" i="1" dirty="0" smtClean="0">
                <a:solidFill>
                  <a:srgbClr val="FF0000"/>
                </a:solidFill>
              </a:rPr>
              <a:t>11. června 2002 ve </a:t>
            </a:r>
            <a:r>
              <a:rPr lang="cs-CZ" i="1" dirty="0">
                <a:solidFill>
                  <a:srgbClr val="FF0000"/>
                </a:solidFill>
              </a:rPr>
              <a:t>věci č. </a:t>
            </a:r>
            <a:r>
              <a:rPr lang="cs-CZ" i="1" dirty="0" smtClean="0">
                <a:solidFill>
                  <a:srgbClr val="FF0000"/>
                </a:solidFill>
              </a:rPr>
              <a:t>28957/95</a:t>
            </a:r>
          </a:p>
          <a:p>
            <a:pPr marL="0" indent="0">
              <a:buNone/>
            </a:pPr>
            <a:r>
              <a:rPr lang="cs-CZ" dirty="0" smtClean="0"/>
              <a:t>Paní </a:t>
            </a:r>
            <a:r>
              <a:rPr lang="cs-CZ" dirty="0" err="1" smtClean="0"/>
              <a:t>Goodwin</a:t>
            </a:r>
            <a:r>
              <a:rPr lang="cs-CZ" dirty="0" smtClean="0"/>
              <a:t> se narodila jako muž. V letech 1985-1990 podstoupila hormonální terapii a operativní změnu pohlaví. Následně žádala o novou registraci v systému sociálního zabezpečení, avšak žádost byla zamítnuta, protože systém neumožňoval opakovanou registraci. Ve stížnosti stěžovatelka namítala diskriminaci, protože britské právo neumožňovalo zcela uznat její pohlavní identitu. Důsledky se projevily například v zaměstnání, v systému důchodového pojištění či v nemožnosti uzavřít manželství.</a:t>
            </a:r>
            <a:endParaRPr lang="cs-CZ" dirty="0"/>
          </a:p>
        </p:txBody>
      </p:sp>
    </p:spTree>
    <p:extLst>
      <p:ext uri="{BB962C8B-B14F-4D97-AF65-F5344CB8AC3E}">
        <p14:creationId xmlns:p14="http://schemas.microsoft.com/office/powerpoint/2010/main" val="15374494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Úprava statutu transsexuálních osob</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fontScale="92500"/>
          </a:bodyPr>
          <a:lstStyle/>
          <a:p>
            <a:r>
              <a:rPr lang="cs-CZ" dirty="0" smtClean="0"/>
              <a:t>Britská vláda argumentovala, že podle judikatury ESLP disponují státy v otázce transsexuality značnou mírou volného uvážení.</a:t>
            </a:r>
          </a:p>
          <a:p>
            <a:r>
              <a:rPr lang="cs-CZ" dirty="0" smtClean="0"/>
              <a:t>ESLP se zaměřil především na namítané porušení čl. 8 Úmluvy. Stres a odcizení plynoucí z nesouladu pozice ve společnosti se statusem přiznaným právem nelze vnímat jako bagatelní nevýhodu plynoucí z určité formality. Dle ESLP v daném případě vláda nemůže tvrdit, že materie spadá do sféry volného uvážení. Vzhledem k tomu, že nebyl shledán žádný veřejný zájem, který by stál proti zájmu jednotlivce na získání plného právního zakotvení, došlo k porušení čl. 8 Úmluvy.</a:t>
            </a:r>
            <a:endParaRPr lang="cs-CZ" dirty="0"/>
          </a:p>
        </p:txBody>
      </p:sp>
    </p:spTree>
    <p:extLst>
      <p:ext uri="{BB962C8B-B14F-4D97-AF65-F5344CB8AC3E}">
        <p14:creationId xmlns:p14="http://schemas.microsoft.com/office/powerpoint/2010/main" val="1643778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 Copyright Veřejný ochránce práv, </a:t>
            </a:r>
            <a:r>
              <a:rPr lang="cs-CZ" dirty="0" smtClean="0"/>
              <a:t>2015</a:t>
            </a:r>
            <a:endParaRPr lang="cs-CZ" dirty="0"/>
          </a:p>
        </p:txBody>
      </p:sp>
      <p:sp>
        <p:nvSpPr>
          <p:cNvPr id="3" name="Nadpis 2"/>
          <p:cNvSpPr>
            <a:spLocks noGrp="1"/>
          </p:cNvSpPr>
          <p:nvPr>
            <p:ph type="title"/>
          </p:nvPr>
        </p:nvSpPr>
        <p:spPr/>
        <p:txBody>
          <a:bodyPr/>
          <a:lstStyle/>
          <a:p>
            <a:r>
              <a:rPr lang="cs-CZ" dirty="0" smtClean="0"/>
              <a:t>Sexuální orientace</a:t>
            </a:r>
            <a:endParaRPr lang="cs-CZ" dirty="0"/>
          </a:p>
        </p:txBody>
      </p:sp>
    </p:spTree>
    <p:extLst>
      <p:ext uri="{BB962C8B-B14F-4D97-AF65-F5344CB8AC3E}">
        <p14:creationId xmlns:p14="http://schemas.microsoft.com/office/powerpoint/2010/main" val="1820860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Sexuální orientace a osvojení</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fontScale="77500" lnSpcReduction="20000"/>
          </a:bodyPr>
          <a:lstStyle/>
          <a:p>
            <a:pPr marL="0" lvl="0" indent="0" algn="just">
              <a:lnSpc>
                <a:spcPct val="110000"/>
              </a:lnSpc>
              <a:buNone/>
            </a:pPr>
            <a:r>
              <a:rPr lang="pl-PL" sz="2900" i="1" dirty="0">
                <a:solidFill>
                  <a:srgbClr val="FF0000"/>
                </a:solidFill>
              </a:rPr>
              <a:t>Rozsudek ESLP </a:t>
            </a:r>
            <a:r>
              <a:rPr lang="es-ES" sz="2900" i="1" dirty="0">
                <a:solidFill>
                  <a:srgbClr val="FF0000"/>
                </a:solidFill>
              </a:rPr>
              <a:t>ze dne 19. </a:t>
            </a:r>
            <a:r>
              <a:rPr lang="cs-CZ" sz="2900" i="1" dirty="0" smtClean="0">
                <a:solidFill>
                  <a:srgbClr val="FF0000"/>
                </a:solidFill>
              </a:rPr>
              <a:t>2.</a:t>
            </a:r>
            <a:r>
              <a:rPr lang="es-ES" sz="2900" i="1" dirty="0" smtClean="0">
                <a:solidFill>
                  <a:srgbClr val="FF0000"/>
                </a:solidFill>
              </a:rPr>
              <a:t> </a:t>
            </a:r>
            <a:r>
              <a:rPr lang="es-ES" sz="2900" i="1" dirty="0">
                <a:solidFill>
                  <a:srgbClr val="FF0000"/>
                </a:solidFill>
              </a:rPr>
              <a:t>2013 ve věci č. 19010/07 </a:t>
            </a:r>
            <a:endParaRPr lang="cs-CZ" sz="2900" i="1" smtClean="0">
              <a:solidFill>
                <a:srgbClr val="FF0000"/>
              </a:solidFill>
            </a:endParaRPr>
          </a:p>
          <a:p>
            <a:pPr marL="0" lvl="0" indent="0" algn="just">
              <a:lnSpc>
                <a:spcPct val="110000"/>
              </a:lnSpc>
              <a:buNone/>
            </a:pPr>
            <a:r>
              <a:rPr lang="cs-CZ" sz="2500" smtClean="0"/>
              <a:t>Stěžovatelka </a:t>
            </a:r>
            <a:r>
              <a:rPr lang="cs-CZ" sz="2500" dirty="0"/>
              <a:t>uzavřela se </a:t>
            </a:r>
            <a:r>
              <a:rPr lang="cs-CZ" sz="2500" dirty="0" smtClean="0"/>
              <a:t>synem (druhým stěžovatelem) </a:t>
            </a:r>
            <a:r>
              <a:rPr lang="cs-CZ" sz="2500" dirty="0"/>
              <a:t>své partnerky </a:t>
            </a:r>
            <a:r>
              <a:rPr lang="cs-CZ" sz="2500" dirty="0" smtClean="0"/>
              <a:t>(nikoliv registrované) dohodu </a:t>
            </a:r>
            <a:r>
              <a:rPr lang="cs-CZ" sz="2500" dirty="0"/>
              <a:t>o </a:t>
            </a:r>
            <a:r>
              <a:rPr lang="cs-CZ" sz="2500" dirty="0" smtClean="0"/>
              <a:t>osvojení, a obrátila se </a:t>
            </a:r>
            <a:r>
              <a:rPr lang="cs-CZ" sz="2500" dirty="0"/>
              <a:t>na okresní soud, aby potvrdil dohodu o osvojení. B</a:t>
            </a:r>
            <a:r>
              <a:rPr lang="cs-CZ" sz="2500" dirty="0" smtClean="0"/>
              <a:t>iologický </a:t>
            </a:r>
            <a:r>
              <a:rPr lang="cs-CZ" sz="2500" dirty="0"/>
              <a:t>otec </a:t>
            </a:r>
            <a:r>
              <a:rPr lang="cs-CZ" sz="2500" dirty="0" smtClean="0"/>
              <a:t>s</a:t>
            </a:r>
            <a:r>
              <a:rPr lang="cs-CZ" sz="2500" dirty="0"/>
              <a:t> osvojením nesouhlasil, aniž by uvedl jakýkoliv důvod. </a:t>
            </a:r>
            <a:endParaRPr lang="cs-CZ" sz="2500" dirty="0" smtClean="0"/>
          </a:p>
          <a:p>
            <a:pPr marL="0" indent="0" algn="just">
              <a:buNone/>
            </a:pPr>
            <a:r>
              <a:rPr lang="cs-CZ" sz="2500" dirty="0"/>
              <a:t>Rakouská úprava rozeznává tři typy adopce:</a:t>
            </a:r>
          </a:p>
          <a:p>
            <a:pPr algn="just"/>
            <a:r>
              <a:rPr lang="cs-CZ" sz="2500" dirty="0"/>
              <a:t>společná – adoptivní rodiče nahrazují rodiče biologické</a:t>
            </a:r>
          </a:p>
          <a:p>
            <a:pPr algn="just"/>
            <a:r>
              <a:rPr lang="cs-CZ" sz="2500" dirty="0"/>
              <a:t>individuální – osvojitelem je jednotlivec (v rodném listě pouze jeden rodič)</a:t>
            </a:r>
          </a:p>
          <a:p>
            <a:pPr algn="just"/>
            <a:r>
              <a:rPr lang="cs-CZ" sz="2500" i="1" dirty="0"/>
              <a:t>adopce dítěte partnera (second-</a:t>
            </a:r>
            <a:r>
              <a:rPr lang="cs-CZ" sz="2500" i="1" dirty="0" err="1"/>
              <a:t>parent</a:t>
            </a:r>
            <a:r>
              <a:rPr lang="cs-CZ" sz="2500" i="1" dirty="0"/>
              <a:t> </a:t>
            </a:r>
            <a:r>
              <a:rPr lang="cs-CZ" sz="2500" i="1" dirty="0" err="1"/>
              <a:t>adoption</a:t>
            </a:r>
            <a:r>
              <a:rPr lang="cs-CZ" sz="2500" i="1" dirty="0"/>
              <a:t>) – osvojitelem je jednotlivec, ale má dva rodiče </a:t>
            </a:r>
          </a:p>
        </p:txBody>
      </p:sp>
    </p:spTree>
    <p:extLst>
      <p:ext uri="{BB962C8B-B14F-4D97-AF65-F5344CB8AC3E}">
        <p14:creationId xmlns:p14="http://schemas.microsoft.com/office/powerpoint/2010/main" val="16198250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Sexuální orientace a osvojení</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fontScale="92500" lnSpcReduction="10000"/>
          </a:bodyPr>
          <a:lstStyle/>
          <a:p>
            <a:pPr marL="0" indent="0" algn="just">
              <a:buNone/>
            </a:pPr>
            <a:r>
              <a:rPr lang="cs-CZ" dirty="0" smtClean="0"/>
              <a:t>Okresní </a:t>
            </a:r>
            <a:r>
              <a:rPr lang="cs-CZ" dirty="0"/>
              <a:t>soud osvojení neschválil; nezabýval se důvody překonání nesouhlasu. Rozhodnutí opřel mimo jiné o to, že dle občanského zákoníku dochází osvojením k nahrazení biologického rodiče osvojitelem téhož </a:t>
            </a:r>
            <a:r>
              <a:rPr lang="cs-CZ" dirty="0" smtClean="0"/>
              <a:t>pohlaví. Rakouské </a:t>
            </a:r>
            <a:r>
              <a:rPr lang="cs-CZ" dirty="0"/>
              <a:t>právo neobsahuje legální definici pojmu „rodič,“ avšak z rodinného práva vyplývá, že rodičovský pár představují osoby odlišného pohlaví. Účelem osvojení nezletilého dítěte je principiálně vytvořit vztah podobný tomu, jaký existuje mezi jeho biologickými rodiči.</a:t>
            </a:r>
          </a:p>
          <a:p>
            <a:pPr marL="0" indent="0" algn="just">
              <a:buNone/>
            </a:pPr>
            <a:r>
              <a:rPr lang="cs-CZ" dirty="0"/>
              <a:t>Stěžovatelé namítali, že individuální osvojení dítěte partnerem rodiče (second-</a:t>
            </a:r>
            <a:r>
              <a:rPr lang="cs-CZ" dirty="0" err="1"/>
              <a:t>parent</a:t>
            </a:r>
            <a:r>
              <a:rPr lang="cs-CZ" dirty="0"/>
              <a:t> </a:t>
            </a:r>
            <a:r>
              <a:rPr lang="cs-CZ" dirty="0" err="1"/>
              <a:t>adoption</a:t>
            </a:r>
            <a:r>
              <a:rPr lang="cs-CZ" dirty="0"/>
              <a:t>) je možné u sezdaných i nesezdaných heterosexuálních párů, nikoliv však u párů téhož pohlaví.</a:t>
            </a:r>
          </a:p>
        </p:txBody>
      </p:sp>
    </p:spTree>
    <p:extLst>
      <p:ext uri="{BB962C8B-B14F-4D97-AF65-F5344CB8AC3E}">
        <p14:creationId xmlns:p14="http://schemas.microsoft.com/office/powerpoint/2010/main" val="33600285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Osvojení registrovanými partnery</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fontScale="32500" lnSpcReduction="20000"/>
          </a:bodyPr>
          <a:lstStyle/>
          <a:p>
            <a:pPr marL="0" lvl="0" indent="0" algn="just">
              <a:lnSpc>
                <a:spcPct val="110000"/>
              </a:lnSpc>
              <a:buNone/>
            </a:pPr>
            <a:r>
              <a:rPr lang="cs-CZ" sz="5000" dirty="0"/>
              <a:t>Pokud se stát rozhodne přiznat osobám stejného pohlaví jinou alternativní formu právního uznání vztahu, má stát také prostor pro vlastní uvážení, jaké postavení přizná osobám, které této alternativy využijí, ve vztahu k manželství</a:t>
            </a:r>
            <a:r>
              <a:rPr lang="cs-CZ" sz="5000" dirty="0" smtClean="0"/>
              <a:t>. Situace partnerek </a:t>
            </a:r>
            <a:r>
              <a:rPr lang="cs-CZ" sz="5000" dirty="0"/>
              <a:t>nebyla srovnatelná se situací sezdaných manželů, a takové rozlišování diskriminaci nepředstavuje</a:t>
            </a:r>
            <a:r>
              <a:rPr lang="cs-CZ" sz="5000" dirty="0" smtClean="0"/>
              <a:t>.</a:t>
            </a:r>
          </a:p>
          <a:p>
            <a:pPr marL="0" indent="0" algn="just">
              <a:lnSpc>
                <a:spcPct val="110000"/>
              </a:lnSpc>
              <a:buNone/>
            </a:pPr>
            <a:r>
              <a:rPr lang="cs-CZ" sz="5000" dirty="0"/>
              <a:t>Na druhou stranu byly stěžovatelky v situaci srovnatelné s nesezdaným heterosexuálním párem. Individuální osvojení partnerova dítěte totiž nebylo vyhrazeno pouze manželským párům</a:t>
            </a:r>
            <a:r>
              <a:rPr lang="cs-CZ" sz="5000" dirty="0" smtClean="0"/>
              <a:t>. ESLP </a:t>
            </a:r>
            <a:r>
              <a:rPr lang="cs-CZ" sz="5000" dirty="0"/>
              <a:t>konstatoval, že Rakouská úprava trpí nedostatkem soudržnosti. Individuální osvojení jednou osobou - bez ohledu na sexuální orientaci – Rakouské právo připouští. Rakouská úprava tedy jinými slovy připouští, že dítě může vyrůstat v rodině dvou partnerů stejného </a:t>
            </a:r>
            <a:r>
              <a:rPr lang="cs-CZ" sz="5000" dirty="0" smtClean="0"/>
              <a:t>pohlaví</a:t>
            </a:r>
            <a:r>
              <a:rPr lang="cs-CZ" sz="5000" dirty="0"/>
              <a:t>. </a:t>
            </a:r>
            <a:r>
              <a:rPr lang="cs-CZ" sz="5000" dirty="0" smtClean="0"/>
              <a:t>Adopce </a:t>
            </a:r>
            <a:r>
              <a:rPr lang="cs-CZ" sz="5000" dirty="0"/>
              <a:t>dítěte </a:t>
            </a:r>
            <a:r>
              <a:rPr lang="cs-CZ" sz="5000" dirty="0" smtClean="0"/>
              <a:t>jednoho partnera </a:t>
            </a:r>
            <a:r>
              <a:rPr lang="cs-CZ" sz="5000" dirty="0"/>
              <a:t>druhým </a:t>
            </a:r>
            <a:r>
              <a:rPr lang="cs-CZ" sz="5000" dirty="0" smtClean="0"/>
              <a:t>partnerem </a:t>
            </a:r>
            <a:r>
              <a:rPr lang="cs-CZ" sz="5000" dirty="0"/>
              <a:t>je však (stejně jako společné osvojení) vyloučeno</a:t>
            </a:r>
            <a:r>
              <a:rPr lang="cs-CZ" sz="5000" dirty="0" smtClean="0"/>
              <a:t>.</a:t>
            </a:r>
          </a:p>
          <a:p>
            <a:pPr marL="0" lvl="0" indent="0" algn="just">
              <a:lnSpc>
                <a:spcPct val="110000"/>
              </a:lnSpc>
              <a:buNone/>
            </a:pPr>
            <a:endParaRPr lang="cs-CZ" dirty="0"/>
          </a:p>
        </p:txBody>
      </p:sp>
    </p:spTree>
    <p:extLst>
      <p:ext uri="{BB962C8B-B14F-4D97-AF65-F5344CB8AC3E}">
        <p14:creationId xmlns:p14="http://schemas.microsoft.com/office/powerpoint/2010/main" val="2028344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 Copyright Veřejný ochránce práv, </a:t>
            </a:r>
            <a:r>
              <a:rPr lang="cs-CZ" dirty="0" smtClean="0"/>
              <a:t>2015</a:t>
            </a:r>
            <a:endParaRPr lang="cs-CZ" dirty="0"/>
          </a:p>
        </p:txBody>
      </p:sp>
      <p:sp>
        <p:nvSpPr>
          <p:cNvPr id="3" name="Nadpis 2"/>
          <p:cNvSpPr>
            <a:spLocks noGrp="1"/>
          </p:cNvSpPr>
          <p:nvPr>
            <p:ph type="title"/>
          </p:nvPr>
        </p:nvSpPr>
        <p:spPr/>
        <p:txBody>
          <a:bodyPr>
            <a:normAutofit fontScale="90000"/>
          </a:bodyPr>
          <a:lstStyle/>
          <a:p>
            <a:r>
              <a:rPr lang="cs-CZ" dirty="0" smtClean="0"/>
              <a:t>Náboženské vyznání, víra a světový názor</a:t>
            </a:r>
            <a:endParaRPr lang="cs-CZ" dirty="0"/>
          </a:p>
        </p:txBody>
      </p:sp>
    </p:spTree>
    <p:extLst>
      <p:ext uri="{BB962C8B-B14F-4D97-AF65-F5344CB8AC3E}">
        <p14:creationId xmlns:p14="http://schemas.microsoft.com/office/powerpoint/2010/main" val="164419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 Copyright Veřejný ochránce práv, </a:t>
            </a:r>
            <a:r>
              <a:rPr lang="cs-CZ" dirty="0" smtClean="0"/>
              <a:t>2015</a:t>
            </a:r>
            <a:endParaRPr lang="cs-CZ" dirty="0"/>
          </a:p>
        </p:txBody>
      </p:sp>
      <p:sp>
        <p:nvSpPr>
          <p:cNvPr id="3" name="Nadpis 2"/>
          <p:cNvSpPr>
            <a:spLocks noGrp="1"/>
          </p:cNvSpPr>
          <p:nvPr>
            <p:ph type="title"/>
          </p:nvPr>
        </p:nvSpPr>
        <p:spPr/>
        <p:txBody>
          <a:bodyPr>
            <a:normAutofit fontScale="90000"/>
          </a:bodyPr>
          <a:lstStyle/>
          <a:p>
            <a:r>
              <a:rPr lang="cs-CZ" dirty="0"/>
              <a:t>Úmluva o ochraně lidských práv a základních svobod</a:t>
            </a:r>
          </a:p>
        </p:txBody>
      </p:sp>
    </p:spTree>
    <p:extLst>
      <p:ext uri="{BB962C8B-B14F-4D97-AF65-F5344CB8AC3E}">
        <p14:creationId xmlns:p14="http://schemas.microsoft.com/office/powerpoint/2010/main" val="12291910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Náboženské vyznání, víra a světový názor</a:t>
            </a:r>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Autofit/>
          </a:bodyPr>
          <a:lstStyle/>
          <a:p>
            <a:pPr marL="0" indent="0">
              <a:buNone/>
            </a:pPr>
            <a:r>
              <a:rPr lang="cs-CZ" sz="1500" b="1" dirty="0" smtClean="0"/>
              <a:t>Čl. 9 Úmluvy</a:t>
            </a:r>
          </a:p>
          <a:p>
            <a:pPr marL="457200" indent="-457200">
              <a:buFont typeface="+mj-lt"/>
              <a:buAutoNum type="arabicPeriod"/>
            </a:pPr>
            <a:r>
              <a:rPr lang="cs-CZ" sz="1500" dirty="0" smtClean="0"/>
              <a:t>Každý </a:t>
            </a:r>
            <a:r>
              <a:rPr lang="cs-CZ" sz="1500" dirty="0"/>
              <a:t>má právo na svobodu myšlení, svědomí a náboženského vyznání; toto právo zahrnuje svobodu změnit své náboženské vyznání nebo přesvědčení, jakož i svobodu projevovat své náboženské vyznání nebo přesvědčení sám nebo společně s jinými, ať veřejně nebo soukromě, bohoslužbou, vyučováním, prováděním náboženských úkonů a zachováváním obřadů.</a:t>
            </a:r>
          </a:p>
          <a:p>
            <a:pPr marL="457200" indent="-457200">
              <a:buFont typeface="+mj-lt"/>
              <a:buAutoNum type="arabicPeriod"/>
            </a:pPr>
            <a:r>
              <a:rPr lang="cs-CZ" sz="1500" dirty="0" smtClean="0"/>
              <a:t>Svoboda </a:t>
            </a:r>
            <a:r>
              <a:rPr lang="cs-CZ" sz="1500" dirty="0"/>
              <a:t>projevovat náboženské vyznání a přesvědčení může podléhat jen omezením, která jsou stanovena zákony a která jsou nezbytná v demokratické společnosti v zájmu veřejné bezpečnosti, ochrany veřejného pořádku, zdraví nebo morálky nebo ochrany práv a svobod jiných.</a:t>
            </a:r>
          </a:p>
        </p:txBody>
      </p:sp>
    </p:spTree>
    <p:extLst>
      <p:ext uri="{BB962C8B-B14F-4D97-AF65-F5344CB8AC3E}">
        <p14:creationId xmlns:p14="http://schemas.microsoft.com/office/powerpoint/2010/main" val="4003044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Náboženské vyznání, víra a světový názor</a:t>
            </a:r>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fontScale="92500"/>
          </a:bodyPr>
          <a:lstStyle/>
          <a:p>
            <a:pPr marL="0" indent="0">
              <a:buNone/>
            </a:pPr>
            <a:r>
              <a:rPr lang="cs-CZ" dirty="0" smtClean="0"/>
              <a:t>Pětistupňový test</a:t>
            </a:r>
          </a:p>
          <a:p>
            <a:r>
              <a:rPr lang="cs-CZ" dirty="0" smtClean="0"/>
              <a:t>Spadá </a:t>
            </a:r>
            <a:r>
              <a:rPr lang="cs-CZ" dirty="0"/>
              <a:t>projednávaný případ pod rozsah čl. 9 EÚLP (věcný rámec</a:t>
            </a:r>
            <a:r>
              <a:rPr lang="cs-CZ" dirty="0" smtClean="0"/>
              <a:t>)?</a:t>
            </a:r>
            <a:r>
              <a:rPr lang="cs-CZ" dirty="0"/>
              <a:t>	</a:t>
            </a:r>
          </a:p>
          <a:p>
            <a:r>
              <a:rPr lang="cs-CZ" dirty="0"/>
              <a:t>Došlo k zásahu do práva zaručeného čl. 9 EÚLP (existence zásahu</a:t>
            </a:r>
            <a:r>
              <a:rPr lang="cs-CZ" dirty="0" smtClean="0"/>
              <a:t>)?</a:t>
            </a:r>
            <a:r>
              <a:rPr lang="cs-CZ" dirty="0"/>
              <a:t>	</a:t>
            </a:r>
          </a:p>
          <a:p>
            <a:r>
              <a:rPr lang="cs-CZ" dirty="0"/>
              <a:t>Byl zásah </a:t>
            </a:r>
            <a:r>
              <a:rPr lang="cs-CZ" dirty="0" smtClean="0"/>
              <a:t>v </a:t>
            </a:r>
            <a:r>
              <a:rPr lang="cs-CZ" dirty="0"/>
              <a:t>souladu se </a:t>
            </a:r>
            <a:r>
              <a:rPr lang="cs-CZ" dirty="0" smtClean="0"/>
              <a:t>zákonem </a:t>
            </a:r>
            <a:r>
              <a:rPr lang="cs-CZ" dirty="0"/>
              <a:t>(legalita)?</a:t>
            </a:r>
          </a:p>
          <a:p>
            <a:r>
              <a:rPr lang="cs-CZ" dirty="0" smtClean="0"/>
              <a:t>Sledoval </a:t>
            </a:r>
            <a:r>
              <a:rPr lang="cs-CZ" dirty="0"/>
              <a:t>zásah alespoň jeden z legitimních cílů, taxativně stanovených ve druhém odstavci čl. 9 EÚLP (legitimita)?</a:t>
            </a:r>
          </a:p>
          <a:p>
            <a:r>
              <a:rPr lang="cs-CZ" dirty="0" smtClean="0"/>
              <a:t>Byl </a:t>
            </a:r>
            <a:r>
              <a:rPr lang="cs-CZ" dirty="0"/>
              <a:t>zásah „nezbytný v demokratické společnosti“ (přiměřenost)?</a:t>
            </a:r>
          </a:p>
        </p:txBody>
      </p:sp>
    </p:spTree>
    <p:extLst>
      <p:ext uri="{BB962C8B-B14F-4D97-AF65-F5344CB8AC3E}">
        <p14:creationId xmlns:p14="http://schemas.microsoft.com/office/powerpoint/2010/main" val="23015546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Náboženské symboly na pracovišti</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fontScale="77500" lnSpcReduction="20000"/>
          </a:bodyPr>
          <a:lstStyle/>
          <a:p>
            <a:pPr marL="0" indent="0" algn="just">
              <a:lnSpc>
                <a:spcPct val="110000"/>
              </a:lnSpc>
              <a:buNone/>
            </a:pPr>
            <a:r>
              <a:rPr lang="pl-PL" i="1" dirty="0">
                <a:solidFill>
                  <a:srgbClr val="FF0000"/>
                </a:solidFill>
              </a:rPr>
              <a:t>Rozsudek ESLP ze dne 15. 1. 2013 ve věci č. 48420/10, 59842/10, 51671/10 a 36516/10</a:t>
            </a:r>
            <a:endParaRPr lang="cs-CZ" i="1" dirty="0">
              <a:solidFill>
                <a:srgbClr val="FF0000"/>
              </a:solidFill>
            </a:endParaRPr>
          </a:p>
          <a:p>
            <a:pPr algn="just">
              <a:lnSpc>
                <a:spcPct val="110000"/>
              </a:lnSpc>
            </a:pPr>
            <a:r>
              <a:rPr lang="cs-CZ" b="0" dirty="0" smtClean="0"/>
              <a:t>Nadia </a:t>
            </a:r>
            <a:r>
              <a:rPr lang="cs-CZ" b="0" dirty="0" err="1" smtClean="0"/>
              <a:t>Eweida</a:t>
            </a:r>
            <a:r>
              <a:rPr lang="cs-CZ" b="0" dirty="0" smtClean="0"/>
              <a:t> - </a:t>
            </a:r>
            <a:r>
              <a:rPr lang="cs-CZ" b="0" dirty="0"/>
              <a:t>koptská </a:t>
            </a:r>
            <a:r>
              <a:rPr lang="cs-CZ" b="0" dirty="0" smtClean="0"/>
              <a:t>křesťanka - </a:t>
            </a:r>
            <a:r>
              <a:rPr lang="cs-CZ" b="0" dirty="0"/>
              <a:t>pracovala u odbavovací přepážky společnosti </a:t>
            </a:r>
            <a:r>
              <a:rPr lang="cs-CZ" b="0" dirty="0" err="1"/>
              <a:t>British</a:t>
            </a:r>
            <a:r>
              <a:rPr lang="cs-CZ" b="0" dirty="0"/>
              <a:t> </a:t>
            </a:r>
            <a:r>
              <a:rPr lang="cs-CZ" b="0" dirty="0" err="1"/>
              <a:t>Airways</a:t>
            </a:r>
            <a:r>
              <a:rPr lang="cs-CZ" b="0" dirty="0"/>
              <a:t>. Společnost měla zavedené jednotné uniformy, které nosili zaměstnanci při styku s veřejností, a požadovala, aby byly náboženské symboly </a:t>
            </a:r>
            <a:r>
              <a:rPr lang="cs-CZ" b="0" dirty="0" smtClean="0"/>
              <a:t>skryty.</a:t>
            </a:r>
          </a:p>
          <a:p>
            <a:pPr algn="just">
              <a:lnSpc>
                <a:spcPct val="110000"/>
              </a:lnSpc>
            </a:pPr>
            <a:r>
              <a:rPr lang="cs-CZ" b="0" dirty="0" smtClean="0"/>
              <a:t>Praktikující </a:t>
            </a:r>
            <a:r>
              <a:rPr lang="cs-CZ" b="0" dirty="0"/>
              <a:t>křesťanka </a:t>
            </a:r>
            <a:r>
              <a:rPr lang="cs-CZ" b="0" dirty="0" err="1"/>
              <a:t>Shirley</a:t>
            </a:r>
            <a:r>
              <a:rPr lang="cs-CZ" b="0" dirty="0"/>
              <a:t> Chaplin </a:t>
            </a:r>
            <a:r>
              <a:rPr lang="cs-CZ" b="0" dirty="0" smtClean="0"/>
              <a:t>pracovala </a:t>
            </a:r>
            <a:r>
              <a:rPr lang="cs-CZ" b="0" dirty="0"/>
              <a:t>jako zdravotní </a:t>
            </a:r>
            <a:r>
              <a:rPr lang="cs-CZ" b="0" dirty="0" smtClean="0"/>
              <a:t>sestra; setkala se také zákazem </a:t>
            </a:r>
            <a:r>
              <a:rPr lang="cs-CZ" b="0" dirty="0"/>
              <a:t>nošení křížku na pracovišti. </a:t>
            </a:r>
            <a:r>
              <a:rPr lang="cs-CZ" b="0" dirty="0" smtClean="0"/>
              <a:t>Zaměstnanci </a:t>
            </a:r>
            <a:r>
              <a:rPr lang="cs-CZ" b="0" dirty="0"/>
              <a:t>neměli nosit šperky z důvodu (mimo jiné) snížení rizika zranění pacientů. Paní Chaplin bylo nošení kříže zakázáno po změně oděvů pro zdravotní sestry; nově oděvy nahradily límec výstřihem, a šperky byly snadněji přístupné. </a:t>
            </a:r>
          </a:p>
        </p:txBody>
      </p:sp>
    </p:spTree>
    <p:extLst>
      <p:ext uri="{BB962C8B-B14F-4D97-AF65-F5344CB8AC3E}">
        <p14:creationId xmlns:p14="http://schemas.microsoft.com/office/powerpoint/2010/main" val="41060239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Náboženské symboly na pracovišti</a:t>
            </a:r>
          </a:p>
        </p:txBody>
      </p:sp>
      <p:sp>
        <p:nvSpPr>
          <p:cNvPr id="3" name="Zástupný symbol pro zápatí 2"/>
          <p:cNvSpPr>
            <a:spLocks noGrp="1"/>
          </p:cNvSpPr>
          <p:nvPr>
            <p:ph type="ftr" sz="quarter" idx="10"/>
          </p:nvPr>
        </p:nvSpPr>
        <p:spPr/>
        <p:txBody>
          <a:bodyPr/>
          <a:lstStyle/>
          <a:p>
            <a:r>
              <a:rPr lang="cs-CZ" dirty="0" smtClean="0"/>
              <a:t>© </a:t>
            </a:r>
            <a:r>
              <a:rPr lang="cs-CZ" dirty="0"/>
              <a:t>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a:bodyPr>
          <a:lstStyle/>
          <a:p>
            <a:pPr algn="just"/>
            <a:r>
              <a:rPr lang="cs-CZ" b="0" dirty="0" err="1" smtClean="0"/>
              <a:t>Eweida</a:t>
            </a:r>
            <a:r>
              <a:rPr lang="cs-CZ" b="0" dirty="0" smtClean="0"/>
              <a:t> - požadavek </a:t>
            </a:r>
            <a:r>
              <a:rPr lang="cs-CZ" b="0" dirty="0"/>
              <a:t>jednotné image </a:t>
            </a:r>
            <a:r>
              <a:rPr lang="cs-CZ" b="0" dirty="0" smtClean="0"/>
              <a:t>je legitimní; vnitrostátní </a:t>
            </a:r>
            <a:r>
              <a:rPr lang="cs-CZ" b="0" dirty="0"/>
              <a:t>soudy </a:t>
            </a:r>
            <a:r>
              <a:rPr lang="cs-CZ" b="0" dirty="0" smtClean="0"/>
              <a:t>nicméně požadavku přiznávaly </a:t>
            </a:r>
            <a:r>
              <a:rPr lang="cs-CZ" b="0" dirty="0"/>
              <a:t>příliš velkou váhu. </a:t>
            </a:r>
            <a:r>
              <a:rPr lang="cs-CZ" b="0" dirty="0" smtClean="0"/>
              <a:t>Navíc společnost </a:t>
            </a:r>
            <a:r>
              <a:rPr lang="cs-CZ" b="0" dirty="0"/>
              <a:t>nezakazovala nosit </a:t>
            </a:r>
            <a:r>
              <a:rPr lang="cs-CZ" b="0" dirty="0" smtClean="0"/>
              <a:t>jiné náboženské symboly (</a:t>
            </a:r>
            <a:r>
              <a:rPr lang="cs-CZ" b="0" dirty="0" err="1" smtClean="0"/>
              <a:t>hidžáby</a:t>
            </a:r>
            <a:r>
              <a:rPr lang="cs-CZ" b="0" dirty="0" smtClean="0"/>
              <a:t> , turbany).</a:t>
            </a:r>
          </a:p>
          <a:p>
            <a:pPr algn="just"/>
            <a:r>
              <a:rPr lang="cs-CZ" b="0" dirty="0" smtClean="0"/>
              <a:t>Chaplin - </a:t>
            </a:r>
            <a:r>
              <a:rPr lang="cs-CZ" b="0" dirty="0"/>
              <a:t>ochrana zdraví a bezpečnosti na nemocničním </a:t>
            </a:r>
            <a:r>
              <a:rPr lang="cs-CZ" b="0" dirty="0" smtClean="0"/>
              <a:t>oddělení má velký význam</a:t>
            </a:r>
            <a:r>
              <a:rPr lang="cs-CZ" b="0" dirty="0"/>
              <a:t>. </a:t>
            </a:r>
            <a:r>
              <a:rPr lang="cs-CZ" b="0" dirty="0" smtClean="0"/>
              <a:t>Soudy by navíc neměly příliš zasahovat do odborných otázek. Vedení </a:t>
            </a:r>
            <a:r>
              <a:rPr lang="cs-CZ" b="0" dirty="0"/>
              <a:t>nemocnice je lépe vybaveno </a:t>
            </a:r>
            <a:r>
              <a:rPr lang="cs-CZ" b="0" dirty="0" smtClean="0"/>
              <a:t>posoudit nutnost ochrany zdraví.</a:t>
            </a:r>
            <a:endParaRPr lang="cs-CZ" b="0" dirty="0"/>
          </a:p>
        </p:txBody>
      </p:sp>
    </p:spTree>
    <p:extLst>
      <p:ext uri="{BB962C8B-B14F-4D97-AF65-F5344CB8AC3E}">
        <p14:creationId xmlns:p14="http://schemas.microsoft.com/office/powerpoint/2010/main" val="7085417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S.A.S proti Francii</a:t>
            </a:r>
            <a:endParaRPr lang="cs-CZ" dirty="0"/>
          </a:p>
        </p:txBody>
      </p:sp>
      <p:sp>
        <p:nvSpPr>
          <p:cNvPr id="5" name="Zástupný symbol pro zápatí 4"/>
          <p:cNvSpPr>
            <a:spLocks noGrp="1"/>
          </p:cNvSpPr>
          <p:nvPr>
            <p:ph type="ftr" sz="quarter" idx="10"/>
          </p:nvPr>
        </p:nvSpPr>
        <p:spPr/>
        <p:txBody>
          <a:bodyPr/>
          <a:lstStyle/>
          <a:p>
            <a:r>
              <a:rPr lang="cs-CZ" dirty="0" smtClean="0"/>
              <a:t>© </a:t>
            </a:r>
            <a:r>
              <a:rPr lang="cs-CZ" dirty="0"/>
              <a:t>Copyright Veřejný ochránce práv, 2015</a:t>
            </a:r>
          </a:p>
        </p:txBody>
      </p:sp>
      <p:sp>
        <p:nvSpPr>
          <p:cNvPr id="3" name="Zástupný symbol pro obsah 2"/>
          <p:cNvSpPr>
            <a:spLocks noGrp="1"/>
          </p:cNvSpPr>
          <p:nvPr>
            <p:ph type="body" sz="quarter" idx="11"/>
          </p:nvPr>
        </p:nvSpPr>
        <p:spPr/>
        <p:txBody>
          <a:bodyPr>
            <a:normAutofit fontScale="85000" lnSpcReduction="20000"/>
          </a:bodyPr>
          <a:lstStyle/>
          <a:p>
            <a:pPr marL="0" indent="0">
              <a:buNone/>
            </a:pPr>
            <a:r>
              <a:rPr lang="cs-CZ" i="1" dirty="0" smtClean="0">
                <a:solidFill>
                  <a:srgbClr val="FF0000"/>
                </a:solidFill>
              </a:rPr>
              <a:t>Rozsudek ESLP ze </a:t>
            </a:r>
            <a:r>
              <a:rPr lang="cs-CZ" i="1" dirty="0">
                <a:solidFill>
                  <a:srgbClr val="FF0000"/>
                </a:solidFill>
              </a:rPr>
              <a:t>dne 1. července 2014 ve věci č. 43835/11 – S.A.S. proti Francii</a:t>
            </a:r>
          </a:p>
          <a:p>
            <a:pPr marL="0" indent="0">
              <a:buNone/>
            </a:pPr>
            <a:r>
              <a:rPr lang="cs-CZ" dirty="0" smtClean="0"/>
              <a:t>ESLP se zabýval francouzským zákonem, který zakazoval </a:t>
            </a:r>
            <a:r>
              <a:rPr lang="cs-CZ" dirty="0"/>
              <a:t>komukoliv nosit oblečení zahalující obličej. Stížnost směřující proti tomuto zákazu podala francouzská muslimka (původem z Pákistánu</a:t>
            </a:r>
            <a:r>
              <a:rPr lang="cs-CZ" dirty="0" smtClean="0"/>
              <a:t>), která </a:t>
            </a:r>
            <a:r>
              <a:rPr lang="cs-CZ" dirty="0"/>
              <a:t>burku a </a:t>
            </a:r>
            <a:r>
              <a:rPr lang="cs-CZ" dirty="0" err="1"/>
              <a:t>nikáb</a:t>
            </a:r>
            <a:r>
              <a:rPr lang="cs-CZ" dirty="0"/>
              <a:t> nosila z důvodu víry a vlastního kulturního a osobního přesvědčení, nikoliv v důsledku jakéhokoliv tlaku ze strany manžela nebo jiného člena její rodiny. </a:t>
            </a:r>
            <a:r>
              <a:rPr lang="cs-CZ" dirty="0" smtClean="0"/>
              <a:t>Ačkoli nosila </a:t>
            </a:r>
            <a:r>
              <a:rPr lang="cs-CZ" dirty="0" err="1" smtClean="0"/>
              <a:t>Nikáb</a:t>
            </a:r>
            <a:r>
              <a:rPr lang="cs-CZ" dirty="0" smtClean="0"/>
              <a:t> v </a:t>
            </a:r>
            <a:r>
              <a:rPr lang="cs-CZ" dirty="0"/>
              <a:t>soukromí i na veřejnosti, </a:t>
            </a:r>
            <a:r>
              <a:rPr lang="cs-CZ" dirty="0" smtClean="0"/>
              <a:t>nečinila tak systematicky</a:t>
            </a:r>
            <a:r>
              <a:rPr lang="cs-CZ" dirty="0"/>
              <a:t>. Nenosila jej </a:t>
            </a:r>
            <a:r>
              <a:rPr lang="cs-CZ" dirty="0" smtClean="0"/>
              <a:t>při </a:t>
            </a:r>
            <a:r>
              <a:rPr lang="cs-CZ" dirty="0"/>
              <a:t>návštěvě lékaře, nebo když se </a:t>
            </a:r>
            <a:r>
              <a:rPr lang="cs-CZ" dirty="0" smtClean="0"/>
              <a:t>chtěla </a:t>
            </a:r>
            <a:r>
              <a:rPr lang="cs-CZ" dirty="0"/>
              <a:t>například setkat s přáteli. </a:t>
            </a:r>
            <a:r>
              <a:rPr lang="cs-CZ" dirty="0" smtClean="0"/>
              <a:t>Přestože neměla problém </a:t>
            </a:r>
            <a:r>
              <a:rPr lang="cs-CZ" dirty="0"/>
              <a:t>pohybovat se </a:t>
            </a:r>
            <a:r>
              <a:rPr lang="cs-CZ" dirty="0" smtClean="0"/>
              <a:t>bez </a:t>
            </a:r>
            <a:r>
              <a:rPr lang="cs-CZ" dirty="0" err="1"/>
              <a:t>nikábu</a:t>
            </a:r>
            <a:r>
              <a:rPr lang="cs-CZ" dirty="0"/>
              <a:t>, </a:t>
            </a:r>
            <a:r>
              <a:rPr lang="cs-CZ" dirty="0" smtClean="0"/>
              <a:t>chtěla si ponechat možnost </a:t>
            </a:r>
            <a:r>
              <a:rPr lang="cs-CZ" dirty="0"/>
              <a:t>volby. </a:t>
            </a:r>
            <a:r>
              <a:rPr lang="cs-CZ" dirty="0" smtClean="0"/>
              <a:t>Zvláště při </a:t>
            </a:r>
            <a:r>
              <a:rPr lang="cs-CZ" dirty="0"/>
              <a:t>některých příležitostech </a:t>
            </a:r>
            <a:r>
              <a:rPr lang="cs-CZ" dirty="0" smtClean="0"/>
              <a:t>(Ramadán) cítila</a:t>
            </a:r>
            <a:r>
              <a:rPr lang="cs-CZ" dirty="0"/>
              <a:t>, že by měla </a:t>
            </a:r>
            <a:r>
              <a:rPr lang="cs-CZ" dirty="0" err="1" smtClean="0"/>
              <a:t>nikáb</a:t>
            </a:r>
            <a:r>
              <a:rPr lang="cs-CZ" dirty="0" smtClean="0"/>
              <a:t> nosit</a:t>
            </a:r>
            <a:r>
              <a:rPr lang="cs-CZ" dirty="0"/>
              <a:t>, aniž by měla v úmyslu kohokoliv obtěžovat. </a:t>
            </a:r>
            <a:endParaRPr lang="cs-CZ" dirty="0" smtClean="0"/>
          </a:p>
        </p:txBody>
      </p:sp>
    </p:spTree>
    <p:extLst>
      <p:ext uri="{BB962C8B-B14F-4D97-AF65-F5344CB8AC3E}">
        <p14:creationId xmlns:p14="http://schemas.microsoft.com/office/powerpoint/2010/main" val="28325372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S.A.S proti Francii</a:t>
            </a:r>
          </a:p>
        </p:txBody>
      </p:sp>
      <p:sp>
        <p:nvSpPr>
          <p:cNvPr id="5" name="Zástupný symbol pro zápatí 4"/>
          <p:cNvSpPr>
            <a:spLocks noGrp="1"/>
          </p:cNvSpPr>
          <p:nvPr>
            <p:ph type="ftr" sz="quarter" idx="10"/>
          </p:nvPr>
        </p:nvSpPr>
        <p:spPr/>
        <p:txBody>
          <a:bodyPr/>
          <a:lstStyle/>
          <a:p>
            <a:r>
              <a:rPr lang="cs-CZ" dirty="0" smtClean="0"/>
              <a:t>© </a:t>
            </a:r>
            <a:r>
              <a:rPr lang="cs-CZ" dirty="0"/>
              <a:t>Copyright Veřejný ochránce práv, 2015</a:t>
            </a:r>
          </a:p>
        </p:txBody>
      </p:sp>
      <p:sp>
        <p:nvSpPr>
          <p:cNvPr id="3" name="Zástupný symbol pro obsah 2"/>
          <p:cNvSpPr>
            <a:spLocks noGrp="1"/>
          </p:cNvSpPr>
          <p:nvPr>
            <p:ph type="body" sz="quarter" idx="11"/>
          </p:nvPr>
        </p:nvSpPr>
        <p:spPr/>
        <p:txBody>
          <a:bodyPr>
            <a:normAutofit fontScale="92500"/>
          </a:bodyPr>
          <a:lstStyle/>
          <a:p>
            <a:pPr marL="0" indent="0">
              <a:buNone/>
            </a:pPr>
            <a:r>
              <a:rPr lang="cs-CZ" dirty="0" smtClean="0"/>
              <a:t>ESLP se zabýval možným porušením čl. 8</a:t>
            </a:r>
            <a:r>
              <a:rPr lang="cs-CZ" dirty="0"/>
              <a:t>, </a:t>
            </a:r>
            <a:r>
              <a:rPr lang="cs-CZ" dirty="0" smtClean="0"/>
              <a:t>9 a14 Úmluvy</a:t>
            </a:r>
            <a:endParaRPr lang="cs-CZ" dirty="0"/>
          </a:p>
          <a:p>
            <a:endParaRPr lang="cs-CZ" dirty="0"/>
          </a:p>
          <a:p>
            <a:r>
              <a:rPr lang="cs-CZ" dirty="0"/>
              <a:t>stěžovatelka dobrovolně a příležitostně nosila burku a </a:t>
            </a:r>
            <a:r>
              <a:rPr lang="cs-CZ" dirty="0" err="1"/>
              <a:t>nikáb</a:t>
            </a:r>
            <a:r>
              <a:rPr lang="cs-CZ" dirty="0"/>
              <a:t/>
            </a:r>
            <a:br>
              <a:rPr lang="cs-CZ" dirty="0"/>
            </a:br>
            <a:r>
              <a:rPr lang="cs-CZ" dirty="0"/>
              <a:t>z náboženského přesvědčení o vhodnosti zahalování tváře</a:t>
            </a:r>
          </a:p>
          <a:p>
            <a:pPr algn="ctr">
              <a:buNone/>
            </a:pPr>
            <a:r>
              <a:rPr lang="cs-CZ" b="1" dirty="0"/>
              <a:t>X</a:t>
            </a:r>
          </a:p>
          <a:p>
            <a:r>
              <a:rPr lang="cs-CZ" dirty="0"/>
              <a:t>identifikace jednotlivce v rámci prevence ohrožení osob a majetku</a:t>
            </a:r>
          </a:p>
          <a:p>
            <a:r>
              <a:rPr lang="cs-CZ" dirty="0"/>
              <a:t>ochrana společenského soužití</a:t>
            </a:r>
          </a:p>
          <a:p>
            <a:r>
              <a:rPr lang="cs-CZ" dirty="0"/>
              <a:t>lidská důstojnost žen</a:t>
            </a:r>
          </a:p>
        </p:txBody>
      </p:sp>
    </p:spTree>
    <p:extLst>
      <p:ext uri="{BB962C8B-B14F-4D97-AF65-F5344CB8AC3E}">
        <p14:creationId xmlns:p14="http://schemas.microsoft.com/office/powerpoint/2010/main" val="1115143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S.A.S proti Francii</a:t>
            </a:r>
          </a:p>
        </p:txBody>
      </p:sp>
      <p:sp>
        <p:nvSpPr>
          <p:cNvPr id="5" name="Zástupný symbol pro zápatí 4"/>
          <p:cNvSpPr>
            <a:spLocks noGrp="1"/>
          </p:cNvSpPr>
          <p:nvPr>
            <p:ph type="ftr" sz="quarter" idx="10"/>
          </p:nvPr>
        </p:nvSpPr>
        <p:spPr/>
        <p:txBody>
          <a:bodyPr/>
          <a:lstStyle/>
          <a:p>
            <a:r>
              <a:rPr lang="cs-CZ" dirty="0" smtClean="0"/>
              <a:t>© </a:t>
            </a:r>
            <a:r>
              <a:rPr lang="cs-CZ" dirty="0"/>
              <a:t>Copyright Veřejný ochránce práv, 2015</a:t>
            </a:r>
          </a:p>
        </p:txBody>
      </p:sp>
      <p:sp>
        <p:nvSpPr>
          <p:cNvPr id="3" name="Zástupný symbol pro obsah 2"/>
          <p:cNvSpPr>
            <a:spLocks noGrp="1"/>
          </p:cNvSpPr>
          <p:nvPr>
            <p:ph type="body" sz="quarter" idx="11"/>
          </p:nvPr>
        </p:nvSpPr>
        <p:spPr/>
        <p:txBody>
          <a:bodyPr>
            <a:normAutofit/>
          </a:bodyPr>
          <a:lstStyle/>
          <a:p>
            <a:r>
              <a:rPr lang="cs-CZ" dirty="0" smtClean="0"/>
              <a:t>volba oblečení, stejně jako střih vlasů (Popa proti </a:t>
            </a:r>
            <a:r>
              <a:rPr lang="cs-CZ" dirty="0" err="1" smtClean="0"/>
              <a:t>Rumunskuč</a:t>
            </a:r>
            <a:r>
              <a:rPr lang="cs-CZ" dirty="0" smtClean="0"/>
              <a:t>. 4233/09; §§ 32-33) jsou projevem osobnosti, a proto spadají do rámce čl. 8</a:t>
            </a:r>
          </a:p>
          <a:p>
            <a:r>
              <a:rPr lang="cs-CZ" dirty="0" smtClean="0"/>
              <a:t>vyžaduje-li víra určité oblečení, dotýká se omezení jeho nošení práva na projev víry (</a:t>
            </a:r>
            <a:r>
              <a:rPr lang="cs-CZ" dirty="0" err="1" smtClean="0"/>
              <a:t>Arslan</a:t>
            </a:r>
            <a:r>
              <a:rPr lang="cs-CZ" dirty="0" smtClean="0"/>
              <a:t> a ostatní proti Turecku, č. 41135/98; § 35) a na posouzení nemá vliv, zda se v rámci konkrétního náboženství jedná o menšinovou praktiku (§§ 56, 85, 108)</a:t>
            </a:r>
            <a:endParaRPr lang="cs-CZ" dirty="0"/>
          </a:p>
        </p:txBody>
      </p:sp>
    </p:spTree>
    <p:extLst>
      <p:ext uri="{BB962C8B-B14F-4D97-AF65-F5344CB8AC3E}">
        <p14:creationId xmlns:p14="http://schemas.microsoft.com/office/powerpoint/2010/main" val="25699638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S.A.S proti Francii</a:t>
            </a:r>
          </a:p>
        </p:txBody>
      </p:sp>
      <p:sp>
        <p:nvSpPr>
          <p:cNvPr id="5" name="Zástupný symbol pro zápatí 4"/>
          <p:cNvSpPr>
            <a:spLocks noGrp="1"/>
          </p:cNvSpPr>
          <p:nvPr>
            <p:ph type="ftr" sz="quarter" idx="10"/>
          </p:nvPr>
        </p:nvSpPr>
        <p:spPr/>
        <p:txBody>
          <a:bodyPr/>
          <a:lstStyle/>
          <a:p>
            <a:r>
              <a:rPr lang="cs-CZ" dirty="0" smtClean="0"/>
              <a:t>© </a:t>
            </a:r>
            <a:r>
              <a:rPr lang="cs-CZ" dirty="0"/>
              <a:t>Copyright Veřejný ochránce práv, 2015</a:t>
            </a:r>
          </a:p>
        </p:txBody>
      </p:sp>
      <p:sp>
        <p:nvSpPr>
          <p:cNvPr id="3" name="Zástupný symbol pro obsah 2"/>
          <p:cNvSpPr>
            <a:spLocks noGrp="1"/>
          </p:cNvSpPr>
          <p:nvPr>
            <p:ph type="body" sz="quarter" idx="11"/>
          </p:nvPr>
        </p:nvSpPr>
        <p:spPr/>
        <p:txBody>
          <a:bodyPr>
            <a:normAutofit lnSpcReduction="10000"/>
          </a:bodyPr>
          <a:lstStyle/>
          <a:p>
            <a:pPr>
              <a:spcAft>
                <a:spcPts val="600"/>
              </a:spcAft>
              <a:buNone/>
            </a:pPr>
            <a:r>
              <a:rPr lang="cs-CZ" b="1" dirty="0" smtClean="0"/>
              <a:t>Pětistupňový test</a:t>
            </a:r>
          </a:p>
          <a:p>
            <a:pPr marL="457200" indent="-457200">
              <a:spcAft>
                <a:spcPts val="600"/>
              </a:spcAft>
              <a:buFont typeface="+mj-lt"/>
              <a:buAutoNum type="arabicPeriod"/>
            </a:pPr>
            <a:r>
              <a:rPr lang="cs-CZ" dirty="0" smtClean="0"/>
              <a:t>Spadá případ do rámce čl. 9, respektive čl. 8 EÚLP? </a:t>
            </a:r>
          </a:p>
          <a:p>
            <a:pPr marL="457200" indent="-457200">
              <a:spcAft>
                <a:spcPts val="600"/>
              </a:spcAft>
              <a:buFont typeface="+mj-lt"/>
              <a:buAutoNum type="arabicPeriod"/>
            </a:pPr>
            <a:r>
              <a:rPr lang="cs-CZ" dirty="0" smtClean="0"/>
              <a:t>Bylo právo zaručené čl. 9, respektive čl. 8 EÚLP zasaženo?</a:t>
            </a:r>
          </a:p>
          <a:p>
            <a:pPr marL="457200" indent="-457200">
              <a:spcAft>
                <a:spcPts val="600"/>
              </a:spcAft>
              <a:buFont typeface="+mj-lt"/>
              <a:buAutoNum type="arabicPeriod"/>
            </a:pPr>
            <a:r>
              <a:rPr lang="cs-CZ" dirty="0" smtClean="0"/>
              <a:t>Došlo k zásahu v souladu se zákonem?</a:t>
            </a:r>
          </a:p>
          <a:p>
            <a:pPr marL="457200" indent="-457200">
              <a:spcAft>
                <a:spcPts val="600"/>
              </a:spcAft>
              <a:buFont typeface="+mj-lt"/>
              <a:buAutoNum type="arabicPeriod"/>
            </a:pPr>
            <a:r>
              <a:rPr lang="cs-CZ" dirty="0" smtClean="0"/>
              <a:t>Sledoval zásah některý z legitimních cílů stanovených v čl. 9 odst. 2, respektive čl. 8 odst. 2 EÚLP?</a:t>
            </a:r>
          </a:p>
          <a:p>
            <a:pPr marL="457200" indent="-457200">
              <a:spcAft>
                <a:spcPts val="600"/>
              </a:spcAft>
              <a:buFont typeface="+mj-lt"/>
              <a:buAutoNum type="arabicPeriod"/>
            </a:pPr>
            <a:r>
              <a:rPr lang="cs-CZ" dirty="0" smtClean="0"/>
              <a:t>Byl zásah přiměřený, tj. nezbytný v demokratické společnosti</a:t>
            </a:r>
            <a:r>
              <a:rPr lang="cs-CZ" dirty="0" smtClean="0"/>
              <a:t>?</a:t>
            </a:r>
            <a:endParaRPr lang="cs-CZ" dirty="0" smtClean="0"/>
          </a:p>
        </p:txBody>
      </p:sp>
    </p:spTree>
    <p:extLst>
      <p:ext uri="{BB962C8B-B14F-4D97-AF65-F5344CB8AC3E}">
        <p14:creationId xmlns:p14="http://schemas.microsoft.com/office/powerpoint/2010/main" val="1000609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S.A.S proti Francii</a:t>
            </a:r>
          </a:p>
        </p:txBody>
      </p:sp>
      <p:sp>
        <p:nvSpPr>
          <p:cNvPr id="3" name="Zástupný symbol pro zápatí 2"/>
          <p:cNvSpPr>
            <a:spLocks noGrp="1"/>
          </p:cNvSpPr>
          <p:nvPr>
            <p:ph type="ftr" sz="quarter" idx="10"/>
          </p:nvPr>
        </p:nvSpPr>
        <p:spPr/>
        <p:txBody>
          <a:bodyPr/>
          <a:lstStyle/>
          <a:p>
            <a:r>
              <a:rPr lang="cs-CZ" dirty="0" smtClean="0"/>
              <a:t>© </a:t>
            </a:r>
            <a:r>
              <a:rPr lang="cs-CZ" dirty="0" smtClean="0"/>
              <a:t>Copyright Veřejný ochránce práv, 2015</a:t>
            </a:r>
            <a:endParaRPr lang="cs-CZ" dirty="0"/>
          </a:p>
        </p:txBody>
      </p:sp>
      <p:sp>
        <p:nvSpPr>
          <p:cNvPr id="4" name="Zástupný symbol pro text 3"/>
          <p:cNvSpPr>
            <a:spLocks noGrp="1"/>
          </p:cNvSpPr>
          <p:nvPr>
            <p:ph type="body" sz="quarter" idx="11"/>
          </p:nvPr>
        </p:nvSpPr>
        <p:spPr/>
        <p:txBody>
          <a:bodyPr>
            <a:normAutofit/>
          </a:bodyPr>
          <a:lstStyle/>
          <a:p>
            <a:pPr marL="457200" indent="-457200">
              <a:buNone/>
            </a:pPr>
            <a:r>
              <a:rPr lang="cs-CZ" b="1" dirty="0"/>
              <a:t>Legitimní cíl a proporcionalita opatření</a:t>
            </a:r>
          </a:p>
          <a:p>
            <a:pPr marL="457200" indent="-457200"/>
            <a:r>
              <a:rPr lang="cs-CZ" dirty="0"/>
              <a:t>veřejná bezpečnost – lze dosáhnout i jinak</a:t>
            </a:r>
          </a:p>
          <a:p>
            <a:pPr marL="457200" indent="-457200"/>
            <a:r>
              <a:rPr lang="cs-CZ" dirty="0"/>
              <a:t>ochrana rovnosti pohlaví – stát nemůže chránit jednotlivce před výkonem jiných práv a svobod</a:t>
            </a:r>
          </a:p>
          <a:p>
            <a:pPr marL="457200" indent="-457200"/>
            <a:r>
              <a:rPr lang="cs-CZ" dirty="0"/>
              <a:t>ochrana lidské důstojnosti – zahalování je výrazem kulturní identity (tzn. pojmy jako „slušnost“ či „ctnost“ vnímány různě)</a:t>
            </a:r>
          </a:p>
          <a:p>
            <a:pPr marL="457200" indent="-457200"/>
            <a:r>
              <a:rPr lang="cs-CZ" i="1" dirty="0">
                <a:solidFill>
                  <a:srgbClr val="C00000"/>
                </a:solidFill>
              </a:rPr>
              <a:t>ochrana práv a svobod </a:t>
            </a:r>
            <a:r>
              <a:rPr lang="cs-CZ" i="1" dirty="0" smtClean="0">
                <a:solidFill>
                  <a:srgbClr val="C00000"/>
                </a:solidFill>
              </a:rPr>
              <a:t>druhých</a:t>
            </a:r>
            <a:endParaRPr lang="cs-CZ" i="1" dirty="0">
              <a:solidFill>
                <a:srgbClr val="C00000"/>
              </a:solidFill>
            </a:endParaRPr>
          </a:p>
        </p:txBody>
      </p:sp>
    </p:spTree>
    <p:extLst>
      <p:ext uri="{BB962C8B-B14F-4D97-AF65-F5344CB8AC3E}">
        <p14:creationId xmlns:p14="http://schemas.microsoft.com/office/powerpoint/2010/main" val="3562354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S.A.S proti Francii</a:t>
            </a:r>
          </a:p>
        </p:txBody>
      </p:sp>
      <p:sp>
        <p:nvSpPr>
          <p:cNvPr id="3" name="Zástupný symbol pro zápatí 2"/>
          <p:cNvSpPr>
            <a:spLocks noGrp="1"/>
          </p:cNvSpPr>
          <p:nvPr>
            <p:ph type="ftr" sz="quarter" idx="10"/>
          </p:nvPr>
        </p:nvSpPr>
        <p:spPr/>
        <p:txBody>
          <a:bodyPr/>
          <a:lstStyle/>
          <a:p>
            <a:r>
              <a:rPr lang="cs-CZ" dirty="0" smtClean="0"/>
              <a:t>Mgr. Jiří Šamánek/ 10. března, 2015. © Copyright Veřejný ochránce práv, 2015</a:t>
            </a:r>
            <a:endParaRPr lang="cs-CZ" dirty="0"/>
          </a:p>
        </p:txBody>
      </p:sp>
      <p:sp>
        <p:nvSpPr>
          <p:cNvPr id="4" name="Zástupný symbol pro text 3"/>
          <p:cNvSpPr>
            <a:spLocks noGrp="1"/>
          </p:cNvSpPr>
          <p:nvPr>
            <p:ph type="body" sz="quarter" idx="11"/>
          </p:nvPr>
        </p:nvSpPr>
        <p:spPr/>
        <p:txBody>
          <a:bodyPr>
            <a:normAutofit/>
          </a:bodyPr>
          <a:lstStyle/>
          <a:p>
            <a:pPr marL="0" indent="0">
              <a:buNone/>
            </a:pPr>
            <a:r>
              <a:rPr lang="cs-CZ" b="1" i="1" dirty="0" smtClean="0"/>
              <a:t>Legitimní cíl – ochrana práv a svobod druhých</a:t>
            </a:r>
          </a:p>
          <a:p>
            <a:pPr marL="0" indent="0" algn="just">
              <a:buNone/>
            </a:pPr>
            <a:r>
              <a:rPr lang="cs-CZ" dirty="0" smtClean="0"/>
              <a:t>ESLP se ztotožnil </a:t>
            </a:r>
            <a:r>
              <a:rPr lang="cs-CZ" dirty="0"/>
              <a:t>s úvahou státu, že obličej hraje důležitou roli v sociální interakci, a dodržování minimálních požadavků na život ve společnosti podřadil pod ochranu práv a svobod </a:t>
            </a:r>
            <a:r>
              <a:rPr lang="cs-CZ" dirty="0" smtClean="0"/>
              <a:t>druhých - vytváření </a:t>
            </a:r>
            <a:r>
              <a:rPr lang="cs-CZ" dirty="0"/>
              <a:t>bariér v podobě zahalování tváře je Francií vnímáno jako zásah do práv ostatních žít v prostoru ulehčujícím vzájemné soužití</a:t>
            </a:r>
            <a:r>
              <a:rPr lang="cs-CZ" dirty="0" smtClean="0"/>
              <a:t>.</a:t>
            </a:r>
          </a:p>
        </p:txBody>
      </p:sp>
    </p:spTree>
    <p:extLst>
      <p:ext uri="{BB962C8B-B14F-4D97-AF65-F5344CB8AC3E}">
        <p14:creationId xmlns:p14="http://schemas.microsoft.com/office/powerpoint/2010/main" val="3477466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Zákaz diskriminace v Úmluvě</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lgn="just" fontAlgn="ctr">
              <a:buNone/>
            </a:pPr>
            <a:r>
              <a:rPr lang="cs-CZ" b="1" dirty="0"/>
              <a:t>Článek 14</a:t>
            </a:r>
          </a:p>
          <a:p>
            <a:pPr marL="0" indent="0" algn="just" fontAlgn="ctr">
              <a:buNone/>
            </a:pPr>
            <a:r>
              <a:rPr lang="cs-CZ" dirty="0" smtClean="0"/>
              <a:t>Užívání</a:t>
            </a:r>
            <a:r>
              <a:rPr lang="cs-CZ" dirty="0"/>
              <a:t> práv a svobod přiznaných touto Úmluvou musí být zajištěno bez diskriminace založené na jakémkoli důvodu, jako je pohlaví, rasa, barva pleti, jazyk, náboženství, politické nebo jiné smýšlení, národnostní nebo sociální původ, příslušnost k národnostní menšině, majetek, rod nebo jiné postavení</a:t>
            </a:r>
            <a:r>
              <a:rPr lang="cs-CZ" dirty="0" smtClean="0"/>
              <a:t>.</a:t>
            </a:r>
          </a:p>
          <a:p>
            <a:pPr marL="0" indent="0" algn="just" fontAlgn="ctr">
              <a:buNone/>
            </a:pPr>
            <a:r>
              <a:rPr lang="cs-CZ" b="1" dirty="0"/>
              <a:t>Čl. 1 Protokolu č. 12</a:t>
            </a:r>
          </a:p>
          <a:p>
            <a:pPr marL="0" indent="0" algn="just" fontAlgn="ctr">
              <a:buNone/>
            </a:pPr>
            <a:r>
              <a:rPr lang="cs-CZ" dirty="0" smtClean="0"/>
              <a:t>Používání </a:t>
            </a:r>
            <a:r>
              <a:rPr lang="cs-CZ" dirty="0"/>
              <a:t>kteréhokoli práva stanoveného zákonem má být zabezpečeno bez jakékoli diskriminace na základě pohlaví, rasy, barvy pleti, jazyka, náboženského vyznání, politického nebo jiného názoru, národního nebo sociálního původu, příslušnosti k národnostní menšině, majetku, narození či jiného postavení.</a:t>
            </a:r>
          </a:p>
          <a:p>
            <a:pPr marL="0" indent="0" algn="just" fontAlgn="ctr">
              <a:buNone/>
            </a:pPr>
            <a:r>
              <a:rPr lang="cs-CZ" dirty="0" smtClean="0"/>
              <a:t>Nikdo </a:t>
            </a:r>
            <a:r>
              <a:rPr lang="cs-CZ" dirty="0"/>
              <a:t>nesmí být z důvodů uvedených v paragrafu 1 žádnými úřady diskriminován.</a:t>
            </a:r>
          </a:p>
          <a:p>
            <a:endParaRPr lang="cs-CZ" dirty="0"/>
          </a:p>
        </p:txBody>
      </p:sp>
      <p:sp>
        <p:nvSpPr>
          <p:cNvPr id="4" name="Zástupný symbol pro zápatí 3"/>
          <p:cNvSpPr>
            <a:spLocks noGrp="1"/>
          </p:cNvSpPr>
          <p:nvPr>
            <p:ph type="ftr" sz="quarter" idx="11"/>
          </p:nvPr>
        </p:nvSpPr>
        <p:spPr/>
        <p:txBody>
          <a:bodyPr/>
          <a:lstStyle/>
          <a:p>
            <a:r>
              <a:rPr lang="cs-CZ" dirty="0"/>
              <a:t>© Copyright Veřejný ochránce práv, </a:t>
            </a:r>
            <a:r>
              <a:rPr lang="cs-CZ" dirty="0" smtClean="0"/>
              <a:t>2015</a:t>
            </a:r>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62942" cy="5143500"/>
          </a:xfrm>
          <a:prstGeom prst="rect">
            <a:avLst/>
          </a:prstGeom>
        </p:spPr>
      </p:pic>
    </p:spTree>
    <p:extLst>
      <p:ext uri="{BB962C8B-B14F-4D97-AF65-F5344CB8AC3E}">
        <p14:creationId xmlns:p14="http://schemas.microsoft.com/office/powerpoint/2010/main" val="35046347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S.A.S proti Francii</a:t>
            </a:r>
          </a:p>
        </p:txBody>
      </p:sp>
      <p:sp>
        <p:nvSpPr>
          <p:cNvPr id="3" name="Zástupný symbol pro zápatí 2"/>
          <p:cNvSpPr>
            <a:spLocks noGrp="1"/>
          </p:cNvSpPr>
          <p:nvPr>
            <p:ph type="ftr" sz="quarter" idx="10"/>
          </p:nvPr>
        </p:nvSpPr>
        <p:spPr/>
        <p:txBody>
          <a:bodyPr/>
          <a:lstStyle/>
          <a:p>
            <a:r>
              <a:rPr lang="cs-CZ" dirty="0" smtClean="0"/>
              <a:t>© </a:t>
            </a:r>
            <a:r>
              <a:rPr lang="cs-CZ" dirty="0" smtClean="0"/>
              <a:t>Copyright Veřejný ochránce práv, 2015</a:t>
            </a:r>
            <a:endParaRPr lang="cs-CZ" dirty="0"/>
          </a:p>
        </p:txBody>
      </p:sp>
      <p:sp>
        <p:nvSpPr>
          <p:cNvPr id="4" name="Zástupný symbol pro text 3"/>
          <p:cNvSpPr>
            <a:spLocks noGrp="1"/>
          </p:cNvSpPr>
          <p:nvPr>
            <p:ph type="body" sz="quarter" idx="11"/>
          </p:nvPr>
        </p:nvSpPr>
        <p:spPr/>
        <p:txBody>
          <a:bodyPr>
            <a:normAutofit fontScale="92500" lnSpcReduction="20000"/>
          </a:bodyPr>
          <a:lstStyle/>
          <a:p>
            <a:pPr marL="0" indent="0">
              <a:buNone/>
            </a:pPr>
            <a:r>
              <a:rPr lang="cs-CZ" b="1" i="1" dirty="0" smtClean="0"/>
              <a:t>Nezbytnost v demokratické společnosti</a:t>
            </a:r>
            <a:endParaRPr lang="cs-CZ" b="1" i="1" dirty="0"/>
          </a:p>
          <a:p>
            <a:pPr marL="0" indent="0" algn="just">
              <a:buNone/>
            </a:pPr>
            <a:r>
              <a:rPr lang="cs-CZ" dirty="0" smtClean="0"/>
              <a:t>ESLP konstatoval</a:t>
            </a:r>
            <a:r>
              <a:rPr lang="cs-CZ" dirty="0"/>
              <a:t>, že zákaz se dotýká pouze malého počtu </a:t>
            </a:r>
            <a:r>
              <a:rPr lang="cs-CZ" dirty="0" smtClean="0"/>
              <a:t>žen. </a:t>
            </a:r>
            <a:r>
              <a:rPr lang="cs-CZ" dirty="0"/>
              <a:t>Vzhledem k celkovému počtu muslimů ve Francii se takové opatření </a:t>
            </a:r>
            <a:r>
              <a:rPr lang="cs-CZ" dirty="0" smtClean="0"/>
              <a:t>může </a:t>
            </a:r>
            <a:r>
              <a:rPr lang="cs-CZ" dirty="0"/>
              <a:t>zdát </a:t>
            </a:r>
            <a:r>
              <a:rPr lang="cs-CZ" dirty="0" smtClean="0"/>
              <a:t>přehnané, zákaz může </a:t>
            </a:r>
            <a:r>
              <a:rPr lang="cs-CZ" dirty="0"/>
              <a:t>prohlubovat </a:t>
            </a:r>
            <a:r>
              <a:rPr lang="cs-CZ" dirty="0" smtClean="0"/>
              <a:t>izolaci, a omezuje autonomii</a:t>
            </a:r>
            <a:r>
              <a:rPr lang="cs-CZ" dirty="0"/>
              <a:t>, stejně jako právo projevovat své náboženství a právo na respektování soukromého života</a:t>
            </a:r>
            <a:r>
              <a:rPr lang="cs-CZ" dirty="0" smtClean="0"/>
              <a:t>. Dle ESLP však důležité</a:t>
            </a:r>
            <a:r>
              <a:rPr lang="cs-CZ" dirty="0"/>
              <a:t>, že zákaz nesměřoval výslovně proti náboženskému významu </a:t>
            </a:r>
            <a:r>
              <a:rPr lang="cs-CZ" dirty="0" smtClean="0"/>
              <a:t>oblékání, </a:t>
            </a:r>
            <a:r>
              <a:rPr lang="cs-CZ" dirty="0"/>
              <a:t>a sankce </a:t>
            </a:r>
            <a:r>
              <a:rPr lang="cs-CZ" dirty="0" smtClean="0"/>
              <a:t>byly nejlehčí </a:t>
            </a:r>
            <a:r>
              <a:rPr lang="cs-CZ" dirty="0"/>
              <a:t>možné (jde o pokutu v maximální možné výši 150 euro) s možností uložit namísto pokuty povinnost navštěvovat občanský kurz</a:t>
            </a:r>
            <a:r>
              <a:rPr lang="cs-CZ" dirty="0" smtClean="0"/>
              <a:t>. Napadený </a:t>
            </a:r>
            <a:r>
              <a:rPr lang="cs-CZ" dirty="0"/>
              <a:t>zákaz </a:t>
            </a:r>
            <a:r>
              <a:rPr lang="cs-CZ" dirty="0" smtClean="0"/>
              <a:t>proto ESLP shledal jako nezbytný </a:t>
            </a:r>
            <a:r>
              <a:rPr lang="cs-CZ" dirty="0"/>
              <a:t>v demokratické společnosti. </a:t>
            </a:r>
          </a:p>
        </p:txBody>
      </p:sp>
    </p:spTree>
    <p:extLst>
      <p:ext uri="{BB962C8B-B14F-4D97-AF65-F5344CB8AC3E}">
        <p14:creationId xmlns:p14="http://schemas.microsoft.com/office/powerpoint/2010/main" val="42863058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S.A.S proti Francii</a:t>
            </a:r>
          </a:p>
        </p:txBody>
      </p:sp>
      <p:sp>
        <p:nvSpPr>
          <p:cNvPr id="5" name="Zástupný symbol pro zápatí 4"/>
          <p:cNvSpPr>
            <a:spLocks noGrp="1"/>
          </p:cNvSpPr>
          <p:nvPr>
            <p:ph type="ftr" sz="quarter" idx="10"/>
          </p:nvPr>
        </p:nvSpPr>
        <p:spPr/>
        <p:txBody>
          <a:bodyPr/>
          <a:lstStyle/>
          <a:p>
            <a:r>
              <a:rPr lang="cs-CZ" dirty="0" smtClean="0"/>
              <a:t>© </a:t>
            </a:r>
            <a:r>
              <a:rPr lang="cs-CZ" dirty="0" smtClean="0"/>
              <a:t>Copyright Veřejný ochránce práv, 2015</a:t>
            </a:r>
            <a:endParaRPr lang="cs-CZ" dirty="0"/>
          </a:p>
        </p:txBody>
      </p:sp>
      <p:sp>
        <p:nvSpPr>
          <p:cNvPr id="3" name="Zástupný symbol pro obsah 2"/>
          <p:cNvSpPr>
            <a:spLocks noGrp="1"/>
          </p:cNvSpPr>
          <p:nvPr>
            <p:ph type="body" sz="quarter" idx="11"/>
          </p:nvPr>
        </p:nvSpPr>
        <p:spPr/>
        <p:txBody>
          <a:bodyPr>
            <a:normAutofit fontScale="92500" lnSpcReduction="10000"/>
          </a:bodyPr>
          <a:lstStyle/>
          <a:p>
            <a:pPr marL="457200" indent="-457200">
              <a:buNone/>
            </a:pPr>
            <a:r>
              <a:rPr lang="cs-CZ" b="1" dirty="0" smtClean="0"/>
              <a:t>Shrnutí</a:t>
            </a:r>
          </a:p>
          <a:p>
            <a:pPr marL="457200" indent="-457200"/>
            <a:r>
              <a:rPr lang="cs-CZ" dirty="0" smtClean="0"/>
              <a:t>zahalování obličeje omezuje právo druhých žít v prostoru, který usnadňuje vzájemné soužití</a:t>
            </a:r>
          </a:p>
          <a:p>
            <a:pPr marL="457200" indent="-457200"/>
            <a:r>
              <a:rPr lang="cs-CZ" dirty="0" smtClean="0"/>
              <a:t>zákaz nesměřoval proti projevům náboženství, ale proti zahalování tváře obecně</a:t>
            </a:r>
          </a:p>
          <a:p>
            <a:pPr marL="457200" indent="-457200"/>
            <a:r>
              <a:rPr lang="cs-CZ" dirty="0" smtClean="0"/>
              <a:t>sankce za porušení byly velmi mírné</a:t>
            </a:r>
          </a:p>
          <a:p>
            <a:pPr marL="457200" indent="-457200"/>
            <a:r>
              <a:rPr lang="cs-CZ" dirty="0" smtClean="0"/>
              <a:t>princip interakce je nezbytný pro toleranci, pluralitu a demokracii</a:t>
            </a:r>
          </a:p>
          <a:p>
            <a:pPr marL="457200" indent="-457200"/>
            <a:r>
              <a:rPr lang="cs-CZ" dirty="0" smtClean="0"/>
              <a:t>státy mají široký prostor pro vlastní uvážení a v této věci neexistuje obecná </a:t>
            </a:r>
            <a:r>
              <a:rPr lang="cs-CZ" dirty="0" smtClean="0"/>
              <a:t>shoda</a:t>
            </a:r>
            <a:endParaRPr lang="cs-CZ" dirty="0" smtClean="0"/>
          </a:p>
        </p:txBody>
      </p:sp>
    </p:spTree>
    <p:extLst>
      <p:ext uri="{BB962C8B-B14F-4D97-AF65-F5344CB8AC3E}">
        <p14:creationId xmlns:p14="http://schemas.microsoft.com/office/powerpoint/2010/main" val="7364376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literatura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a:t>Kmec</a:t>
            </a:r>
            <a:r>
              <a:rPr lang="cs-CZ" dirty="0"/>
              <a:t>, J., Kosař, D., Kratochvíl, J., Bobek, M. Evropská úmluva o lidských právech. Komentář. 1. vydání. Praha : C. H. Beck, 2012, 1687 s.</a:t>
            </a:r>
          </a:p>
          <a:p>
            <a:r>
              <a:rPr lang="cs-CZ" dirty="0" smtClean="0"/>
              <a:t>Bobek, M. </a:t>
            </a:r>
            <a:r>
              <a:rPr lang="cs-CZ" dirty="0"/>
              <a:t>J., </a:t>
            </a:r>
            <a:r>
              <a:rPr lang="cs-CZ" dirty="0" smtClean="0"/>
              <a:t>Boučková, </a:t>
            </a:r>
            <a:r>
              <a:rPr lang="cs-CZ" dirty="0"/>
              <a:t>P., </a:t>
            </a:r>
            <a:r>
              <a:rPr lang="cs-CZ" dirty="0" err="1" smtClean="0"/>
              <a:t>Kühn</a:t>
            </a:r>
            <a:r>
              <a:rPr lang="cs-CZ" dirty="0" smtClean="0"/>
              <a:t>, Z.</a:t>
            </a:r>
            <a:r>
              <a:rPr lang="cs-CZ" dirty="0"/>
              <a:t> </a:t>
            </a:r>
            <a:r>
              <a:rPr lang="cs-CZ" dirty="0" smtClean="0"/>
              <a:t>Rovnost a diskriminace. 1</a:t>
            </a:r>
            <a:r>
              <a:rPr lang="cs-CZ" dirty="0"/>
              <a:t>. vydání. Praha : C. H. Beck, </a:t>
            </a:r>
            <a:r>
              <a:rPr lang="cs-CZ" dirty="0" smtClean="0"/>
              <a:t>2007, 471 </a:t>
            </a:r>
            <a:r>
              <a:rPr lang="cs-CZ" dirty="0"/>
              <a:t>s</a:t>
            </a:r>
            <a:r>
              <a:rPr lang="cs-CZ" dirty="0" smtClean="0"/>
              <a:t>.</a:t>
            </a:r>
          </a:p>
          <a:p>
            <a:r>
              <a:rPr lang="cs-CZ" dirty="0"/>
              <a:t>Kvasnicová, J., Šamánek, J., a kolektiv. Antidiskriminační zákon. Komentář. Praha: </a:t>
            </a:r>
            <a:r>
              <a:rPr lang="cs-CZ" dirty="0" err="1"/>
              <a:t>Wolters</a:t>
            </a:r>
            <a:r>
              <a:rPr lang="cs-CZ" dirty="0"/>
              <a:t> </a:t>
            </a:r>
            <a:r>
              <a:rPr lang="cs-CZ" dirty="0" err="1"/>
              <a:t>Kluwer</a:t>
            </a:r>
            <a:r>
              <a:rPr lang="cs-CZ" dirty="0"/>
              <a:t> ČR, 2015, 372 s. </a:t>
            </a:r>
            <a:endParaRPr lang="cs-CZ" dirty="0"/>
          </a:p>
          <a:p>
            <a:endParaRPr lang="cs-CZ" dirty="0"/>
          </a:p>
        </p:txBody>
      </p:sp>
      <p:pic>
        <p:nvPicPr>
          <p:cNvPr id="4" name="Zástupný symbol pro obsah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8789"/>
            <a:ext cx="1859757" cy="5134711"/>
          </a:xfrm>
          <a:prstGeom prst="rect">
            <a:avLst/>
          </a:prstGeom>
        </p:spPr>
      </p:pic>
      <p:sp>
        <p:nvSpPr>
          <p:cNvPr id="5" name="Zástupný symbol pro zápatí 4"/>
          <p:cNvSpPr>
            <a:spLocks noGrp="1"/>
          </p:cNvSpPr>
          <p:nvPr>
            <p:ph type="ftr" sz="quarter" idx="11"/>
          </p:nvPr>
        </p:nvSpPr>
        <p:spPr/>
        <p:txBody>
          <a:bodyPr/>
          <a:lstStyle/>
          <a:p>
            <a:r>
              <a:rPr lang="cs-CZ" dirty="0"/>
              <a:t>© Copyright Veřejný ochránce práv, </a:t>
            </a:r>
            <a:r>
              <a:rPr lang="cs-CZ" dirty="0" smtClean="0"/>
              <a:t>2015</a:t>
            </a:r>
            <a:endParaRPr lang="cs-CZ" dirty="0"/>
          </a:p>
        </p:txBody>
      </p:sp>
    </p:spTree>
    <p:extLst>
      <p:ext uri="{BB962C8B-B14F-4D97-AF65-F5344CB8AC3E}">
        <p14:creationId xmlns:p14="http://schemas.microsoft.com/office/powerpoint/2010/main" val="610314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Zákaz diskriminace v Úmluvě</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lgn="just" fontAlgn="ctr">
              <a:buNone/>
            </a:pPr>
            <a:r>
              <a:rPr lang="cs-CZ" b="1" dirty="0"/>
              <a:t>Článek </a:t>
            </a:r>
            <a:r>
              <a:rPr lang="cs-CZ" b="1" dirty="0" smtClean="0"/>
              <a:t>14 – je svojí povahou </a:t>
            </a:r>
            <a:r>
              <a:rPr lang="cs-CZ" b="1" dirty="0" err="1" smtClean="0"/>
              <a:t>akcesorický</a:t>
            </a:r>
            <a:endParaRPr lang="cs-CZ" b="1" dirty="0" smtClean="0"/>
          </a:p>
          <a:p>
            <a:pPr marL="0" indent="0" fontAlgn="ctr">
              <a:buNone/>
            </a:pPr>
            <a:r>
              <a:rPr lang="cs-CZ" b="1" dirty="0" smtClean="0"/>
              <a:t>Pravá </a:t>
            </a:r>
            <a:r>
              <a:rPr lang="cs-CZ" b="1" dirty="0" err="1" smtClean="0"/>
              <a:t>akcesorita</a:t>
            </a:r>
            <a:r>
              <a:rPr lang="cs-CZ" dirty="0" smtClean="0"/>
              <a:t> </a:t>
            </a:r>
          </a:p>
          <a:p>
            <a:pPr marL="0" indent="0" fontAlgn="ctr">
              <a:buNone/>
            </a:pPr>
            <a:r>
              <a:rPr lang="cs-CZ" dirty="0" smtClean="0"/>
              <a:t>porušení </a:t>
            </a:r>
            <a:r>
              <a:rPr lang="cs-CZ" dirty="0"/>
              <a:t>pouze samostatného (hmotného) ustanovení </a:t>
            </a:r>
            <a:r>
              <a:rPr lang="cs-CZ" dirty="0" smtClean="0"/>
              <a:t>Úmluvy</a:t>
            </a:r>
            <a:endParaRPr lang="cs-CZ" dirty="0"/>
          </a:p>
          <a:p>
            <a:pPr marL="0" indent="0" fontAlgn="ctr">
              <a:buNone/>
            </a:pPr>
            <a:r>
              <a:rPr lang="cs-CZ" dirty="0"/>
              <a:t>porušení pouze samostatného </a:t>
            </a:r>
            <a:r>
              <a:rPr lang="cs-CZ" dirty="0" smtClean="0"/>
              <a:t>ustanovení Úmluvy ve</a:t>
            </a:r>
            <a:r>
              <a:rPr lang="cs-CZ" dirty="0"/>
              <a:t> spojení s čl. 14 Úmluvy.</a:t>
            </a:r>
          </a:p>
          <a:p>
            <a:pPr marL="0" indent="0" fontAlgn="ctr">
              <a:buNone/>
            </a:pPr>
            <a:r>
              <a:rPr lang="cs-CZ" b="1" dirty="0" smtClean="0"/>
              <a:t>Nepravá </a:t>
            </a:r>
            <a:r>
              <a:rPr lang="cs-CZ" b="1" dirty="0" err="1" smtClean="0"/>
              <a:t>akcesorita</a:t>
            </a:r>
            <a:r>
              <a:rPr lang="cs-CZ" dirty="0"/>
              <a:t> </a:t>
            </a:r>
            <a:r>
              <a:rPr lang="cs-CZ" dirty="0" smtClean="0"/>
              <a:t>- </a:t>
            </a:r>
            <a:r>
              <a:rPr lang="cs-CZ" i="1" dirty="0"/>
              <a:t>„Belgický jazykový případ“</a:t>
            </a:r>
            <a:r>
              <a:rPr lang="cs-CZ" dirty="0"/>
              <a:t> </a:t>
            </a:r>
            <a:endParaRPr lang="cs-CZ" b="1" dirty="0"/>
          </a:p>
          <a:p>
            <a:pPr marL="0" indent="0" algn="just" fontAlgn="ctr">
              <a:buNone/>
            </a:pPr>
            <a:r>
              <a:rPr lang="cs-CZ" b="1" dirty="0" smtClean="0"/>
              <a:t>Čl</a:t>
            </a:r>
            <a:r>
              <a:rPr lang="cs-CZ" b="1" dirty="0"/>
              <a:t>. 1 Protokolu č. 12</a:t>
            </a:r>
          </a:p>
          <a:p>
            <a:pPr marL="0" indent="0" algn="just" fontAlgn="ctr">
              <a:buNone/>
            </a:pPr>
            <a:r>
              <a:rPr lang="cs-CZ" dirty="0" smtClean="0"/>
              <a:t>Českou republikou doposud nebyl ratifikován.</a:t>
            </a:r>
            <a:endParaRPr lang="cs-CZ" dirty="0"/>
          </a:p>
          <a:p>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62942" cy="5143500"/>
          </a:xfrm>
          <a:prstGeom prst="rect">
            <a:avLst/>
          </a:prstGeom>
        </p:spPr>
      </p:pic>
      <p:sp>
        <p:nvSpPr>
          <p:cNvPr id="6" name="Zástupný symbol pro zápatí 3"/>
          <p:cNvSpPr>
            <a:spLocks noGrp="1"/>
          </p:cNvSpPr>
          <p:nvPr>
            <p:ph type="ftr" sz="quarter" idx="11"/>
          </p:nvPr>
        </p:nvSpPr>
        <p:spPr>
          <a:xfrm>
            <a:off x="2160000" y="4767264"/>
            <a:ext cx="3824064" cy="273844"/>
          </a:xfrm>
        </p:spPr>
        <p:txBody>
          <a:bodyPr/>
          <a:lstStyle/>
          <a:p>
            <a:r>
              <a:rPr lang="cs-CZ" dirty="0"/>
              <a:t>© Copyright Veřejný ochránce práv, </a:t>
            </a:r>
            <a:r>
              <a:rPr lang="cs-CZ" dirty="0" smtClean="0"/>
              <a:t>2015</a:t>
            </a:r>
            <a:endParaRPr lang="cs-CZ" dirty="0"/>
          </a:p>
        </p:txBody>
      </p:sp>
    </p:spTree>
    <p:extLst>
      <p:ext uri="{BB962C8B-B14F-4D97-AF65-F5344CB8AC3E}">
        <p14:creationId xmlns:p14="http://schemas.microsoft.com/office/powerpoint/2010/main" val="625576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Zákaz diskriminace v Úmluvě</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lgn="just" fontAlgn="ctr">
              <a:buNone/>
            </a:pPr>
            <a:r>
              <a:rPr lang="cs-CZ" b="1" dirty="0"/>
              <a:t>Článek 14</a:t>
            </a:r>
          </a:p>
          <a:p>
            <a:pPr marL="0" indent="0" algn="just" fontAlgn="ctr">
              <a:buNone/>
            </a:pPr>
            <a:r>
              <a:rPr lang="cs-CZ" dirty="0" smtClean="0"/>
              <a:t>1) Je </a:t>
            </a:r>
            <a:r>
              <a:rPr lang="cs-CZ" dirty="0"/>
              <a:t>čl. 14 EÚLP aplikovatelný?</a:t>
            </a:r>
          </a:p>
          <a:p>
            <a:pPr marL="0" indent="0" algn="just" fontAlgn="ctr">
              <a:buNone/>
            </a:pPr>
            <a:r>
              <a:rPr lang="cs-CZ" dirty="0" smtClean="0"/>
              <a:t>	a</a:t>
            </a:r>
            <a:r>
              <a:rPr lang="cs-CZ" dirty="0"/>
              <a:t>) Došlo k porušení čl. 14 EÚLP ve spojení s některým z dalších ustanovení </a:t>
            </a:r>
            <a:r>
              <a:rPr lang="cs-CZ" dirty="0" smtClean="0"/>
              <a:t>		Úmluvy</a:t>
            </a:r>
            <a:r>
              <a:rPr lang="cs-CZ" dirty="0"/>
              <a:t>?</a:t>
            </a:r>
          </a:p>
          <a:p>
            <a:pPr marL="0" indent="0" algn="just" fontAlgn="ctr">
              <a:buNone/>
            </a:pPr>
            <a:r>
              <a:rPr lang="cs-CZ" dirty="0" smtClean="0"/>
              <a:t>	b</a:t>
            </a:r>
            <a:r>
              <a:rPr lang="cs-CZ" dirty="0"/>
              <a:t>) Pokud ne, spadá namítané porušení čl. 14 EÚLP přinejmenším do rámce </a:t>
            </a:r>
            <a:r>
              <a:rPr lang="cs-CZ" dirty="0" smtClean="0"/>
              <a:t>	některého </a:t>
            </a:r>
            <a:r>
              <a:rPr lang="cs-CZ" dirty="0"/>
              <a:t>z dalších práv, </a:t>
            </a:r>
            <a:r>
              <a:rPr lang="cs-CZ" dirty="0" smtClean="0"/>
              <a:t>která </a:t>
            </a:r>
            <a:r>
              <a:rPr lang="cs-CZ" dirty="0"/>
              <a:t>Úmluva zaručuje?</a:t>
            </a:r>
          </a:p>
          <a:p>
            <a:pPr marL="0" indent="0" algn="just" fontAlgn="ctr">
              <a:buNone/>
            </a:pPr>
            <a:r>
              <a:rPr lang="cs-CZ" dirty="0" smtClean="0"/>
              <a:t>2) Došlo </a:t>
            </a:r>
            <a:r>
              <a:rPr lang="cs-CZ" dirty="0"/>
              <a:t>ke znevýhodňujícímu rozdílnému zacházení na základě jednoho z Úmluvou (výslovně) zapovězených důvodů či na základě relevantního jiného postavení?</a:t>
            </a:r>
          </a:p>
          <a:p>
            <a:pPr marL="0" indent="0" algn="just" fontAlgn="ctr">
              <a:buNone/>
            </a:pPr>
            <a:r>
              <a:rPr lang="cs-CZ" dirty="0" smtClean="0"/>
              <a:t>3) Pokud </a:t>
            </a:r>
            <a:r>
              <a:rPr lang="cs-CZ" dirty="0"/>
              <a:t>ano, byl stěžovatel ve srovnatelném postavení?</a:t>
            </a:r>
          </a:p>
          <a:p>
            <a:pPr marL="0" indent="0" algn="just" fontAlgn="ctr">
              <a:buNone/>
            </a:pPr>
            <a:r>
              <a:rPr lang="cs-CZ" dirty="0" smtClean="0"/>
              <a:t>4) Pokud </a:t>
            </a:r>
            <a:r>
              <a:rPr lang="cs-CZ" dirty="0"/>
              <a:t>byla odpověď na všechny tři předchozí otázky pozitivní, lze rozdílné zacházení objektivně a rozumně zdůvodnit? Především tedy:</a:t>
            </a:r>
          </a:p>
          <a:p>
            <a:pPr marL="0" indent="0" algn="just" fontAlgn="ctr">
              <a:buNone/>
            </a:pPr>
            <a:r>
              <a:rPr lang="cs-CZ" dirty="0"/>
              <a:t>a) Sledovalo dotčené rozdílné zacházení legitimní cíl?</a:t>
            </a:r>
          </a:p>
          <a:p>
            <a:pPr marL="0" indent="0" algn="just" fontAlgn="ctr">
              <a:buNone/>
            </a:pPr>
            <a:r>
              <a:rPr lang="cs-CZ" dirty="0"/>
              <a:t>b) Byla přijatá opatření ve vztahu k danému cíli přiměřená?</a:t>
            </a:r>
          </a:p>
          <a:p>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62942" cy="5143500"/>
          </a:xfrm>
          <a:prstGeom prst="rect">
            <a:avLst/>
          </a:prstGeom>
        </p:spPr>
      </p:pic>
      <p:sp>
        <p:nvSpPr>
          <p:cNvPr id="6" name="Zástupný symbol pro zápatí 3"/>
          <p:cNvSpPr>
            <a:spLocks noGrp="1"/>
          </p:cNvSpPr>
          <p:nvPr>
            <p:ph type="ftr" sz="quarter" idx="11"/>
          </p:nvPr>
        </p:nvSpPr>
        <p:spPr>
          <a:xfrm>
            <a:off x="2160000" y="4767264"/>
            <a:ext cx="3824064" cy="273844"/>
          </a:xfrm>
        </p:spPr>
        <p:txBody>
          <a:bodyPr/>
          <a:lstStyle/>
          <a:p>
            <a:r>
              <a:rPr lang="cs-CZ" dirty="0"/>
              <a:t>© Copyright Veřejný ochránce práv, </a:t>
            </a:r>
            <a:r>
              <a:rPr lang="cs-CZ" dirty="0" smtClean="0"/>
              <a:t>2015</a:t>
            </a:r>
            <a:endParaRPr lang="cs-CZ" dirty="0"/>
          </a:p>
        </p:txBody>
      </p:sp>
    </p:spTree>
    <p:extLst>
      <p:ext uri="{BB962C8B-B14F-4D97-AF65-F5344CB8AC3E}">
        <p14:creationId xmlns:p14="http://schemas.microsoft.com/office/powerpoint/2010/main" val="4166671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Význam judikatury ESLP pro vnitrostátní antidiskriminační právo</a:t>
            </a:r>
            <a:endParaRPr lang="cs-CZ" sz="2800" dirty="0"/>
          </a:p>
        </p:txBody>
      </p:sp>
      <p:sp>
        <p:nvSpPr>
          <p:cNvPr id="3" name="Zástupný symbol pro obsah 2"/>
          <p:cNvSpPr>
            <a:spLocks noGrp="1"/>
          </p:cNvSpPr>
          <p:nvPr>
            <p:ph idx="1"/>
          </p:nvPr>
        </p:nvSpPr>
        <p:spPr/>
        <p:txBody>
          <a:bodyPr>
            <a:normAutofit/>
          </a:bodyPr>
          <a:lstStyle/>
          <a:p>
            <a:endParaRPr lang="cs-CZ" dirty="0" smtClean="0"/>
          </a:p>
          <a:p>
            <a:r>
              <a:rPr lang="cs-CZ" sz="2800" dirty="0" smtClean="0"/>
              <a:t>Judikatura představuje významný zdroj pro rozhodovací činnost ÚS.</a:t>
            </a:r>
          </a:p>
          <a:p>
            <a:r>
              <a:rPr lang="cs-CZ" sz="2800" dirty="0" smtClean="0"/>
              <a:t>Z hlediska ADZ má význam spíše interpretační.</a:t>
            </a:r>
            <a:endParaRPr lang="cs-CZ" sz="2800"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62942" cy="5143500"/>
          </a:xfrm>
          <a:prstGeom prst="rect">
            <a:avLst/>
          </a:prstGeom>
        </p:spPr>
      </p:pic>
      <p:sp>
        <p:nvSpPr>
          <p:cNvPr id="6" name="Zástupný symbol pro zápatí 3"/>
          <p:cNvSpPr>
            <a:spLocks noGrp="1"/>
          </p:cNvSpPr>
          <p:nvPr>
            <p:ph type="ftr" sz="quarter" idx="11"/>
          </p:nvPr>
        </p:nvSpPr>
        <p:spPr>
          <a:xfrm>
            <a:off x="2160000" y="4767264"/>
            <a:ext cx="3824064" cy="273844"/>
          </a:xfrm>
        </p:spPr>
        <p:txBody>
          <a:bodyPr/>
          <a:lstStyle/>
          <a:p>
            <a:r>
              <a:rPr lang="cs-CZ" dirty="0"/>
              <a:t>© Copyright Veřejný ochránce práv, </a:t>
            </a:r>
            <a:r>
              <a:rPr lang="cs-CZ" dirty="0" smtClean="0"/>
              <a:t>2015</a:t>
            </a:r>
            <a:endParaRPr lang="cs-CZ" dirty="0"/>
          </a:p>
        </p:txBody>
      </p:sp>
    </p:spTree>
    <p:extLst>
      <p:ext uri="{BB962C8B-B14F-4D97-AF65-F5344CB8AC3E}">
        <p14:creationId xmlns:p14="http://schemas.microsoft.com/office/powerpoint/2010/main" val="141258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Rasa a etnický původ</a:t>
            </a:r>
            <a:endParaRPr lang="cs-CZ" dirty="0"/>
          </a:p>
        </p:txBody>
      </p:sp>
      <p:sp>
        <p:nvSpPr>
          <p:cNvPr id="4" name="Zástupný symbol pro zápatí 3"/>
          <p:cNvSpPr>
            <a:spLocks noGrp="1"/>
          </p:cNvSpPr>
          <p:nvPr>
            <p:ph type="ftr" sz="quarter" idx="11"/>
          </p:nvPr>
        </p:nvSpPr>
        <p:spPr>
          <a:xfrm>
            <a:off x="2160000" y="4767264"/>
            <a:ext cx="3824064" cy="273844"/>
          </a:xfrm>
        </p:spPr>
        <p:txBody>
          <a:bodyPr/>
          <a:lstStyle/>
          <a:p>
            <a:r>
              <a:rPr lang="cs-CZ" dirty="0"/>
              <a:t>© Copyright Veřejný ochránce práv, </a:t>
            </a:r>
            <a:r>
              <a:rPr lang="cs-CZ" dirty="0" smtClean="0"/>
              <a:t>2015</a:t>
            </a:r>
            <a:endParaRPr lang="cs-CZ" dirty="0"/>
          </a:p>
        </p:txBody>
      </p:sp>
    </p:spTree>
    <p:extLst>
      <p:ext uri="{BB962C8B-B14F-4D97-AF65-F5344CB8AC3E}">
        <p14:creationId xmlns:p14="http://schemas.microsoft.com/office/powerpoint/2010/main" val="795729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Vzdělání – D.H. a ostatní proti České republice</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2015</a:t>
            </a:r>
            <a:endParaRPr lang="cs-CZ" dirty="0"/>
          </a:p>
        </p:txBody>
      </p:sp>
      <p:sp>
        <p:nvSpPr>
          <p:cNvPr id="4" name="Zástupný symbol pro text 3"/>
          <p:cNvSpPr>
            <a:spLocks noGrp="1"/>
          </p:cNvSpPr>
          <p:nvPr>
            <p:ph type="body" sz="quarter" idx="11"/>
          </p:nvPr>
        </p:nvSpPr>
        <p:spPr/>
        <p:txBody>
          <a:bodyPr>
            <a:normAutofit fontScale="85000" lnSpcReduction="20000"/>
          </a:bodyPr>
          <a:lstStyle/>
          <a:p>
            <a:pPr marL="0" indent="0">
              <a:buNone/>
            </a:pPr>
            <a:r>
              <a:rPr lang="cs-CZ" i="1" dirty="0">
                <a:solidFill>
                  <a:srgbClr val="FF0000"/>
                </a:solidFill>
              </a:rPr>
              <a:t>Rozsudek ESLP ze dne </a:t>
            </a:r>
            <a:r>
              <a:rPr lang="cs-CZ" i="1" dirty="0" smtClean="0">
                <a:solidFill>
                  <a:srgbClr val="FF0000"/>
                </a:solidFill>
              </a:rPr>
              <a:t>7. února 2006 ve </a:t>
            </a:r>
            <a:r>
              <a:rPr lang="cs-CZ" i="1" dirty="0">
                <a:solidFill>
                  <a:srgbClr val="FF0000"/>
                </a:solidFill>
              </a:rPr>
              <a:t>věci č. </a:t>
            </a:r>
            <a:r>
              <a:rPr lang="cs-CZ" i="1" dirty="0" smtClean="0">
                <a:solidFill>
                  <a:srgbClr val="FF0000"/>
                </a:solidFill>
              </a:rPr>
              <a:t>57325/00</a:t>
            </a:r>
            <a:endParaRPr lang="cs-CZ" i="1" dirty="0">
              <a:solidFill>
                <a:srgbClr val="FF0000"/>
              </a:solidFill>
            </a:endParaRPr>
          </a:p>
          <a:p>
            <a:r>
              <a:rPr lang="cs-CZ" dirty="0" smtClean="0"/>
              <a:t>Během let 1996 – 1999 bylo 18 stěžovatelů, žáků romského původu, umístěno po absolvování psychologických testů do zvláštních škol, a to přechodem ze standardních základních škol, nebo přímo. V roce 1999 se 14 žáků obrátilo na školský se stížností, že jejich intelektové schopnosti nebyly řádně zjištěny. Úřad žádost odmítl.</a:t>
            </a:r>
          </a:p>
          <a:p>
            <a:r>
              <a:rPr lang="cs-CZ" dirty="0" smtClean="0"/>
              <a:t>Ústavní soud odmítl ústavní stížnost jako neopodstatněnou s tím, že není jeho rolí hodnotit celospolečenský kontext namítaného umisťování romských dětí do zvláštních škol.</a:t>
            </a:r>
          </a:p>
          <a:p>
            <a:r>
              <a:rPr lang="cs-CZ" dirty="0" smtClean="0"/>
              <a:t>Před ESLP pak vláda namítala mimo jiné nevyčerpání všech opravných prostředků, protože jen dva stěžovatelé se obrátili na ÚS.</a:t>
            </a:r>
            <a:endParaRPr lang="cs-CZ" dirty="0"/>
          </a:p>
        </p:txBody>
      </p:sp>
    </p:spTree>
    <p:extLst>
      <p:ext uri="{BB962C8B-B14F-4D97-AF65-F5344CB8AC3E}">
        <p14:creationId xmlns:p14="http://schemas.microsoft.com/office/powerpoint/2010/main" val="1437392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Vzdělávání – Horvát a Kiss proti Maďarsku</a:t>
            </a:r>
            <a:endParaRPr lang="cs-CZ" dirty="0"/>
          </a:p>
        </p:txBody>
      </p:sp>
      <p:sp>
        <p:nvSpPr>
          <p:cNvPr id="3" name="Zástupný symbol pro zápatí 2"/>
          <p:cNvSpPr>
            <a:spLocks noGrp="1"/>
          </p:cNvSpPr>
          <p:nvPr>
            <p:ph type="ftr" sz="quarter" idx="10"/>
          </p:nvPr>
        </p:nvSpPr>
        <p:spPr/>
        <p:txBody>
          <a:bodyPr/>
          <a:lstStyle/>
          <a:p>
            <a:r>
              <a:rPr lang="cs-CZ" dirty="0"/>
              <a:t>© Copyright Veřejný ochránce práv, </a:t>
            </a:r>
            <a:r>
              <a:rPr lang="cs-CZ" dirty="0" smtClean="0"/>
              <a:t>5014</a:t>
            </a:r>
            <a:endParaRPr lang="cs-CZ" dirty="0"/>
          </a:p>
        </p:txBody>
      </p:sp>
      <p:sp>
        <p:nvSpPr>
          <p:cNvPr id="4" name="Zástupný symbol pro text 3"/>
          <p:cNvSpPr>
            <a:spLocks noGrp="1"/>
          </p:cNvSpPr>
          <p:nvPr>
            <p:ph type="body" sz="quarter" idx="11"/>
          </p:nvPr>
        </p:nvSpPr>
        <p:spPr/>
        <p:txBody>
          <a:bodyPr>
            <a:normAutofit/>
          </a:bodyPr>
          <a:lstStyle/>
          <a:p>
            <a:pPr marL="0" indent="0" algn="just">
              <a:buNone/>
            </a:pPr>
            <a:r>
              <a:rPr lang="cs-CZ" i="1" dirty="0" smtClean="0">
                <a:solidFill>
                  <a:srgbClr val="FF0000"/>
                </a:solidFill>
              </a:rPr>
              <a:t>Rozsudek ESLP </a:t>
            </a:r>
            <a:r>
              <a:rPr lang="cs-CZ" i="1" dirty="0">
                <a:solidFill>
                  <a:srgbClr val="FF0000"/>
                </a:solidFill>
              </a:rPr>
              <a:t>ze dne 29. ledna 2013 ve věci č. </a:t>
            </a:r>
            <a:r>
              <a:rPr lang="cs-CZ" i="1" dirty="0" smtClean="0">
                <a:solidFill>
                  <a:srgbClr val="FF0000"/>
                </a:solidFill>
              </a:rPr>
              <a:t>11146/11</a:t>
            </a:r>
          </a:p>
          <a:p>
            <a:pPr marL="0" indent="0" algn="just">
              <a:buNone/>
            </a:pPr>
            <a:r>
              <a:rPr lang="cs-CZ" b="0" dirty="0" smtClean="0"/>
              <a:t>Dvěma </a:t>
            </a:r>
            <a:r>
              <a:rPr lang="cs-CZ" b="0" dirty="0"/>
              <a:t>maďarským občanům romského </a:t>
            </a:r>
            <a:r>
              <a:rPr lang="cs-CZ" b="0" dirty="0" smtClean="0"/>
              <a:t>původu bylo </a:t>
            </a:r>
            <a:r>
              <a:rPr lang="cs-CZ" b="0" dirty="0"/>
              <a:t>diagnostikováno lehké mentální postižení, a byli zařazeni do zvláštní školy. V roce 2005 dospěli nezávislí experti pomocí různých testů k závěru, že ani jeden ze stěžovatelů mentálním postižením netrpí, a oba mohou navštěvovat běžnou školu. Zároveň zdůraznili nutnost revize diagnostických metod, které svým nastavením romské žáky znevýhodňují.</a:t>
            </a:r>
          </a:p>
          <a:p>
            <a:endParaRPr lang="cs-CZ" dirty="0"/>
          </a:p>
        </p:txBody>
      </p:sp>
    </p:spTree>
    <p:extLst>
      <p:ext uri="{BB962C8B-B14F-4D97-AF65-F5344CB8AC3E}">
        <p14:creationId xmlns:p14="http://schemas.microsoft.com/office/powerpoint/2010/main" val="2394978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chrance_prezentace_verze_A">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atum_x0020_vzniku xmlns="7aea5b64-986d-4ed0-9f25-146f1d978e9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D3A71DC738674B4893D02C4CA0E22FAC" ma:contentTypeVersion="4" ma:contentTypeDescription="Vytvořit nový dokument" ma:contentTypeScope="" ma:versionID="dcc6128f15bb73e67301b068d52033ce">
  <xsd:schema xmlns:xsd="http://www.w3.org/2001/XMLSchema" xmlns:xs="http://www.w3.org/2001/XMLSchema" xmlns:p="http://schemas.microsoft.com/office/2006/metadata/properties" xmlns:ns2="7aea5b64-986d-4ed0-9f25-146f1d978e98" targetNamespace="http://schemas.microsoft.com/office/2006/metadata/properties" ma:root="true" ma:fieldsID="4e0c4057c03dd2c7c9c20807d6e9694d" ns2:_="">
    <xsd:import namespace="7aea5b64-986d-4ed0-9f25-146f1d978e98"/>
    <xsd:element name="properties">
      <xsd:complexType>
        <xsd:sequence>
          <xsd:element name="documentManagement">
            <xsd:complexType>
              <xsd:all>
                <xsd:element ref="ns2:datum_x0020_vznik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ea5b64-986d-4ed0-9f25-146f1d978e98" elementFormDefault="qualified">
    <xsd:import namespace="http://schemas.microsoft.com/office/2006/documentManagement/types"/>
    <xsd:import namespace="http://schemas.microsoft.com/office/infopath/2007/PartnerControls"/>
    <xsd:element name="datum_x0020_vzniku" ma:index="8" nillable="true" ma:displayName="datum vzniku" ma:internalName="datum_x0020_vzniku">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6C0E5A-992E-42E6-9F2B-D8E01465DC62}">
  <ds:schemaRefs>
    <ds:schemaRef ds:uri="http://purl.org/dc/dcmitype/"/>
    <ds:schemaRef ds:uri="http://schemas.microsoft.com/office/infopath/2007/PartnerControls"/>
    <ds:schemaRef ds:uri="http://purl.org/dc/terms/"/>
    <ds:schemaRef ds:uri="http://schemas.microsoft.com/office/2006/documentManagement/types"/>
    <ds:schemaRef ds:uri="http://www.w3.org/XML/1998/namespace"/>
    <ds:schemaRef ds:uri="http://purl.org/dc/elements/1.1/"/>
    <ds:schemaRef ds:uri="http://schemas.openxmlformats.org/package/2006/metadata/core-properties"/>
    <ds:schemaRef ds:uri="7aea5b64-986d-4ed0-9f25-146f1d978e98"/>
    <ds:schemaRef ds:uri="http://schemas.microsoft.com/office/2006/metadata/properties"/>
  </ds:schemaRefs>
</ds:datastoreItem>
</file>

<file path=customXml/itemProps2.xml><?xml version="1.0" encoding="utf-8"?>
<ds:datastoreItem xmlns:ds="http://schemas.openxmlformats.org/officeDocument/2006/customXml" ds:itemID="{E4265280-BEB3-4645-B4BE-15621170DA21}">
  <ds:schemaRefs>
    <ds:schemaRef ds:uri="http://schemas.microsoft.com/sharepoint/v3/contenttype/forms"/>
  </ds:schemaRefs>
</ds:datastoreItem>
</file>

<file path=customXml/itemProps3.xml><?xml version="1.0" encoding="utf-8"?>
<ds:datastoreItem xmlns:ds="http://schemas.openxmlformats.org/officeDocument/2006/customXml" ds:itemID="{63FC47B5-E5F0-4851-A071-57800FE9BB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ea5b64-986d-4ed0-9f25-146f1d978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Ochrance_prezentace_verze_A</Template>
  <TotalTime>292</TotalTime>
  <Words>1897</Words>
  <Application>Microsoft Office PowerPoint</Application>
  <PresentationFormat>Předvádění na obrazovce (16:9)</PresentationFormat>
  <Paragraphs>162</Paragraphs>
  <Slides>32</Slides>
  <Notes>0</Notes>
  <HiddenSlides>0</HiddenSlides>
  <MMClips>0</MMClips>
  <ScaleCrop>false</ScaleCrop>
  <HeadingPairs>
    <vt:vector size="4" baseType="variant">
      <vt:variant>
        <vt:lpstr>Motiv</vt:lpstr>
      </vt:variant>
      <vt:variant>
        <vt:i4>1</vt:i4>
      </vt:variant>
      <vt:variant>
        <vt:lpstr>Nadpisy snímků</vt:lpstr>
      </vt:variant>
      <vt:variant>
        <vt:i4>32</vt:i4>
      </vt:variant>
    </vt:vector>
  </HeadingPairs>
  <TitlesOfParts>
    <vt:vector size="33" baseType="lpstr">
      <vt:lpstr>Ochrance_prezentace_verze_A</vt:lpstr>
      <vt:lpstr>Judikatura ESLP k problematice diskriminace</vt:lpstr>
      <vt:lpstr>Úmluva o ochraně lidských práv a základních svobod</vt:lpstr>
      <vt:lpstr>Zákaz diskriminace v Úmluvě</vt:lpstr>
      <vt:lpstr>Zákaz diskriminace v Úmluvě</vt:lpstr>
      <vt:lpstr>Zákaz diskriminace v Úmluvě</vt:lpstr>
      <vt:lpstr>Význam judikatury ESLP pro vnitrostátní antidiskriminační právo</vt:lpstr>
      <vt:lpstr>Rasa a etnický původ</vt:lpstr>
      <vt:lpstr>Vzdělání – D.H. a ostatní proti České republice</vt:lpstr>
      <vt:lpstr>Vzdělávání – Horvát a Kiss proti Maďarsku</vt:lpstr>
      <vt:lpstr>Vzdělávání – Horvát a Kiss proti Maďarsku</vt:lpstr>
      <vt:lpstr>Vzdělávání – Lavida a ostatní proti Řecku</vt:lpstr>
      <vt:lpstr>Pohlaví</vt:lpstr>
      <vt:lpstr>Úprava statutu transsexuálních osob</vt:lpstr>
      <vt:lpstr>Úprava statutu transsexuálních osob</vt:lpstr>
      <vt:lpstr>Sexuální orientace</vt:lpstr>
      <vt:lpstr>Sexuální orientace a osvojení</vt:lpstr>
      <vt:lpstr>Sexuální orientace a osvojení</vt:lpstr>
      <vt:lpstr>Osvojení registrovanými partnery</vt:lpstr>
      <vt:lpstr>Náboženské vyznání, víra a světový názor</vt:lpstr>
      <vt:lpstr>Náboženské vyznání, víra a světový názor</vt:lpstr>
      <vt:lpstr>Náboženské vyznání, víra a světový názor</vt:lpstr>
      <vt:lpstr>Náboženské symboly na pracovišti</vt:lpstr>
      <vt:lpstr>Náboženské symboly na pracovišti</vt:lpstr>
      <vt:lpstr>S.A.S proti Francii</vt:lpstr>
      <vt:lpstr>S.A.S proti Francii</vt:lpstr>
      <vt:lpstr>S.A.S proti Francii</vt:lpstr>
      <vt:lpstr>S.A.S proti Francii</vt:lpstr>
      <vt:lpstr>S.A.S proti Francii</vt:lpstr>
      <vt:lpstr>S.A.S proti Francii</vt:lpstr>
      <vt:lpstr>S.A.S proti Francii</vt:lpstr>
      <vt:lpstr>S.A.S proti Francii</vt:lpstr>
      <vt:lpstr>Použitá 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samanek</dc:creator>
  <cp:lastModifiedBy>samanek</cp:lastModifiedBy>
  <cp:revision>28</cp:revision>
  <cp:lastPrinted>2014-11-18T15:06:11Z</cp:lastPrinted>
  <dcterms:created xsi:type="dcterms:W3CDTF">2014-11-18T10:21:37Z</dcterms:created>
  <dcterms:modified xsi:type="dcterms:W3CDTF">2015-12-15T12:02:31Z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0x010100D3A71DC738674B4893D02C4CA0E22FAC</vt:lpwstr>
  </property>
</Properties>
</file>