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5" r:id="rId3"/>
    <p:sldId id="260" r:id="rId4"/>
    <p:sldId id="282" r:id="rId5"/>
    <p:sldId id="291" r:id="rId6"/>
    <p:sldId id="287" r:id="rId7"/>
    <p:sldId id="286" r:id="rId8"/>
    <p:sldId id="293" r:id="rId9"/>
    <p:sldId id="292" r:id="rId10"/>
    <p:sldId id="278" r:id="rId11"/>
    <p:sldId id="294" r:id="rId12"/>
    <p:sldId id="295" r:id="rId13"/>
    <p:sldId id="283" r:id="rId14"/>
    <p:sldId id="265" r:id="rId15"/>
    <p:sldId id="277" r:id="rId16"/>
    <p:sldId id="267" r:id="rId17"/>
    <p:sldId id="280" r:id="rId18"/>
    <p:sldId id="281" r:id="rId19"/>
    <p:sldId id="296" r:id="rId20"/>
    <p:sldId id="273" r:id="rId21"/>
    <p:sldId id="288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8E2F-85B3-4DBE-AD21-7FC260ABD186}" type="datetimeFigureOut">
              <a:rPr lang="cs-CZ" smtClean="0"/>
              <a:t>26.11.2014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5BC-0B0D-407A-864B-68F9CF15396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8E2F-85B3-4DBE-AD21-7FC260ABD186}" type="datetimeFigureOut">
              <a:rPr lang="cs-CZ" smtClean="0"/>
              <a:t>26.11.2014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5BC-0B0D-407A-864B-68F9CF1539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8E2F-85B3-4DBE-AD21-7FC260ABD186}" type="datetimeFigureOut">
              <a:rPr lang="cs-CZ" smtClean="0"/>
              <a:t>26.11.2014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5BC-0B0D-407A-864B-68F9CF1539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8E2F-85B3-4DBE-AD21-7FC260ABD186}" type="datetimeFigureOut">
              <a:rPr lang="cs-CZ" smtClean="0"/>
              <a:t>26.11.2014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5BC-0B0D-407A-864B-68F9CF1539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8E2F-85B3-4DBE-AD21-7FC260ABD186}" type="datetimeFigureOut">
              <a:rPr lang="cs-CZ" smtClean="0"/>
              <a:t>26.11.2014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5BC-0B0D-407A-864B-68F9CF15396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8E2F-85B3-4DBE-AD21-7FC260ABD186}" type="datetimeFigureOut">
              <a:rPr lang="cs-CZ" smtClean="0"/>
              <a:t>26.11.2014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5BC-0B0D-407A-864B-68F9CF1539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8E2F-85B3-4DBE-AD21-7FC260ABD186}" type="datetimeFigureOut">
              <a:rPr lang="cs-CZ" smtClean="0"/>
              <a:t>26.11.2014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5BC-0B0D-407A-864B-68F9CF1539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8E2F-85B3-4DBE-AD21-7FC260ABD186}" type="datetimeFigureOut">
              <a:rPr lang="cs-CZ" smtClean="0"/>
              <a:t>26.11.2014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5BC-0B0D-407A-864B-68F9CF1539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8E2F-85B3-4DBE-AD21-7FC260ABD186}" type="datetimeFigureOut">
              <a:rPr lang="cs-CZ" smtClean="0"/>
              <a:t>26.11.2014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5BC-0B0D-407A-864B-68F9CF1539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8E2F-85B3-4DBE-AD21-7FC260ABD186}" type="datetimeFigureOut">
              <a:rPr lang="cs-CZ" smtClean="0"/>
              <a:t>26.11.2014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B5BC-0B0D-407A-864B-68F9CF1539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8E2F-85B3-4DBE-AD21-7FC260ABD186}" type="datetimeFigureOut">
              <a:rPr lang="cs-CZ" smtClean="0"/>
              <a:t>26.11.2014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20B5BC-0B0D-407A-864B-68F9CF153961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CE8E2F-85B3-4DBE-AD21-7FC260ABD186}" type="datetimeFigureOut">
              <a:rPr lang="cs-CZ" smtClean="0"/>
              <a:t>26.11.2014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20B5BC-0B0D-407A-864B-68F9CF153961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Vodní plochy jako VKP z pohledu práva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Ivana </a:t>
            </a:r>
            <a:r>
              <a:rPr lang="cs-CZ" dirty="0" smtClean="0"/>
              <a:t>Průchová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9647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Rybník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Rybník</a:t>
            </a:r>
          </a:p>
          <a:p>
            <a:pPr lvl="1"/>
            <a:r>
              <a:rPr lang="cs-CZ" sz="1800" dirty="0" smtClean="0"/>
              <a:t>pojem rybníka</a:t>
            </a:r>
          </a:p>
          <a:p>
            <a:pPr lvl="1"/>
            <a:r>
              <a:rPr lang="cs-CZ" sz="1800" dirty="0" smtClean="0"/>
              <a:t>polyfunkčnost rybníků jako umělých vodních ploch</a:t>
            </a:r>
          </a:p>
          <a:p>
            <a:pPr lvl="1"/>
            <a:r>
              <a:rPr lang="cs-CZ" sz="1800" dirty="0" smtClean="0"/>
              <a:t>rybník jako VKP</a:t>
            </a:r>
          </a:p>
          <a:p>
            <a:pPr lvl="2"/>
            <a:r>
              <a:rPr lang="cs-CZ" sz="1800" dirty="0" smtClean="0"/>
              <a:t>uměle vytvořený VKP</a:t>
            </a:r>
          </a:p>
          <a:p>
            <a:pPr lvl="2"/>
            <a:r>
              <a:rPr lang="cs-CZ" sz="1800" dirty="0" smtClean="0"/>
              <a:t>ex lege VKP</a:t>
            </a:r>
          </a:p>
          <a:p>
            <a:pPr lvl="2"/>
            <a:r>
              <a:rPr lang="cs-CZ" sz="1800" dirty="0" smtClean="0"/>
              <a:t>dle existence</a:t>
            </a:r>
          </a:p>
          <a:p>
            <a:pPr lvl="3"/>
            <a:r>
              <a:rPr lang="cs-CZ" sz="1800" dirty="0" smtClean="0"/>
              <a:t> existující</a:t>
            </a:r>
          </a:p>
          <a:p>
            <a:pPr lvl="4"/>
            <a:r>
              <a:rPr lang="cs-CZ" sz="1800" dirty="0" smtClean="0"/>
              <a:t>„legální“  - vybudovaný v souladu s právními předpisy</a:t>
            </a:r>
          </a:p>
          <a:p>
            <a:pPr lvl="4"/>
            <a:r>
              <a:rPr lang="cs-CZ" sz="1800" dirty="0" smtClean="0"/>
              <a:t>„nelegální“ – vybudovaný v rozporu s právními předpisy</a:t>
            </a:r>
          </a:p>
          <a:p>
            <a:pPr lvl="2"/>
            <a:r>
              <a:rPr lang="cs-CZ" sz="1900" dirty="0" smtClean="0"/>
              <a:t>Vztah</a:t>
            </a:r>
          </a:p>
          <a:p>
            <a:pPr lvl="4"/>
            <a:r>
              <a:rPr lang="cs-CZ" sz="1800" dirty="0" smtClean="0"/>
              <a:t>VKP – krajinný ráz – ÚSES – status v rámci zvláště chráněné přírody  - </a:t>
            </a:r>
          </a:p>
        </p:txBody>
      </p:sp>
    </p:spTree>
    <p:extLst>
      <p:ext uri="{BB962C8B-B14F-4D97-AF65-F5344CB8AC3E}">
        <p14:creationId xmlns:p14="http://schemas.microsoft.com/office/powerpoint/2010/main" val="2604193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Rybník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400" dirty="0"/>
              <a:t>nástroje ochrany před nedovolenými zásahy</a:t>
            </a:r>
          </a:p>
          <a:p>
            <a:pPr lvl="1"/>
            <a:r>
              <a:rPr lang="cs-CZ" dirty="0"/>
              <a:t>při běžném hospodaření a </a:t>
            </a:r>
            <a:r>
              <a:rPr lang="cs-CZ" dirty="0" smtClean="0"/>
              <a:t>využívání existujících rybníků </a:t>
            </a:r>
            <a:endParaRPr lang="cs-CZ" dirty="0"/>
          </a:p>
          <a:p>
            <a:pPr lvl="2"/>
            <a:r>
              <a:rPr lang="cs-CZ" dirty="0"/>
              <a:t>při předpokládaných zásazích</a:t>
            </a:r>
          </a:p>
          <a:p>
            <a:pPr lvl="3"/>
            <a:r>
              <a:rPr lang="cs-CZ" sz="2200" dirty="0" smtClean="0"/>
              <a:t>přímo </a:t>
            </a:r>
            <a:r>
              <a:rPr lang="cs-CZ" sz="2200" dirty="0"/>
              <a:t>do rybníka jako vodního díla</a:t>
            </a:r>
          </a:p>
          <a:p>
            <a:pPr lvl="4"/>
            <a:r>
              <a:rPr lang="cs-CZ" sz="2200" dirty="0"/>
              <a:t>např.</a:t>
            </a:r>
          </a:p>
          <a:p>
            <a:pPr lvl="5"/>
            <a:r>
              <a:rPr lang="cs-CZ" sz="2200" dirty="0"/>
              <a:t>porosty</a:t>
            </a:r>
          </a:p>
          <a:p>
            <a:pPr lvl="5"/>
            <a:r>
              <a:rPr lang="cs-CZ" sz="2200" dirty="0"/>
              <a:t>hráze</a:t>
            </a:r>
          </a:p>
          <a:p>
            <a:pPr lvl="5"/>
            <a:r>
              <a:rPr lang="cs-CZ" sz="2200" dirty="0"/>
              <a:t>odbahňování </a:t>
            </a:r>
            <a:endParaRPr lang="cs-CZ" sz="2200" dirty="0" smtClean="0"/>
          </a:p>
          <a:p>
            <a:pPr lvl="3"/>
            <a:r>
              <a:rPr lang="cs-CZ" sz="2400" dirty="0" smtClean="0"/>
              <a:t>Při aktivitách v blízkosti rybníka</a:t>
            </a:r>
            <a:endParaRPr lang="cs-CZ" sz="2400" dirty="0"/>
          </a:p>
          <a:p>
            <a:pPr lvl="3"/>
            <a:r>
              <a:rPr lang="cs-CZ" b="1" dirty="0">
                <a:solidFill>
                  <a:srgbClr val="C00000"/>
                </a:solidFill>
              </a:rPr>
              <a:t>při odstraňování rybníka</a:t>
            </a:r>
          </a:p>
          <a:p>
            <a:pPr lvl="4"/>
            <a:r>
              <a:rPr lang="cs-CZ" sz="2200" b="1" dirty="0">
                <a:solidFill>
                  <a:srgbClr val="0070C0"/>
                </a:solidFill>
              </a:rPr>
              <a:t>legálně vybudovaného</a:t>
            </a:r>
          </a:p>
          <a:p>
            <a:pPr lvl="4"/>
            <a:r>
              <a:rPr lang="cs-CZ" sz="2200" b="1" dirty="0">
                <a:solidFill>
                  <a:srgbClr val="C00000"/>
                </a:solidFill>
              </a:rPr>
              <a:t>nelegálně vybudovaného </a:t>
            </a:r>
          </a:p>
          <a:p>
            <a:pPr lvl="1"/>
            <a:endParaRPr lang="cs-CZ" dirty="0"/>
          </a:p>
          <a:p>
            <a:pPr lvl="1"/>
            <a:r>
              <a:rPr lang="cs-CZ" sz="2200" dirty="0"/>
              <a:t> budoucí – nově budované rybníky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083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Rybník jako VKP </a:t>
            </a:r>
            <a:br>
              <a:rPr lang="cs-CZ" sz="2400" dirty="0" smtClean="0"/>
            </a:br>
            <a:r>
              <a:rPr lang="cs-CZ" sz="2400" dirty="0"/>
              <a:t>	</a:t>
            </a:r>
            <a:r>
              <a:rPr lang="cs-CZ" sz="2400" dirty="0" smtClean="0"/>
              <a:t>a vztah k dalším objektům ochrany přírody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cs-CZ" sz="1900" dirty="0" smtClean="0"/>
          </a:p>
          <a:p>
            <a:pPr lvl="2"/>
            <a:endParaRPr lang="cs-CZ" sz="1900" dirty="0"/>
          </a:p>
          <a:p>
            <a:pPr lvl="2"/>
            <a:r>
              <a:rPr lang="cs-CZ" sz="2400" dirty="0" smtClean="0"/>
              <a:t>VKP a vztah:</a:t>
            </a:r>
          </a:p>
          <a:p>
            <a:pPr lvl="3"/>
            <a:r>
              <a:rPr lang="cs-CZ" sz="2400" dirty="0" smtClean="0"/>
              <a:t>Krajinný ráz</a:t>
            </a:r>
          </a:p>
          <a:p>
            <a:pPr lvl="3"/>
            <a:r>
              <a:rPr lang="cs-CZ" sz="2400" dirty="0" smtClean="0"/>
              <a:t>Územní systémy ekologické stability</a:t>
            </a:r>
          </a:p>
          <a:p>
            <a:pPr lvl="3"/>
            <a:r>
              <a:rPr lang="cs-CZ" sz="2400" dirty="0" smtClean="0"/>
              <a:t>Zvláště chráněná území</a:t>
            </a:r>
          </a:p>
          <a:p>
            <a:pPr lvl="3"/>
            <a:r>
              <a:rPr lang="cs-CZ" sz="2400" dirty="0" smtClean="0"/>
              <a:t>Výskyt zvláště chráněných druhů rostlin a živočichů  </a:t>
            </a:r>
          </a:p>
          <a:p>
            <a:pPr lvl="3"/>
            <a:endParaRPr lang="cs-CZ" sz="2400" dirty="0"/>
          </a:p>
          <a:p>
            <a:pPr lvl="3"/>
            <a:r>
              <a:rPr lang="cs-CZ" sz="2400" dirty="0" smtClean="0"/>
              <a:t>Judikatura NSS:</a:t>
            </a:r>
          </a:p>
          <a:p>
            <a:pPr lvl="4"/>
            <a:r>
              <a:rPr lang="cs-CZ" sz="2400" dirty="0" smtClean="0"/>
              <a:t>zejména VKP a krajinný ráz 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52095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„</a:t>
            </a:r>
            <a:r>
              <a:rPr lang="cs-CZ" sz="1800" dirty="0" smtClean="0"/>
              <a:t>Osudy“  nelegálních rybníků</a:t>
            </a:r>
            <a:br>
              <a:rPr lang="cs-CZ" sz="1800" dirty="0" smtClean="0"/>
            </a:br>
            <a:r>
              <a:rPr lang="cs-CZ" sz="1800" dirty="0" smtClean="0"/>
              <a:t>na příkladu rybníku Rozkoš na Znojemsku a rybníčku u obce Meziříčko , okres Třebíč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Společné znaky:</a:t>
            </a:r>
          </a:p>
          <a:p>
            <a:pPr lvl="1"/>
            <a:r>
              <a:rPr lang="cs-CZ" dirty="0" smtClean="0"/>
              <a:t>nelegální původ</a:t>
            </a:r>
          </a:p>
          <a:p>
            <a:pPr lvl="1"/>
            <a:r>
              <a:rPr lang="cs-CZ" dirty="0" err="1" smtClean="0"/>
              <a:t>dluhodobost</a:t>
            </a:r>
            <a:r>
              <a:rPr lang="cs-CZ" dirty="0" smtClean="0"/>
              <a:t> přítomnosti v území</a:t>
            </a:r>
          </a:p>
          <a:p>
            <a:pPr lvl="1"/>
            <a:r>
              <a:rPr lang="cs-CZ" dirty="0" smtClean="0"/>
              <a:t>majetkoprávní problémy </a:t>
            </a:r>
          </a:p>
          <a:p>
            <a:pPr lvl="1"/>
            <a:r>
              <a:rPr lang="cs-CZ" dirty="0" smtClean="0"/>
              <a:t>status VKP ex lege</a:t>
            </a:r>
          </a:p>
        </p:txBody>
      </p:sp>
    </p:spTree>
    <p:extLst>
      <p:ext uri="{BB962C8B-B14F-4D97-AF65-F5344CB8AC3E}">
        <p14:creationId xmlns:p14="http://schemas.microsoft.com/office/powerpoint/2010/main" val="1691424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Rybníček v obci Rozkoš, Znojemsko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50" y="1935163"/>
            <a:ext cx="7807299" cy="4389437"/>
          </a:xfrm>
        </p:spPr>
      </p:pic>
    </p:spTree>
    <p:extLst>
      <p:ext uri="{BB962C8B-B14F-4D97-AF65-F5344CB8AC3E}">
        <p14:creationId xmlns:p14="http://schemas.microsoft.com/office/powerpoint/2010/main" val="2643446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Rybníček v obci </a:t>
            </a:r>
            <a:r>
              <a:rPr lang="cs-CZ" dirty="0" smtClean="0"/>
              <a:t>Rozkoš, Znojemsko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smtClean="0"/>
              <a:t>nelegálně </a:t>
            </a:r>
            <a:r>
              <a:rPr lang="cs-CZ" dirty="0"/>
              <a:t>vybudovaný rybník</a:t>
            </a:r>
          </a:p>
          <a:p>
            <a:endParaRPr lang="cs-CZ" dirty="0" smtClean="0"/>
          </a:p>
          <a:p>
            <a:r>
              <a:rPr lang="cs-CZ" dirty="0" smtClean="0"/>
              <a:t>spor </a:t>
            </a:r>
            <a:r>
              <a:rPr lang="cs-CZ" dirty="0"/>
              <a:t>o jeho </a:t>
            </a:r>
            <a:r>
              <a:rPr lang="cs-CZ" dirty="0" smtClean="0"/>
              <a:t>zachování</a:t>
            </a:r>
          </a:p>
          <a:p>
            <a:endParaRPr lang="cs-CZ" dirty="0"/>
          </a:p>
          <a:p>
            <a:pPr lvl="1"/>
            <a:r>
              <a:rPr lang="cs-CZ" sz="3800" dirty="0"/>
              <a:t>obec x </a:t>
            </a:r>
            <a:r>
              <a:rPr lang="cs-CZ" sz="3800" dirty="0" smtClean="0"/>
              <a:t> vlastník pozemků</a:t>
            </a:r>
          </a:p>
          <a:p>
            <a:pPr lvl="1"/>
            <a:r>
              <a:rPr lang="cs-CZ" sz="3800" dirty="0" smtClean="0"/>
              <a:t>majetkoprávní </a:t>
            </a:r>
            <a:r>
              <a:rPr lang="cs-CZ" sz="3800" dirty="0"/>
              <a:t>otázky</a:t>
            </a:r>
          </a:p>
          <a:p>
            <a:pPr lvl="1"/>
            <a:r>
              <a:rPr lang="cs-CZ" sz="3800" dirty="0"/>
              <a:t>veřejnoprávní aspekty</a:t>
            </a:r>
          </a:p>
          <a:p>
            <a:pPr lvl="2"/>
            <a:r>
              <a:rPr lang="cs-CZ" sz="3800" dirty="0" smtClean="0"/>
              <a:t>nepovolené vodní dílo</a:t>
            </a:r>
          </a:p>
          <a:p>
            <a:pPr lvl="2"/>
            <a:r>
              <a:rPr lang="cs-CZ" sz="3800" dirty="0" smtClean="0"/>
              <a:t>VKP ex lege</a:t>
            </a:r>
          </a:p>
          <a:p>
            <a:pPr lvl="2"/>
            <a:endParaRPr lang="cs-CZ" sz="3800" dirty="0" smtClean="0"/>
          </a:p>
          <a:p>
            <a:pPr lvl="2"/>
            <a:endParaRPr lang="cs-CZ" sz="3800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sz="2000" dirty="0" smtClean="0"/>
          </a:p>
          <a:p>
            <a:endParaRPr lang="cs-CZ" sz="2000" dirty="0"/>
          </a:p>
          <a:p>
            <a:r>
              <a:rPr lang="cs-CZ" sz="2000" dirty="0" err="1" smtClean="0"/>
              <a:t>Média:http</a:t>
            </a:r>
            <a:r>
              <a:rPr lang="cs-CZ" sz="2000" dirty="0" smtClean="0"/>
              <a:t>://www.ceskatelevize.cz/zpravodajstvi-brno/zpravy/179134-kvuli-hastereni-mezi-obci-a-zemedelcem-muze-zaniknout-rybnik/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09676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9047" y="341784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Rybníček u mlýna – Meziříčko, okres Třebíč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717032"/>
            <a:ext cx="4800575" cy="2833447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776864" cy="20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00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Rybníček </a:t>
            </a:r>
            <a:r>
              <a:rPr lang="cs-CZ" dirty="0" smtClean="0"/>
              <a:t>na samotě u mlýna v </a:t>
            </a:r>
            <a:r>
              <a:rPr lang="cs-CZ" dirty="0" err="1" smtClean="0"/>
              <a:t>k.ú</a:t>
            </a:r>
            <a:r>
              <a:rPr lang="cs-CZ" dirty="0" smtClean="0"/>
              <a:t>. Meziříčko u Moravské Třebové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2134310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p.č.350/1, </a:t>
            </a:r>
            <a:r>
              <a:rPr lang="cs-CZ" sz="1800" dirty="0" err="1" smtClean="0"/>
              <a:t>p.č</a:t>
            </a:r>
            <a:r>
              <a:rPr lang="cs-CZ" sz="1800" dirty="0" smtClean="0"/>
              <a:t>. 350  </a:t>
            </a:r>
            <a:r>
              <a:rPr lang="cs-CZ" sz="1800" dirty="0" err="1" smtClean="0"/>
              <a:t>k.ú</a:t>
            </a:r>
            <a:r>
              <a:rPr lang="cs-CZ" sz="1800" dirty="0" smtClean="0"/>
              <a:t>. Meziříčko u MB  – vlastník FO</a:t>
            </a:r>
          </a:p>
          <a:p>
            <a:r>
              <a:rPr lang="cs-CZ" sz="1800" dirty="0" smtClean="0"/>
              <a:t>P.č.353  </a:t>
            </a:r>
            <a:r>
              <a:rPr lang="cs-CZ" sz="1800" dirty="0" err="1" smtClean="0"/>
              <a:t>k.ú</a:t>
            </a:r>
            <a:r>
              <a:rPr lang="cs-CZ" sz="1800" dirty="0" smtClean="0"/>
              <a:t>. </a:t>
            </a:r>
            <a:r>
              <a:rPr lang="cs-CZ" sz="1800" dirty="0"/>
              <a:t>Meziříčko u MB </a:t>
            </a:r>
            <a:r>
              <a:rPr lang="cs-CZ" sz="1800" dirty="0" smtClean="0"/>
              <a:t>                     -   vlastník obec 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D:\Vodní plochy - VKP - Dny práva2013\obrázky\Publikace dat ISKN - 2s  125ms, 131 prvků_soubory\getfilefromte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56166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861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Rybníček u mlýna – Meziříčko, okres Třebíč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nelegálně vybudovaný rybník</a:t>
            </a:r>
          </a:p>
          <a:p>
            <a:r>
              <a:rPr lang="cs-CZ" dirty="0" smtClean="0"/>
              <a:t>spor o jeho zachování</a:t>
            </a:r>
          </a:p>
          <a:p>
            <a:pPr lvl="1"/>
            <a:r>
              <a:rPr lang="cs-CZ" dirty="0" smtClean="0"/>
              <a:t>obec x versus stavebník</a:t>
            </a:r>
          </a:p>
          <a:p>
            <a:pPr lvl="1"/>
            <a:r>
              <a:rPr lang="cs-CZ" dirty="0" smtClean="0"/>
              <a:t>majetkoprávní otázky</a:t>
            </a:r>
          </a:p>
          <a:p>
            <a:pPr lvl="1"/>
            <a:r>
              <a:rPr lang="cs-CZ" dirty="0" smtClean="0"/>
              <a:t>veřejnoprávní aspekty</a:t>
            </a:r>
          </a:p>
          <a:p>
            <a:pPr lvl="2"/>
            <a:r>
              <a:rPr lang="cs-CZ" dirty="0" smtClean="0"/>
              <a:t>nepovolená stavba rybníka jako VKP</a:t>
            </a:r>
          </a:p>
          <a:p>
            <a:pPr lvl="1"/>
            <a:r>
              <a:rPr lang="cs-CZ" dirty="0" smtClean="0"/>
              <a:t>petice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674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Vodní plochy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Pozemky s výskytem vod  - katastr nemovitostí</a:t>
            </a:r>
          </a:p>
          <a:p>
            <a:r>
              <a:rPr lang="cs-CZ" dirty="0" smtClean="0"/>
              <a:t>Pozemek, na němž je</a:t>
            </a:r>
          </a:p>
          <a:p>
            <a:pPr lvl="2"/>
            <a:r>
              <a:rPr lang="cs-CZ" dirty="0" smtClean="0"/>
              <a:t>Koryto vodního toku</a:t>
            </a:r>
          </a:p>
          <a:p>
            <a:pPr lvl="3"/>
            <a:r>
              <a:rPr lang="cs-CZ" dirty="0" smtClean="0"/>
              <a:t>přirozené (tok přirozený)</a:t>
            </a:r>
          </a:p>
          <a:p>
            <a:pPr lvl="3"/>
            <a:r>
              <a:rPr lang="cs-CZ" dirty="0" smtClean="0"/>
              <a:t>upravené (tok přirozený)</a:t>
            </a:r>
          </a:p>
          <a:p>
            <a:pPr lvl="3"/>
            <a:r>
              <a:rPr lang="cs-CZ" dirty="0" smtClean="0"/>
              <a:t>umělé      (tok umělý)</a:t>
            </a:r>
          </a:p>
          <a:p>
            <a:pPr lvl="4"/>
            <a:r>
              <a:rPr lang="cs-CZ" dirty="0" smtClean="0"/>
              <a:t>průplav, kanál</a:t>
            </a:r>
          </a:p>
          <a:p>
            <a:pPr lvl="2"/>
            <a:r>
              <a:rPr lang="cs-CZ" dirty="0" smtClean="0"/>
              <a:t>Vodní nádrž</a:t>
            </a:r>
          </a:p>
          <a:p>
            <a:pPr lvl="3"/>
            <a:r>
              <a:rPr lang="cs-CZ" dirty="0" smtClean="0"/>
              <a:t>Přírodní (</a:t>
            </a:r>
            <a:r>
              <a:rPr lang="cs-CZ" dirty="0" err="1" smtClean="0"/>
              <a:t>nádž</a:t>
            </a:r>
            <a:r>
              <a:rPr lang="cs-CZ" dirty="0" smtClean="0"/>
              <a:t> přírodní)</a:t>
            </a:r>
          </a:p>
          <a:p>
            <a:pPr lvl="4"/>
            <a:r>
              <a:rPr lang="cs-CZ" dirty="0" smtClean="0"/>
              <a:t>jezero</a:t>
            </a:r>
          </a:p>
          <a:p>
            <a:pPr lvl="4"/>
            <a:r>
              <a:rPr lang="cs-CZ" dirty="0" smtClean="0"/>
              <a:t>přírodní deprese naplněná vodou</a:t>
            </a:r>
          </a:p>
          <a:p>
            <a:pPr lvl="3"/>
            <a:r>
              <a:rPr lang="cs-CZ" dirty="0" smtClean="0"/>
              <a:t>Umělá</a:t>
            </a:r>
          </a:p>
          <a:p>
            <a:pPr lvl="4"/>
            <a:r>
              <a:rPr lang="cs-CZ" dirty="0" smtClean="0"/>
              <a:t>velká vodní nádrž vytvořená přehradou</a:t>
            </a:r>
          </a:p>
          <a:p>
            <a:pPr lvl="4"/>
            <a:r>
              <a:rPr lang="cs-CZ" dirty="0" smtClean="0"/>
              <a:t>malá vodní nádrž</a:t>
            </a:r>
          </a:p>
          <a:p>
            <a:pPr lvl="4"/>
            <a:r>
              <a:rPr lang="cs-CZ" dirty="0" smtClean="0"/>
              <a:t>rybník</a:t>
            </a:r>
          </a:p>
          <a:p>
            <a:pPr lvl="4"/>
            <a:r>
              <a:rPr lang="cs-CZ" dirty="0" smtClean="0"/>
              <a:t>nádrž vytvořená zatopením vytěžených ploch</a:t>
            </a:r>
          </a:p>
          <a:p>
            <a:pPr lvl="1"/>
            <a:r>
              <a:rPr lang="cs-CZ" dirty="0" smtClean="0"/>
              <a:t>Zamokřená plocha</a:t>
            </a:r>
          </a:p>
          <a:p>
            <a:pPr lvl="2"/>
            <a:r>
              <a:rPr lang="cs-CZ" dirty="0" smtClean="0"/>
              <a:t>Zemský povrch trvale nebo po převážnou část roku rozbředlý </a:t>
            </a:r>
          </a:p>
          <a:p>
            <a:pPr lvl="3"/>
            <a:r>
              <a:rPr lang="cs-CZ" dirty="0" smtClean="0"/>
              <a:t>močál</a:t>
            </a:r>
          </a:p>
          <a:p>
            <a:pPr lvl="3"/>
            <a:r>
              <a:rPr lang="cs-CZ" dirty="0" smtClean="0"/>
              <a:t>mokřad</a:t>
            </a:r>
          </a:p>
          <a:p>
            <a:pPr lvl="3"/>
            <a:r>
              <a:rPr lang="cs-CZ" dirty="0" smtClean="0"/>
              <a:t>bažina</a:t>
            </a:r>
          </a:p>
          <a:p>
            <a:pPr lvl="3"/>
            <a:endParaRPr lang="cs-CZ" dirty="0"/>
          </a:p>
          <a:p>
            <a:pPr lvl="3"/>
            <a:r>
              <a:rPr lang="cs-CZ" dirty="0" smtClean="0"/>
              <a:t>Pozn. mokřady</a:t>
            </a:r>
          </a:p>
          <a:p>
            <a:pPr lvl="4"/>
            <a:r>
              <a:rPr lang="cs-CZ" dirty="0" smtClean="0"/>
              <a:t> i v jiných kategoriích nádrží (rybníky)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5002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Rybníček u mlýna – Meziříčko, okres Třebíč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nelegálně vybudovaný rybník</a:t>
            </a:r>
          </a:p>
          <a:p>
            <a:r>
              <a:rPr lang="cs-CZ" dirty="0" smtClean="0"/>
              <a:t>spor o jeho zachování</a:t>
            </a:r>
          </a:p>
          <a:p>
            <a:pPr lvl="1"/>
            <a:r>
              <a:rPr lang="cs-CZ" dirty="0" smtClean="0"/>
              <a:t>obec x versus stavebník</a:t>
            </a:r>
          </a:p>
          <a:p>
            <a:pPr lvl="1"/>
            <a:r>
              <a:rPr lang="cs-CZ" dirty="0" smtClean="0"/>
              <a:t>majetkoprávní otázky</a:t>
            </a:r>
          </a:p>
          <a:p>
            <a:pPr lvl="1"/>
            <a:r>
              <a:rPr lang="cs-CZ" dirty="0" smtClean="0"/>
              <a:t>veřejnoprávní aspekty</a:t>
            </a:r>
          </a:p>
          <a:p>
            <a:pPr lvl="2"/>
            <a:r>
              <a:rPr lang="cs-CZ" dirty="0" smtClean="0"/>
              <a:t>nepovolená stavba rybníka jako VKP</a:t>
            </a:r>
          </a:p>
          <a:p>
            <a:pPr lvl="1"/>
            <a:r>
              <a:rPr lang="cs-CZ" dirty="0" smtClean="0"/>
              <a:t>petice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8322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Diskuse</a:t>
            </a:r>
          </a:p>
          <a:p>
            <a:r>
              <a:rPr lang="cs-CZ" dirty="0" smtClean="0"/>
              <a:t>Otázky</a:t>
            </a:r>
          </a:p>
          <a:p>
            <a:r>
              <a:rPr lang="cs-CZ" dirty="0" smtClean="0"/>
              <a:t>Závěry</a:t>
            </a:r>
          </a:p>
          <a:p>
            <a:endParaRPr lang="cs-CZ" dirty="0"/>
          </a:p>
          <a:p>
            <a:pPr lvl="4"/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9445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Vodní toky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2958306"/>
            <a:ext cx="3124200" cy="2343150"/>
          </a:xfrm>
        </p:spPr>
      </p:pic>
    </p:spTree>
    <p:extLst>
      <p:ext uri="{BB962C8B-B14F-4D97-AF65-F5344CB8AC3E}">
        <p14:creationId xmlns:p14="http://schemas.microsoft.com/office/powerpoint/2010/main" val="1980873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Přírodní jezera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05" y="2060848"/>
            <a:ext cx="5340811" cy="4065315"/>
          </a:xfrm>
        </p:spPr>
      </p:pic>
    </p:spTree>
    <p:extLst>
      <p:ext uri="{BB962C8B-B14F-4D97-AF65-F5344CB8AC3E}">
        <p14:creationId xmlns:p14="http://schemas.microsoft.com/office/powerpoint/2010/main" val="348618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Přehrady 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44824"/>
            <a:ext cx="3456384" cy="2868910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861048"/>
            <a:ext cx="1872208" cy="208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54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Rybníky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21088"/>
            <a:ext cx="2466975" cy="184785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16832"/>
            <a:ext cx="4717876" cy="354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62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Zamokřené plochy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62515"/>
            <a:ext cx="8229600" cy="4525963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r>
              <a:rPr lang="cs-CZ" sz="2000" dirty="0" smtClean="0"/>
              <a:t>Bažina, močál, mokřad</a:t>
            </a:r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96952"/>
            <a:ext cx="2925446" cy="302433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64904"/>
            <a:ext cx="3964224" cy="296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78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Prameny</a:t>
            </a:r>
            <a:br>
              <a:rPr lang="cs-CZ" sz="3200" dirty="0" smtClean="0"/>
            </a:br>
            <a:r>
              <a:rPr lang="cs-CZ" sz="3200" dirty="0" smtClean="0"/>
              <a:t>základní východiska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ČR</a:t>
            </a:r>
          </a:p>
          <a:p>
            <a:pPr lvl="1"/>
            <a:r>
              <a:rPr lang="cs-CZ" dirty="0" smtClean="0"/>
              <a:t>vodní zákon</a:t>
            </a:r>
          </a:p>
          <a:p>
            <a:pPr lvl="1"/>
            <a:r>
              <a:rPr lang="cs-CZ" dirty="0" smtClean="0"/>
              <a:t>zákon o ochraně přírody a krajiny</a:t>
            </a:r>
          </a:p>
          <a:p>
            <a:pPr lvl="1"/>
            <a:r>
              <a:rPr lang="cs-CZ" dirty="0" smtClean="0"/>
              <a:t>zákon o rybářství</a:t>
            </a:r>
          </a:p>
          <a:p>
            <a:pPr lvl="1"/>
            <a:r>
              <a:rPr lang="cs-CZ" dirty="0" smtClean="0"/>
              <a:t>stavební zákon</a:t>
            </a:r>
          </a:p>
          <a:p>
            <a:pPr lvl="1"/>
            <a:r>
              <a:rPr lang="cs-CZ" dirty="0" smtClean="0"/>
              <a:t>zákon o pozemkových úpravách</a:t>
            </a:r>
          </a:p>
          <a:p>
            <a:pPr lvl="1"/>
            <a:r>
              <a:rPr lang="cs-CZ" dirty="0" smtClean="0"/>
              <a:t>lesní zákon </a:t>
            </a:r>
          </a:p>
          <a:p>
            <a:pPr lvl="1"/>
            <a:r>
              <a:rPr lang="cs-CZ" dirty="0" smtClean="0"/>
              <a:t>katastrální zákon</a:t>
            </a:r>
          </a:p>
          <a:p>
            <a:pPr lvl="1"/>
            <a:r>
              <a:rPr lang="cs-CZ" dirty="0" smtClean="0"/>
              <a:t>OZ</a:t>
            </a:r>
          </a:p>
          <a:p>
            <a:pPr lvl="1"/>
            <a:endParaRPr lang="cs-CZ" dirty="0"/>
          </a:p>
          <a:p>
            <a:pPr lvl="2"/>
            <a:r>
              <a:rPr lang="cs-CZ" dirty="0" smtClean="0"/>
              <a:t> prováděcí předpisy k nim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3651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VKP</a:t>
            </a:r>
            <a:br>
              <a:rPr lang="cs-CZ" sz="2800" dirty="0" smtClean="0"/>
            </a:br>
            <a:r>
              <a:rPr lang="cs-CZ" sz="2800" dirty="0" smtClean="0"/>
              <a:t>obecná východiska s využitelností i pro vodní plochy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VKP</a:t>
            </a:r>
          </a:p>
          <a:p>
            <a:pPr lvl="1"/>
            <a:r>
              <a:rPr lang="cs-CZ" sz="1800" dirty="0" smtClean="0"/>
              <a:t>legální definice</a:t>
            </a:r>
          </a:p>
          <a:p>
            <a:pPr lvl="1"/>
            <a:r>
              <a:rPr lang="cs-CZ" sz="1800" dirty="0" smtClean="0"/>
              <a:t>klasifikace</a:t>
            </a:r>
          </a:p>
          <a:p>
            <a:pPr lvl="2"/>
            <a:r>
              <a:rPr lang="cs-CZ" sz="1800" dirty="0" smtClean="0"/>
              <a:t>dle právního statusu</a:t>
            </a:r>
          </a:p>
          <a:p>
            <a:pPr lvl="3"/>
            <a:r>
              <a:rPr lang="cs-CZ" sz="1800" dirty="0" smtClean="0"/>
              <a:t>ex lege</a:t>
            </a:r>
          </a:p>
          <a:p>
            <a:pPr lvl="3"/>
            <a:r>
              <a:rPr lang="cs-CZ" sz="1800" dirty="0" smtClean="0"/>
              <a:t>registrované</a:t>
            </a:r>
          </a:p>
          <a:p>
            <a:pPr lvl="2"/>
            <a:r>
              <a:rPr lang="cs-CZ" sz="1800" dirty="0" smtClean="0"/>
              <a:t>dle původu</a:t>
            </a:r>
          </a:p>
          <a:p>
            <a:pPr lvl="3"/>
            <a:r>
              <a:rPr lang="cs-CZ" sz="1800" dirty="0" smtClean="0"/>
              <a:t>přírodní</a:t>
            </a:r>
          </a:p>
          <a:p>
            <a:pPr lvl="3"/>
            <a:r>
              <a:rPr lang="cs-CZ" sz="1800" dirty="0" smtClean="0"/>
              <a:t>umělé</a:t>
            </a:r>
          </a:p>
          <a:p>
            <a:pPr lvl="2"/>
            <a:r>
              <a:rPr lang="cs-CZ" sz="2200" dirty="0" smtClean="0"/>
              <a:t>dle výskytu v krajině</a:t>
            </a:r>
          </a:p>
          <a:p>
            <a:pPr lvl="3"/>
            <a:r>
              <a:rPr lang="cs-CZ" sz="1800" dirty="0" smtClean="0"/>
              <a:t>existující</a:t>
            </a:r>
          </a:p>
          <a:p>
            <a:pPr lvl="3"/>
            <a:r>
              <a:rPr lang="cs-CZ" sz="1800" dirty="0" smtClean="0"/>
              <a:t>budoucí</a:t>
            </a:r>
          </a:p>
        </p:txBody>
      </p:sp>
    </p:spTree>
    <p:extLst>
      <p:ext uri="{BB962C8B-B14F-4D97-AF65-F5344CB8AC3E}">
        <p14:creationId xmlns:p14="http://schemas.microsoft.com/office/powerpoint/2010/main" val="18645444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563</TotalTime>
  <Words>457</Words>
  <Application>Microsoft Office PowerPoint</Application>
  <PresentationFormat>Předvádění na obrazovce (4:3)</PresentationFormat>
  <Paragraphs>157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Tok</vt:lpstr>
      <vt:lpstr>Vodní plochy jako VKP z pohledu práva</vt:lpstr>
      <vt:lpstr>Vodní plochy</vt:lpstr>
      <vt:lpstr>Vodní toky</vt:lpstr>
      <vt:lpstr>Přírodní jezera</vt:lpstr>
      <vt:lpstr>Přehrady </vt:lpstr>
      <vt:lpstr>Rybníky</vt:lpstr>
      <vt:lpstr>Zamokřené plochy</vt:lpstr>
      <vt:lpstr>Prameny základní východiska</vt:lpstr>
      <vt:lpstr>VKP obecná východiska s využitelností i pro vodní plochy</vt:lpstr>
      <vt:lpstr>Rybník</vt:lpstr>
      <vt:lpstr>Rybník</vt:lpstr>
      <vt:lpstr>Rybník jako VKP   a vztah k dalším objektům ochrany přírody</vt:lpstr>
      <vt:lpstr>„Osudy“  nelegálních rybníků na příkladu rybníku Rozkoš na Znojemsku a rybníčku u obce Meziříčko , okres Třebíč</vt:lpstr>
      <vt:lpstr>Rybníček v obci Rozkoš, Znojemsko</vt:lpstr>
      <vt:lpstr>Rybníček v obci Rozkoš, Znojemsko</vt:lpstr>
      <vt:lpstr>Rybníček u mlýna – Meziříčko, okres Třebíč</vt:lpstr>
      <vt:lpstr>Rybníček na samotě u mlýna v k.ú. Meziříčko u Moravské Třebové </vt:lpstr>
      <vt:lpstr>Prezentace aplikace PowerPoint</vt:lpstr>
      <vt:lpstr>Rybníček u mlýna – Meziříčko, okres Třebíč</vt:lpstr>
      <vt:lpstr>Rybníček u mlýna – Meziříčko, okres Třebíč</vt:lpstr>
      <vt:lpstr>Prezentace aplikace PowerPoint</vt:lpstr>
    </vt:vector>
  </TitlesOfParts>
  <Company>PrF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1855</dc:creator>
  <cp:lastModifiedBy>Ivana Průchová</cp:lastModifiedBy>
  <cp:revision>26</cp:revision>
  <dcterms:created xsi:type="dcterms:W3CDTF">2013-11-12T21:32:20Z</dcterms:created>
  <dcterms:modified xsi:type="dcterms:W3CDTF">2014-11-26T11:10:36Z</dcterms:modified>
</cp:coreProperties>
</file>