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58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33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223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59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93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23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58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900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75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24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57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557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61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E3CDF-1225-4586-973B-DFBA3795F12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49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Koordinace rodinných dávek, pohřebné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Jana Komendová,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71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Program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1. Účel a definice rodinných dávek</a:t>
            </a:r>
          </a:p>
          <a:p>
            <a:pPr marL="0" indent="0">
              <a:buNone/>
            </a:pPr>
            <a:r>
              <a:rPr lang="cs-CZ" dirty="0" smtClean="0"/>
              <a:t>2. Úprava koordinace rodinných dávek</a:t>
            </a:r>
          </a:p>
          <a:p>
            <a:pPr marL="0" indent="0">
              <a:buNone/>
            </a:pPr>
            <a:r>
              <a:rPr lang="cs-CZ" dirty="0" smtClean="0"/>
              <a:t>3. Aplikace základních principů koordinace</a:t>
            </a:r>
          </a:p>
          <a:p>
            <a:pPr lvl="1"/>
            <a:r>
              <a:rPr lang="cs-CZ" dirty="0" smtClean="0"/>
              <a:t>Zákaz diskriminace na základě státní příslušnosti mezi státními </a:t>
            </a:r>
            <a:r>
              <a:rPr lang="cs-CZ" dirty="0" err="1" smtClean="0"/>
              <a:t>píslušníky</a:t>
            </a:r>
            <a:r>
              <a:rPr lang="cs-CZ" dirty="0" smtClean="0"/>
              <a:t> členských států</a:t>
            </a:r>
          </a:p>
          <a:p>
            <a:pPr lvl="1"/>
            <a:r>
              <a:rPr lang="cs-CZ" dirty="0" smtClean="0"/>
              <a:t>Sčítání dob pojištění</a:t>
            </a:r>
          </a:p>
          <a:p>
            <a:pPr lvl="1"/>
            <a:r>
              <a:rPr lang="cs-CZ" dirty="0" smtClean="0"/>
              <a:t>Aplikace právních předpisů jednoho členského stát</a:t>
            </a:r>
          </a:p>
          <a:p>
            <a:pPr lvl="1"/>
            <a:r>
              <a:rPr lang="cs-CZ" dirty="0" smtClean="0"/>
              <a:t>Výplata dávek do ciziny</a:t>
            </a:r>
          </a:p>
          <a:p>
            <a:pPr marL="457200" lvl="1" indent="0">
              <a:buNone/>
            </a:pPr>
            <a:r>
              <a:rPr lang="cs-CZ" sz="3200" dirty="0" smtClean="0"/>
              <a:t>4. Pohřebné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321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Účel poskytovaných dávek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Rodinná dávka dle č. 1 nařízení 883/2004 - všechny věcné nebo peněžité dávky určené k vyrovnání rodinných výdajů.</a:t>
            </a:r>
          </a:p>
          <a:p>
            <a:r>
              <a:rPr lang="cs-CZ" dirty="0" smtClean="0"/>
              <a:t>Vyloučení záloh na výživné a zvláštních dávek při narození dítěte a dávek při osvojení dítěte</a:t>
            </a:r>
          </a:p>
          <a:p>
            <a:r>
              <a:rPr lang="cs-CZ" dirty="0" smtClean="0"/>
              <a:t>Rozdíl od dávek v mateřství, jejichž účelem je zajištění péče v těhotenství a po porodu a náhrada příjmu z výdělečné činnosti  důsledku narození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33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Úprava koordinace rodinných dávek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Primární právo</a:t>
            </a:r>
          </a:p>
          <a:p>
            <a:r>
              <a:rPr lang="cs-CZ" dirty="0" smtClean="0"/>
              <a:t>Smlouva </a:t>
            </a:r>
            <a:r>
              <a:rPr lang="cs-CZ" dirty="0"/>
              <a:t>o </a:t>
            </a:r>
            <a:r>
              <a:rPr lang="cs-CZ" dirty="0" smtClean="0"/>
              <a:t>EU čl. 3 odst. 3 </a:t>
            </a:r>
            <a:endParaRPr lang="cs-CZ" dirty="0"/>
          </a:p>
          <a:p>
            <a:pPr lvl="1"/>
            <a:r>
              <a:rPr lang="cs-CZ" dirty="0" smtClean="0"/>
              <a:t>Jedním z cílů Unie je podpora </a:t>
            </a:r>
            <a:r>
              <a:rPr lang="cs-CZ" dirty="0"/>
              <a:t>sociální spravedlnosti a ochrany, rovnost mužů a žen</a:t>
            </a:r>
          </a:p>
          <a:p>
            <a:r>
              <a:rPr lang="cs-CZ" dirty="0" smtClean="0"/>
              <a:t>Listina </a:t>
            </a:r>
            <a:r>
              <a:rPr lang="cs-CZ" dirty="0"/>
              <a:t>základních práv </a:t>
            </a:r>
            <a:r>
              <a:rPr lang="cs-CZ" dirty="0" smtClean="0"/>
              <a:t>Unie čl. 24 </a:t>
            </a:r>
            <a:r>
              <a:rPr lang="cs-CZ" dirty="0"/>
              <a:t>práva dítěte </a:t>
            </a:r>
          </a:p>
          <a:p>
            <a:pPr marL="0" indent="0">
              <a:buNone/>
            </a:pPr>
            <a:r>
              <a:rPr lang="cs-CZ" dirty="0" smtClean="0"/>
              <a:t>	Děti mají právo </a:t>
            </a:r>
            <a:r>
              <a:rPr lang="cs-CZ" dirty="0"/>
              <a:t>na ochranu a </a:t>
            </a:r>
            <a:r>
              <a:rPr lang="cs-CZ" dirty="0" smtClean="0"/>
              <a:t>péči </a:t>
            </a:r>
            <a:r>
              <a:rPr lang="cs-CZ" dirty="0"/>
              <a:t>nezbytnou </a:t>
            </a:r>
            <a:r>
              <a:rPr lang="cs-CZ" dirty="0" smtClean="0"/>
              <a:t>	pro </a:t>
            </a:r>
            <a:r>
              <a:rPr lang="cs-CZ" dirty="0"/>
              <a:t>jejich </a:t>
            </a:r>
            <a:r>
              <a:rPr lang="cs-CZ" dirty="0" smtClean="0"/>
              <a:t>zdravý vývoj</a:t>
            </a:r>
            <a:endParaRPr lang="cs-CZ" dirty="0"/>
          </a:p>
          <a:p>
            <a:r>
              <a:rPr lang="cs-CZ" dirty="0" smtClean="0"/>
              <a:t>Listina </a:t>
            </a:r>
            <a:r>
              <a:rPr lang="cs-CZ" dirty="0"/>
              <a:t>základních práv </a:t>
            </a:r>
            <a:r>
              <a:rPr lang="cs-CZ" dirty="0" smtClean="0"/>
              <a:t>EU čl. 33 odst. 1 ochrana rodiny</a:t>
            </a:r>
            <a:endParaRPr lang="cs-CZ" dirty="0"/>
          </a:p>
          <a:p>
            <a:pPr lvl="1"/>
            <a:r>
              <a:rPr lang="cs-CZ" dirty="0"/>
              <a:t>právní, hospodářská a sociální ochrana rodiny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174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Úprava koordinace rodinných dávek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Sekundární právo – nařízení Evropského parlamentu a Rady 883/2004/ES o koordinaci národních systémů sociálního zabezpečení</a:t>
            </a:r>
          </a:p>
          <a:p>
            <a:r>
              <a:rPr lang="cs-CZ" dirty="0" smtClean="0"/>
              <a:t>Kapitola 8 čl. 67 a </a:t>
            </a:r>
            <a:r>
              <a:rPr lang="cs-CZ" dirty="0" err="1" smtClean="0"/>
              <a:t>nasl</a:t>
            </a:r>
            <a:r>
              <a:rPr lang="cs-CZ" dirty="0" smtClean="0"/>
              <a:t>.</a:t>
            </a:r>
          </a:p>
          <a:p>
            <a:r>
              <a:rPr lang="cs-CZ" dirty="0" smtClean="0"/>
              <a:t>Zaměření zejména na případy souběhu nároků na dávky z více členských států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61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Pravidla přednosti poskytování dávek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Rodinné dávky poskytované během stejné doby stejným rodinným příslušníkům dávky dle předpisů více členských států</a:t>
            </a:r>
          </a:p>
          <a:p>
            <a:pPr marL="514350" indent="-514350">
              <a:buAutoNum type="alphaLcParenR"/>
            </a:pPr>
            <a:r>
              <a:rPr lang="cs-CZ" sz="2800" dirty="0" smtClean="0"/>
              <a:t>U dávek poskytovaných více než jedním členským státem z různých důvodů.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1. nároky přiznané z důvodu zaměstnání 	nebo samostatně výdělečné činnosti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2. nároky přiznané z důvodu pobírání důchodu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3. nároky přiznané z důvodu místa bydliště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0561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Pravidla přednosti poskytování dávek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Rodinné dávky poskytované během stejné doby stejným rodinným příslušníkům dávky dle předpisů více členských států</a:t>
            </a:r>
          </a:p>
          <a:p>
            <a:pPr marL="0" indent="0">
              <a:buNone/>
            </a:pPr>
            <a:r>
              <a:rPr lang="cs-CZ" sz="2000" dirty="0" smtClean="0"/>
              <a:t>b) U dávek poskytovaných více než jedním členským státem ze stejných důvodů</a:t>
            </a:r>
          </a:p>
          <a:p>
            <a:pPr marL="0" indent="0">
              <a:buNone/>
            </a:pPr>
            <a:r>
              <a:rPr lang="cs-CZ" sz="2000" dirty="0" smtClean="0"/>
              <a:t>1. Nároky přiznané z důvodu zaměstnání nebo samostatně výdělečné činnosti – místo bydliště dětí, podpůrně, tam kde je to vhodné nejvyšší dávky (rozdělení nákladů na dávky,</a:t>
            </a:r>
          </a:p>
          <a:p>
            <a:pPr marL="0" indent="0">
              <a:buNone/>
            </a:pPr>
            <a:r>
              <a:rPr lang="cs-CZ" sz="2000" dirty="0" smtClean="0"/>
              <a:t>2. Nároky přiznané z důvodu pobírání důchodu – místo bydliště dětí, podpůrně tam kde je to vhodné  nejdelší doba pojištění nebo bydlení podle kolidujících předpisů</a:t>
            </a:r>
          </a:p>
          <a:p>
            <a:pPr marL="0" indent="0">
              <a:buNone/>
            </a:pPr>
            <a:r>
              <a:rPr lang="cs-CZ" sz="2000" dirty="0" smtClean="0"/>
              <a:t>3. Nároky přiznané z důvodu bydliště  - míso bydliště dětí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2599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Pohřebné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Definice </a:t>
            </a:r>
            <a:r>
              <a:rPr lang="cs-CZ" dirty="0" err="1" smtClean="0"/>
              <a:t>čl</a:t>
            </a:r>
            <a:r>
              <a:rPr lang="cs-CZ" dirty="0" smtClean="0"/>
              <a:t> 1 y) - částky </a:t>
            </a:r>
            <a:r>
              <a:rPr lang="cs-CZ" dirty="0"/>
              <a:t>jednorázově vyplacené v případě úmrtí </a:t>
            </a:r>
          </a:p>
          <a:p>
            <a:r>
              <a:rPr lang="cs-CZ" dirty="0" smtClean="0"/>
              <a:t>Úprava nařízení Evropského parlamentu a Rady 883/2004/ES o koordinaci národních systémů sociálního zabezpečení kapitola 3 čl. 42 a </a:t>
            </a:r>
            <a:r>
              <a:rPr lang="cs-CZ" dirty="0" err="1" smtClean="0"/>
              <a:t>násl</a:t>
            </a:r>
            <a:endParaRPr lang="cs-CZ" dirty="0" smtClean="0"/>
          </a:p>
          <a:p>
            <a:r>
              <a:rPr lang="cs-CZ" dirty="0" smtClean="0"/>
              <a:t>Vznik nároku pokud dojde k úmrtí nebo má příslušná osoba bydliště v jiném členském státě než v příslušném státě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408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Koordinace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Zemře-li pojištěná osoba nebo její rodinný příslušník na území jiného členského státu než je příslušný stát, má se za to, že k úmrtí došlo na území příslušného </a:t>
            </a:r>
            <a:r>
              <a:rPr lang="cs-CZ" sz="2400" dirty="0" smtClean="0"/>
              <a:t>státu</a:t>
            </a:r>
          </a:p>
          <a:p>
            <a:r>
              <a:rPr lang="cs-CZ" sz="2400" dirty="0" smtClean="0"/>
              <a:t>Příslušná </a:t>
            </a:r>
            <a:r>
              <a:rPr lang="cs-CZ" sz="2400" dirty="0"/>
              <a:t>instituce je povinna přiznat pohřebné splatné podle právních předpisů, které uplatňuje, i když má oprávněná osoba bydliště na území jiného členského státu, než je příslušný </a:t>
            </a:r>
            <a:r>
              <a:rPr lang="cs-CZ" sz="2400" dirty="0" smtClean="0"/>
              <a:t>stát</a:t>
            </a:r>
          </a:p>
          <a:p>
            <a:r>
              <a:rPr lang="cs-CZ" sz="2400" dirty="0" smtClean="0"/>
              <a:t>Platí i při úmrtí v důsledku pracovního úrazu nebo nemoci z povolání</a:t>
            </a:r>
          </a:p>
          <a:p>
            <a:r>
              <a:rPr lang="cs-CZ" sz="2400" dirty="0" smtClean="0"/>
              <a:t>Zvláštní pravidla při úmrtí poživatele důchodu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78904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466</Words>
  <Application>Microsoft Office PowerPoint</Application>
  <PresentationFormat>Předvádění na obrazovce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Koordinace rodinných dávek, pohřebné</vt:lpstr>
      <vt:lpstr>Program přednášky</vt:lpstr>
      <vt:lpstr>Účel poskytovaných dávek</vt:lpstr>
      <vt:lpstr>Úprava koordinace rodinných dávek</vt:lpstr>
      <vt:lpstr>Úprava koordinace rodinných dávek</vt:lpstr>
      <vt:lpstr>Pravidla přednosti poskytování dávek</vt:lpstr>
      <vt:lpstr>Pravidla přednosti poskytování dávek - pokračování</vt:lpstr>
      <vt:lpstr>Pohřebné</vt:lpstr>
      <vt:lpstr>Koordinace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Koordinace rodinných dávek</dc:title>
  <dc:creator>Jana Komendová</dc:creator>
  <cp:lastModifiedBy>Jana Komendová</cp:lastModifiedBy>
  <cp:revision>11</cp:revision>
  <dcterms:created xsi:type="dcterms:W3CDTF">2015-11-06T11:35:23Z</dcterms:created>
  <dcterms:modified xsi:type="dcterms:W3CDTF">2015-11-10T08:16:50Z</dcterms:modified>
</cp:coreProperties>
</file>