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0" r:id="rId2"/>
    <p:sldId id="307" r:id="rId3"/>
    <p:sldId id="326" r:id="rId4"/>
    <p:sldId id="308" r:id="rId5"/>
    <p:sldId id="324" r:id="rId6"/>
    <p:sldId id="338" r:id="rId7"/>
    <p:sldId id="334" r:id="rId8"/>
    <p:sldId id="327" r:id="rId9"/>
    <p:sldId id="337" r:id="rId10"/>
    <p:sldId id="330" r:id="rId11"/>
    <p:sldId id="343" r:id="rId12"/>
    <p:sldId id="342" r:id="rId13"/>
    <p:sldId id="336" r:id="rId14"/>
    <p:sldId id="323" r:id="rId15"/>
    <p:sldId id="331" r:id="rId16"/>
    <p:sldId id="339" r:id="rId17"/>
    <p:sldId id="340" r:id="rId18"/>
    <p:sldId id="332" r:id="rId19"/>
    <p:sldId id="333" r:id="rId20"/>
    <p:sldId id="341" r:id="rId21"/>
    <p:sldId id="302" r:id="rId22"/>
  </p:sldIdLst>
  <p:sldSz cx="9144000" cy="6858000" type="screen4x3"/>
  <p:notesSz cx="6794500" cy="99822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A70336"/>
    <a:srgbClr val="A50136"/>
    <a:srgbClr val="000066"/>
    <a:srgbClr val="4D4D4D"/>
    <a:srgbClr val="FCF168"/>
    <a:srgbClr val="141760"/>
    <a:srgbClr val="15126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04" autoAdjust="0"/>
    <p:restoredTop sz="94790" autoAdjust="0"/>
  </p:normalViewPr>
  <p:slideViewPr>
    <p:cSldViewPr>
      <p:cViewPr varScale="1">
        <p:scale>
          <a:sx n="103" d="100"/>
          <a:sy n="103" d="100"/>
        </p:scale>
        <p:origin x="-4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59B2A01-33A6-4AA6-A0C4-A50BBDF37B94}" type="datetimeFigureOut">
              <a:rPr lang="cs-CZ"/>
              <a:pPr>
                <a:defRPr/>
              </a:pPr>
              <a:t>25.11.2015</a:t>
            </a:fld>
            <a:endParaRPr lang="cs-CZ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2138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82138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DE5426E-6FF2-423C-B8DB-FA8F17BB47A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3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98EAFE49-3516-421B-91C6-DAA245CE1C45}" type="datetimeFigureOut">
              <a:rPr lang="cs-CZ"/>
              <a:pPr>
                <a:defRPr/>
              </a:pPr>
              <a:t>25.11.2015</a:t>
            </a:fld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9300"/>
            <a:ext cx="4989512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40275"/>
            <a:ext cx="543560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2138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82138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4996453-A6F8-42E9-8D3D-18218DFD71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0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417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21219-C86B-451F-AEB5-30FF60C3D807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E09A0-71AB-44BC-AD27-DE8364E09A7B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116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ust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Tx/>
              <a:buNone/>
              <a:defRPr sz="900" b="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1pPr>
            <a:lvl2pPr marL="6286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§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2pPr>
            <a:lvl3pPr marL="10858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ü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3pPr>
            <a:lvl4pPr marL="15430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ü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4pPr>
            <a:lvl5pPr marL="20002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ü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6635080" cy="364902"/>
          </a:xfrm>
        </p:spPr>
        <p:txBody>
          <a:bodyPr>
            <a:normAutofit/>
          </a:bodyPr>
          <a:lstStyle>
            <a:lvl1pPr algn="l">
              <a:defRPr sz="2000" b="0" baseline="0">
                <a:solidFill>
                  <a:srgbClr val="A703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22EE-CC73-445C-9E85-3FA02DC7C573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F5E159-AAAA-4483-82C8-3AE1DBDD399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240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ěžn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141760"/>
                </a:solidFill>
              </a:defRPr>
            </a:lvl1pPr>
            <a:lvl2pPr>
              <a:defRPr>
                <a:solidFill>
                  <a:srgbClr val="141760"/>
                </a:solidFill>
              </a:defRPr>
            </a:lvl2pPr>
            <a:lvl3pPr>
              <a:defRPr>
                <a:solidFill>
                  <a:srgbClr val="141760"/>
                </a:solidFill>
              </a:defRPr>
            </a:lvl3pPr>
            <a:lvl4pPr>
              <a:defRPr>
                <a:solidFill>
                  <a:srgbClr val="141760"/>
                </a:solidFill>
              </a:defRPr>
            </a:lvl4pPr>
            <a:lvl5pPr>
              <a:defRPr>
                <a:solidFill>
                  <a:srgbClr val="141760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 smtClean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A6BD-DA60-4B12-B404-5EF04952CA9D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7CD9-FDAF-4696-9174-22C8E67E015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804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sek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087563" y="3573463"/>
            <a:ext cx="180975" cy="1943100"/>
          </a:xfrm>
          <a:prstGeom prst="rect">
            <a:avLst/>
          </a:prstGeom>
          <a:gradFill flip="none" rotWithShape="1">
            <a:gsLst>
              <a:gs pos="100000">
                <a:srgbClr val="A70336"/>
              </a:gs>
              <a:gs pos="2000">
                <a:srgbClr val="14176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3573017"/>
            <a:ext cx="6264696" cy="1944216"/>
          </a:xfrm>
        </p:spPr>
        <p:txBody>
          <a:bodyPr anchor="t"/>
          <a:lstStyle>
            <a:lvl1pPr algn="l">
              <a:defRPr sz="4000" b="1" cap="all"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9DF06-F84D-4110-8947-CF07CE3766A0}" type="datetime1">
              <a:rPr lang="sk-SK"/>
              <a:pPr>
                <a:defRPr/>
              </a:pPr>
              <a:t>25. 11. 2015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D769-288F-4001-9F1E-081C3632F7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688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23BA8-A6CA-4745-A609-7241B9B4A4E9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088A-B7D9-4555-8CAD-F5CC8027736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851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>
                <a:solidFill>
                  <a:srgbClr val="141760"/>
                </a:solidFill>
              </a:defRPr>
            </a:lvl1pPr>
            <a:lvl2pPr>
              <a:defRPr sz="2800">
                <a:solidFill>
                  <a:srgbClr val="141760"/>
                </a:solidFill>
              </a:defRPr>
            </a:lvl2pPr>
            <a:lvl3pPr>
              <a:defRPr sz="2400">
                <a:solidFill>
                  <a:srgbClr val="141760"/>
                </a:solidFill>
              </a:defRPr>
            </a:lvl3pPr>
            <a:lvl4pPr>
              <a:defRPr sz="2000">
                <a:solidFill>
                  <a:srgbClr val="141760"/>
                </a:solidFill>
              </a:defRPr>
            </a:lvl4pPr>
            <a:lvl5pPr>
              <a:defRPr sz="2000">
                <a:solidFill>
                  <a:srgbClr val="1417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1417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1DC0E-F205-459A-80E3-C68A64229BEE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17340-A736-4542-A3B2-04CA2CDFC9C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155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p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14176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1417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A552F-7EED-4A84-9D4C-F4F422C80CA2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4B88-A042-4957-A82F-B13C25FAEEDA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362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141760"/>
                </a:solidFill>
              </a:defRPr>
            </a:lvl1pPr>
            <a:lvl2pPr>
              <a:defRPr>
                <a:solidFill>
                  <a:srgbClr val="141760"/>
                </a:solidFill>
              </a:defRPr>
            </a:lvl2pPr>
            <a:lvl3pPr>
              <a:defRPr>
                <a:solidFill>
                  <a:srgbClr val="141760"/>
                </a:solidFill>
              </a:defRPr>
            </a:lvl3pPr>
            <a:lvl4pPr>
              <a:defRPr>
                <a:solidFill>
                  <a:srgbClr val="141760"/>
                </a:solidFill>
              </a:defRPr>
            </a:lvl4pPr>
            <a:lvl5pPr>
              <a:defRPr>
                <a:solidFill>
                  <a:srgbClr val="141760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21901-04DF-4653-90AC-ECF54BD21D45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78AD0-4949-45AA-8DF8-3ECD63A49F95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8663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>
            <a:lvl1pPr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>
            <a:lvl1pPr>
              <a:defRPr>
                <a:solidFill>
                  <a:srgbClr val="141760"/>
                </a:solidFill>
              </a:defRPr>
            </a:lvl1pPr>
            <a:lvl2pPr>
              <a:defRPr>
                <a:solidFill>
                  <a:srgbClr val="141760"/>
                </a:solidFill>
              </a:defRPr>
            </a:lvl2pPr>
            <a:lvl3pPr>
              <a:defRPr>
                <a:solidFill>
                  <a:srgbClr val="141760"/>
                </a:solidFill>
              </a:defRPr>
            </a:lvl3pPr>
            <a:lvl4pPr>
              <a:defRPr>
                <a:solidFill>
                  <a:srgbClr val="141760"/>
                </a:solidFill>
              </a:defRPr>
            </a:lvl4pPr>
            <a:lvl5pPr>
              <a:defRPr>
                <a:solidFill>
                  <a:srgbClr val="141760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66EAF-AE3E-4532-933A-D6A14A099A43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B2914-809C-4A56-93F0-876A56E1AF73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0086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:\Documents and Settings\juraj\Desktop\JOBS\Havel Holasek\NOVA CI\Nabidka\EN\Nova\ppt vnutro_AJ2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</a:t>
            </a:r>
          </a:p>
        </p:txBody>
      </p:sp>
      <p:sp>
        <p:nvSpPr>
          <p:cNvPr id="1028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První úroveň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7EE108-463D-4AC7-85EB-0F42128025CE}" type="datetime1">
              <a:rPr lang="sk-SK"/>
              <a:pPr>
                <a:defRPr/>
              </a:pPr>
              <a:t>25. 11. 2015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36D345-3BB1-4F35-A320-8999D06B0FE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0" r:id="rId1"/>
    <p:sldLayoutId id="2147484577" r:id="rId2"/>
    <p:sldLayoutId id="2147484571" r:id="rId3"/>
    <p:sldLayoutId id="2147484578" r:id="rId4"/>
    <p:sldLayoutId id="2147484572" r:id="rId5"/>
    <p:sldLayoutId id="2147484573" r:id="rId6"/>
    <p:sldLayoutId id="2147484574" r:id="rId7"/>
    <p:sldLayoutId id="2147484575" r:id="rId8"/>
    <p:sldLayoutId id="2147484576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A703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63538" indent="-363538" algn="l" rtl="0" eaLnBrk="1" fontAlgn="base" hangingPunct="1">
        <a:spcBef>
          <a:spcPct val="20000"/>
        </a:spcBef>
        <a:spcAft>
          <a:spcPct val="0"/>
        </a:spcAft>
        <a:buClr>
          <a:srgbClr val="151261"/>
        </a:buClr>
        <a:buFont typeface="Wingdings" pitchFamily="2" charset="2"/>
        <a:buChar char="§"/>
        <a:defRPr sz="28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1pPr>
      <a:lvl2pPr marL="715963" indent="-352425" algn="l" rtl="0" eaLnBrk="1" fontAlgn="base" hangingPunct="1">
        <a:spcBef>
          <a:spcPct val="20000"/>
        </a:spcBef>
        <a:spcAft>
          <a:spcPct val="0"/>
        </a:spcAft>
        <a:buClr>
          <a:srgbClr val="141760"/>
        </a:buClr>
        <a:buFont typeface="Wingdings" pitchFamily="2" charset="2"/>
        <a:buChar char="Ø"/>
        <a:defRPr sz="24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2pPr>
      <a:lvl3pPr marL="981075" indent="-265113" algn="l" rtl="0" eaLnBrk="1" fontAlgn="base" hangingPunct="1">
        <a:spcBef>
          <a:spcPct val="20000"/>
        </a:spcBef>
        <a:spcAft>
          <a:spcPct val="0"/>
        </a:spcAft>
        <a:buClr>
          <a:srgbClr val="151261"/>
        </a:buClr>
        <a:buFont typeface="Arial" charset="0"/>
        <a:buChar char="•"/>
        <a:defRPr sz="20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3pPr>
      <a:lvl4pPr marL="1255713" indent="-274638" algn="l" rtl="0" eaLnBrk="1" fontAlgn="base" hangingPunct="1">
        <a:spcBef>
          <a:spcPct val="20000"/>
        </a:spcBef>
        <a:spcAft>
          <a:spcPct val="0"/>
        </a:spcAft>
        <a:buClr>
          <a:srgbClr val="151261"/>
        </a:buClr>
        <a:buFont typeface="Arial" charset="0"/>
        <a:buChar char="–"/>
        <a:defRPr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4pPr>
      <a:lvl5pPr marL="1520825" indent="-265113" algn="l" rtl="0" eaLnBrk="1" fontAlgn="base" hangingPunct="1">
        <a:spcBef>
          <a:spcPct val="20000"/>
        </a:spcBef>
        <a:spcAft>
          <a:spcPct val="0"/>
        </a:spcAft>
        <a:buClr>
          <a:srgbClr val="151261"/>
        </a:buClr>
        <a:buFont typeface="Arial" charset="0"/>
        <a:buChar char="»"/>
        <a:defRPr sz="16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C:\Documents and Settings\juraj\Desktop\JOBS\Havel Holasek\NOVA CI\Nabidka\EN\Nova\ppt NOVE_AJ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2"/>
          <p:cNvSpPr txBox="1">
            <a:spLocks/>
          </p:cNvSpPr>
          <p:nvPr/>
        </p:nvSpPr>
        <p:spPr bwMode="auto">
          <a:xfrm>
            <a:off x="107950" y="5121275"/>
            <a:ext cx="18002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Law Firm of the Year 2010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in the following categories:</a:t>
            </a:r>
          </a:p>
          <a:p>
            <a:pPr algn="ctr">
              <a:buFontTx/>
              <a:buChar char="-"/>
            </a:pPr>
            <a:r>
              <a:rPr lang="sk-SK" sz="800">
                <a:solidFill>
                  <a:srgbClr val="4D4D4D"/>
                </a:solidFill>
                <a:latin typeface="Arial" charset="0"/>
              </a:rPr>
              <a:t>The largest law firm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in the Czech Republic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 -Telecommunications and Media</a:t>
            </a:r>
          </a:p>
        </p:txBody>
      </p:sp>
      <p:sp>
        <p:nvSpPr>
          <p:cNvPr id="4102" name="Nadpis 2"/>
          <p:cNvSpPr txBox="1">
            <a:spLocks/>
          </p:cNvSpPr>
          <p:nvPr/>
        </p:nvSpPr>
        <p:spPr bwMode="auto">
          <a:xfrm>
            <a:off x="1908175" y="5121275"/>
            <a:ext cx="1727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Ranked by clients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as the best law firm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in the Czech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Republic</a:t>
            </a:r>
          </a:p>
          <a:p>
            <a:pPr algn="ctr"/>
            <a:endParaRPr lang="sk-SK" sz="80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4103" name="Nadpis 2"/>
          <p:cNvSpPr txBox="1">
            <a:spLocks/>
          </p:cNvSpPr>
          <p:nvPr/>
        </p:nvSpPr>
        <p:spPr bwMode="auto">
          <a:xfrm>
            <a:off x="3725863" y="5084763"/>
            <a:ext cx="16557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No. 1 legal advisor according to the number of M</a:t>
            </a:r>
            <a:r>
              <a:rPr lang="en-US" sz="800">
                <a:solidFill>
                  <a:srgbClr val="4D4D4D"/>
                </a:solidFill>
                <a:latin typeface="Arial" charset="0"/>
              </a:rPr>
              <a:t>&amp;A deals in the C</a:t>
            </a:r>
            <a:r>
              <a:rPr lang="cs-CZ" sz="800">
                <a:solidFill>
                  <a:srgbClr val="4D4D4D"/>
                </a:solidFill>
                <a:latin typeface="Arial" charset="0"/>
              </a:rPr>
              <a:t>z</a:t>
            </a:r>
            <a:r>
              <a:rPr lang="en-US" sz="800">
                <a:solidFill>
                  <a:srgbClr val="4D4D4D"/>
                </a:solidFill>
                <a:latin typeface="Arial" charset="0"/>
              </a:rPr>
              <a:t>ech Republic</a:t>
            </a:r>
            <a:r>
              <a:rPr lang="cs-CZ" sz="800">
                <a:solidFill>
                  <a:srgbClr val="4D4D4D"/>
                </a:solidFill>
                <a:latin typeface="Arial" charset="0"/>
              </a:rPr>
              <a:t>, Slovakia and the CEE Region </a:t>
            </a:r>
          </a:p>
          <a:p>
            <a:pPr algn="ctr"/>
            <a:r>
              <a:rPr lang="cs-CZ" sz="800">
                <a:solidFill>
                  <a:srgbClr val="4D4D4D"/>
                </a:solidFill>
                <a:latin typeface="Arial" charset="0"/>
              </a:rPr>
              <a:t>(2009)</a:t>
            </a:r>
          </a:p>
        </p:txBody>
      </p:sp>
      <p:sp>
        <p:nvSpPr>
          <p:cNvPr id="4104" name="Nadpis 2"/>
          <p:cNvSpPr txBox="1">
            <a:spLocks/>
          </p:cNvSpPr>
          <p:nvPr/>
        </p:nvSpPr>
        <p:spPr bwMode="auto">
          <a:xfrm>
            <a:off x="5508625" y="5084763"/>
            <a:ext cx="16557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No. 1 legal advisor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according to the number of M</a:t>
            </a:r>
            <a:r>
              <a:rPr lang="en-US" sz="800">
                <a:solidFill>
                  <a:srgbClr val="4D4D4D"/>
                </a:solidFill>
                <a:latin typeface="Arial" charset="0"/>
              </a:rPr>
              <a:t>&amp;</a:t>
            </a:r>
            <a:r>
              <a:rPr lang="cs-CZ" sz="800">
                <a:solidFill>
                  <a:srgbClr val="4D4D4D"/>
                </a:solidFill>
                <a:latin typeface="Arial" charset="0"/>
              </a:rPr>
              <a:t>A deals in the Czech Republic </a:t>
            </a:r>
          </a:p>
          <a:p>
            <a:pPr algn="ctr"/>
            <a:r>
              <a:rPr lang="cs-CZ" sz="800">
                <a:solidFill>
                  <a:srgbClr val="4D4D4D"/>
                </a:solidFill>
                <a:latin typeface="Arial" charset="0"/>
              </a:rPr>
              <a:t>(2010)</a:t>
            </a:r>
          </a:p>
          <a:p>
            <a:pPr algn="ctr"/>
            <a:r>
              <a:rPr lang="cs-CZ" sz="800">
                <a:solidFill>
                  <a:srgbClr val="4D4D4D"/>
                </a:solidFill>
                <a:latin typeface="Arial" charset="0"/>
              </a:rPr>
              <a:t> </a:t>
            </a:r>
            <a:endParaRPr lang="sk-SK" sz="80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4105" name="Nadpis 2"/>
          <p:cNvSpPr txBox="1">
            <a:spLocks/>
          </p:cNvSpPr>
          <p:nvPr/>
        </p:nvSpPr>
        <p:spPr bwMode="auto">
          <a:xfrm>
            <a:off x="7235825" y="5121275"/>
            <a:ext cx="165735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No. 1 among Czech</a:t>
            </a:r>
          </a:p>
          <a:p>
            <a:pPr algn="ctr"/>
            <a:r>
              <a:rPr lang="sk-SK" sz="800">
                <a:solidFill>
                  <a:srgbClr val="4D4D4D"/>
                </a:solidFill>
                <a:latin typeface="Arial" charset="0"/>
              </a:rPr>
              <a:t> law firms</a:t>
            </a:r>
          </a:p>
          <a:p>
            <a:pPr algn="ctr"/>
            <a:r>
              <a:rPr lang="cs-CZ" sz="800">
                <a:solidFill>
                  <a:srgbClr val="4D4D4D"/>
                </a:solidFill>
                <a:latin typeface="Arial" charset="0"/>
              </a:rPr>
              <a:t>(2010)</a:t>
            </a:r>
          </a:p>
          <a:p>
            <a:pPr algn="ctr"/>
            <a:endParaRPr lang="cs-CZ" sz="800">
              <a:solidFill>
                <a:srgbClr val="4D4D4D"/>
              </a:solidFill>
              <a:latin typeface="Arial" charset="0"/>
            </a:endParaRPr>
          </a:p>
          <a:p>
            <a:pPr algn="ctr"/>
            <a:endParaRPr lang="sk-SK" sz="80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496944" cy="1470025"/>
          </a:xfrm>
        </p:spPr>
        <p:txBody>
          <a:bodyPr/>
          <a:lstStyle/>
          <a:p>
            <a:r>
              <a:rPr lang="cs-CZ" sz="3600" b="1" dirty="0" smtClean="0"/>
              <a:t>PRÁVO OBCHODNÍCH SPOLEČNOSTÍ</a:t>
            </a:r>
            <a:br>
              <a:rPr lang="cs-CZ" sz="3600" b="1" dirty="0" smtClean="0"/>
            </a:br>
            <a:r>
              <a:rPr lang="cs-CZ" sz="3600" b="1" dirty="0" smtClean="0"/>
              <a:t>V PRAXI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04056"/>
          </a:xfrm>
        </p:spPr>
        <p:txBody>
          <a:bodyPr/>
          <a:lstStyle/>
          <a:p>
            <a:r>
              <a:rPr lang="cs-CZ" sz="2400" b="1" cap="small" dirty="0" err="1"/>
              <a:t>Asset</a:t>
            </a:r>
            <a:r>
              <a:rPr lang="cs-CZ" sz="2400" b="1" cap="small" dirty="0"/>
              <a:t> </a:t>
            </a:r>
            <a:r>
              <a:rPr lang="cs-CZ" sz="2400" b="1" cap="small" dirty="0" err="1"/>
              <a:t>Deal</a:t>
            </a:r>
            <a:r>
              <a:rPr lang="cs-CZ" sz="2400" b="1" cap="small" dirty="0"/>
              <a:t> – </a:t>
            </a:r>
            <a:r>
              <a:rPr lang="cs-CZ" sz="2400" b="1" cap="small" dirty="0" smtClean="0"/>
              <a:t>možnost výpovědi</a:t>
            </a:r>
            <a:endParaRPr lang="cs-CZ" sz="2400" b="1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79909"/>
            <a:ext cx="8229600" cy="4785395"/>
          </a:xfrm>
        </p:spPr>
        <p:txBody>
          <a:bodyPr/>
          <a:lstStyle/>
          <a:p>
            <a:pPr marL="0" lvl="2" indent="0">
              <a:buNone/>
            </a:pPr>
            <a:r>
              <a:rPr lang="cs-CZ" sz="2400" u="sng" dirty="0"/>
              <a:t>Po účinnosti</a:t>
            </a:r>
            <a:r>
              <a:rPr lang="cs-CZ" sz="2400" dirty="0"/>
              <a:t> transakce - § 339 a)</a:t>
            </a:r>
          </a:p>
          <a:p>
            <a:pPr marL="0" indent="0">
              <a:buNone/>
            </a:pPr>
            <a:r>
              <a:rPr lang="cs-CZ" sz="2400" dirty="0" smtClean="0"/>
              <a:t>Výpověď daná zaměstnancem/rozvázání </a:t>
            </a:r>
            <a:r>
              <a:rPr lang="cs-CZ" sz="2400" dirty="0"/>
              <a:t>pracovního poměru dohodou ve lhůtě 2 měsíců ode dne účinnosti transakce </a:t>
            </a:r>
          </a:p>
          <a:p>
            <a:pPr marL="447675" indent="-447675">
              <a:buNone/>
            </a:pPr>
            <a:r>
              <a:rPr lang="cs-CZ" sz="2400" dirty="0" smtClean="0">
                <a:latin typeface="Times New Roman"/>
                <a:cs typeface="Times New Roman"/>
              </a:rPr>
              <a:t>→ </a:t>
            </a:r>
            <a:r>
              <a:rPr lang="cs-CZ" sz="2400" dirty="0" smtClean="0"/>
              <a:t>právo </a:t>
            </a:r>
            <a:r>
              <a:rPr lang="cs-CZ" sz="2400" dirty="0"/>
              <a:t>zaměstnance u soudu domáhat určení, že k rozvázání pracovního poměru došlo z důvodu podstatného zhoršení pracovních podmínek v souvislosti s přechodem práv a povinností z pracovněprávních vztahů.</a:t>
            </a:r>
          </a:p>
          <a:p>
            <a:pPr marL="447675" indent="-447675">
              <a:buNone/>
            </a:pPr>
            <a:r>
              <a:rPr lang="cs-CZ" sz="2400" dirty="0" smtClean="0">
                <a:latin typeface="Times New Roman"/>
                <a:cs typeface="Times New Roman"/>
              </a:rPr>
              <a:t>→ </a:t>
            </a:r>
            <a:r>
              <a:rPr lang="cs-CZ" sz="2400" dirty="0" smtClean="0"/>
              <a:t>právo </a:t>
            </a:r>
            <a:r>
              <a:rPr lang="cs-CZ" sz="2400" dirty="0"/>
              <a:t>zaměstnance na </a:t>
            </a:r>
            <a:r>
              <a:rPr lang="cs-CZ" sz="2400" u="sng" dirty="0"/>
              <a:t>odstupné</a:t>
            </a:r>
            <a:r>
              <a:rPr lang="cs-CZ" sz="2400" dirty="0"/>
              <a:t> (§ 67 odst. </a:t>
            </a:r>
            <a:r>
              <a:rPr lang="cs-CZ" sz="2400" dirty="0" smtClean="0"/>
              <a:t>1 ZP).</a:t>
            </a:r>
            <a:endParaRPr lang="cs-CZ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02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15280"/>
            <a:ext cx="8229600" cy="725488"/>
          </a:xfrm>
        </p:spPr>
        <p:txBody>
          <a:bodyPr/>
          <a:lstStyle/>
          <a:p>
            <a:r>
              <a:rPr lang="cs-CZ" sz="2400" b="1" cap="small" dirty="0" err="1" smtClean="0"/>
              <a:t>Asset</a:t>
            </a:r>
            <a:r>
              <a:rPr lang="cs-CZ" sz="2400" b="1" cap="small" dirty="0" smtClean="0"/>
              <a:t> </a:t>
            </a:r>
            <a:r>
              <a:rPr lang="cs-CZ" sz="2400" b="1" cap="small" dirty="0" err="1" smtClean="0"/>
              <a:t>Deal</a:t>
            </a:r>
            <a:r>
              <a:rPr lang="cs-CZ" sz="2400" b="1" cap="small" dirty="0" smtClean="0"/>
              <a:t> – povinnosti vůči orgánům státní správy</a:t>
            </a:r>
            <a:endParaRPr lang="cs-CZ" sz="2400" b="1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dirty="0" smtClean="0"/>
              <a:t>Původní zaměstnavatel musí odhlásit a nový zaměstnavatel přihlásit zaměstnance u příslušné správy sociálního zabezpečení a zdravotních pojišťoven do </a:t>
            </a:r>
            <a:r>
              <a:rPr lang="cs-CZ" u="sng" dirty="0" smtClean="0"/>
              <a:t>8 dnů</a:t>
            </a:r>
            <a:r>
              <a:rPr lang="cs-CZ" dirty="0" smtClean="0"/>
              <a:t> od účinnosti transakce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dirty="0" smtClean="0"/>
              <a:t>Pokud přejímajícím zaměstnavatelem nová společnost – povinnost přihlásit se jako zaměstnavatel u příslušného finančního úřadu do 15 dnů od účinnosti transakce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11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647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150"/>
            <a:ext cx="8229600" cy="725488"/>
          </a:xfrm>
        </p:spPr>
        <p:txBody>
          <a:bodyPr/>
          <a:lstStyle/>
          <a:p>
            <a:r>
              <a:rPr lang="cs-CZ" sz="2400" b="1" cap="small" dirty="0" err="1" smtClean="0"/>
              <a:t>Share</a:t>
            </a:r>
            <a:r>
              <a:rPr lang="cs-CZ" sz="2400" b="1" cap="small" dirty="0" smtClean="0"/>
              <a:t> </a:t>
            </a:r>
            <a:r>
              <a:rPr lang="cs-CZ" sz="2400" b="1" cap="small" dirty="0" err="1"/>
              <a:t>D</a:t>
            </a:r>
            <a:r>
              <a:rPr lang="cs-CZ" sz="2400" b="1" cap="small" dirty="0" err="1" smtClean="0"/>
              <a:t>eal</a:t>
            </a:r>
            <a:r>
              <a:rPr lang="cs-CZ" sz="2400" b="1" cap="small" dirty="0" smtClean="0"/>
              <a:t> – informační a projednací povinnost dle </a:t>
            </a:r>
            <a:br>
              <a:rPr lang="cs-CZ" sz="2400" b="1" cap="small" dirty="0" smtClean="0"/>
            </a:br>
            <a:r>
              <a:rPr lang="cs-CZ" sz="2400" b="1" cap="small" dirty="0" smtClean="0"/>
              <a:t>§ 278 ZP</a:t>
            </a:r>
            <a:endParaRPr lang="cs-CZ" sz="2400" b="1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dirty="0"/>
              <a:t>Informování = poskytnutí nezbytných údajů, z nichž je možné jednoznačně zjistit stav oznamované skutečnosti, popř. zaujmout stanovisko, a to v dostatečném předstihu a vhodným způsobem, aby je zaměstnanci mohli posoudit, popř. se připravit na projednání a vyjádřit své stanovisko před uskutečněním opatření.</a:t>
            </a:r>
          </a:p>
          <a:p>
            <a:pPr marL="342900" lvl="2" indent="-342900">
              <a:spcBef>
                <a:spcPts val="600"/>
              </a:spcBef>
              <a:spcAft>
                <a:spcPts val="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dirty="0"/>
              <a:t>Projednání = jednání mezi zaměstnavatelem a zaměstnanci, výměna stanovisek a vysvětlení s cílem dosáhnout shody, a to v dostatečném předstihu a vhodným způsobem, aby zaměstnanci mohli na základě poskytnutých informací vyjádřit svá stanoviska a zaměstnavatel je mohl vzít v úvahu před uskutečněním opatření. Zaměstnanci mají při projednání právo obdržet na své stanovisko odůvodněnou odpověď.</a:t>
            </a:r>
          </a:p>
          <a:p>
            <a:pPr marL="342900" lvl="2" indent="-342900">
              <a:spcBef>
                <a:spcPts val="600"/>
              </a:spcBef>
              <a:spcAft>
                <a:spcPts val="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dirty="0"/>
              <a:t>Povinnost vůči zaměstnancům, resp. odborové organizaci, radě zaměstnanců, zástupci pro BOPZ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12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954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5488"/>
          </a:xfrm>
        </p:spPr>
        <p:txBody>
          <a:bodyPr/>
          <a:lstStyle/>
          <a:p>
            <a:r>
              <a:rPr lang="cs-CZ" sz="2400" b="1" cap="small" dirty="0" err="1" smtClean="0"/>
              <a:t>Share</a:t>
            </a:r>
            <a:r>
              <a:rPr lang="cs-CZ" sz="2400" b="1" cap="small" dirty="0" smtClean="0"/>
              <a:t> </a:t>
            </a:r>
            <a:r>
              <a:rPr lang="cs-CZ" sz="2400" b="1" cap="small" dirty="0" err="1" smtClean="0"/>
              <a:t>Deal</a:t>
            </a:r>
            <a:endParaRPr lang="cs-CZ" sz="2400" b="1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Pouze informační povinnost dle § 279 odst. 1 písm. c) ZP a § 280 ZP ve spojení s § 278 ZP: o právním postavení zaměstnavatele a jeho změnách, vnitřním uspořádání a osobě oprávněné jednat za zaměstnavatele v pracovněprávních vztazích, o převažující činnosti zaměstnavatele a uskutečněných změnách v předmětu činnosti zaměstnavatele</a:t>
            </a:r>
          </a:p>
          <a:p>
            <a:pPr marL="361950" lvl="2" indent="-361950">
              <a:spcBef>
                <a:spcPts val="600"/>
              </a:spcBef>
              <a:spcAft>
                <a:spcPts val="600"/>
              </a:spcAft>
              <a:buClr>
                <a:srgbClr val="A70336"/>
              </a:buClr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cs-CZ" sz="2400" dirty="0" smtClean="0"/>
              <a:t>může </a:t>
            </a:r>
            <a:r>
              <a:rPr lang="cs-CZ" sz="2400" dirty="0"/>
              <a:t>zahrnovat změny společníků, firmy, sídla, </a:t>
            </a:r>
            <a:r>
              <a:rPr lang="cs-CZ" sz="2400" dirty="0" smtClean="0"/>
              <a:t> 	 jednatelů</a:t>
            </a:r>
            <a:r>
              <a:rPr lang="cs-CZ" sz="2400" dirty="0"/>
              <a:t>, </a:t>
            </a:r>
            <a:r>
              <a:rPr lang="cs-CZ" sz="2400" dirty="0" smtClean="0"/>
              <a:t>předmět </a:t>
            </a:r>
            <a:r>
              <a:rPr lang="cs-CZ" sz="2400" dirty="0"/>
              <a:t>podnikání</a:t>
            </a:r>
          </a:p>
          <a:p>
            <a:pPr>
              <a:spcAft>
                <a:spcPts val="600"/>
              </a:spcAft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13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01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497363"/>
          </a:xfrm>
        </p:spPr>
        <p:txBody>
          <a:bodyPr>
            <a:noAutofit/>
          </a:bodyPr>
          <a:lstStyle/>
          <a:p>
            <a:pPr marL="3429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Jak (vč. formy) splníte informační </a:t>
            </a:r>
            <a:r>
              <a:rPr lang="cs-CZ" sz="2200" dirty="0" smtClean="0"/>
              <a:t>a projednací povinnost </a:t>
            </a:r>
            <a:r>
              <a:rPr lang="cs-CZ" sz="2200" dirty="0"/>
              <a:t>vůči zaměstnancům s.r.o</a:t>
            </a:r>
            <a:r>
              <a:rPr lang="cs-CZ" sz="2200" dirty="0" smtClean="0"/>
              <a:t>., kde </a:t>
            </a:r>
            <a:r>
              <a:rPr lang="cs-CZ" sz="2200" dirty="0"/>
              <a:t>nepůsobí odborová </a:t>
            </a:r>
            <a:r>
              <a:rPr lang="cs-CZ" sz="2200" dirty="0" smtClean="0"/>
              <a:t>organizace, v </a:t>
            </a:r>
            <a:r>
              <a:rPr lang="cs-CZ" sz="2200" dirty="0"/>
              <a:t>případě převodu obchodního </a:t>
            </a:r>
            <a:r>
              <a:rPr lang="cs-CZ" sz="2200" dirty="0" smtClean="0"/>
              <a:t>podílu?</a:t>
            </a:r>
            <a:endParaRPr lang="cs-CZ" sz="2200" dirty="0"/>
          </a:p>
          <a:p>
            <a:pPr marL="342900" lvl="2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Společnost </a:t>
            </a:r>
            <a:r>
              <a:rPr lang="cs-CZ" sz="2200" dirty="0" err="1"/>
              <a:t>Karasita</a:t>
            </a:r>
            <a:r>
              <a:rPr lang="cs-CZ" sz="2200" dirty="0"/>
              <a:t> převádí svůj </a:t>
            </a:r>
            <a:r>
              <a:rPr lang="cs-CZ" sz="2200" dirty="0" smtClean="0"/>
              <a:t>závod </a:t>
            </a:r>
            <a:r>
              <a:rPr lang="cs-CZ" sz="2200" dirty="0"/>
              <a:t>na společnost </a:t>
            </a:r>
            <a:r>
              <a:rPr lang="cs-CZ" sz="2200" dirty="0" err="1"/>
              <a:t>Verusita</a:t>
            </a:r>
            <a:r>
              <a:rPr lang="cs-CZ" sz="2200" dirty="0"/>
              <a:t>. Jaké informační a jiné povinnosti je nutné splnit vůči zaměstnancům a v jakých lhůtách</a:t>
            </a:r>
            <a:r>
              <a:rPr lang="cs-CZ" sz="2200" dirty="0" smtClean="0"/>
              <a:t>?</a:t>
            </a:r>
          </a:p>
          <a:p>
            <a:pPr marL="342900" lvl="2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Jaké další povinnosti musíte splnit z pozice zaměstnavatele a v jakých termínech, když </a:t>
            </a:r>
            <a:r>
              <a:rPr lang="cs-CZ" sz="2200" dirty="0" err="1" smtClean="0"/>
              <a:t>closing</a:t>
            </a:r>
            <a:r>
              <a:rPr lang="cs-CZ" sz="2200" dirty="0" smtClean="0"/>
              <a:t> byl 3. 6.?</a:t>
            </a:r>
          </a:p>
          <a:p>
            <a:pPr marL="342900" lvl="2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Srovnejte pozitiva a negativa </a:t>
            </a:r>
            <a:r>
              <a:rPr lang="cs-CZ" sz="2200" dirty="0" err="1" smtClean="0"/>
              <a:t>share</a:t>
            </a:r>
            <a:r>
              <a:rPr lang="cs-CZ" sz="2200" dirty="0" smtClean="0"/>
              <a:t> </a:t>
            </a:r>
            <a:r>
              <a:rPr lang="cs-CZ" sz="2200" dirty="0" err="1" smtClean="0"/>
              <a:t>dealu</a:t>
            </a:r>
            <a:r>
              <a:rPr lang="cs-CZ" sz="2200" dirty="0" smtClean="0"/>
              <a:t> a </a:t>
            </a:r>
            <a:r>
              <a:rPr lang="cs-CZ" sz="2200" dirty="0" err="1" smtClean="0"/>
              <a:t>asset</a:t>
            </a:r>
            <a:r>
              <a:rPr lang="cs-CZ" sz="2200" dirty="0" smtClean="0"/>
              <a:t> </a:t>
            </a:r>
            <a:r>
              <a:rPr lang="cs-CZ" sz="2200" dirty="0" err="1" smtClean="0"/>
              <a:t>dealu</a:t>
            </a:r>
            <a:r>
              <a:rPr lang="cs-CZ" sz="2200" dirty="0" smtClean="0"/>
              <a:t> z pracovněprávního hlediska</a:t>
            </a:r>
          </a:p>
          <a:p>
            <a:pPr marL="342900" lvl="2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Může přejímající zaměstnavatel změnit mzdové a pracovní podmínky pracovního poměru převedených zaměstnanců? Jaké? Jak? Co zákaz nerovného zacházení? Co práva z kolektivní smlouvy?</a:t>
            </a:r>
            <a:endParaRPr lang="cs-CZ" sz="2200" dirty="0"/>
          </a:p>
          <a:p>
            <a:pPr>
              <a:lnSpc>
                <a:spcPct val="90000"/>
              </a:lnSpc>
            </a:pPr>
            <a:endParaRPr lang="cs-CZ" sz="22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08912" cy="364902"/>
          </a:xfrm>
        </p:spPr>
        <p:txBody>
          <a:bodyPr>
            <a:noAutofit/>
          </a:bodyPr>
          <a:lstStyle/>
          <a:p>
            <a:r>
              <a:rPr lang="cs-CZ" sz="2400" b="1" cap="small" dirty="0" smtClean="0"/>
              <a:t>Praktický příklad II</a:t>
            </a:r>
            <a:endParaRPr lang="cs-CZ" sz="2400" b="1" cap="smal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14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451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Autofit/>
          </a:bodyPr>
          <a:lstStyle/>
          <a:p>
            <a:pPr marL="342900" indent="-34290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/>
              <a:t>Význam </a:t>
            </a:r>
            <a:r>
              <a:rPr lang="cs-CZ" sz="1800" dirty="0" err="1"/>
              <a:t>Due</a:t>
            </a:r>
            <a:r>
              <a:rPr lang="cs-CZ" sz="1800" dirty="0"/>
              <a:t> Diligence? = právní audit, tj. cílem je zjistit stav cílové společnosti a případná rizika hrozící budoucímu nabyvateli</a:t>
            </a:r>
          </a:p>
          <a:p>
            <a:pPr marL="342900" indent="-34290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provádí </a:t>
            </a:r>
            <a:r>
              <a:rPr lang="cs-CZ" sz="1800" dirty="0"/>
              <a:t>se </a:t>
            </a:r>
            <a:r>
              <a:rPr lang="cs-CZ" sz="1800" dirty="0" smtClean="0"/>
              <a:t>při </a:t>
            </a:r>
            <a:r>
              <a:rPr lang="cs-CZ" sz="1800" dirty="0" err="1" smtClean="0"/>
              <a:t>share</a:t>
            </a:r>
            <a:r>
              <a:rPr lang="cs-CZ" sz="1800" dirty="0" smtClean="0"/>
              <a:t> </a:t>
            </a:r>
            <a:r>
              <a:rPr lang="cs-CZ" sz="1800" dirty="0" err="1" smtClean="0"/>
              <a:t>dealu</a:t>
            </a:r>
            <a:r>
              <a:rPr lang="cs-CZ" sz="1800" dirty="0" smtClean="0"/>
              <a:t> i </a:t>
            </a:r>
            <a:r>
              <a:rPr lang="cs-CZ" sz="1800" dirty="0" err="1" smtClean="0"/>
              <a:t>asset</a:t>
            </a:r>
            <a:r>
              <a:rPr lang="cs-CZ" sz="1800" dirty="0" smtClean="0"/>
              <a:t> </a:t>
            </a:r>
            <a:r>
              <a:rPr lang="cs-CZ" sz="1800" dirty="0" err="1" smtClean="0"/>
              <a:t>dealu</a:t>
            </a:r>
            <a:endParaRPr lang="cs-CZ" sz="1800" dirty="0" smtClean="0"/>
          </a:p>
          <a:p>
            <a:pPr marL="342900" indent="-34290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endParaRPr lang="cs-CZ" sz="1100" dirty="0"/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cs-CZ" sz="1800" dirty="0" smtClean="0"/>
              <a:t>Co se reviduje?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Pracovněprávní smlouvy a dohody (pracovní smlouvy, DPČ, DPP, dohody/smlouvy o mzdě, kvalifikační dohody, dohody o odpovědnosti)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Zvláštní kategorie zaměstnanců (MD/RD, kratší úvazky, handicapovaní, atd.)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Kolektivní smlouvy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Vnitřní předpisy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Agenturní zaměstnanci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Zaměstnávání občanů EU / cizinců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Pracovnělékařské služby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Kontroly ze strany ÚP/ČSSZ/zdravotních pojišťoven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itchFamily="34" charset="0"/>
              <a:buChar char="•"/>
            </a:pPr>
            <a:r>
              <a:rPr lang="cs-CZ" sz="1800" dirty="0" smtClean="0"/>
              <a:t>Spory se zaměstnanci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7344816" cy="364902"/>
          </a:xfrm>
        </p:spPr>
        <p:txBody>
          <a:bodyPr>
            <a:noAutofit/>
          </a:bodyPr>
          <a:lstStyle/>
          <a:p>
            <a:r>
              <a:rPr lang="cs-CZ" sz="2400" b="1" cap="small" dirty="0" smtClean="0"/>
              <a:t>Pracovněprávní </a:t>
            </a:r>
            <a:r>
              <a:rPr lang="cs-CZ" sz="2400" b="1" cap="small" dirty="0" err="1" smtClean="0"/>
              <a:t>Due</a:t>
            </a:r>
            <a:r>
              <a:rPr lang="cs-CZ" sz="2400" b="1" cap="small" dirty="0" smtClean="0"/>
              <a:t> Diligence </a:t>
            </a:r>
            <a:endParaRPr lang="cs-CZ" sz="2400" b="1" cap="smal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15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8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Neplatně uzavřené pracovní poměry, DPČ, DPP (absence podstatných náležitosti, nesprávné označení subjektů (např. organizační složky, atd.))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nevýhodná/nestandardní/neplatná ujednání (zlaté padáky, dlouhé výpovědní doby, nárokové bonusy, mzda s přihlédnutím k práci přesčas ve MV…)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Neplnění povinnosti podle § 37 odst. 1 ZP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Absence písemné smlouvy s poskytovatelem PLS, absence zdravotních prohlídek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Převádění dovolené v rozporu se ZP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Nesprávně nastavený souběh funkcí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cs-CZ" sz="20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cs-CZ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8064896" cy="364902"/>
          </a:xfrm>
        </p:spPr>
        <p:txBody>
          <a:bodyPr>
            <a:noAutofit/>
          </a:bodyPr>
          <a:lstStyle/>
          <a:p>
            <a:r>
              <a:rPr lang="cs-CZ" sz="2400" b="1" cap="small" dirty="0"/>
              <a:t>Pracovněprávní </a:t>
            </a:r>
            <a:r>
              <a:rPr lang="cs-CZ" sz="2400" b="1" cap="small" dirty="0" err="1"/>
              <a:t>Due</a:t>
            </a:r>
            <a:r>
              <a:rPr lang="cs-CZ" sz="2400" b="1" cap="small" dirty="0"/>
              <a:t> Diligence </a:t>
            </a:r>
            <a:r>
              <a:rPr lang="cs-CZ" sz="2400" b="1" cap="small" dirty="0" smtClean="0"/>
              <a:t> - nejčastější chyby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16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01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25488"/>
          </a:xfrm>
        </p:spPr>
        <p:txBody>
          <a:bodyPr/>
          <a:lstStyle/>
          <a:p>
            <a:r>
              <a:rPr lang="cs-CZ" sz="2400" b="1" cap="small" dirty="0"/>
              <a:t>Pracovněprávní </a:t>
            </a:r>
            <a:r>
              <a:rPr lang="cs-CZ" sz="2400" b="1" cap="small" dirty="0" err="1"/>
              <a:t>Due</a:t>
            </a:r>
            <a:r>
              <a:rPr lang="cs-CZ" sz="2400" b="1" cap="small" dirty="0"/>
              <a:t> Diligence  - </a:t>
            </a:r>
            <a:r>
              <a:rPr lang="cs-CZ" sz="2400" b="1" cap="small" dirty="0" smtClean="0"/>
              <a:t>způsoby řešení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dirty="0" smtClean="0"/>
              <a:t>napravení nedostatků ještě před realizací transakce, tj. </a:t>
            </a:r>
            <a:r>
              <a:rPr lang="cs-CZ" dirty="0" err="1" smtClean="0"/>
              <a:t>signingem</a:t>
            </a:r>
            <a:r>
              <a:rPr lang="cs-CZ" dirty="0" smtClean="0"/>
              <a:t>  (pokud lze)+ odpovídající záruky v transakční dokumentaci/snížení kupní ceny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dirty="0" smtClean="0"/>
              <a:t>napravení </a:t>
            </a:r>
            <a:r>
              <a:rPr lang="cs-CZ" dirty="0"/>
              <a:t>nedostatků  </a:t>
            </a:r>
            <a:r>
              <a:rPr lang="cs-CZ" dirty="0" smtClean="0"/>
              <a:t>bezprostředně po účinnosti transakce + pokrytí ostatních potenciálních rizik v transakční dokumentaci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752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lvl="1" indent="-3619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  <a:cs typeface="Arial" charset="0"/>
              </a:rPr>
              <a:t>Nenápadný, leč významný:</a:t>
            </a:r>
          </a:p>
          <a:p>
            <a:pPr marL="714375" lvl="2" indent="-352425" algn="just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000" dirty="0" smtClean="0">
                <a:latin typeface="Arial" charset="0"/>
                <a:cs typeface="Arial" charset="0"/>
              </a:rPr>
              <a:t>velké </a:t>
            </a:r>
            <a:r>
              <a:rPr lang="cs-CZ" sz="2000" dirty="0">
                <a:latin typeface="Arial" charset="0"/>
                <a:cs typeface="Arial" charset="0"/>
              </a:rPr>
              <a:t>množství §§ NOZ se bude aplikovat v </a:t>
            </a:r>
            <a:r>
              <a:rPr lang="cs-CZ" sz="2000" dirty="0" err="1">
                <a:latin typeface="Arial" charset="0"/>
                <a:cs typeface="Arial" charset="0"/>
              </a:rPr>
              <a:t>PPvzt</a:t>
            </a:r>
            <a:endParaRPr lang="cs-CZ" sz="2000" dirty="0">
              <a:latin typeface="Arial" charset="0"/>
              <a:cs typeface="Arial" charset="0"/>
            </a:endParaRPr>
          </a:p>
          <a:p>
            <a:pPr marL="714375" lvl="2" indent="-352425" algn="just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000" dirty="0" smtClean="0">
                <a:latin typeface="Arial" charset="0"/>
                <a:cs typeface="Arial" charset="0"/>
              </a:rPr>
              <a:t>nikdo </a:t>
            </a:r>
            <a:r>
              <a:rPr lang="cs-CZ" sz="2000" dirty="0">
                <a:latin typeface="Arial" charset="0"/>
                <a:cs typeface="Arial" charset="0"/>
              </a:rPr>
              <a:t>netuší, co všechno </a:t>
            </a:r>
            <a:r>
              <a:rPr lang="cs-CZ" sz="2000" dirty="0" smtClean="0">
                <a:latin typeface="Arial" charset="0"/>
                <a:cs typeface="Arial" charset="0"/>
              </a:rPr>
              <a:t>někdo </a:t>
            </a:r>
            <a:r>
              <a:rPr lang="cs-CZ" sz="2000" dirty="0">
                <a:latin typeface="Arial" charset="0"/>
                <a:cs typeface="Arial" charset="0"/>
              </a:rPr>
              <a:t>v budoucnu zkusí použít – viz autonomie vůle</a:t>
            </a:r>
          </a:p>
          <a:p>
            <a:pPr marL="714375" lvl="2" indent="-352425" algn="just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000" dirty="0" smtClean="0">
                <a:latin typeface="Arial" charset="0"/>
                <a:cs typeface="Arial" charset="0"/>
              </a:rPr>
              <a:t>soudci </a:t>
            </a:r>
            <a:r>
              <a:rPr lang="cs-CZ" sz="2000" dirty="0">
                <a:latin typeface="Arial" charset="0"/>
                <a:cs typeface="Arial" charset="0"/>
              </a:rPr>
              <a:t>NS nemají shodné názory na interpretaci jako autoři NOZ =&gt; aplikační obtíže</a:t>
            </a:r>
          </a:p>
          <a:p>
            <a:pPr marL="361950" lvl="1" indent="-3619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charset="0"/>
                <a:cs typeface="Arial" charset="0"/>
              </a:rPr>
              <a:t>NOZ </a:t>
            </a:r>
            <a:r>
              <a:rPr lang="cs-CZ" sz="2000" dirty="0">
                <a:latin typeface="Arial" charset="0"/>
                <a:cs typeface="Arial" charset="0"/>
              </a:rPr>
              <a:t>+ změnový zákon (303/2013 Sb</a:t>
            </a:r>
            <a:r>
              <a:rPr lang="cs-CZ" sz="2000" dirty="0" smtClean="0">
                <a:latin typeface="Arial" charset="0"/>
                <a:cs typeface="Arial" charset="0"/>
              </a:rPr>
              <a:t>.):</a:t>
            </a:r>
          </a:p>
          <a:p>
            <a:pPr marL="714375" lvl="2" indent="-352425" algn="just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000" dirty="0" smtClean="0">
                <a:latin typeface="Arial" charset="0"/>
                <a:cs typeface="Arial" charset="0"/>
              </a:rPr>
              <a:t>Skutečně subsidiárně použitelný právní předpis v </a:t>
            </a:r>
            <a:r>
              <a:rPr lang="cs-CZ" sz="2000" dirty="0" err="1" smtClean="0">
                <a:latin typeface="Arial" charset="0"/>
                <a:cs typeface="Arial" charset="0"/>
              </a:rPr>
              <a:t>PPvzt</a:t>
            </a:r>
            <a:endParaRPr lang="cs-CZ" sz="2000" dirty="0" smtClean="0">
              <a:latin typeface="Arial" charset="0"/>
              <a:cs typeface="Arial" charset="0"/>
            </a:endParaRPr>
          </a:p>
          <a:p>
            <a:pPr marL="714375" lvl="2" indent="-352425" algn="just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000" dirty="0" smtClean="0">
                <a:latin typeface="Arial" charset="0"/>
                <a:cs typeface="Arial" charset="0"/>
              </a:rPr>
              <a:t>Základní zásady NOZ vs. ZP</a:t>
            </a:r>
          </a:p>
          <a:p>
            <a:pPr marL="714375" lvl="2" indent="-352425" algn="just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000" dirty="0" smtClean="0">
                <a:latin typeface="Arial" charset="0"/>
                <a:cs typeface="Arial" charset="0"/>
              </a:rPr>
              <a:t>Vyloučení některých institutů v </a:t>
            </a:r>
            <a:r>
              <a:rPr lang="cs-CZ" sz="2000" dirty="0" err="1" smtClean="0">
                <a:latin typeface="Arial" charset="0"/>
                <a:cs typeface="Arial" charset="0"/>
              </a:rPr>
              <a:t>PPvzt</a:t>
            </a:r>
            <a:endParaRPr lang="cs-CZ" sz="2000" dirty="0">
              <a:latin typeface="Arial" charset="0"/>
              <a:cs typeface="Arial" charset="0"/>
            </a:endParaRPr>
          </a:p>
          <a:p>
            <a:pPr marL="819150" lvl="2" indent="-3619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6635080" cy="364902"/>
          </a:xfrm>
        </p:spPr>
        <p:txBody>
          <a:bodyPr>
            <a:noAutofit/>
          </a:bodyPr>
          <a:lstStyle/>
          <a:p>
            <a:r>
              <a:rPr lang="cs-CZ" sz="2400" b="1" cap="small" dirty="0" smtClean="0"/>
              <a:t>Dopad NOZ do oblasti pracovního práva</a:t>
            </a:r>
            <a:endParaRPr lang="cs-CZ" sz="2400" b="1" cap="smal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18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81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95933"/>
            <a:ext cx="8229600" cy="4569371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u="sng" dirty="0" smtClean="0"/>
              <a:t>Smlouva </a:t>
            </a:r>
            <a:r>
              <a:rPr lang="cs-CZ" sz="1800" u="sng" dirty="0"/>
              <a:t>o výkonu </a:t>
            </a:r>
            <a:r>
              <a:rPr lang="cs-CZ" sz="1800" u="sng" dirty="0" smtClean="0"/>
              <a:t>funkce - § 59 a násl.</a:t>
            </a:r>
            <a:r>
              <a:rPr lang="cs-CZ" sz="1800" dirty="0" smtClean="0"/>
              <a:t>:</a:t>
            </a:r>
            <a:endParaRPr lang="cs-CZ" sz="1800" dirty="0"/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/>
              <a:t>PAP se přiměřeně řídí ustanovením NOZ o příkazu, ledaže ze smlouvy o výkonu funkce („</a:t>
            </a:r>
            <a:r>
              <a:rPr lang="cs-CZ" sz="1800" b="1" dirty="0"/>
              <a:t>SOVF</a:t>
            </a:r>
            <a:r>
              <a:rPr lang="cs-CZ" sz="1800" dirty="0"/>
              <a:t>“), byla-li uzavřena, nebo </a:t>
            </a:r>
            <a:r>
              <a:rPr lang="cs-CZ" sz="1800" dirty="0" smtClean="0"/>
              <a:t>ze ZOK </a:t>
            </a:r>
            <a:r>
              <a:rPr lang="cs-CZ" sz="1800" dirty="0"/>
              <a:t>vyplývá jinak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/>
              <a:t>v s.r.o. a a.s. musí být SOVF uzavřena písemně a schválená VH, resp. jediným společníkem/akcionářem, včetně všech změn SOVF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/>
              <a:t>není-li odměňování v SOVF sjednáno v souladu se ZOK platí, že je výkon funkce bezplatný x odpovědnost obchodní korporace za neplatnost SOVF/ujednání SOVF/neuzavření SOVF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/>
              <a:t>povinné údaje o odměňování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/>
              <a:t>jiná plnění – pouze se souhlasem VH, resp. jediného společníka/akcionáře a s vyjádřením kontrolního orgánu (zpravidla DR)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/>
              <a:t>přechodná ustanovení: ujednání stávající SOVF a o odměně nutno přizpůsobit do 6 měsíců ode dne účinnosti </a:t>
            </a:r>
            <a:r>
              <a:rPr lang="cs-CZ" sz="1800" dirty="0" smtClean="0"/>
              <a:t>ZOK, </a:t>
            </a:r>
            <a:r>
              <a:rPr lang="cs-CZ" sz="1800" dirty="0"/>
              <a:t>jinak platí, že je výkon funkce bezplatný</a:t>
            </a:r>
            <a:endParaRPr lang="cs-CZ" sz="1800" u="sng" dirty="0"/>
          </a:p>
          <a:p>
            <a:pPr marL="714375" indent="-352425">
              <a:spcBef>
                <a:spcPts val="600"/>
              </a:spcBef>
              <a:spcAft>
                <a:spcPts val="600"/>
              </a:spcAft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19</a:t>
            </a:fld>
            <a:endParaRPr lang="sk-SK" dirty="0"/>
          </a:p>
        </p:txBody>
      </p:sp>
      <p:sp>
        <p:nvSpPr>
          <p:cNvPr id="6" name="Nadpis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6635080" cy="364902"/>
          </a:xfrm>
        </p:spPr>
        <p:txBody>
          <a:bodyPr>
            <a:noAutofit/>
          </a:bodyPr>
          <a:lstStyle/>
          <a:p>
            <a:r>
              <a:rPr lang="cs-CZ" sz="2400" b="1" cap="small" dirty="0" smtClean="0"/>
              <a:t>Smlouva o výkonu funkce dle ZOK</a:t>
            </a:r>
            <a:endParaRPr lang="cs-CZ" sz="2400" b="1" cap="small" dirty="0"/>
          </a:p>
        </p:txBody>
      </p:sp>
    </p:spTree>
    <p:extLst>
      <p:ext uri="{BB962C8B-B14F-4D97-AF65-F5344CB8AC3E}">
        <p14:creationId xmlns:p14="http://schemas.microsoft.com/office/powerpoint/2010/main" val="11552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Úvod – proč nesmí být při transakcích opomenuti zaměstnanci</a:t>
            </a:r>
          </a:p>
          <a:p>
            <a:pPr marL="363538" indent="-3635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err="1" smtClean="0"/>
              <a:t>Asset</a:t>
            </a:r>
            <a:r>
              <a:rPr lang="cs-CZ" sz="2000" dirty="0" smtClean="0"/>
              <a:t> </a:t>
            </a:r>
            <a:r>
              <a:rPr lang="cs-CZ" sz="2000" dirty="0" err="1" smtClean="0"/>
              <a:t>deal</a:t>
            </a:r>
            <a:endParaRPr lang="cs-CZ" sz="2000" dirty="0" smtClean="0"/>
          </a:p>
          <a:p>
            <a:pPr marL="363538" indent="-3635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err="1" smtClean="0"/>
              <a:t>Share</a:t>
            </a:r>
            <a:r>
              <a:rPr lang="cs-CZ" sz="2000" dirty="0" smtClean="0"/>
              <a:t> </a:t>
            </a:r>
            <a:r>
              <a:rPr lang="cs-CZ" sz="2000" dirty="0" err="1" smtClean="0"/>
              <a:t>deal</a:t>
            </a:r>
            <a:endParaRPr lang="cs-CZ" sz="2000" dirty="0" smtClean="0"/>
          </a:p>
          <a:p>
            <a:pPr marL="363538" indent="-3635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l-PL" sz="2000" dirty="0" err="1" smtClean="0"/>
              <a:t>Pracovněprávní</a:t>
            </a:r>
            <a:r>
              <a:rPr lang="pl-PL" sz="2000" dirty="0" smtClean="0"/>
              <a:t> aspekty v </a:t>
            </a:r>
            <a:r>
              <a:rPr lang="pl-PL" sz="2000" dirty="0" err="1" smtClean="0"/>
              <a:t>jednotlivých</a:t>
            </a:r>
            <a:r>
              <a:rPr lang="pl-PL" sz="2000" dirty="0" smtClean="0"/>
              <a:t> </a:t>
            </a:r>
            <a:r>
              <a:rPr lang="pl-PL" sz="2000" dirty="0" err="1" smtClean="0"/>
              <a:t>fázích</a:t>
            </a:r>
            <a:r>
              <a:rPr lang="pl-PL" sz="2000" dirty="0" smtClean="0"/>
              <a:t> </a:t>
            </a:r>
            <a:r>
              <a:rPr lang="pl-PL" sz="2000" dirty="0" err="1" smtClean="0"/>
              <a:t>transakcí</a:t>
            </a:r>
            <a:endParaRPr lang="pl-PL" sz="2000" dirty="0" smtClean="0"/>
          </a:p>
          <a:p>
            <a:pPr marL="363538" indent="-3635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Pracovněprávní </a:t>
            </a:r>
            <a:r>
              <a:rPr lang="cs-CZ" sz="2000" dirty="0" err="1" smtClean="0"/>
              <a:t>due</a:t>
            </a:r>
            <a:r>
              <a:rPr lang="cs-CZ" sz="2000" dirty="0" smtClean="0"/>
              <a:t> diligence – nejčastější chyby pracovněprávní dokumentace a jejich náprava </a:t>
            </a:r>
          </a:p>
          <a:p>
            <a:pPr marL="363538" indent="-3635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Notifikace – informační povinnost </a:t>
            </a:r>
            <a:r>
              <a:rPr lang="cs-CZ" sz="2000" dirty="0" err="1" smtClean="0"/>
              <a:t>pre</a:t>
            </a:r>
            <a:r>
              <a:rPr lang="cs-CZ" sz="2000" dirty="0" smtClean="0"/>
              <a:t>- a post-</a:t>
            </a:r>
            <a:r>
              <a:rPr lang="cs-CZ" sz="2000" dirty="0" err="1" smtClean="0"/>
              <a:t>closingové</a:t>
            </a:r>
            <a:r>
              <a:rPr lang="cs-CZ" sz="2000" dirty="0" smtClean="0"/>
              <a:t> notifikace</a:t>
            </a:r>
          </a:p>
          <a:p>
            <a:pPr marL="363538" indent="-3635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Smlouvy o výkonu funkce podle obchodního zákoníku a ZOK</a:t>
            </a:r>
          </a:p>
          <a:p>
            <a:pPr marL="363538" indent="-363538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6635080" cy="364902"/>
          </a:xfrm>
        </p:spPr>
        <p:txBody>
          <a:bodyPr>
            <a:noAutofit/>
          </a:bodyPr>
          <a:lstStyle/>
          <a:p>
            <a:r>
              <a:rPr lang="cs-CZ" sz="2400" b="1" cap="small" dirty="0" smtClean="0"/>
              <a:t>Pracovněprávní aspekty akvizic a prodejů</a:t>
            </a:r>
            <a:endParaRPr lang="cs-CZ" sz="2400" b="1" cap="smal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45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150"/>
            <a:ext cx="8229600" cy="725488"/>
          </a:xfrm>
        </p:spPr>
        <p:txBody>
          <a:bodyPr/>
          <a:lstStyle/>
          <a:p>
            <a:r>
              <a:rPr lang="cs-CZ" sz="2400" b="1" cap="small" dirty="0" smtClean="0"/>
              <a:t>Domácí úkol </a:t>
            </a:r>
            <a:endParaRPr lang="cs-CZ" sz="2400" b="1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>
              <a:buClr>
                <a:srgbClr val="A50136"/>
              </a:buClr>
              <a:buFont typeface="Arial" pitchFamily="34" charset="0"/>
              <a:buChar char="•"/>
            </a:pPr>
            <a:r>
              <a:rPr lang="cs-CZ" dirty="0" smtClean="0"/>
              <a:t>Připravte písemnou informaci odborové organizaci o zamýšleném převodu části </a:t>
            </a:r>
            <a:r>
              <a:rPr lang="cs-CZ" dirty="0" smtClean="0"/>
              <a:t>závodu </a:t>
            </a:r>
            <a:r>
              <a:rPr lang="cs-CZ" dirty="0" smtClean="0"/>
              <a:t>(informujte některou z odborových organizací působících v ČR)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20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598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3537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7172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D9AEBBD9-5F05-4B17-8B63-1E41FCE1A673}" type="slidenum">
              <a:rPr lang="sk-SK" smtClean="0"/>
              <a:pPr/>
              <a:t>21</a:t>
            </a:fld>
            <a:endParaRPr lang="sk-SK" smtClean="0"/>
          </a:p>
        </p:txBody>
      </p:sp>
      <p:sp>
        <p:nvSpPr>
          <p:cNvPr id="5" name="Obdĺžnik 4"/>
          <p:cNvSpPr/>
          <p:nvPr/>
        </p:nvSpPr>
        <p:spPr>
          <a:xfrm>
            <a:off x="395288" y="260350"/>
            <a:ext cx="8353425" cy="1223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pic>
        <p:nvPicPr>
          <p:cNvPr id="7174" name="Picture 14" descr="C:\Documents and Settings\juraj\Desktop\JOBS\Havel Holasek\NOVA CI\Nabidka\EN\Nova\ppt zadna_AJ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81675" y="6524625"/>
            <a:ext cx="31115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cs-CZ" sz="1000">
                <a:solidFill>
                  <a:srgbClr val="141760"/>
                </a:solidFill>
                <a:latin typeface="Arial" charset="0"/>
              </a:rPr>
              <a:t>© 2011 All rights reserved </a:t>
            </a:r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4788024" y="981075"/>
            <a:ext cx="33115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marL="354013" indent="-354013" eaLnBrk="0" hangingPunct="0"/>
            <a:r>
              <a:rPr lang="cs-CZ" sz="2400" smtClean="0">
                <a:solidFill>
                  <a:srgbClr val="141760"/>
                </a:solidFill>
                <a:latin typeface="Arial" charset="0"/>
              </a:rPr>
              <a:t>Děkuji </a:t>
            </a:r>
            <a:r>
              <a:rPr lang="cs-CZ" sz="2400" dirty="0">
                <a:solidFill>
                  <a:srgbClr val="141760"/>
                </a:solidFill>
                <a:latin typeface="Arial" charset="0"/>
              </a:rPr>
              <a:t>za pozornost!</a:t>
            </a:r>
            <a:endParaRPr lang="en-US" sz="2400" dirty="0">
              <a:solidFill>
                <a:srgbClr val="141760"/>
              </a:solidFill>
              <a:latin typeface="Arial" charset="0"/>
            </a:endParaRPr>
          </a:p>
        </p:txBody>
      </p:sp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4860032" y="2005013"/>
            <a:ext cx="3907805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b="1" dirty="0" smtClean="0">
                <a:solidFill>
                  <a:srgbClr val="A70336"/>
                </a:solidFill>
                <a:latin typeface="Arial" charset="0"/>
              </a:rPr>
              <a:t>Veronika </a:t>
            </a:r>
            <a:r>
              <a:rPr lang="cs-CZ" b="1" dirty="0" err="1" smtClean="0">
                <a:solidFill>
                  <a:srgbClr val="A70336"/>
                </a:solidFill>
                <a:latin typeface="Arial" charset="0"/>
              </a:rPr>
              <a:t>Plešková</a:t>
            </a:r>
            <a:endParaRPr lang="cs-CZ" b="1" dirty="0">
              <a:solidFill>
                <a:srgbClr val="A70336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dirty="0" err="1" smtClean="0">
                <a:solidFill>
                  <a:srgbClr val="141760"/>
                </a:solidFill>
                <a:latin typeface="Arial" charset="0"/>
              </a:rPr>
              <a:t>veronika.pleskova@havelholasekcz</a:t>
            </a:r>
            <a:endParaRPr lang="cs-CZ" dirty="0">
              <a:solidFill>
                <a:srgbClr val="141760"/>
              </a:solidFill>
              <a:latin typeface="Arial" charset="0"/>
            </a:endParaRPr>
          </a:p>
        </p:txBody>
      </p:sp>
      <p:pic>
        <p:nvPicPr>
          <p:cNvPr id="7179" name="Picture 2" descr="http://www.havelholasek.cz/images/stories/theme0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2924175"/>
            <a:ext cx="28987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ámeček 6"/>
          <p:cNvSpPr/>
          <p:nvPr/>
        </p:nvSpPr>
        <p:spPr>
          <a:xfrm>
            <a:off x="449263" y="1441450"/>
            <a:ext cx="2898775" cy="1258888"/>
          </a:xfrm>
          <a:prstGeom prst="fra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56" y="1442308"/>
            <a:ext cx="2897282" cy="125803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Kogentní úprava v zákoníku práce</a:t>
            </a:r>
          </a:p>
          <a:p>
            <a:pPr marL="714375" lvl="1" indent="-352425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/>
              <a:t>Přechod zaměstnanců - § 338 ZP a násl. ZP</a:t>
            </a:r>
          </a:p>
          <a:p>
            <a:pPr marL="714375" lvl="1" indent="-352425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/>
              <a:t>Informační a projednací povinnost vůči zaměstnancům - § 287 ve spojení s § 279/1 c) a § 280/1 b) a d)) + § 278 ZP</a:t>
            </a:r>
          </a:p>
          <a:p>
            <a:pPr marL="714375" lvl="1" indent="-352425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/>
              <a:t>Odbory, (evropská) rada zaměstnanců, zástupce pro BOZP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Možné problémy v pracovněprávní dokumentaci cílové </a:t>
            </a:r>
            <a:r>
              <a:rPr lang="cs-CZ" sz="2000" dirty="0" smtClean="0"/>
              <a:t>společnosti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Ustanovení o změně kontroly ve smlouvách o veřejných podporách (např. zřízení společensky účelného místa) – informační povinnost/souhlas vůči poskytovateli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08912" cy="364902"/>
          </a:xfrm>
        </p:spPr>
        <p:txBody>
          <a:bodyPr>
            <a:noAutofit/>
          </a:bodyPr>
          <a:lstStyle/>
          <a:p>
            <a:r>
              <a:rPr lang="cs-CZ" sz="2400" b="1" cap="small" dirty="0" smtClean="0"/>
              <a:t>Proč nesmí být při transakcích opomenuti zaměstnanci</a:t>
            </a:r>
            <a:endParaRPr lang="cs-CZ" sz="2400" b="1" cap="smal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37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6856" y="1412776"/>
            <a:ext cx="8229600" cy="4824536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Přechod </a:t>
            </a:r>
            <a:r>
              <a:rPr lang="cs-CZ" sz="1800" dirty="0" err="1"/>
              <a:t>P&amp;Po</a:t>
            </a:r>
            <a:r>
              <a:rPr lang="cs-CZ" sz="1800" dirty="0"/>
              <a:t> </a:t>
            </a:r>
            <a:r>
              <a:rPr lang="cs-CZ" sz="1800" dirty="0" smtClean="0"/>
              <a:t>z </a:t>
            </a:r>
            <a:r>
              <a:rPr lang="cs-CZ" sz="1800" dirty="0"/>
              <a:t>pracovněprávních vztahů - jen v případech stanovených </a:t>
            </a:r>
            <a:r>
              <a:rPr lang="cs-CZ" sz="1800" dirty="0" smtClean="0"/>
              <a:t>ZP /  </a:t>
            </a:r>
            <a:r>
              <a:rPr lang="cs-CZ" sz="1800" dirty="0"/>
              <a:t>zvláštním </a:t>
            </a:r>
            <a:r>
              <a:rPr lang="cs-CZ" sz="1800" dirty="0" smtClean="0"/>
              <a:t>PP </a:t>
            </a:r>
            <a:endParaRPr lang="cs-CZ" sz="1800" dirty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Převod (části) </a:t>
            </a:r>
            <a:r>
              <a:rPr lang="cs-CZ" sz="1800" u="sng" dirty="0"/>
              <a:t>činnosti</a:t>
            </a:r>
            <a:r>
              <a:rPr lang="cs-CZ" sz="1800" dirty="0"/>
              <a:t> </a:t>
            </a:r>
            <a:r>
              <a:rPr lang="cs-CZ" sz="1800" dirty="0" smtClean="0"/>
              <a:t>nebo </a:t>
            </a:r>
            <a:r>
              <a:rPr lang="cs-CZ" sz="1800" dirty="0"/>
              <a:t>(části) </a:t>
            </a:r>
            <a:r>
              <a:rPr lang="cs-CZ" sz="1800" u="sng" dirty="0"/>
              <a:t>úkolů</a:t>
            </a:r>
            <a:r>
              <a:rPr lang="cs-CZ" sz="1800" dirty="0"/>
              <a:t> zaměstnavatele k jinému zaměstnavateli </a:t>
            </a:r>
            <a:r>
              <a:rPr lang="cs-CZ" sz="1800" dirty="0" smtClean="0"/>
              <a:t>– širší definice, než jak vyplývá ze směrnice</a:t>
            </a:r>
            <a:endParaRPr lang="cs-CZ" sz="1800" dirty="0"/>
          </a:p>
          <a:p>
            <a:pPr marL="363538">
              <a:spcBef>
                <a:spcPts val="600"/>
              </a:spcBef>
              <a:spcAft>
                <a:spcPts val="0"/>
              </a:spcAft>
            </a:pPr>
            <a:r>
              <a:rPr lang="cs-CZ" sz="1800" dirty="0" smtClean="0">
                <a:latin typeface="Times New Roman"/>
                <a:cs typeface="Times New Roman"/>
              </a:rPr>
              <a:t>→ </a:t>
            </a:r>
            <a:r>
              <a:rPr lang="cs-CZ" sz="1800" dirty="0" smtClean="0"/>
              <a:t>přechod </a:t>
            </a:r>
            <a:r>
              <a:rPr lang="cs-CZ" sz="1800" dirty="0" err="1"/>
              <a:t>P&amp;Po</a:t>
            </a:r>
            <a:r>
              <a:rPr lang="cs-CZ" sz="1800" dirty="0"/>
              <a:t> </a:t>
            </a:r>
            <a:r>
              <a:rPr lang="cs-CZ" sz="1800" u="sng" dirty="0" smtClean="0"/>
              <a:t>z </a:t>
            </a:r>
            <a:r>
              <a:rPr lang="cs-CZ" sz="1800" u="sng" dirty="0" err="1" smtClean="0"/>
              <a:t>pracovněp</a:t>
            </a:r>
            <a:r>
              <a:rPr lang="cs-CZ" sz="1800" u="sng" dirty="0" smtClean="0"/>
              <a:t>. vztahů </a:t>
            </a:r>
            <a:r>
              <a:rPr lang="cs-CZ" sz="1800" u="sng" dirty="0"/>
              <a:t>v plném rozsahu na přejímajícího </a:t>
            </a:r>
            <a:r>
              <a:rPr lang="cs-CZ" sz="1800" u="sng" dirty="0" smtClean="0"/>
              <a:t>z.</a:t>
            </a:r>
            <a:r>
              <a:rPr lang="cs-CZ" sz="1800" dirty="0" smtClean="0"/>
              <a:t>; </a:t>
            </a:r>
          </a:p>
          <a:p>
            <a:pPr marL="628650" indent="-266700">
              <a:spcBef>
                <a:spcPts val="600"/>
              </a:spcBef>
              <a:spcAft>
                <a:spcPts val="0"/>
              </a:spcAft>
            </a:pPr>
            <a:r>
              <a:rPr lang="cs-CZ" sz="1800" dirty="0" smtClean="0">
                <a:latin typeface="Times New Roman"/>
                <a:cs typeface="Times New Roman"/>
              </a:rPr>
              <a:t>→</a:t>
            </a:r>
            <a:r>
              <a:rPr lang="cs-CZ" sz="1800" dirty="0" smtClean="0"/>
              <a:t> přechod </a:t>
            </a:r>
            <a:r>
              <a:rPr lang="cs-CZ" sz="1800" dirty="0" err="1" smtClean="0"/>
              <a:t>P&amp;Po</a:t>
            </a:r>
            <a:r>
              <a:rPr lang="cs-CZ" sz="1800" dirty="0" smtClean="0"/>
              <a:t> </a:t>
            </a:r>
            <a:r>
              <a:rPr lang="cs-CZ" sz="1800" dirty="0"/>
              <a:t>z </a:t>
            </a:r>
            <a:r>
              <a:rPr lang="cs-CZ" sz="1800" u="sng" dirty="0"/>
              <a:t>kolektivní smlouvy</a:t>
            </a:r>
            <a:r>
              <a:rPr lang="cs-CZ" sz="1800" dirty="0"/>
              <a:t> </a:t>
            </a:r>
            <a:r>
              <a:rPr lang="cs-CZ" sz="1800" dirty="0" smtClean="0"/>
              <a:t>na </a:t>
            </a:r>
            <a:r>
              <a:rPr lang="cs-CZ" sz="1800" dirty="0"/>
              <a:t>přejímajícího </a:t>
            </a:r>
            <a:r>
              <a:rPr lang="cs-CZ" sz="1800" dirty="0" smtClean="0"/>
              <a:t>z. </a:t>
            </a:r>
            <a:r>
              <a:rPr lang="cs-CZ" sz="1800" u="sng" dirty="0"/>
              <a:t>na dobu </a:t>
            </a:r>
            <a:r>
              <a:rPr lang="cs-CZ" sz="1800" dirty="0" smtClean="0"/>
              <a:t>její </a:t>
            </a:r>
            <a:r>
              <a:rPr lang="cs-CZ" sz="1800" u="sng" dirty="0" smtClean="0"/>
              <a:t>účinnosti, ALE nejdéle do </a:t>
            </a:r>
            <a:r>
              <a:rPr lang="cs-CZ" sz="1800" u="sng" dirty="0"/>
              <a:t>konce následujícího kalendářního roku</a:t>
            </a:r>
            <a:r>
              <a:rPr lang="cs-CZ" sz="1800" dirty="0" smtClean="0"/>
              <a:t>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„Úkoly </a:t>
            </a:r>
            <a:r>
              <a:rPr lang="cs-CZ" sz="1800" dirty="0"/>
              <a:t>nebo činnost </a:t>
            </a:r>
            <a:r>
              <a:rPr lang="cs-CZ" sz="1800" dirty="0" smtClean="0"/>
              <a:t>zaměstnavatele“ – zejm. </a:t>
            </a:r>
            <a:r>
              <a:rPr lang="cs-CZ" sz="1800" u="sng" dirty="0" smtClean="0"/>
              <a:t>úkoly </a:t>
            </a:r>
            <a:r>
              <a:rPr lang="cs-CZ" sz="1800" u="sng" dirty="0"/>
              <a:t>související se zajištěním výroby nebo poskytováním služeb a obdobná činnost podle zvláštních právních předpisů</a:t>
            </a:r>
            <a:r>
              <a:rPr lang="cs-CZ" sz="1800" dirty="0"/>
              <a:t>, které </a:t>
            </a:r>
            <a:r>
              <a:rPr lang="cs-CZ" sz="1800" dirty="0" smtClean="0"/>
              <a:t>PO/FO provádí </a:t>
            </a:r>
            <a:r>
              <a:rPr lang="cs-CZ" sz="1800" dirty="0"/>
              <a:t>v zařízeních určených pro tyto </a:t>
            </a:r>
            <a:r>
              <a:rPr lang="cs-CZ" sz="1800" dirty="0" smtClean="0"/>
              <a:t>činnosti/na </a:t>
            </a:r>
            <a:r>
              <a:rPr lang="cs-CZ" sz="1800" dirty="0"/>
              <a:t>místech obvyklých pro jejich výkon pod vlastním jménem a na vlastní odpovědnost. </a:t>
            </a:r>
            <a:endParaRPr lang="cs-CZ" sz="1800" dirty="0" smtClean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Přejímající z. = PO/FO, </a:t>
            </a:r>
            <a:r>
              <a:rPr lang="cs-CZ" sz="1800" dirty="0"/>
              <a:t>která je způsobilá jako zaměstnavatel pokračovat v plnění úkolů nebo činností dosavadního </a:t>
            </a:r>
            <a:r>
              <a:rPr lang="cs-CZ" sz="1800" dirty="0" smtClean="0"/>
              <a:t>z./v </a:t>
            </a:r>
            <a:r>
              <a:rPr lang="cs-CZ" sz="1800" dirty="0"/>
              <a:t>činnosti obdobného </a:t>
            </a:r>
            <a:r>
              <a:rPr lang="cs-CZ" sz="1800" dirty="0" smtClean="0"/>
              <a:t>druhu (bez </a:t>
            </a:r>
            <a:r>
              <a:rPr lang="cs-CZ" sz="1800" dirty="0"/>
              <a:t>ohledu na právní důvod </a:t>
            </a:r>
            <a:r>
              <a:rPr lang="cs-CZ" sz="1800" dirty="0" smtClean="0"/>
              <a:t>převodu + zda </a:t>
            </a:r>
            <a:r>
              <a:rPr lang="cs-CZ" sz="1800" dirty="0"/>
              <a:t>dochází k převodu vlastnických </a:t>
            </a:r>
            <a:r>
              <a:rPr lang="cs-CZ" sz="1800" dirty="0" smtClean="0"/>
              <a:t>práv)</a:t>
            </a:r>
            <a:endParaRPr lang="cs-CZ" sz="1800" dirty="0" smtClean="0">
              <a:solidFill>
                <a:srgbClr val="000066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6635080" cy="364902"/>
          </a:xfrm>
        </p:spPr>
        <p:txBody>
          <a:bodyPr>
            <a:noAutofit/>
          </a:bodyPr>
          <a:lstStyle/>
          <a:p>
            <a:r>
              <a:rPr lang="cs-CZ" sz="2400" b="1" cap="small" dirty="0" err="1" smtClean="0"/>
              <a:t>Asset</a:t>
            </a:r>
            <a:r>
              <a:rPr lang="cs-CZ" sz="2400" b="1" cap="small" dirty="0" smtClean="0"/>
              <a:t> </a:t>
            </a:r>
            <a:r>
              <a:rPr lang="cs-CZ" sz="2400" b="1" cap="small" dirty="0" err="1"/>
              <a:t>D</a:t>
            </a:r>
            <a:r>
              <a:rPr lang="cs-CZ" sz="2400" b="1" cap="small" dirty="0" err="1" smtClean="0"/>
              <a:t>eal</a:t>
            </a:r>
            <a:r>
              <a:rPr lang="cs-CZ" sz="2400" b="1" cap="small" dirty="0"/>
              <a:t> – § </a:t>
            </a:r>
            <a:r>
              <a:rPr lang="cs-CZ" sz="2400" b="1" cap="small" dirty="0" smtClean="0"/>
              <a:t>338 odst. 1 – 3 ZP</a:t>
            </a:r>
            <a:endParaRPr lang="cs-CZ" sz="2400" b="1" cap="smal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5E159-AAAA-4483-82C8-3AE1DBDD3990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862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04056"/>
          </a:xfrm>
        </p:spPr>
        <p:txBody>
          <a:bodyPr/>
          <a:lstStyle/>
          <a:p>
            <a:r>
              <a:rPr lang="cs-CZ" sz="2400" b="1" cap="small" dirty="0" err="1" smtClean="0"/>
              <a:t>Asset</a:t>
            </a:r>
            <a:r>
              <a:rPr lang="cs-CZ" sz="2400" b="1" cap="small" dirty="0" smtClean="0"/>
              <a:t> </a:t>
            </a:r>
            <a:r>
              <a:rPr lang="cs-CZ" sz="2400" b="1" cap="small" dirty="0" err="1" smtClean="0"/>
              <a:t>Deal</a:t>
            </a:r>
            <a:r>
              <a:rPr lang="cs-CZ" sz="2400" b="1" cap="small" dirty="0" smtClean="0"/>
              <a:t> – § 338 odst. 4 ZP </a:t>
            </a:r>
            <a:endParaRPr lang="cs-CZ" sz="2400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6856" y="1379909"/>
            <a:ext cx="8229600" cy="4857403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err="1"/>
              <a:t>P&amp;Po</a:t>
            </a:r>
            <a:r>
              <a:rPr lang="cs-CZ" sz="2000" dirty="0"/>
              <a:t> </a:t>
            </a:r>
            <a:r>
              <a:rPr lang="cs-CZ" sz="2000" u="sng" dirty="0" smtClean="0"/>
              <a:t>dosavadního z. </a:t>
            </a:r>
            <a:r>
              <a:rPr lang="cs-CZ" sz="2000" u="sng" dirty="0"/>
              <a:t>vůči zaměstnancům, jejichž pracovněprávní vztahy do dne převodu zanikly, zůstávají nedotčeny</a:t>
            </a:r>
            <a:r>
              <a:rPr lang="cs-CZ" sz="2000" dirty="0"/>
              <a:t>, pokud zvláštní právní předpis nestanoví </a:t>
            </a:r>
            <a:r>
              <a:rPr lang="cs-CZ" sz="2000" dirty="0" smtClean="0"/>
              <a:t>jinak.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Přejímající z. přejímá </a:t>
            </a:r>
            <a:r>
              <a:rPr lang="cs-CZ" sz="2000" dirty="0"/>
              <a:t>veškerá </a:t>
            </a:r>
            <a:r>
              <a:rPr lang="cs-CZ" sz="2000" dirty="0" err="1"/>
              <a:t>P&amp;Po</a:t>
            </a:r>
            <a:r>
              <a:rPr lang="cs-CZ" sz="2000" dirty="0" smtClean="0"/>
              <a:t>, </a:t>
            </a:r>
            <a:r>
              <a:rPr lang="cs-CZ" sz="2000" dirty="0"/>
              <a:t>které vyplývají z </a:t>
            </a:r>
            <a:r>
              <a:rPr lang="cs-CZ" sz="2000" dirty="0" err="1" smtClean="0"/>
              <a:t>pracpr</a:t>
            </a:r>
            <a:r>
              <a:rPr lang="cs-CZ" sz="2000" dirty="0" smtClean="0"/>
              <a:t>. </a:t>
            </a:r>
            <a:r>
              <a:rPr lang="cs-CZ" sz="2000" dirty="0"/>
              <a:t>vztahů existujících ke dni přechodu, </a:t>
            </a:r>
            <a:r>
              <a:rPr lang="cs-CZ" sz="2000" dirty="0" smtClean="0"/>
              <a:t>vč. individuálních </a:t>
            </a:r>
            <a:r>
              <a:rPr lang="cs-CZ" sz="2000" dirty="0"/>
              <a:t>nároků na </a:t>
            </a:r>
            <a:r>
              <a:rPr lang="cs-CZ" sz="2000" dirty="0" smtClean="0"/>
              <a:t>odškodnění pracovního úrazu/nemoci </a:t>
            </a:r>
            <a:r>
              <a:rPr lang="cs-CZ" sz="2000" dirty="0"/>
              <a:t>z </a:t>
            </a:r>
            <a:r>
              <a:rPr lang="cs-CZ" sz="2000" dirty="0" smtClean="0"/>
              <a:t>povolání, sociálních výhod, dohodnutých pracovních podmínek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err="1"/>
              <a:t>P&amp;Po</a:t>
            </a:r>
            <a:r>
              <a:rPr lang="cs-CZ" sz="2000" dirty="0"/>
              <a:t> </a:t>
            </a:r>
            <a:r>
              <a:rPr lang="cs-CZ" sz="2000" dirty="0" smtClean="0"/>
              <a:t>dosavadního z. </a:t>
            </a:r>
            <a:r>
              <a:rPr lang="cs-CZ" sz="2000" dirty="0"/>
              <a:t>vůči zaměstnancům, jejichž </a:t>
            </a:r>
            <a:r>
              <a:rPr lang="cs-CZ" sz="2000" dirty="0" err="1" smtClean="0"/>
              <a:t>pracpr</a:t>
            </a:r>
            <a:r>
              <a:rPr lang="cs-CZ" sz="2000" dirty="0" smtClean="0"/>
              <a:t>. </a:t>
            </a:r>
            <a:r>
              <a:rPr lang="cs-CZ" sz="2000" dirty="0"/>
              <a:t>vztahy do dne přechodu zanikly, zůstávají přechodem </a:t>
            </a:r>
            <a:r>
              <a:rPr lang="cs-CZ" sz="2000" dirty="0" smtClean="0"/>
              <a:t>nedotčeny=jejich </a:t>
            </a:r>
            <a:r>
              <a:rPr lang="cs-CZ" sz="2000" dirty="0"/>
              <a:t>subjektem </a:t>
            </a:r>
            <a:r>
              <a:rPr lang="cs-CZ" sz="2000" dirty="0" smtClean="0"/>
              <a:t>původní z.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Zaměstnanec neoprávněně propuštěný </a:t>
            </a:r>
            <a:r>
              <a:rPr lang="cs-CZ" sz="2000" dirty="0"/>
              <a:t>krátce před přechodem </a:t>
            </a:r>
            <a:r>
              <a:rPr lang="cs-CZ" sz="2000" dirty="0" err="1"/>
              <a:t>P&amp;Po</a:t>
            </a:r>
            <a:r>
              <a:rPr lang="cs-CZ" sz="2000" dirty="0"/>
              <a:t> </a:t>
            </a:r>
            <a:r>
              <a:rPr lang="cs-CZ" sz="2000" dirty="0" smtClean="0"/>
              <a:t>a </a:t>
            </a:r>
            <a:r>
              <a:rPr lang="cs-CZ" sz="2000" dirty="0"/>
              <a:t>nebyl převzat novým zaměstnavatelem, se může dovolávat svých nároků vůči přejímajícímu </a:t>
            </a:r>
            <a:r>
              <a:rPr lang="cs-CZ" sz="2000" dirty="0" smtClean="0"/>
              <a:t>z. (SDEU-</a:t>
            </a:r>
            <a:r>
              <a:rPr lang="cs-CZ" sz="2000" i="1" dirty="0" err="1" smtClean="0"/>
              <a:t>Dethier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Equipement</a:t>
            </a:r>
            <a:r>
              <a:rPr lang="cs-CZ" sz="2000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Přecházejí zaměstnanci </a:t>
            </a:r>
            <a:r>
              <a:rPr lang="cs-CZ" sz="2000" dirty="0"/>
              <a:t>v pracovním </a:t>
            </a:r>
            <a:r>
              <a:rPr lang="cs-CZ" sz="2000" dirty="0" smtClean="0"/>
              <a:t>poměru hlavním i vedlejším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74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87288"/>
            <a:ext cx="8229600" cy="725488"/>
          </a:xfrm>
        </p:spPr>
        <p:txBody>
          <a:bodyPr/>
          <a:lstStyle/>
          <a:p>
            <a:r>
              <a:rPr lang="cs-CZ" sz="2400" b="1" cap="small" dirty="0"/>
              <a:t>Praktický </a:t>
            </a:r>
            <a:r>
              <a:rPr lang="cs-CZ" sz="2400" b="1" cap="small" dirty="0" smtClean="0"/>
              <a:t>příklad I</a:t>
            </a:r>
            <a:endParaRPr lang="cs-CZ" sz="2400" b="1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smtClean="0"/>
              <a:t>Prodávající chce převést na kupujícího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Courier New" pitchFamily="49" charset="0"/>
              <a:buChar char="o"/>
            </a:pPr>
            <a:r>
              <a:rPr lang="cs-CZ" sz="2000" dirty="0" smtClean="0"/>
              <a:t>Část </a:t>
            </a:r>
            <a:r>
              <a:rPr lang="cs-CZ" sz="2000" dirty="0" smtClean="0"/>
              <a:t>závodu </a:t>
            </a:r>
            <a:r>
              <a:rPr lang="cs-CZ" sz="2000" dirty="0" smtClean="0"/>
              <a:t>společnosti A – divizi X výroby čistících prostředků v Třinci,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Courier New" pitchFamily="49" charset="0"/>
              <a:buChar char="o"/>
            </a:pPr>
            <a:r>
              <a:rPr lang="cs-CZ" sz="2000" dirty="0" smtClean="0"/>
              <a:t>Veškerý majetek divize X, smluvní vztahy z portfolia zákazníků se sídlem v Rakousku a know-how,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Courier New" pitchFamily="49" charset="0"/>
              <a:buChar char="o"/>
            </a:pPr>
            <a:r>
              <a:rPr lang="cs-CZ" sz="2000" dirty="0" smtClean="0"/>
              <a:t>Celý </a:t>
            </a:r>
            <a:r>
              <a:rPr lang="cs-CZ" sz="2000" dirty="0" smtClean="0"/>
              <a:t>závod </a:t>
            </a:r>
            <a:r>
              <a:rPr lang="cs-CZ" sz="2000" dirty="0" smtClean="0"/>
              <a:t>společnosti A,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Courier New" pitchFamily="49" charset="0"/>
              <a:buChar char="o"/>
            </a:pPr>
            <a:r>
              <a:rPr lang="cs-CZ" sz="2000" dirty="0" smtClean="0"/>
              <a:t>Pouze hmotný majetek – počítače.</a:t>
            </a:r>
          </a:p>
          <a:p>
            <a:pPr marL="363538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 smtClean="0"/>
              <a:t>Ve kterém případě přejdou na kupujícího i zaměstnanci?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2000" dirty="0" err="1" smtClean="0"/>
              <a:t>Closing</a:t>
            </a:r>
            <a:r>
              <a:rPr lang="cs-CZ" sz="2000" dirty="0" smtClean="0"/>
              <a:t> transakce (převod </a:t>
            </a:r>
            <a:r>
              <a:rPr lang="cs-CZ" sz="2000" dirty="0" smtClean="0"/>
              <a:t>závodu) </a:t>
            </a:r>
            <a:r>
              <a:rPr lang="cs-CZ" sz="2000" dirty="0" smtClean="0"/>
              <a:t>je 3. 6., výplatní den je 15. 6. Který zaměstnavatel uhradí (i) zaměstnancům mzdy, (</a:t>
            </a:r>
            <a:r>
              <a:rPr lang="cs-CZ" sz="2000" dirty="0" err="1" smtClean="0"/>
              <a:t>ii</a:t>
            </a:r>
            <a:r>
              <a:rPr lang="cs-CZ" sz="2000" dirty="0" smtClean="0"/>
              <a:t>) povinné odvody a (</a:t>
            </a:r>
            <a:r>
              <a:rPr lang="cs-CZ" sz="2000" dirty="0" err="1" smtClean="0"/>
              <a:t>iii</a:t>
            </a:r>
            <a:r>
              <a:rPr lang="cs-CZ" sz="2000" dirty="0" smtClean="0"/>
              <a:t>) zajistí srážky ze mzdy atd.?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492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166"/>
            <a:ext cx="8856984" cy="576610"/>
          </a:xfrm>
        </p:spPr>
        <p:txBody>
          <a:bodyPr/>
          <a:lstStyle/>
          <a:p>
            <a:r>
              <a:rPr lang="cs-CZ" sz="2400" b="1" cap="small" dirty="0" err="1"/>
              <a:t>Asset</a:t>
            </a:r>
            <a:r>
              <a:rPr lang="cs-CZ" sz="2400" b="1" cap="small" dirty="0"/>
              <a:t> </a:t>
            </a:r>
            <a:r>
              <a:rPr lang="cs-CZ" sz="2400" b="1" cap="small" dirty="0" err="1"/>
              <a:t>Deal</a:t>
            </a:r>
            <a:r>
              <a:rPr lang="cs-CZ" sz="2400" b="1" cap="small" dirty="0"/>
              <a:t> – </a:t>
            </a:r>
            <a:r>
              <a:rPr lang="cs-CZ" sz="2400" b="1" cap="small" dirty="0" smtClean="0"/>
              <a:t>informační a projednací povinnost </a:t>
            </a:r>
            <a:br>
              <a:rPr lang="cs-CZ" sz="2400" b="1" cap="small" dirty="0" smtClean="0"/>
            </a:br>
            <a:r>
              <a:rPr lang="cs-CZ" sz="2400" b="1" cap="small" dirty="0" smtClean="0"/>
              <a:t>(§ 339 ZP) I</a:t>
            </a:r>
            <a:endParaRPr lang="cs-CZ" sz="2400" cap="small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95933"/>
            <a:ext cx="8229600" cy="4785395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1600" b="1" dirty="0"/>
              <a:t>KDO</a:t>
            </a:r>
            <a:r>
              <a:rPr lang="cs-CZ" sz="1600" dirty="0"/>
              <a:t> </a:t>
            </a:r>
            <a:r>
              <a:rPr lang="cs-CZ" sz="1600" dirty="0" smtClean="0"/>
              <a:t>- přejímající </a:t>
            </a:r>
            <a:r>
              <a:rPr lang="cs-CZ" sz="1600" dirty="0"/>
              <a:t>a </a:t>
            </a:r>
            <a:r>
              <a:rPr lang="cs-CZ" sz="1600" dirty="0" smtClean="0"/>
              <a:t>převádějící z.</a:t>
            </a:r>
            <a:endParaRPr lang="cs-CZ" sz="1600" dirty="0"/>
          </a:p>
          <a:p>
            <a:pPr marL="342900" lvl="2" indent="-342900">
              <a:spcBef>
                <a:spcPts val="600"/>
              </a:spcBef>
              <a:spcAft>
                <a:spcPts val="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1600" b="1" dirty="0" smtClean="0"/>
              <a:t>KOHO</a:t>
            </a:r>
            <a:r>
              <a:rPr lang="cs-CZ" sz="1600" dirty="0" smtClean="0"/>
              <a:t> - odborovou </a:t>
            </a:r>
            <a:r>
              <a:rPr lang="cs-CZ" sz="1600" dirty="0"/>
              <a:t>organizaci a radu zaměstnanců, resp. zaměstnance, kteří budou převodem přímo dotčeni</a:t>
            </a:r>
            <a:endParaRPr lang="cs-CZ" sz="1600" b="1" dirty="0"/>
          </a:p>
          <a:p>
            <a:pPr marL="342900" lvl="2" indent="-342900">
              <a:spcBef>
                <a:spcPts val="600"/>
              </a:spcBef>
              <a:spcAft>
                <a:spcPts val="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1600" b="1" dirty="0" smtClean="0"/>
              <a:t>CO - </a:t>
            </a:r>
            <a:r>
              <a:rPr lang="cs-CZ" sz="1600" dirty="0" smtClean="0"/>
              <a:t>informovat a </a:t>
            </a:r>
            <a:r>
              <a:rPr lang="cs-CZ" sz="1600" dirty="0"/>
              <a:t>projednat s nimi za účelem dosažení </a:t>
            </a:r>
            <a:r>
              <a:rPr lang="cs-CZ" sz="1600" dirty="0" smtClean="0"/>
              <a:t>shody</a:t>
            </a:r>
          </a:p>
          <a:p>
            <a:pPr marL="704850" indent="-342900"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714375" algn="l"/>
              </a:tabLst>
            </a:pPr>
            <a:r>
              <a:rPr lang="cs-CZ" sz="1600" dirty="0" smtClean="0"/>
              <a:t>stanovené nebo navrhované datum převodu,</a:t>
            </a:r>
          </a:p>
          <a:p>
            <a:pPr marL="714375" indent="-352425"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714375" algn="l"/>
              </a:tabLst>
            </a:pPr>
            <a:r>
              <a:rPr lang="cs-CZ" sz="1600" dirty="0" smtClean="0"/>
              <a:t>důvody </a:t>
            </a:r>
            <a:r>
              <a:rPr lang="cs-CZ" sz="1600" dirty="0"/>
              <a:t>převodu,</a:t>
            </a:r>
          </a:p>
          <a:p>
            <a:pPr marL="714375" indent="-352425"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714375" algn="l"/>
              </a:tabLst>
            </a:pPr>
            <a:r>
              <a:rPr lang="cs-CZ" sz="1600" dirty="0" smtClean="0"/>
              <a:t>právní</a:t>
            </a:r>
            <a:r>
              <a:rPr lang="cs-CZ" sz="1600" dirty="0"/>
              <a:t>, ekonomické a sociální důsledky převodu pro zaměstnance,</a:t>
            </a:r>
          </a:p>
          <a:p>
            <a:pPr marL="714375" indent="-352425"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714375" algn="l"/>
              </a:tabLst>
            </a:pPr>
            <a:r>
              <a:rPr lang="cs-CZ" sz="1600" dirty="0" smtClean="0"/>
              <a:t>připravovaná </a:t>
            </a:r>
            <a:r>
              <a:rPr lang="cs-CZ" sz="1600" dirty="0"/>
              <a:t>opatření ve vztahu k zaměstnancům.</a:t>
            </a:r>
          </a:p>
          <a:p>
            <a:pPr marL="342900" lvl="2" indent="-342900">
              <a:spcBef>
                <a:spcPts val="600"/>
              </a:spcBef>
              <a:spcAft>
                <a:spcPts val="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1600" b="1" dirty="0" smtClean="0"/>
              <a:t>KDY</a:t>
            </a:r>
            <a:endParaRPr lang="cs-CZ" sz="1600" b="1" dirty="0"/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A50136"/>
              </a:buClr>
              <a:buFont typeface="Courier New" pitchFamily="49" charset="0"/>
              <a:buChar char="o"/>
            </a:pPr>
            <a:r>
              <a:rPr lang="cs-CZ" sz="1600" dirty="0"/>
              <a:t>Přede dnem nabytí účinnosti přechodu </a:t>
            </a:r>
            <a:r>
              <a:rPr lang="cs-CZ" sz="1600" dirty="0" err="1"/>
              <a:t>P&amp;Po</a:t>
            </a:r>
            <a:r>
              <a:rPr lang="cs-CZ" sz="1600" dirty="0"/>
              <a:t> z </a:t>
            </a:r>
            <a:r>
              <a:rPr lang="cs-CZ" sz="1600" dirty="0" err="1"/>
              <a:t>pracpr</a:t>
            </a:r>
            <a:r>
              <a:rPr lang="cs-CZ" sz="1600" dirty="0"/>
              <a:t>. vztahů k jinému zaměstnavateli a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A50136"/>
              </a:buClr>
              <a:buFont typeface="Courier New" pitchFamily="49" charset="0"/>
              <a:buChar char="o"/>
            </a:pPr>
            <a:r>
              <a:rPr lang="cs-CZ" sz="1600" dirty="0"/>
              <a:t>v dostatečném časovém předstihu, nejpozději 30 dnů před přechodem </a:t>
            </a:r>
            <a:r>
              <a:rPr lang="cs-CZ" sz="1600" dirty="0" err="1"/>
              <a:t>P&amp;Po</a:t>
            </a:r>
            <a:r>
              <a:rPr lang="cs-CZ" sz="1600" dirty="0"/>
              <a:t> k jinému zaměstnavateli</a:t>
            </a:r>
          </a:p>
          <a:p>
            <a:pPr>
              <a:spcBef>
                <a:spcPts val="600"/>
              </a:spcBef>
              <a:spcAft>
                <a:spcPts val="0"/>
              </a:spcAft>
              <a:buClr>
                <a:srgbClr val="A50136"/>
              </a:buClr>
              <a:buFont typeface="Arial" pitchFamily="34" charset="0"/>
              <a:buChar char="•"/>
            </a:pPr>
            <a:r>
              <a:rPr lang="cs-CZ" sz="1600" b="1" dirty="0" smtClean="0"/>
              <a:t>JAK?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A50136"/>
              </a:buClr>
              <a:buFont typeface="Courier New" pitchFamily="49" charset="0"/>
              <a:buChar char="o"/>
            </a:pPr>
            <a:r>
              <a:rPr lang="cs-CZ" sz="1600" dirty="0"/>
              <a:t>Písemná forma?</a:t>
            </a:r>
          </a:p>
          <a:p>
            <a:pPr marL="3429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endParaRPr lang="cs-CZ" sz="16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556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999381"/>
            <a:ext cx="8229600" cy="2509739"/>
          </a:xfrm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Sankce za </a:t>
            </a:r>
            <a:r>
              <a:rPr lang="cs-CZ" sz="2400" dirty="0" smtClean="0"/>
              <a:t>porušení – zákon o inspekci práce</a:t>
            </a:r>
            <a:endParaRPr lang="cs-CZ" sz="2400" dirty="0"/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Problém „rychlých transakcí“ </a:t>
            </a:r>
            <a:r>
              <a:rPr lang="cs-CZ" sz="2400" dirty="0" smtClean="0"/>
              <a:t>kratších než 30 dnů – jak splnit informační a projednací povinnost ?</a:t>
            </a:r>
            <a:endParaRPr lang="cs-CZ" sz="2400" dirty="0"/>
          </a:p>
          <a:p>
            <a:pPr marL="363537" lvl="2" indent="0"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8</a:t>
            </a:fld>
            <a:endParaRPr lang="sk-SK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95536" y="836166"/>
            <a:ext cx="8229600" cy="576610"/>
          </a:xfrm>
        </p:spPr>
        <p:txBody>
          <a:bodyPr/>
          <a:lstStyle/>
          <a:p>
            <a:r>
              <a:rPr lang="cs-CZ" sz="2400" b="1" cap="small" dirty="0" err="1"/>
              <a:t>Asset</a:t>
            </a:r>
            <a:r>
              <a:rPr lang="cs-CZ" sz="2400" b="1" cap="small" dirty="0"/>
              <a:t> </a:t>
            </a:r>
            <a:r>
              <a:rPr lang="cs-CZ" sz="2400" b="1" cap="small" dirty="0" err="1"/>
              <a:t>Deal</a:t>
            </a:r>
            <a:r>
              <a:rPr lang="cs-CZ" sz="2400" b="1" cap="small" dirty="0"/>
              <a:t> – </a:t>
            </a:r>
            <a:r>
              <a:rPr lang="cs-CZ" sz="2400" b="1" cap="small" dirty="0" smtClean="0"/>
              <a:t>informační a projednací </a:t>
            </a:r>
            <a:r>
              <a:rPr lang="cs-CZ" sz="2400" b="1" cap="small" dirty="0"/>
              <a:t>povinnost </a:t>
            </a:r>
            <a:r>
              <a:rPr lang="cs-CZ" sz="2400" b="1" cap="small" dirty="0" smtClean="0"/>
              <a:t/>
            </a:r>
            <a:br>
              <a:rPr lang="cs-CZ" sz="2400" b="1" cap="small" dirty="0" smtClean="0"/>
            </a:br>
            <a:r>
              <a:rPr lang="cs-CZ" sz="2400" b="1" cap="small" dirty="0" smtClean="0"/>
              <a:t>(§ </a:t>
            </a:r>
            <a:r>
              <a:rPr lang="cs-CZ" sz="2400" b="1" cap="small" dirty="0"/>
              <a:t>339 ZP</a:t>
            </a:r>
            <a:r>
              <a:rPr lang="cs-CZ" sz="2400" b="1" cap="small" dirty="0" smtClean="0"/>
              <a:t>) II</a:t>
            </a:r>
            <a:endParaRPr lang="cs-CZ" sz="2400" cap="small" dirty="0"/>
          </a:p>
        </p:txBody>
      </p:sp>
    </p:spTree>
    <p:extLst>
      <p:ext uri="{BB962C8B-B14F-4D97-AF65-F5344CB8AC3E}">
        <p14:creationId xmlns:p14="http://schemas.microsoft.com/office/powerpoint/2010/main" val="14855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59296"/>
            <a:ext cx="8229600" cy="725488"/>
          </a:xfrm>
        </p:spPr>
        <p:txBody>
          <a:bodyPr/>
          <a:lstStyle/>
          <a:p>
            <a:r>
              <a:rPr lang="cs-CZ" sz="2400" b="1" cap="small" dirty="0" err="1"/>
              <a:t>Asset</a:t>
            </a:r>
            <a:r>
              <a:rPr lang="cs-CZ" sz="2400" b="1" cap="small" dirty="0"/>
              <a:t> </a:t>
            </a:r>
            <a:r>
              <a:rPr lang="cs-CZ" sz="2400" b="1" cap="small" dirty="0" err="1"/>
              <a:t>Deal</a:t>
            </a:r>
            <a:r>
              <a:rPr lang="cs-CZ" sz="2400" b="1" cap="small" dirty="0"/>
              <a:t> – možnost </a:t>
            </a:r>
            <a:r>
              <a:rPr lang="cs-CZ" sz="2400" b="1" cap="small" dirty="0" smtClean="0"/>
              <a:t>výpovědi ze strany zaměstnance - § 51a ZP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60240"/>
            <a:ext cx="8229600" cy="3629000"/>
          </a:xfrm>
        </p:spPr>
        <p:txBody>
          <a:bodyPr/>
          <a:lstStyle/>
          <a:p>
            <a:pPr marL="361950" lvl="2" indent="-361950">
              <a:buClr>
                <a:srgbClr val="A50136"/>
              </a:buClr>
              <a:buFont typeface="Arial" panose="020B0604020202020204" pitchFamily="34" charset="0"/>
              <a:buChar char="•"/>
            </a:pPr>
            <a:r>
              <a:rPr lang="cs-CZ" sz="2400" u="sng" dirty="0"/>
              <a:t>Před účinností </a:t>
            </a:r>
            <a:r>
              <a:rPr lang="cs-CZ" sz="2400" dirty="0"/>
              <a:t>transakce - § 51a </a:t>
            </a:r>
            <a:r>
              <a:rPr lang="cs-CZ" sz="2400" dirty="0" smtClean="0"/>
              <a:t>ZP</a:t>
            </a:r>
          </a:p>
          <a:p>
            <a:pPr marL="361950" lvl="2" indent="-361950">
              <a:buClr>
                <a:srgbClr val="A50136"/>
              </a:buClr>
              <a:buFont typeface="Arial" panose="020B0604020202020204" pitchFamily="34" charset="0"/>
              <a:buChar char="•"/>
            </a:pPr>
            <a:r>
              <a:rPr lang="cs-CZ" sz="2400" u="sng" dirty="0" smtClean="0"/>
              <a:t>Výpověď </a:t>
            </a:r>
            <a:r>
              <a:rPr lang="cs-CZ" sz="2400" u="sng" dirty="0"/>
              <a:t>ze strany zaměstnance v souvislosti s přechodem </a:t>
            </a:r>
            <a:r>
              <a:rPr lang="cs-CZ" sz="2400" u="sng" dirty="0" err="1"/>
              <a:t>P&amp;Po</a:t>
            </a:r>
            <a:r>
              <a:rPr lang="cs-CZ" sz="2400" u="sng" dirty="0"/>
              <a:t> z pracovněprávních vztahů</a:t>
            </a:r>
          </a:p>
          <a:p>
            <a:pPr marL="361950" indent="-361950">
              <a:buNone/>
            </a:pPr>
            <a:r>
              <a:rPr lang="cs-CZ" sz="2400" dirty="0" smtClean="0"/>
              <a:t>→  konec </a:t>
            </a:r>
            <a:r>
              <a:rPr lang="cs-CZ" sz="2400" dirty="0"/>
              <a:t>pracovního poměru nejpozději dnem, který předchází dni nabytí účinnosti přechodu </a:t>
            </a:r>
            <a:r>
              <a:rPr lang="cs-CZ" sz="2400" dirty="0" err="1" smtClean="0"/>
              <a:t>P&amp;Po</a:t>
            </a:r>
            <a:r>
              <a:rPr lang="cs-CZ" sz="2400" dirty="0" smtClean="0"/>
              <a:t> – jediná zákonná výjimka ohledně délky výpovědní doby.</a:t>
            </a:r>
          </a:p>
          <a:p>
            <a:pPr marL="361950" indent="-361950">
              <a:buNone/>
            </a:pPr>
            <a:r>
              <a:rPr lang="cs-CZ" sz="2400" dirty="0"/>
              <a:t>→  bez nároku na odstupné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A7CD9-FDAF-4696-9174-22C8E67E0156}" type="slidenum">
              <a:rPr lang="sk-SK" smtClean="0"/>
              <a:pPr>
                <a:defRPr/>
              </a:pPr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30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ter_nabidka_prezentace_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muster_nabidka_prezentace_EN</Template>
  <TotalTime>3791</TotalTime>
  <Words>1652</Words>
  <Application>Microsoft Office PowerPoint</Application>
  <PresentationFormat>Předvádění na obrazovce (4:3)</PresentationFormat>
  <Paragraphs>165</Paragraphs>
  <Slides>21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muster_nabidka_prezentace_EN</vt:lpstr>
      <vt:lpstr>PRÁVO OBCHODNÍCH SPOLEČNOSTÍ V PRAXI</vt:lpstr>
      <vt:lpstr>Pracovněprávní aspekty akvizic a prodejů</vt:lpstr>
      <vt:lpstr>Proč nesmí být při transakcích opomenuti zaměstnanci</vt:lpstr>
      <vt:lpstr>Asset Deal – § 338 odst. 1 – 3 ZP</vt:lpstr>
      <vt:lpstr>Asset Deal – § 338 odst. 4 ZP </vt:lpstr>
      <vt:lpstr>Praktický příklad I</vt:lpstr>
      <vt:lpstr>Asset Deal – informační a projednací povinnost  (§ 339 ZP) I</vt:lpstr>
      <vt:lpstr>Asset Deal – informační a projednací povinnost  (§ 339 ZP) II</vt:lpstr>
      <vt:lpstr>Asset Deal – možnost výpovědi ze strany zaměstnance - § 51a ZP</vt:lpstr>
      <vt:lpstr>Asset Deal – možnost výpovědi</vt:lpstr>
      <vt:lpstr>Asset Deal – povinnosti vůči orgánům státní správy</vt:lpstr>
      <vt:lpstr>Share Deal – informační a projednací povinnost dle  § 278 ZP</vt:lpstr>
      <vt:lpstr>Share Deal</vt:lpstr>
      <vt:lpstr>Praktický příklad II</vt:lpstr>
      <vt:lpstr>Pracovněprávní Due Diligence </vt:lpstr>
      <vt:lpstr>Pracovněprávní Due Diligence  - nejčastější chyby</vt:lpstr>
      <vt:lpstr>Pracovněprávní Due Diligence  - způsoby řešení</vt:lpstr>
      <vt:lpstr>Dopad NOZ do oblasti pracovního práva</vt:lpstr>
      <vt:lpstr>Smlouva o výkonu funkce dle ZOK</vt:lpstr>
      <vt:lpstr>Domácí úkol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Zde vložte logo klienta, předtím ovšem vymažte tento objekt</dc:title>
  <dc:creator>Krejsa Jan</dc:creator>
  <cp:lastModifiedBy>Pleskova Veronika</cp:lastModifiedBy>
  <cp:revision>259</cp:revision>
  <cp:lastPrinted>2011-02-08T15:00:36Z</cp:lastPrinted>
  <dcterms:created xsi:type="dcterms:W3CDTF">2011-08-01T13:40:39Z</dcterms:created>
  <dcterms:modified xsi:type="dcterms:W3CDTF">2015-11-25T12:00:41Z</dcterms:modified>
</cp:coreProperties>
</file>