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9"/>
  </p:notesMasterIdLst>
  <p:sldIdLst>
    <p:sldId id="296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71" r:id="rId39"/>
    <p:sldId id="359" r:id="rId40"/>
    <p:sldId id="369" r:id="rId41"/>
    <p:sldId id="360" r:id="rId42"/>
    <p:sldId id="370" r:id="rId43"/>
    <p:sldId id="367" r:id="rId44"/>
    <p:sldId id="363" r:id="rId45"/>
    <p:sldId id="364" r:id="rId46"/>
    <p:sldId id="368" r:id="rId47"/>
    <p:sldId id="287" r:id="rId4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425" autoAdjust="0"/>
  </p:normalViewPr>
  <p:slideViewPr>
    <p:cSldViewPr>
      <p:cViewPr>
        <p:scale>
          <a:sx n="100" d="100"/>
          <a:sy n="100" d="100"/>
        </p:scale>
        <p:origin x="-130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E5CE8CF-3256-44B9-B4E4-F050D1E3B8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095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5F68374-D458-4126-ADAF-0DE390AA02B7}" type="slidenum">
              <a:rPr lang="cs-CZ" altLang="cs-CZ" smtClean="0"/>
              <a:pPr eaLnBrk="1" hangingPunct="1">
                <a:defRPr/>
              </a:pPr>
              <a:t>1</a:t>
            </a:fld>
            <a:endParaRPr lang="cs-CZ" alt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5F6E86F-6DD5-4709-9D31-16D1F63B5A3D}" type="slidenum">
              <a:rPr lang="cs-CZ" altLang="cs-CZ" smtClean="0"/>
              <a:pPr eaLnBrk="1" hangingPunct="1">
                <a:defRPr/>
              </a:pPr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070F37-BA84-4BBC-BC5A-A88A513D220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FE9702-94C5-4A05-B5BE-62B25AA42AB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254BE4-D752-4B22-83CA-DBBD646CB78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9D1299-9706-4C07-8716-1575B2F4F1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8F6F42-0895-4CE9-9EEC-77D22C3BC52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2AAC5-65EF-4996-A5A8-311209E01462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5033B-9EA5-4900-B2A4-F0078D1D5B1F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2DE1B7-F6B3-475E-BE1F-D26FDB9915D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E2471-EF4C-4494-81ED-C42CD25B7069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D994990-F334-42DD-9768-E30EE01028EA}" type="slidenum">
              <a:rPr lang="cs-CZ" altLang="cs-CZ" smtClean="0"/>
              <a:pPr eaLnBrk="1" hangingPunct="1">
                <a:defRPr/>
              </a:pPr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ADC74B-3985-4C42-A7D5-377D1287770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51B41-B5C2-4621-A3B1-3C7632E8601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D16B0E-8312-4B73-BF7C-AA70FBB2D9B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85033A-FA5E-4D51-9523-8039227FAD7D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9DBDD8-FBE6-4732-9C7B-6378BBFE4AF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B56293-F82E-414F-9F5C-6DDAABD7DE81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C09E4-E6C9-4FE4-9B85-DBD17B8B891D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4251A8-5C93-4709-8AED-6E8E20B169E1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6F284-4EC1-4EAA-A2BB-5467AC5F92A6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A1F412-BCAB-4D91-B228-BACDEFE5D63A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FDC8937-BF6F-4F1A-B7A1-F385EA50FF5F}" type="slidenum">
              <a:rPr lang="cs-CZ" altLang="cs-CZ" smtClean="0"/>
              <a:pPr eaLnBrk="1" hangingPunct="1">
                <a:defRPr/>
              </a:pPr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50D467-65EC-459D-A8CE-14E2C3E8BDC1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657C84-CBB5-43F8-8D98-8777A8EDE13E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80087CD-4EFC-4118-9A7F-0DA5DE3D09D3}" type="slidenum">
              <a:rPr lang="cs-CZ" altLang="cs-CZ" smtClean="0"/>
              <a:pPr eaLnBrk="1" hangingPunct="1">
                <a:defRPr/>
              </a:pPr>
              <a:t>46</a:t>
            </a:fld>
            <a:endParaRPr lang="cs-CZ" altLang="cs-CZ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E6F96BD-0273-4CE0-BF52-5001E47142D0}" type="slidenum">
              <a:rPr lang="cs-CZ" altLang="cs-CZ" smtClean="0"/>
              <a:pPr eaLnBrk="1" hangingPunct="1">
                <a:defRPr/>
              </a:pPr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54D0219-1CFC-40E2-B6CE-DCD5ED4FC233}" type="slidenum">
              <a:rPr lang="cs-CZ" altLang="cs-CZ" smtClean="0"/>
              <a:pPr eaLnBrk="1" hangingPunct="1">
                <a:defRPr/>
              </a:pPr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579D4CE-40B4-402C-A11B-B582D825814C}" type="slidenum">
              <a:rPr lang="cs-CZ" altLang="cs-CZ" smtClean="0"/>
              <a:pPr eaLnBrk="1" hangingPunct="1">
                <a:defRPr/>
              </a:pPr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F03F79A-ECE3-4299-94D4-3062BBA31A00}" type="slidenum">
              <a:rPr lang="cs-CZ" altLang="cs-CZ" smtClean="0"/>
              <a:pPr eaLnBrk="1" hangingPunct="1">
                <a:defRPr/>
              </a:pPr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25AA655-3C82-4C2C-9DC1-498D2516B63E}" type="slidenum">
              <a:rPr lang="cs-CZ" altLang="cs-CZ" smtClean="0"/>
              <a:pPr eaLnBrk="1" hangingPunct="1">
                <a:defRPr/>
              </a:pPr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9B7BA65-16E4-42C0-B5E9-06167E7570D2}" type="slidenum">
              <a:rPr lang="cs-CZ" altLang="cs-CZ" smtClean="0"/>
              <a:pPr eaLnBrk="1" hangingPunct="1">
                <a:defRPr/>
              </a:pPr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9F6FD-ABC9-40F7-916E-C33410190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43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83C8C-A2A7-4C07-9F4D-0ACC8A3EA9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51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EADD0-FBC6-447B-A901-F99E178397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3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7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E5E27-7A6D-4B19-90F5-435283DC0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065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FE23E-BD46-4A06-ABCB-6753C0477FF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55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09DC2-7462-4FDF-A943-8ADCF89C965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273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5F0D0-DC05-40A4-BA42-249DF8783D7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495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40777-EE35-4EB4-8B33-461E060B450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636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AC653-D192-48D0-9CEC-27868225D1C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133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3B2F-F2B5-42C1-9B3B-4FF05A51657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879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754F0-4681-4447-B2D2-F5137B875C8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00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998A9-7B14-4089-971A-D5D5966213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085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A87FC-1AF6-4AFD-942C-FF5721BFBE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745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E64C9-E70F-49AC-B69B-7BEDE65466E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986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CBF09-9AC8-415E-9F3B-99391478E74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33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26717-13E4-4329-A0F4-12BF877CE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74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9B59E-428F-4D02-AA5C-F7B1360AE52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59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9EB4-D6CE-4953-9AA5-F1F688249C7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48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17DD0-5493-4C8C-9E62-F6C6FA27DE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8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CE325-7F8D-4CE2-82E2-E39E688E30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85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08935-96C5-4963-8B61-0BF5F21638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50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5D2D-FE15-4D5D-BAD2-DB9165B138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7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870CAC4-1377-4D79-A2C5-D0A9B7BB374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16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D0D2A742-5BC7-4189-A903-5FE18145F1C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 smtClean="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056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odk2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odk2/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.cz/cz/ppov/lrv/dokumenty/legislativni-pravidla-vlady-91209/" TargetMode="External"/><Relationship Id="rId2" Type="http://schemas.openxmlformats.org/officeDocument/2006/relationships/hyperlink" Target="http://www.mvcr.cz/odk2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apps.odok.cz/kpl-news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2344738" y="3417888"/>
            <a:ext cx="551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b="1">
                <a:latin typeface="Arial" charset="0"/>
              </a:rPr>
              <a:t>Tvorba práva místní správy</a:t>
            </a:r>
            <a:endParaRPr lang="cs-CZ" altLang="cs-CZ" sz="3200">
              <a:latin typeface="Arial" charset="0"/>
            </a:endParaRP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6248400" y="5410200"/>
            <a:ext cx="1935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latin typeface="Arial" charset="0"/>
              </a:rPr>
              <a:t>Mgr. Jiří Plachý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Ústavní základy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/>
              <a:t>Čl. 104 odst.3 Ústavy – obce mohou v mezích své působnosti vydávat obecně závazné vyhlášky</a:t>
            </a:r>
          </a:p>
          <a:p>
            <a:pPr algn="just">
              <a:defRPr/>
            </a:pPr>
            <a:r>
              <a:rPr lang="cs-CZ" sz="1800" dirty="0" smtClean="0"/>
              <a:t>Čl. 79 odst. 3 Ústavy – ministerstva, jiné správní úřady a orgány územní samosprávy mohou na základě a v mezích zákona vydávat právní předpisy, jsou-li k tomu zákonem zmocněny.</a:t>
            </a:r>
          </a:p>
          <a:p>
            <a:pPr algn="just">
              <a:defRPr/>
            </a:pPr>
            <a:endParaRPr lang="cs-CZ" sz="1800" dirty="0" smtClean="0"/>
          </a:p>
          <a:p>
            <a:pPr algn="just">
              <a:defRPr/>
            </a:pPr>
            <a:r>
              <a:rPr lang="cs-CZ" sz="1800" dirty="0" smtClean="0"/>
              <a:t>Čl. 104 odst. 3 – Hlava VII. – </a:t>
            </a:r>
            <a:r>
              <a:rPr lang="cs-CZ" sz="1800" dirty="0" smtClean="0">
                <a:solidFill>
                  <a:schemeClr val="accent6"/>
                </a:solidFill>
              </a:rPr>
              <a:t>Územní samospráva </a:t>
            </a:r>
            <a:r>
              <a:rPr lang="cs-CZ" sz="1800" dirty="0" smtClean="0"/>
              <a:t>			      Čl. 79 odst. 3 – Hlava III. – </a:t>
            </a:r>
            <a:r>
              <a:rPr lang="cs-CZ" sz="1800" dirty="0" smtClean="0">
                <a:solidFill>
                  <a:schemeClr val="accent6"/>
                </a:solidFill>
              </a:rPr>
              <a:t>Moc výkonná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 smtClean="0"/>
          </a:p>
          <a:p>
            <a:pPr algn="just">
              <a:defRPr/>
            </a:pPr>
            <a:r>
              <a:rPr lang="cs-CZ" sz="1800" dirty="0" smtClean="0"/>
              <a:t>Samospráva – </a:t>
            </a:r>
            <a:r>
              <a:rPr lang="cs-CZ" sz="1800" dirty="0" smtClean="0">
                <a:solidFill>
                  <a:schemeClr val="accent6"/>
                </a:solidFill>
              </a:rPr>
              <a:t>samostatná působnost </a:t>
            </a:r>
            <a:r>
              <a:rPr lang="cs-CZ" sz="1800" dirty="0" smtClean="0"/>
              <a:t>			             Státní správa – </a:t>
            </a:r>
            <a:r>
              <a:rPr lang="cs-CZ" sz="1800" dirty="0" smtClean="0">
                <a:solidFill>
                  <a:schemeClr val="accent6"/>
                </a:solidFill>
              </a:rPr>
              <a:t>přenesená působnost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 smtClean="0"/>
          </a:p>
          <a:p>
            <a:pPr algn="just">
              <a:defRPr/>
            </a:pPr>
            <a:r>
              <a:rPr lang="cs-CZ" sz="1800" dirty="0" smtClean="0">
                <a:solidFill>
                  <a:schemeClr val="accent6"/>
                </a:solidFill>
              </a:rPr>
              <a:t>Obecně závazné vyhlášky</a:t>
            </a:r>
            <a:r>
              <a:rPr lang="cs-CZ" sz="1800" dirty="0" smtClean="0"/>
              <a:t>				               </a:t>
            </a:r>
            <a:r>
              <a:rPr lang="cs-CZ" sz="1800" dirty="0" smtClean="0">
                <a:solidFill>
                  <a:schemeClr val="accent6"/>
                </a:solidFill>
              </a:rPr>
              <a:t>Nařízení</a:t>
            </a:r>
            <a:r>
              <a:rPr lang="cs-CZ" sz="1800" dirty="0" smtClean="0"/>
              <a:t> (§ 11 zákona o obcích, § 7 zákona o krajích)</a:t>
            </a:r>
          </a:p>
          <a:p>
            <a:pPr algn="just">
              <a:defRPr/>
            </a:pPr>
            <a:endParaRPr lang="cs-CZ" sz="1800" dirty="0" smtClean="0"/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900113" y="990600"/>
            <a:ext cx="7772400" cy="5486400"/>
          </a:xfrm>
        </p:spPr>
        <p:txBody>
          <a:bodyPr/>
          <a:lstStyle/>
          <a:p>
            <a:pPr algn="just">
              <a:defRPr/>
            </a:pPr>
            <a:r>
              <a:rPr lang="cs-CZ" altLang="cs-CZ" b="1" dirty="0" smtClean="0">
                <a:solidFill>
                  <a:schemeClr val="accent6"/>
                </a:solidFill>
              </a:rPr>
              <a:t>výkon státní správy</a:t>
            </a:r>
            <a:r>
              <a:rPr lang="cs-CZ" altLang="cs-CZ" dirty="0" smtClean="0">
                <a:solidFill>
                  <a:schemeClr val="accent6"/>
                </a:solidFill>
              </a:rPr>
              <a:t>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	tj. v přenesené působnosti mohou obce a kraje vydávat právní předpisy na základě a v mezích zákona pouze v případě, jsou-li k tomu zákonem zmocněny. Vyžaduje se přímo zákonného zmocnění uvedeného v zákoně</a:t>
            </a:r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„</a:t>
            </a:r>
            <a:r>
              <a:rPr lang="cs-CZ" altLang="cs-CZ" sz="1600" dirty="0">
                <a:solidFill>
                  <a:schemeClr val="accent6"/>
                </a:solidFill>
              </a:rPr>
              <a:t>Nařízení</a:t>
            </a:r>
            <a:r>
              <a:rPr lang="cs-CZ" altLang="cs-CZ" sz="1600" dirty="0"/>
              <a:t>“ (obce, kraje)</a:t>
            </a:r>
          </a:p>
          <a:p>
            <a:pPr algn="just">
              <a:buFont typeface="Wingdings" pitchFamily="2" charset="2"/>
              <a:buNone/>
              <a:defRPr/>
            </a:pPr>
            <a:endParaRPr lang="cs-CZ" altLang="cs-CZ" sz="1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600" dirty="0" smtClean="0"/>
              <a:t>Charakter právotvorné činnosti: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altLang="cs-CZ" sz="1600" dirty="0" smtClean="0"/>
              <a:t>Podzákonný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altLang="cs-CZ" sz="1600" dirty="0" smtClean="0"/>
              <a:t>Výkonný 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altLang="cs-CZ" sz="1600" dirty="0" smtClean="0"/>
              <a:t>Nařizovací</a:t>
            </a:r>
          </a:p>
          <a:p>
            <a:pPr algn="just">
              <a:buFont typeface="Wingdings" pitchFamily="2" charset="2"/>
              <a:buNone/>
              <a:defRPr/>
            </a:pPr>
            <a:endParaRPr lang="cs-CZ" altLang="cs-CZ" sz="1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600" dirty="0" smtClean="0"/>
              <a:t>Odvozený právní předpis</a:t>
            </a:r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600" dirty="0" smtClean="0"/>
              <a:t>Nařízení musí </a:t>
            </a:r>
            <a:r>
              <a:rPr lang="cs-CZ" altLang="cs-CZ" sz="1600" dirty="0"/>
              <a:t>být v souladu se zákony a právními předpisy </a:t>
            </a:r>
            <a:r>
              <a:rPr lang="cs-CZ" altLang="cs-CZ" sz="1600" dirty="0" smtClean="0"/>
              <a:t>vydanými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600" dirty="0" smtClean="0"/>
              <a:t>vládou </a:t>
            </a:r>
            <a:r>
              <a:rPr lang="cs-CZ" altLang="cs-CZ" sz="1600" dirty="0"/>
              <a:t>a ústředními správními úřady.</a:t>
            </a:r>
            <a:endParaRPr lang="cs-CZ" altLang="cs-CZ" sz="1600" dirty="0" smtClean="0"/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900113" y="1295400"/>
            <a:ext cx="7772400" cy="4835525"/>
          </a:xfrm>
        </p:spPr>
        <p:txBody>
          <a:bodyPr/>
          <a:lstStyle/>
          <a:p>
            <a:pPr>
              <a:defRPr/>
            </a:pPr>
            <a:r>
              <a:rPr lang="cs-CZ" altLang="cs-CZ" b="1" dirty="0" smtClean="0">
                <a:solidFill>
                  <a:schemeClr val="accent6"/>
                </a:solidFill>
              </a:rPr>
              <a:t>výkon samosprávy</a:t>
            </a:r>
            <a:r>
              <a:rPr lang="cs-CZ" altLang="cs-CZ" u="sng" dirty="0" smtClean="0"/>
              <a:t>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	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	akcentován samosprávný charakter obcí a krajů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	Realizace vlastní samosprávné moci.</a:t>
            </a:r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Obecně </a:t>
            </a:r>
            <a:r>
              <a:rPr lang="cs-CZ" altLang="cs-CZ" sz="1800" dirty="0"/>
              <a:t>závazné vyhlášky </a:t>
            </a:r>
            <a:r>
              <a:rPr lang="cs-CZ" altLang="cs-CZ" sz="1800" dirty="0" smtClean="0"/>
              <a:t>musí </a:t>
            </a:r>
            <a:r>
              <a:rPr lang="cs-CZ" altLang="cs-CZ" sz="1800" dirty="0"/>
              <a:t>být v souladu se zákony</a:t>
            </a: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Ukládané povinnosti jen na základě zákona a v jeho mezích a jen při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cs-CZ" altLang="cs-CZ" sz="1800" dirty="0" smtClean="0"/>
              <a:t>zachování základních práv a svobod. (Srov. čl. 4 odst. 1 ZLPS)</a:t>
            </a:r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  <a:p>
            <a:pPr algn="just">
              <a:buFont typeface="Wingdings" pitchFamily="2" charset="2"/>
              <a:buNone/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Účast ÚSC na tvorbě zákonů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Aktivní legislativa </a:t>
            </a:r>
            <a:r>
              <a:rPr lang="cs-CZ" sz="1800" dirty="0" smtClean="0"/>
              <a:t>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			    </a:t>
            </a:r>
          </a:p>
          <a:p>
            <a:pPr>
              <a:defRPr/>
            </a:pPr>
            <a:r>
              <a:rPr lang="cs-CZ" sz="1800" dirty="0" smtClean="0"/>
              <a:t>čl</a:t>
            </a:r>
            <a:r>
              <a:rPr lang="cs-CZ" sz="1800" dirty="0"/>
              <a:t>. 41 odst. 2 </a:t>
            </a:r>
            <a:r>
              <a:rPr lang="cs-CZ" sz="1800" dirty="0" smtClean="0"/>
              <a:t>Ústavy                                                                      </a:t>
            </a:r>
            <a:r>
              <a:rPr lang="cs-CZ" sz="1800" i="1" dirty="0" smtClean="0"/>
              <a:t>Návrh </a:t>
            </a:r>
            <a:r>
              <a:rPr lang="cs-CZ" sz="1800" i="1" dirty="0"/>
              <a:t>zákona může podat poslanec, skupina poslanců, Senát, vláda nebo </a:t>
            </a:r>
            <a:r>
              <a:rPr lang="cs-CZ" sz="1800" i="1" dirty="0">
                <a:solidFill>
                  <a:schemeClr val="accent6"/>
                </a:solidFill>
              </a:rPr>
              <a:t>zastupitelstvo vyššího územního samosprávného celku</a:t>
            </a:r>
            <a:r>
              <a:rPr lang="cs-CZ" sz="1800" i="1" dirty="0" smtClean="0"/>
              <a:t>.</a:t>
            </a:r>
            <a:r>
              <a:rPr lang="cs-CZ" sz="1800" dirty="0"/>
              <a:t> </a:t>
            </a:r>
            <a:endParaRPr lang="cs-CZ" sz="1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Ust</a:t>
            </a:r>
            <a:r>
              <a:rPr lang="cs-CZ" sz="1800" dirty="0"/>
              <a:t>. § 35 odst. 2 a) zákona o </a:t>
            </a:r>
            <a:r>
              <a:rPr lang="cs-CZ" sz="1800" dirty="0" smtClean="0"/>
              <a:t>krajích                                      </a:t>
            </a:r>
            <a:r>
              <a:rPr lang="cs-CZ" sz="1800" i="1" dirty="0" smtClean="0"/>
              <a:t>Zastupitelstvu </a:t>
            </a:r>
            <a:r>
              <a:rPr lang="cs-CZ" sz="1800" i="1" dirty="0"/>
              <a:t>je vyhrazeno</a:t>
            </a: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 smtClean="0"/>
              <a:t>	a</a:t>
            </a:r>
            <a:r>
              <a:rPr lang="cs-CZ" sz="1800" i="1" dirty="0"/>
              <a:t>) předkládat návrhy zákonů Poslanecké </a:t>
            </a:r>
            <a:r>
              <a:rPr lang="cs-CZ" sz="1800" i="1" dirty="0" smtClean="0"/>
              <a:t>sněmovně,</a:t>
            </a:r>
            <a:r>
              <a:rPr lang="cs-CZ" sz="1800" dirty="0"/>
              <a:t> </a:t>
            </a:r>
            <a:r>
              <a:rPr lang="cs-CZ" sz="1800" dirty="0" smtClean="0"/>
              <a:t>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 </a:t>
            </a:r>
          </a:p>
          <a:p>
            <a:pPr>
              <a:defRPr/>
            </a:pPr>
            <a:r>
              <a:rPr lang="cs-CZ" sz="1800" dirty="0" smtClean="0"/>
              <a:t>Ust</a:t>
            </a:r>
            <a:r>
              <a:rPr lang="cs-CZ" sz="1800" dirty="0"/>
              <a:t>. § 59/2 a) o hlavním městě Praze </a:t>
            </a:r>
            <a:r>
              <a:rPr lang="cs-CZ" sz="1800" dirty="0" smtClean="0"/>
              <a:t>	 	                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 smtClean="0"/>
              <a:t>      Zastupitelstvu </a:t>
            </a:r>
            <a:r>
              <a:rPr lang="cs-CZ" sz="1800" i="1" dirty="0"/>
              <a:t>hlavního města Prahy je </a:t>
            </a:r>
            <a:r>
              <a:rPr lang="cs-CZ" sz="1800" i="1" dirty="0" smtClean="0"/>
              <a:t>vyhrazeno  			a</a:t>
            </a:r>
            <a:r>
              <a:rPr lang="cs-CZ" sz="1800" i="1" dirty="0"/>
              <a:t>) předkládat návrhy zákonů Poslanecké sněmovně,</a:t>
            </a: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Účast ÚSC na tvorbě zákonů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5240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Pasivní legislativa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>
                <a:solidFill>
                  <a:schemeClr val="accent6"/>
                </a:solidFill>
              </a:rPr>
              <a:t>kraje</a:t>
            </a:r>
            <a:r>
              <a:rPr lang="cs-CZ" sz="1800" dirty="0"/>
              <a:t>, </a:t>
            </a:r>
            <a:r>
              <a:rPr lang="cs-CZ" sz="1800" dirty="0">
                <a:solidFill>
                  <a:schemeClr val="accent6"/>
                </a:solidFill>
              </a:rPr>
              <a:t>hlavní město Praha</a:t>
            </a:r>
            <a:r>
              <a:rPr lang="cs-CZ" sz="1800" dirty="0"/>
              <a:t> a sdružení obcí s celostátní působností tzn. </a:t>
            </a:r>
            <a:r>
              <a:rPr lang="cs-CZ" sz="1800" dirty="0">
                <a:solidFill>
                  <a:schemeClr val="accent6"/>
                </a:solidFill>
              </a:rPr>
              <a:t>Svaz měst a obcí ČR</a:t>
            </a:r>
            <a:r>
              <a:rPr lang="cs-CZ" sz="1800" dirty="0"/>
              <a:t>, tzv. </a:t>
            </a:r>
            <a:r>
              <a:rPr lang="cs-CZ" sz="1800" dirty="0" smtClean="0">
                <a:solidFill>
                  <a:schemeClr val="accent6"/>
                </a:solidFill>
              </a:rPr>
              <a:t>připomínková místa</a:t>
            </a:r>
            <a:r>
              <a:rPr lang="cs-CZ" sz="1800" dirty="0" smtClean="0"/>
              <a:t> (čl. 5 odst. 1 písm. c) Legislativních pravidel vlády)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 smtClean="0"/>
              <a:t>Připomínkování vládních návrhů zákonů, ústavních zákonů, jestliže se dotýká jejich působnosti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/>
              <a:t>Ust. § 15 odst. 1 zákona o krajích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„</a:t>
            </a:r>
            <a:r>
              <a:rPr lang="cs-CZ" sz="1800" i="1" dirty="0"/>
              <a:t>kraj oprávněn vyjadřovat se k návrhům státních orgánů, které se dotýkají působnosti kraje. Státní orgány jsou povinny, pokud je to možné, předem projednat s krajem opatření dotýkající se působnosti kraje</a:t>
            </a:r>
            <a:r>
              <a:rPr lang="cs-CZ" sz="1800" dirty="0"/>
              <a:t>“</a:t>
            </a:r>
          </a:p>
          <a:p>
            <a:pPr>
              <a:defRPr/>
            </a:pPr>
            <a:r>
              <a:rPr lang="cs-CZ" sz="1800" dirty="0" smtClean="0"/>
              <a:t>Ust</a:t>
            </a:r>
            <a:r>
              <a:rPr lang="cs-CZ" sz="1800" dirty="0"/>
              <a:t>. § 13 odst. 1 zákona o obcích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„</a:t>
            </a:r>
            <a:r>
              <a:rPr lang="cs-CZ" sz="1800" i="1" dirty="0"/>
              <a:t>státní orgány a orgány kraje jsou povinny, pokud je to možné, předem projednat s obcí návrhy na opatření dotýkající se působnosti </a:t>
            </a:r>
            <a:r>
              <a:rPr lang="cs-CZ" sz="1800" i="1" dirty="0" smtClean="0"/>
              <a:t>obce</a:t>
            </a:r>
            <a:r>
              <a:rPr lang="cs-CZ" sz="1800" dirty="0" smtClean="0"/>
              <a:t>“</a:t>
            </a: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Tvorba nařízení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Čl. 79 Ústavy „ … </a:t>
            </a:r>
            <a:r>
              <a:rPr lang="cs-CZ" sz="1800" i="1" dirty="0" smtClean="0">
                <a:solidFill>
                  <a:schemeClr val="accent6"/>
                </a:solidFill>
              </a:rPr>
              <a:t>jsou-li </a:t>
            </a:r>
            <a:r>
              <a:rPr lang="cs-CZ" sz="1800" i="1" dirty="0">
                <a:solidFill>
                  <a:schemeClr val="accent6"/>
                </a:solidFill>
              </a:rPr>
              <a:t>k tomu zákonem </a:t>
            </a:r>
            <a:r>
              <a:rPr lang="cs-CZ" sz="1800" i="1" dirty="0" smtClean="0">
                <a:solidFill>
                  <a:schemeClr val="accent6"/>
                </a:solidFill>
              </a:rPr>
              <a:t>zmocněny </a:t>
            </a:r>
            <a:r>
              <a:rPr lang="cs-CZ" sz="1800" b="1" i="1" dirty="0" smtClean="0"/>
              <a:t>…“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	Nařízení ÚSC – obligatorní zákonné zmocnění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2000" dirty="0" smtClean="0">
                <a:solidFill>
                  <a:schemeClr val="accent6"/>
                </a:solidFill>
              </a:rPr>
              <a:t>Předpoklady </a:t>
            </a:r>
            <a:r>
              <a:rPr lang="cs-CZ" sz="2000" dirty="0">
                <a:solidFill>
                  <a:schemeClr val="accent6"/>
                </a:solidFill>
              </a:rPr>
              <a:t>pro zmocnění: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vůle zákonodárce otevřít prostor pro podzákonné právní předpisy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určitost a správnost zvolené formy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posouzení souladu podzákonných předpisů se zákonem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požadavky na zákonné zmocnění</a:t>
            </a:r>
          </a:p>
          <a:p>
            <a:pPr marL="0" indent="0" algn="ctr">
              <a:buNone/>
              <a:defRPr/>
            </a:pPr>
            <a:r>
              <a:rPr lang="cs-CZ" sz="1800" dirty="0">
                <a:solidFill>
                  <a:srgbClr val="FF0000"/>
                </a:solidFill>
              </a:rPr>
              <a:t>nařízení</a:t>
            </a:r>
          </a:p>
          <a:p>
            <a:pPr>
              <a:defRPr/>
            </a:pPr>
            <a:r>
              <a:rPr lang="cs-CZ" sz="1800" dirty="0"/>
              <a:t>Na základě zákona</a:t>
            </a:r>
          </a:p>
          <a:p>
            <a:pPr>
              <a:defRPr/>
            </a:pPr>
            <a:r>
              <a:rPr lang="cs-CZ" sz="1800" dirty="0"/>
              <a:t>K provedení zákona</a:t>
            </a:r>
          </a:p>
          <a:p>
            <a:pPr>
              <a:defRPr/>
            </a:pPr>
            <a:r>
              <a:rPr lang="cs-CZ" sz="1800" dirty="0"/>
              <a:t>V jeho mezích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Tvorba nařízení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Formulace textu zmocnění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2000" dirty="0"/>
              <a:t>označení orgánu</a:t>
            </a: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2000" dirty="0"/>
              <a:t>druh právního předpisu</a:t>
            </a: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2000" dirty="0"/>
              <a:t>vymezení okruhu úpravy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Tvorba – nařízení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00200"/>
            <a:ext cx="7772400" cy="4953000"/>
          </a:xfrm>
        </p:spPr>
        <p:txBody>
          <a:bodyPr/>
          <a:lstStyle/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Příklad zmocňovacího ustanovení v nařízení ÚSC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b="1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cs-CZ" sz="1800" dirty="0"/>
              <a:t>Zákon č. 13/1997 Sb., o pozemních komunikacích, ve znění pozdějších předpisů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r>
              <a:rPr lang="cs-CZ" sz="1800" dirty="0"/>
              <a:t>Ust. </a:t>
            </a:r>
            <a:r>
              <a:rPr lang="cs-CZ" sz="1800" dirty="0" smtClean="0"/>
              <a:t>§ 23 </a:t>
            </a:r>
            <a:r>
              <a:rPr lang="cs-CZ" sz="1800" dirty="0"/>
              <a:t>odst. </a:t>
            </a:r>
            <a:r>
              <a:rPr lang="cs-CZ" sz="1800" dirty="0" smtClean="0"/>
              <a:t>1 </a:t>
            </a:r>
            <a:r>
              <a:rPr lang="cs-CZ" sz="1800" dirty="0" err="1"/>
              <a:t>písm.a</a:t>
            </a:r>
            <a:r>
              <a:rPr lang="cs-CZ" sz="1800" dirty="0"/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/>
              <a:t> 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800" dirty="0"/>
              <a:t>„ </a:t>
            </a:r>
            <a:r>
              <a:rPr lang="cs-CZ" sz="1800" i="1" dirty="0"/>
              <a:t>§ 23</a:t>
            </a: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/>
              <a:t>	(1) Pro účely organizování dopravy na území obce může </a:t>
            </a:r>
            <a:r>
              <a:rPr lang="cs-CZ" sz="1800" i="1" dirty="0">
                <a:solidFill>
                  <a:schemeClr val="accent6"/>
                </a:solidFill>
              </a:rPr>
              <a:t>obec</a:t>
            </a:r>
            <a:r>
              <a:rPr lang="cs-CZ" sz="1800" i="1" dirty="0"/>
              <a:t> v </a:t>
            </a:r>
            <a:r>
              <a:rPr lang="cs-CZ" sz="1800" i="1" dirty="0">
                <a:solidFill>
                  <a:schemeClr val="accent6"/>
                </a:solidFill>
              </a:rPr>
              <a:t>nařízení obce</a:t>
            </a:r>
            <a:r>
              <a:rPr lang="cs-CZ" sz="1800" i="1" dirty="0"/>
              <a:t> vymezit </a:t>
            </a:r>
            <a:r>
              <a:rPr lang="cs-CZ" sz="1800" i="1" dirty="0">
                <a:solidFill>
                  <a:schemeClr val="accent6"/>
                </a:solidFill>
              </a:rPr>
              <a:t>oblasti obce</a:t>
            </a:r>
            <a:r>
              <a:rPr lang="cs-CZ" sz="1800" i="1" dirty="0"/>
              <a:t>, ve kterých lze místní komunikace nebo jejich určené úseky užít za cenu sjednanou v souladu s cenovými </a:t>
            </a:r>
            <a:r>
              <a:rPr lang="cs-CZ" sz="1800" i="1" dirty="0" smtClean="0"/>
              <a:t>předpisy</a:t>
            </a: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/>
              <a:t>a) </a:t>
            </a:r>
            <a:r>
              <a:rPr lang="cs-CZ" sz="1800" i="1" dirty="0">
                <a:solidFill>
                  <a:schemeClr val="accent6"/>
                </a:solidFill>
              </a:rPr>
              <a:t>k stání silničního motorového vozidla</a:t>
            </a:r>
            <a:r>
              <a:rPr lang="cs-CZ" sz="1800" i="1" dirty="0"/>
              <a:t> v obci na dobu časově omezenou, </a:t>
            </a:r>
            <a:r>
              <a:rPr lang="cs-CZ" sz="1800" i="1" dirty="0">
                <a:solidFill>
                  <a:srgbClr val="FF0000"/>
                </a:solidFill>
              </a:rPr>
              <a:t>nejvýše však na dobu 24 hodin</a:t>
            </a:r>
            <a:r>
              <a:rPr lang="cs-CZ" sz="1800" i="1" dirty="0"/>
              <a:t>,</a:t>
            </a:r>
            <a:r>
              <a:rPr lang="cs-CZ" sz="1800" dirty="0"/>
              <a:t>“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381000"/>
          </a:xfrm>
        </p:spPr>
        <p:txBody>
          <a:bodyPr/>
          <a:lstStyle/>
          <a:p>
            <a:pPr algn="ctr"/>
            <a:r>
              <a:rPr lang="cs-CZ" altLang="cs-CZ" sz="2400" smtClean="0"/>
              <a:t>Tvorba – obecně závazné vyhlášky ÚSC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47800"/>
            <a:ext cx="7772400" cy="5181600"/>
          </a:xfrm>
        </p:spPr>
        <p:txBody>
          <a:bodyPr/>
          <a:lstStyle/>
          <a:p>
            <a:pPr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Čl. 104 odst. 3 Ústavy  „… </a:t>
            </a:r>
            <a:r>
              <a:rPr lang="cs-CZ" sz="1800" i="1" dirty="0">
                <a:solidFill>
                  <a:schemeClr val="accent6"/>
                </a:solidFill>
              </a:rPr>
              <a:t>v mezích své </a:t>
            </a:r>
            <a:r>
              <a:rPr lang="cs-CZ" sz="1800" i="1" dirty="0" smtClean="0">
                <a:solidFill>
                  <a:schemeClr val="accent6"/>
                </a:solidFill>
              </a:rPr>
              <a:t>působnosti</a:t>
            </a:r>
            <a:r>
              <a:rPr lang="cs-CZ" sz="1800" dirty="0" smtClean="0"/>
              <a:t> …“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Samostatná působnost – v mezích své působnosti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Rozsah samostatné působnosti obce</a:t>
            </a:r>
          </a:p>
          <a:p>
            <a:pPr>
              <a:defRPr/>
            </a:pPr>
            <a:r>
              <a:rPr lang="cs-CZ" sz="1800" dirty="0" smtClean="0"/>
              <a:t>§ </a:t>
            </a:r>
            <a:r>
              <a:rPr lang="cs-CZ" sz="1800" dirty="0"/>
              <a:t>8 zákona o </a:t>
            </a:r>
            <a:r>
              <a:rPr lang="cs-CZ" sz="1800" dirty="0" smtClean="0"/>
              <a:t>obcích (§ 4 zákona o krajích)</a:t>
            </a:r>
            <a:endParaRPr lang="cs-CZ" sz="18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800" i="1" dirty="0" smtClean="0"/>
              <a:t>Vzhledem </a:t>
            </a:r>
            <a:r>
              <a:rPr lang="cs-CZ" sz="1800" i="1" dirty="0"/>
              <a:t>k tomu, že vymezení samostatné působnosti je značně širokém, lze v souladu s ustanovením § 8 zákona o obcích říci, že </a:t>
            </a:r>
            <a:r>
              <a:rPr lang="cs-CZ" sz="1800" i="1" dirty="0">
                <a:solidFill>
                  <a:schemeClr val="accent6"/>
                </a:solidFill>
              </a:rPr>
              <a:t>vše, co není v zákoně výslovně označeno jako výkon přenesené působnosti obce, spadá do působnosti samostatné</a:t>
            </a:r>
            <a:r>
              <a:rPr lang="cs-CZ" sz="1800" i="1" dirty="0" smtClean="0"/>
              <a:t>.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800" i="1" dirty="0" smtClean="0"/>
              <a:t>				</a:t>
            </a:r>
          </a:p>
          <a:p>
            <a:pPr algn="just">
              <a:defRPr/>
            </a:pPr>
            <a:r>
              <a:rPr lang="cs-CZ" sz="1800" dirty="0" smtClean="0"/>
              <a:t>§ 35 odst. 1 + 3 zákona o obcích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800" i="1" dirty="0" smtClean="0"/>
              <a:t>Do samostatné působnosti obce patří záležitosti, které </a:t>
            </a:r>
            <a:r>
              <a:rPr lang="cs-CZ" sz="1800" i="1" dirty="0" smtClean="0">
                <a:solidFill>
                  <a:schemeClr val="accent6"/>
                </a:solidFill>
              </a:rPr>
              <a:t>jsou v zájmu obce a občanů obce</a:t>
            </a:r>
            <a:r>
              <a:rPr lang="cs-CZ" sz="1800" i="1" dirty="0" smtClean="0"/>
              <a:t>, </a:t>
            </a:r>
            <a:r>
              <a:rPr lang="cs-CZ" sz="1800" i="1" dirty="0" smtClean="0">
                <a:solidFill>
                  <a:schemeClr val="accent6"/>
                </a:solidFill>
              </a:rPr>
              <a:t>pokud</a:t>
            </a:r>
            <a:r>
              <a:rPr lang="cs-CZ" sz="1800" i="1" dirty="0" smtClean="0"/>
              <a:t> nejsou zákonem svěřeny krajům nebo pokud nejde o přenesenou působnost orgánů obce nebo o působnost, která je zvláštním zákonem svěřena správním úřadům jako výkon státní správy, a dále záležitosti, které do samostatné působnosti obce svěří zákon.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cs-CZ" sz="1800" b="1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Tvorba – obecně závazné vyhlášky ÚSC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779962"/>
          </a:xfrm>
        </p:spPr>
        <p:txBody>
          <a:bodyPr/>
          <a:lstStyle/>
          <a:p>
            <a:pPr>
              <a:defRPr/>
            </a:pPr>
            <a:r>
              <a:rPr lang="cs-CZ" sz="1800" dirty="0">
                <a:solidFill>
                  <a:schemeClr val="accent6"/>
                </a:solidFill>
              </a:rPr>
              <a:t>Při výkonu samostatné působnosti se obec </a:t>
            </a:r>
            <a:r>
              <a:rPr lang="cs-CZ" sz="1800" dirty="0" smtClean="0">
                <a:solidFill>
                  <a:schemeClr val="accent6"/>
                </a:solidFill>
              </a:rPr>
              <a:t>řídí zákonem</a:t>
            </a:r>
          </a:p>
          <a:p>
            <a:pPr>
              <a:defRPr/>
            </a:pPr>
            <a:r>
              <a:rPr lang="cs-CZ" sz="1800" dirty="0" smtClean="0">
                <a:solidFill>
                  <a:schemeClr val="accent6"/>
                </a:solidFill>
              </a:rPr>
              <a:t>v ostatních záležitostech též jinými právními předpisy vydanými na základě zákona</a:t>
            </a:r>
            <a:endParaRPr lang="cs-CZ" sz="1800" dirty="0">
              <a:solidFill>
                <a:schemeClr val="accent6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Zmocnění k tvorbě obecně závazné vyhlášky</a:t>
            </a:r>
            <a:endParaRPr lang="cs-CZ" sz="1800" b="1" dirty="0">
              <a:solidFill>
                <a:schemeClr val="accent6"/>
              </a:solidFill>
            </a:endParaRPr>
          </a:p>
          <a:p>
            <a:pPr algn="just">
              <a:defRPr/>
            </a:pPr>
            <a:r>
              <a:rPr lang="cs-CZ" sz="1800" dirty="0" smtClean="0"/>
              <a:t>„</a:t>
            </a:r>
            <a:r>
              <a:rPr lang="cs-CZ" sz="1800" i="1" dirty="0" smtClean="0">
                <a:solidFill>
                  <a:schemeClr val="accent6"/>
                </a:solidFill>
              </a:rPr>
              <a:t>Jirkovská vyhláška</a:t>
            </a:r>
            <a:r>
              <a:rPr lang="cs-CZ" sz="1800" dirty="0" smtClean="0"/>
              <a:t>“</a:t>
            </a:r>
          </a:p>
          <a:p>
            <a:pPr algn="just">
              <a:defRPr/>
            </a:pPr>
            <a:r>
              <a:rPr lang="cs-CZ" sz="1800" dirty="0"/>
              <a:t>Nález Ústavního soudu ČR </a:t>
            </a:r>
            <a:r>
              <a:rPr lang="cs-CZ" sz="1800" dirty="0" err="1" smtClean="0"/>
              <a:t>Pl</a:t>
            </a:r>
            <a:r>
              <a:rPr lang="cs-CZ" sz="1800" dirty="0"/>
              <a:t>. </a:t>
            </a:r>
            <a:r>
              <a:rPr lang="cs-CZ" sz="1800" dirty="0" smtClean="0"/>
              <a:t>ÚS 45/06 </a:t>
            </a:r>
          </a:p>
          <a:p>
            <a:pPr algn="just">
              <a:defRPr/>
            </a:pPr>
            <a:r>
              <a:rPr lang="cs-CZ" sz="1800" dirty="0" smtClean="0"/>
              <a:t>Ústavní </a:t>
            </a:r>
            <a:r>
              <a:rPr lang="cs-CZ" sz="1800" dirty="0"/>
              <a:t>soud konstatoval, že ustanovení čl. 104 odst. 3 Ústavy nutno nadále interpretovat v linii dosavadních nálezů Ústavního soudu tak, že </a:t>
            </a:r>
            <a:r>
              <a:rPr lang="cs-CZ" sz="1800" dirty="0">
                <a:solidFill>
                  <a:schemeClr val="accent6"/>
                </a:solidFill>
              </a:rPr>
              <a:t>obce jsou přímo tímto ustanovením Ústavy zmocněny tvořit právo ve formě vydávání obecně </a:t>
            </a:r>
            <a:r>
              <a:rPr lang="cs-CZ" sz="1800" dirty="0" smtClean="0">
                <a:solidFill>
                  <a:schemeClr val="accent6"/>
                </a:solidFill>
              </a:rPr>
              <a:t>závazných </a:t>
            </a:r>
            <a:r>
              <a:rPr lang="cs-CZ" sz="1800" dirty="0">
                <a:solidFill>
                  <a:schemeClr val="accent6"/>
                </a:solidFill>
              </a:rPr>
              <a:t>vyhlášek</a:t>
            </a:r>
            <a:r>
              <a:rPr lang="cs-CZ" sz="1800" dirty="0" smtClean="0"/>
              <a:t>.</a:t>
            </a:r>
          </a:p>
          <a:p>
            <a:pPr algn="just">
              <a:defRPr/>
            </a:pPr>
            <a:endParaRPr lang="cs-CZ" sz="1800" b="1" dirty="0">
              <a:solidFill>
                <a:schemeClr val="accent6"/>
              </a:solidFill>
            </a:endParaRPr>
          </a:p>
          <a:p>
            <a:pPr algn="just">
              <a:defRPr/>
            </a:pPr>
            <a:r>
              <a:rPr lang="cs-CZ" sz="1800" dirty="0" smtClean="0"/>
              <a:t>Výjimka:</a:t>
            </a:r>
          </a:p>
          <a:p>
            <a:pPr algn="just">
              <a:defRPr/>
            </a:pPr>
            <a:r>
              <a:rPr lang="cs-CZ" sz="1800" dirty="0" smtClean="0"/>
              <a:t>Při ukládání daní a poplatků (čl. 11 odst. 5 LZPS) </a:t>
            </a:r>
          </a:p>
          <a:p>
            <a:pPr algn="just">
              <a:defRPr/>
            </a:pPr>
            <a:r>
              <a:rPr lang="cs-CZ" sz="1800" dirty="0" smtClean="0"/>
              <a:t>Úprava svěřená výslovně zákonu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/>
              <a:t>KNĚŽÍNEK, Jan. VEDRAL, Josef. MLSNA, Petr, </a:t>
            </a:r>
            <a:r>
              <a:rPr lang="cs-CZ" sz="1800" dirty="0" err="1" smtClean="0"/>
              <a:t>et</a:t>
            </a:r>
            <a:r>
              <a:rPr lang="cs-CZ" sz="1800" dirty="0" smtClean="0"/>
              <a:t> </a:t>
            </a:r>
            <a:r>
              <a:rPr lang="cs-CZ" sz="1800" dirty="0" err="1" smtClean="0"/>
              <a:t>al</a:t>
            </a:r>
            <a:r>
              <a:rPr lang="cs-CZ" sz="1800" dirty="0" smtClean="0"/>
              <a:t>. </a:t>
            </a:r>
            <a:r>
              <a:rPr lang="cs-CZ" sz="1800" i="1" dirty="0" smtClean="0">
                <a:solidFill>
                  <a:schemeClr val="accent6"/>
                </a:solidFill>
              </a:rPr>
              <a:t>Legislativní proces (teorie a praxe)</a:t>
            </a:r>
            <a:r>
              <a:rPr lang="cs-CZ" sz="1800" dirty="0" smtClean="0"/>
              <a:t>. </a:t>
            </a:r>
            <a:r>
              <a:rPr lang="cs-CZ" sz="1800" dirty="0" err="1" smtClean="0"/>
              <a:t>Vyd</a:t>
            </a:r>
            <a:r>
              <a:rPr lang="cs-CZ" sz="1800" dirty="0" smtClean="0"/>
              <a:t>. Praha: Ministerstvo vnitra, 2011. s. 158 – 175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 PRŮCHA, Petr. </a:t>
            </a:r>
            <a:r>
              <a:rPr lang="cs-CZ" sz="1800" i="1" dirty="0" smtClean="0">
                <a:solidFill>
                  <a:schemeClr val="accent6"/>
                </a:solidFill>
              </a:rPr>
              <a:t>Místní správa</a:t>
            </a:r>
            <a:r>
              <a:rPr lang="cs-CZ" sz="1800" dirty="0" smtClean="0"/>
              <a:t>. 1. </a:t>
            </a:r>
            <a:r>
              <a:rPr lang="cs-CZ" sz="1800" dirty="0" err="1" smtClean="0"/>
              <a:t>vyd</a:t>
            </a:r>
            <a:r>
              <a:rPr lang="cs-CZ" sz="1800" dirty="0" smtClean="0"/>
              <a:t>. Brno: Masarykova univerzita, 2011. 277 s. Edice učebnic </a:t>
            </a:r>
            <a:r>
              <a:rPr lang="cs-CZ" sz="1800" dirty="0" err="1" smtClean="0"/>
              <a:t>PrF</a:t>
            </a:r>
            <a:r>
              <a:rPr lang="cs-CZ" sz="1800" dirty="0" smtClean="0"/>
              <a:t> MU č. 474. ISBN 978-80-210-5590-2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MINISTERSTVO VNITRA, Metodické doporučení k činnosti ÚSC </a:t>
            </a:r>
            <a:r>
              <a:rPr lang="cs-CZ" sz="1800" i="1" dirty="0" smtClean="0"/>
              <a:t>Proces tvorby a vydávání obecně závazných vyhlášek obcí</a:t>
            </a:r>
            <a:r>
              <a:rPr lang="cs-CZ" sz="1800" dirty="0" smtClean="0"/>
              <a:t>, dostupné na: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	&lt;</a:t>
            </a:r>
            <a:r>
              <a:rPr lang="cs-CZ" sz="1800" u="sng" dirty="0" smtClean="0">
                <a:hlinkClick r:id="rId3"/>
              </a:rPr>
              <a:t>http://www.mvcr.cz/odk2/</a:t>
            </a:r>
            <a:r>
              <a:rPr lang="cs-CZ" sz="1800" dirty="0" smtClean="0"/>
              <a:t>&gt;.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>
                <a:latin typeface="Calibri" pitchFamily="34" charset="0"/>
              </a:rPr>
              <a:t>FURKOVÁ, Petra; MATĚJKOVÁ, Lenka; ROSOVÁ, Šárka. </a:t>
            </a:r>
            <a:r>
              <a:rPr lang="cs-CZ" sz="1800" dirty="0">
                <a:solidFill>
                  <a:srgbClr val="FF0000"/>
                </a:solidFill>
                <a:latin typeface="Calibri" pitchFamily="34" charset="0"/>
              </a:rPr>
              <a:t>Tvorba obecně závazných vyhlášek : praktický průvodce pro obce</a:t>
            </a:r>
            <a:r>
              <a:rPr lang="cs-CZ" sz="1800" dirty="0">
                <a:latin typeface="Calibri" pitchFamily="34" charset="0"/>
              </a:rPr>
              <a:t>. 2013. ISBN 978-80-7400-470-4.</a:t>
            </a:r>
            <a:endParaRPr lang="cs-CZ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Tvorba – obecně závazné vyhlášky ÚSC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/>
              <a:t>Před „</a:t>
            </a:r>
            <a:r>
              <a:rPr lang="cs-CZ" sz="1800" i="1" dirty="0" smtClean="0">
                <a:solidFill>
                  <a:schemeClr val="accent6"/>
                </a:solidFill>
              </a:rPr>
              <a:t>Jirkovskou vyhláškou</a:t>
            </a:r>
            <a:r>
              <a:rPr lang="cs-CZ" sz="1800" dirty="0" smtClean="0"/>
              <a:t>“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 smtClean="0"/>
              <a:t>Srov. nález </a:t>
            </a:r>
            <a:r>
              <a:rPr lang="cs-CZ" sz="1800" dirty="0"/>
              <a:t>Ústavního soudu ze dne 20. 10. 2004, </a:t>
            </a:r>
            <a:r>
              <a:rPr lang="cs-CZ" sz="1800" dirty="0" err="1"/>
              <a:t>sp</a:t>
            </a:r>
            <a:r>
              <a:rPr lang="cs-CZ" sz="1800" dirty="0"/>
              <a:t>. zn. </a:t>
            </a:r>
            <a:r>
              <a:rPr lang="cs-CZ" sz="1800" dirty="0" err="1"/>
              <a:t>Pl</a:t>
            </a:r>
            <a:r>
              <a:rPr lang="cs-CZ" sz="1800" dirty="0"/>
              <a:t>. ÚS </a:t>
            </a:r>
            <a:r>
              <a:rPr lang="cs-CZ" sz="1800" dirty="0" smtClean="0"/>
              <a:t>17/02</a:t>
            </a:r>
          </a:p>
          <a:p>
            <a:pPr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Ústavní soud zde považuje za potřebné zdůraznit, že z ústavního pořádku a zákona o obcích plyne, že </a:t>
            </a:r>
            <a:r>
              <a:rPr lang="cs-CZ" sz="1800" dirty="0">
                <a:solidFill>
                  <a:schemeClr val="accent6"/>
                </a:solidFill>
              </a:rPr>
              <a:t>pro vydání obecně závazné vyhlášky potřebuje obec zákonné zmocnění</a:t>
            </a:r>
            <a:r>
              <a:rPr lang="cs-CZ" sz="1800" dirty="0"/>
              <a:t>, musí dodržet meze své působnosti vymezené zákonem, nemůže upravovat otázky, které jsou vyhrazeny pouze zákonné úpravě, a nemůže upravovat záležitosti, které jsou již upraveny právními předpisy práva veřejného nebo soukromého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381000"/>
          </a:xfrm>
        </p:spPr>
        <p:txBody>
          <a:bodyPr/>
          <a:lstStyle/>
          <a:p>
            <a:pPr algn="ctr"/>
            <a:r>
              <a:rPr lang="cs-CZ" altLang="cs-CZ" sz="2400" smtClean="0"/>
              <a:t>Tvorba – obecně závazné vyhlášky ÚSC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447800"/>
            <a:ext cx="8139113" cy="5029200"/>
          </a:xfrm>
        </p:spPr>
        <p:txBody>
          <a:bodyPr/>
          <a:lstStyle/>
          <a:p>
            <a:pPr>
              <a:defRPr/>
            </a:pPr>
            <a:r>
              <a:rPr lang="cs-CZ" sz="1800" b="1" dirty="0" smtClean="0"/>
              <a:t>Příklady zákonných zmocnění v zákonech</a:t>
            </a:r>
            <a:r>
              <a:rPr lang="cs-CZ" sz="1800" dirty="0" smtClean="0"/>
              <a:t>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solidFill>
                  <a:schemeClr val="accent6"/>
                </a:solidFill>
              </a:rPr>
              <a:t>zákon č. 133/1985 Sb., o požární ochraně</a:t>
            </a:r>
            <a:r>
              <a:rPr lang="cs-CZ" sz="1600" b="1" dirty="0"/>
              <a:t>, </a:t>
            </a:r>
            <a:r>
              <a:rPr lang="cs-CZ" sz="1600" dirty="0"/>
              <a:t>ve znění pozdějších předpisů - § 29 odst. 1 písm. o): obec vydává OZV </a:t>
            </a:r>
            <a:r>
              <a:rPr lang="cs-CZ" sz="1600" i="1" dirty="0"/>
              <a:t>požární řád obce </a:t>
            </a:r>
            <a:r>
              <a:rPr lang="cs-CZ" sz="1600" dirty="0"/>
              <a:t>a stanoví </a:t>
            </a:r>
            <a:r>
              <a:rPr lang="cs-CZ" sz="1600" i="1" dirty="0"/>
              <a:t>podmínky k zabezpečení požární ochrany při akcích, </a:t>
            </a:r>
            <a:r>
              <a:rPr lang="cs-CZ" sz="1600" dirty="0"/>
              <a:t>kterých se zúčastní větší počet osob</a:t>
            </a:r>
            <a:r>
              <a:rPr lang="cs-CZ" sz="1600" dirty="0" smtClean="0"/>
              <a:t>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solidFill>
                  <a:schemeClr val="accent6"/>
                </a:solidFill>
              </a:rPr>
              <a:t>zákon č. 565/1990 Sb., o místních poplatcích</a:t>
            </a:r>
            <a:r>
              <a:rPr lang="cs-CZ" sz="1600" b="1" dirty="0"/>
              <a:t>, </a:t>
            </a:r>
            <a:r>
              <a:rPr lang="cs-CZ" sz="1600" dirty="0"/>
              <a:t>ve znění pozdějších předpisů - § 14 odst. 1, 2: obec stanoví OZV </a:t>
            </a:r>
            <a:r>
              <a:rPr lang="cs-CZ" sz="1600" i="1" dirty="0"/>
              <a:t>místní poplatky, </a:t>
            </a:r>
            <a:r>
              <a:rPr lang="cs-CZ" sz="1600" dirty="0"/>
              <a:t>ve které upraví podrobnosti jejich vybírání, zejména stanoví konkrétní sazbu poplatku, ohlašovací povin­nost ke vzniku a zániku poplatkové povinnosti, splatnosti, úlevy a případné osvobození od poplatků; u poplatku za užívání veřejného prostranství určí místa, která v obci podléhají poplatku za užívání veřejného prostranství</a:t>
            </a:r>
            <a:r>
              <a:rPr lang="cs-CZ" sz="1600" dirty="0" smtClean="0"/>
              <a:t>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solidFill>
                  <a:schemeClr val="accent6"/>
                </a:solidFill>
              </a:rPr>
              <a:t>zákon č. 553/1991 Sb., o obecní policii</a:t>
            </a:r>
            <a:r>
              <a:rPr lang="cs-CZ" sz="1600" b="1" dirty="0"/>
              <a:t>, </a:t>
            </a:r>
            <a:r>
              <a:rPr lang="cs-CZ" sz="1600" dirty="0"/>
              <a:t>ve znění pozdějších předpisů – § 1 odst. 1: obec zřizuje a zrušuje OZV </a:t>
            </a:r>
            <a:r>
              <a:rPr lang="cs-CZ" sz="1600" i="1" dirty="0"/>
              <a:t>obecní policii</a:t>
            </a:r>
            <a:r>
              <a:rPr lang="cs-CZ" sz="1600" dirty="0" smtClean="0"/>
              <a:t>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solidFill>
                  <a:schemeClr val="accent6"/>
                </a:solidFill>
              </a:rPr>
              <a:t>zákon č. 256/2001 Sb., o pohřebnictví</a:t>
            </a:r>
            <a:r>
              <a:rPr lang="cs-CZ" sz="1600" b="1" dirty="0"/>
              <a:t> </a:t>
            </a:r>
            <a:r>
              <a:rPr lang="cs-CZ" sz="1600" dirty="0"/>
              <a:t>a o změně některých zákonů, ve zně­ní pozdějších předpisů - § 4 odst. 4: obec může OZV upravit </a:t>
            </a:r>
            <a:r>
              <a:rPr lang="cs-CZ" sz="1600" i="1" dirty="0"/>
              <a:t>způsob a podmínky převozu a přechodného uložení zemřelých</a:t>
            </a:r>
            <a:r>
              <a:rPr lang="cs-CZ" sz="1600" i="1" dirty="0" smtClean="0"/>
              <a:t>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solidFill>
                  <a:schemeClr val="accent6"/>
                </a:solidFill>
              </a:rPr>
              <a:t>zákon č. 246/1992 Sb., na ochranu zvířat proti týrání</a:t>
            </a:r>
            <a:r>
              <a:rPr lang="cs-CZ" sz="1600" b="1" dirty="0"/>
              <a:t>, </a:t>
            </a:r>
            <a:r>
              <a:rPr lang="cs-CZ" sz="1600" dirty="0"/>
              <a:t>ve znění pozdějších předpisů - § 13b odst. 2: obec může OZV stanovit </a:t>
            </a:r>
            <a:r>
              <a:rPr lang="cs-CZ" sz="1600" i="1" dirty="0"/>
              <a:t>trvalé označování všech psů </a:t>
            </a:r>
            <a:r>
              <a:rPr lang="cs-CZ" sz="1600" dirty="0"/>
              <a:t>v obci a </a:t>
            </a:r>
            <a:r>
              <a:rPr lang="cs-CZ" sz="1600" i="1" dirty="0"/>
              <a:t>evidenci jejich chovatelů; </a:t>
            </a:r>
            <a:r>
              <a:rPr lang="cs-CZ" sz="1600" dirty="0"/>
              <a:t>§ 24 odst. 2: obec </a:t>
            </a:r>
            <a:r>
              <a:rPr lang="cs-CZ" sz="1600" dirty="0" err="1"/>
              <a:t>můe</a:t>
            </a:r>
            <a:r>
              <a:rPr lang="cs-CZ" sz="1600" dirty="0"/>
              <a:t> OZV upravit </a:t>
            </a:r>
            <a:r>
              <a:rPr lang="cs-CZ" sz="1600" i="1" dirty="0"/>
              <a:t>pravidla pro pohyb psů na veřejném prostranství a </a:t>
            </a:r>
            <a:r>
              <a:rPr lang="cs-CZ" sz="1600" dirty="0"/>
              <a:t>vymezit prostory pro volné pobíhání psů;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cs-CZ" sz="1600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Tvorba – obecně závazné vyhlášky ÚSC 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00200"/>
            <a:ext cx="7772400" cy="4530725"/>
          </a:xfrm>
        </p:spPr>
        <p:txBody>
          <a:bodyPr/>
          <a:lstStyle/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Oblasti regulace OZV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Ust. § 10 zákona o obcích</a:t>
            </a: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1800" dirty="0" smtClean="0"/>
              <a:t>k zabezpečení </a:t>
            </a:r>
            <a:r>
              <a:rPr lang="cs-CZ" sz="1800" dirty="0"/>
              <a:t>místních záležitostí veřejného </a:t>
            </a:r>
            <a:r>
              <a:rPr lang="cs-CZ" sz="1800" dirty="0" smtClean="0"/>
              <a:t>pořádku </a:t>
            </a: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1800" dirty="0"/>
              <a:t>pro pořádání, průběh a ukončení veřejnosti přístupných sportovních a kulturních podniků, včetně tanečních zábav a </a:t>
            </a:r>
            <a:r>
              <a:rPr lang="cs-CZ" sz="1800" dirty="0" smtClean="0"/>
              <a:t>diskoték </a:t>
            </a: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1800" dirty="0"/>
              <a:t>k zajištění udržování čistoty ulic a jiných veřejných prostranství, k ochraně životního prostředí, zeleně v zástavbě a ostatní veřejné </a:t>
            </a:r>
            <a:r>
              <a:rPr lang="cs-CZ" sz="1800" dirty="0" smtClean="0"/>
              <a:t>zeleně</a:t>
            </a:r>
          </a:p>
          <a:p>
            <a:pPr>
              <a:buFont typeface="Wingdings" pitchFamily="2" charset="2"/>
              <a:buAutoNum type="alphaLcParenR"/>
              <a:defRPr/>
            </a:pPr>
            <a:r>
              <a:rPr lang="cs-CZ" sz="1800" dirty="0"/>
              <a:t>stanoví-li tak zvláštní </a:t>
            </a:r>
            <a:r>
              <a:rPr lang="cs-CZ" sz="1800" dirty="0" smtClean="0"/>
              <a:t>zákon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Viz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§ </a:t>
            </a:r>
            <a:r>
              <a:rPr lang="cs-CZ" sz="1800" dirty="0"/>
              <a:t>130 zákona o obcích: územně členěná </a:t>
            </a:r>
            <a:r>
              <a:rPr lang="cs-CZ" sz="1800" dirty="0" smtClean="0"/>
              <a:t>statutární </a:t>
            </a:r>
            <a:r>
              <a:rPr lang="cs-CZ" sz="1800" dirty="0"/>
              <a:t>města upraví své vnitřní poměry statutem, který je vydán formou OZV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381000"/>
          </a:xfrm>
        </p:spPr>
        <p:txBody>
          <a:bodyPr/>
          <a:lstStyle/>
          <a:p>
            <a:pPr algn="ctr"/>
            <a:r>
              <a:rPr lang="cs-CZ" altLang="cs-CZ" sz="2400" smtClean="0"/>
              <a:t>Právotvorba – obecně závazné vyhlášky ÚSC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24000"/>
            <a:ext cx="8062913" cy="51054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Příklady oblasti veřejného pořádku, které </a:t>
            </a:r>
            <a:r>
              <a:rPr lang="cs-CZ" sz="1800" b="1" dirty="0" smtClean="0">
                <a:solidFill>
                  <a:schemeClr val="accent6"/>
                </a:solidFill>
              </a:rPr>
              <a:t>nelze regulovat OZV</a:t>
            </a:r>
            <a:r>
              <a:rPr lang="cs-CZ" sz="1800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kouření </a:t>
            </a:r>
            <a:r>
              <a:rPr lang="cs-CZ" sz="1600" b="1" dirty="0"/>
              <a:t>na veřejných prostranstvích obecně</a:t>
            </a:r>
            <a:r>
              <a:rPr lang="cs-CZ" sz="1600" dirty="0"/>
              <a:t> </a:t>
            </a:r>
            <a:r>
              <a:rPr lang="cs-CZ" sz="1600" dirty="0" smtClean="0"/>
              <a:t>x </a:t>
            </a:r>
            <a:r>
              <a:rPr lang="cs-CZ" sz="1600" dirty="0" smtClean="0">
                <a:solidFill>
                  <a:srgbClr val="FF0000"/>
                </a:solidFill>
              </a:rPr>
              <a:t>lze</a:t>
            </a:r>
            <a:r>
              <a:rPr lang="cs-CZ" sz="1600" dirty="0" smtClean="0"/>
              <a:t> dětská hřiště, sportoviště, budovy pokud jsou tato </a:t>
            </a:r>
            <a:r>
              <a:rPr lang="cs-CZ" sz="1600" dirty="0"/>
              <a:t>místa nebo akce určeny nebo vyhrazeny osobám mladším 18 </a:t>
            </a:r>
            <a:r>
              <a:rPr lang="cs-CZ" sz="1600" dirty="0" smtClean="0"/>
              <a:t>let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jízda </a:t>
            </a:r>
            <a:r>
              <a:rPr lang="cs-CZ" sz="1600" b="1" dirty="0"/>
              <a:t>na skateboardech a kolečkových bruslích</a:t>
            </a:r>
            <a:r>
              <a:rPr lang="cs-CZ" sz="1600" dirty="0"/>
              <a:t> </a:t>
            </a:r>
            <a:r>
              <a:rPr lang="cs-CZ" sz="1600" dirty="0" smtClean="0"/>
              <a:t>na veřejných prostranství x </a:t>
            </a:r>
            <a:r>
              <a:rPr lang="cs-CZ" sz="1600" dirty="0"/>
              <a:t>OZV </a:t>
            </a:r>
            <a:r>
              <a:rPr lang="cs-CZ" sz="1600" dirty="0">
                <a:solidFill>
                  <a:srgbClr val="FF0000"/>
                </a:solidFill>
              </a:rPr>
              <a:t>lze</a:t>
            </a:r>
            <a:r>
              <a:rPr lang="cs-CZ" sz="1600" dirty="0"/>
              <a:t> upravit jízdu tam, kde veřejné prostranství není </a:t>
            </a:r>
            <a:r>
              <a:rPr lang="cs-CZ" sz="1600" dirty="0" smtClean="0"/>
              <a:t>pozemní </a:t>
            </a:r>
            <a:r>
              <a:rPr lang="cs-CZ" sz="1600" dirty="0"/>
              <a:t>komunikací za předpokladu, že tato činnost je v místních podmínkách způsobilá narušit veřejný </a:t>
            </a:r>
            <a:r>
              <a:rPr lang="cs-CZ" sz="1600" dirty="0" smtClean="0"/>
              <a:t>pořádek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Příklady oblasti veřejného pořádku, které </a:t>
            </a:r>
            <a:r>
              <a:rPr lang="cs-CZ" sz="1800" b="1" dirty="0" smtClean="0">
                <a:solidFill>
                  <a:schemeClr val="accent6"/>
                </a:solidFill>
              </a:rPr>
              <a:t>lze regulovat OZV</a:t>
            </a:r>
            <a:r>
              <a:rPr lang="cs-CZ" sz="1800" dirty="0" smtClean="0"/>
              <a:t>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konzumace alkoholu na veřejných prostranstvích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používání zábavní pyrotechniky na veřejných prostranstvích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hluk a rušení nočního klidu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podmínky pro pořádání veřejnosti přístupných akcí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znečištění ulic a jiných veřejných prostranství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rozdělávání a udržování otevřených ohňů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ochrana a údržba veřejné zeleně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6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Základní pravidla tvorby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47800"/>
            <a:ext cx="7772400" cy="4683125"/>
          </a:xfrm>
        </p:spPr>
        <p:txBody>
          <a:bodyPr/>
          <a:lstStyle/>
          <a:p>
            <a:pPr>
              <a:defRPr/>
            </a:pPr>
            <a:endParaRPr lang="cs-CZ" sz="1800" b="1" dirty="0" smtClean="0">
              <a:solidFill>
                <a:schemeClr val="accent6"/>
              </a:solidFill>
            </a:endParaRPr>
          </a:p>
          <a:p>
            <a:pPr>
              <a:defRPr/>
            </a:pPr>
            <a:endParaRPr lang="cs-CZ" sz="1800" b="1" dirty="0">
              <a:solidFill>
                <a:schemeClr val="accent6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Pravidla tvorby práva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Legislativní pravomoc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Věcná působnost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Dodržení legislativního procesu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Dodržení </a:t>
            </a:r>
            <a:r>
              <a:rPr lang="cs-CZ" sz="1800" dirty="0"/>
              <a:t>hierarchie právního </a:t>
            </a:r>
            <a:r>
              <a:rPr lang="cs-CZ" sz="1800" dirty="0" smtClean="0"/>
              <a:t>řádu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Legislativní pravomoc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chemeClr val="accent6"/>
                </a:solidFill>
              </a:rPr>
              <a:t>Nařízení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 smtClean="0"/>
              <a:t>Ust</a:t>
            </a:r>
            <a:r>
              <a:rPr lang="cs-CZ" sz="1800" dirty="0"/>
              <a:t>. § 102 odst. 2 písm. d) zákona o obcích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/>
              <a:t>nařízení obce vydává </a:t>
            </a:r>
            <a:r>
              <a:rPr lang="cs-CZ" sz="1800" i="1" dirty="0">
                <a:solidFill>
                  <a:schemeClr val="accent6"/>
                </a:solidFill>
              </a:rPr>
              <a:t>rada obce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Ust. § 84 odst. 3 zákona o obcích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/>
              <a:t>není-li zřízena rada obce, vydává nařízení obce </a:t>
            </a:r>
            <a:r>
              <a:rPr lang="cs-CZ" sz="1800" i="1" dirty="0" smtClean="0"/>
              <a:t>zastupitelstvo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Ust. § 7 zákona o krajích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/>
              <a:t>na základě a v mezích zákona </a:t>
            </a:r>
            <a:r>
              <a:rPr lang="cs-CZ" sz="1800" i="1" dirty="0">
                <a:solidFill>
                  <a:schemeClr val="accent6"/>
                </a:solidFill>
              </a:rPr>
              <a:t>rada </a:t>
            </a:r>
            <a:r>
              <a:rPr lang="cs-CZ" sz="1800" i="1" dirty="0"/>
              <a:t>vydává právní předpisy v přenesené působnosti, je-li k tomu kraj zákonem zmocněn; tyto právní předpisy se nazývají nařízení kraje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Legislativní pravomoc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76400"/>
            <a:ext cx="7772400" cy="44545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endParaRPr lang="cs-CZ" sz="1800" b="1" dirty="0" smtClean="0">
              <a:solidFill>
                <a:schemeClr val="accent6"/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Obecně závazné vyhlášky 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cs-CZ" sz="1800" b="1" dirty="0">
              <a:solidFill>
                <a:schemeClr val="accent6"/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cs-CZ" sz="1800" b="1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cs-CZ" sz="1800" dirty="0"/>
              <a:t>Ust. § 84 odst. 2 písm. d) zákona o obcích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>
                <a:solidFill>
                  <a:srgbClr val="FF0000"/>
                </a:solidFill>
              </a:rPr>
              <a:t>Zastupitelstvu</a:t>
            </a:r>
            <a:r>
              <a:rPr lang="cs-CZ" sz="1800" i="1" dirty="0"/>
              <a:t> obce je vyhrazeno vydávat obecně závazné vyhlášky obce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r>
              <a:rPr lang="cs-CZ" sz="1800" dirty="0"/>
              <a:t>Ust. § 35 odst. 2 písm. c) zákona o krajích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i="1" dirty="0">
                <a:solidFill>
                  <a:srgbClr val="FF0000"/>
                </a:solidFill>
              </a:rPr>
              <a:t>Zastupitelstvu</a:t>
            </a:r>
            <a:r>
              <a:rPr lang="cs-CZ" sz="1800" i="1" dirty="0"/>
              <a:t> je vyhrazeno vydávat obecně závazné vyhlášky </a:t>
            </a:r>
            <a:r>
              <a:rPr lang="cs-CZ" sz="1800" i="1" dirty="0" smtClean="0"/>
              <a:t>kraje</a:t>
            </a:r>
            <a:endParaRPr lang="cs-CZ" sz="1800" i="1" dirty="0"/>
          </a:p>
          <a:p>
            <a:pPr marL="0" indent="0">
              <a:buFont typeface="Wingdings" pitchFamily="2" charset="2"/>
              <a:buNone/>
              <a:defRPr/>
            </a:pPr>
            <a:endParaRPr 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Proces tvorby a schvalování OZV a N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/>
              <a:t>Návrh právního předpisu + důvodová </a:t>
            </a:r>
            <a:r>
              <a:rPr lang="cs-CZ" sz="1800" b="1" dirty="0" smtClean="0"/>
              <a:t>zpráva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b="1" dirty="0"/>
              <a:t>	</a:t>
            </a:r>
            <a:r>
              <a:rPr lang="cs-CZ" sz="1600" b="1" dirty="0" smtClean="0"/>
              <a:t>		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b="1" dirty="0"/>
              <a:t>	</a:t>
            </a:r>
            <a:r>
              <a:rPr lang="cs-CZ" sz="1600" b="1" dirty="0" smtClean="0"/>
              <a:t>			</a:t>
            </a:r>
            <a:r>
              <a:rPr lang="cs-CZ" sz="1400" b="1" dirty="0" smtClean="0"/>
              <a:t>zhodnocení platného stavu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b="1" dirty="0"/>
              <a:t>	</a:t>
            </a:r>
            <a:r>
              <a:rPr lang="cs-CZ" sz="1400" b="1" dirty="0" smtClean="0"/>
              <a:t>			důvody nové právní úpravy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b="1" dirty="0"/>
              <a:t>	</a:t>
            </a:r>
            <a:r>
              <a:rPr lang="cs-CZ" sz="1400" b="1" dirty="0" smtClean="0"/>
              <a:t>			výhody a nevýhody variantních řešení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b="1" dirty="0"/>
              <a:t>	</a:t>
            </a:r>
            <a:r>
              <a:rPr lang="cs-CZ" sz="1400" b="1" dirty="0" smtClean="0"/>
              <a:t>			dopady (finanční, na občany, apod.)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400" b="1" dirty="0" smtClean="0"/>
          </a:p>
          <a:p>
            <a:pPr>
              <a:defRPr/>
            </a:pPr>
            <a:r>
              <a:rPr lang="cs-CZ" sz="1800" b="1" dirty="0" smtClean="0"/>
              <a:t>Připomínkové řízení		</a:t>
            </a:r>
            <a:r>
              <a:rPr lang="cs-CZ" sz="1400" b="1" dirty="0" smtClean="0"/>
              <a:t>zpravidla 15 dnů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b="1" dirty="0"/>
              <a:t>	</a:t>
            </a:r>
            <a:r>
              <a:rPr lang="cs-CZ" sz="1400" b="1" dirty="0" smtClean="0"/>
              <a:t>			stanoviska útvarů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400" b="1" dirty="0" smtClean="0"/>
          </a:p>
          <a:p>
            <a:pPr>
              <a:defRPr/>
            </a:pPr>
            <a:r>
              <a:rPr lang="cs-CZ" sz="1800" b="1" dirty="0" smtClean="0"/>
              <a:t>Schvalování			</a:t>
            </a:r>
            <a:r>
              <a:rPr lang="cs-CZ" sz="1400" b="1" dirty="0" smtClean="0"/>
              <a:t>Rada x zastupitelstvo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400" b="1" dirty="0" smtClean="0"/>
          </a:p>
          <a:p>
            <a:pPr>
              <a:defRPr/>
            </a:pPr>
            <a:r>
              <a:rPr lang="cs-CZ" sz="1800" b="1" dirty="0" smtClean="0"/>
              <a:t>Podepisování			</a:t>
            </a:r>
            <a:r>
              <a:rPr lang="cs-CZ" sz="1400" b="1" dirty="0" smtClean="0"/>
              <a:t>Starosta a místostarosta, primátor a náměstek 				primátora, hejtman a náměstek hejtmana</a:t>
            </a: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Proces tvorby a schvalování OZV a N II.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533400" y="1447800"/>
            <a:ext cx="8139113" cy="5029200"/>
          </a:xfrm>
        </p:spPr>
        <p:txBody>
          <a:bodyPr/>
          <a:lstStyle/>
          <a:p>
            <a:pPr>
              <a:defRPr/>
            </a:pPr>
            <a:endParaRPr lang="cs-CZ" altLang="cs-CZ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cs-CZ" altLang="cs-CZ" sz="1800" dirty="0" smtClean="0"/>
              <a:t>Platnost právního předpisu obce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600" i="1" dirty="0" smtClean="0"/>
              <a:t>„Obecně </a:t>
            </a:r>
            <a:r>
              <a:rPr lang="cs-CZ" sz="1600" i="1" dirty="0"/>
              <a:t>závazné vyhlášky a nařízení obce </a:t>
            </a:r>
            <a:r>
              <a:rPr lang="cs-CZ" sz="1600" i="1" dirty="0">
                <a:solidFill>
                  <a:srgbClr val="FF0000"/>
                </a:solidFill>
              </a:rPr>
              <a:t>musí být vyhlášeny</a:t>
            </a:r>
            <a:r>
              <a:rPr lang="cs-CZ" sz="1600" i="1" dirty="0"/>
              <a:t>, což je </a:t>
            </a:r>
            <a:r>
              <a:rPr lang="cs-CZ" sz="1600" i="1" dirty="0">
                <a:solidFill>
                  <a:srgbClr val="FF0000"/>
                </a:solidFill>
              </a:rPr>
              <a:t>podmínkou platnosti</a:t>
            </a:r>
            <a:r>
              <a:rPr lang="cs-CZ" sz="1600" i="1" dirty="0"/>
              <a:t> právního předpisu obce. Vyhlášení se provede tak, že se právní předpis obce vyvěsí </a:t>
            </a:r>
            <a:r>
              <a:rPr lang="cs-CZ" sz="1600" i="1" dirty="0">
                <a:solidFill>
                  <a:srgbClr val="FF0000"/>
                </a:solidFill>
              </a:rPr>
              <a:t>na úřední desce obecního úřadu</a:t>
            </a:r>
            <a:r>
              <a:rPr lang="cs-CZ" sz="1600" i="1" dirty="0"/>
              <a:t> po dobu 15 dnů. </a:t>
            </a:r>
            <a:r>
              <a:rPr lang="cs-CZ" sz="1600" i="1" dirty="0">
                <a:solidFill>
                  <a:srgbClr val="FF0000"/>
                </a:solidFill>
              </a:rPr>
              <a:t>Dnem vyhlášení </a:t>
            </a:r>
            <a:r>
              <a:rPr lang="cs-CZ" sz="1600" i="1" dirty="0"/>
              <a:t>právního předpisu obce </a:t>
            </a:r>
            <a:r>
              <a:rPr lang="cs-CZ" sz="1600" i="1" dirty="0">
                <a:solidFill>
                  <a:srgbClr val="FF0000"/>
                </a:solidFill>
              </a:rPr>
              <a:t>je první den jeho vyvěšení</a:t>
            </a:r>
            <a:r>
              <a:rPr lang="cs-CZ" sz="1600" i="1" dirty="0"/>
              <a:t> na úřední desce</a:t>
            </a:r>
            <a:r>
              <a:rPr lang="cs-CZ" sz="1600" i="1" dirty="0" smtClean="0"/>
              <a:t>.“    + lze internet</a:t>
            </a:r>
            <a:endParaRPr lang="cs-CZ" altLang="cs-CZ" sz="1600" i="1" dirty="0" smtClean="0"/>
          </a:p>
          <a:p>
            <a:pPr>
              <a:defRPr/>
            </a:pPr>
            <a:endParaRPr lang="cs-CZ" altLang="cs-CZ" sz="1800" dirty="0" smtClean="0"/>
          </a:p>
          <a:p>
            <a:pPr>
              <a:defRPr/>
            </a:pPr>
            <a:r>
              <a:rPr lang="cs-CZ" altLang="cs-CZ" sz="1800" dirty="0" smtClean="0"/>
              <a:t>Platnost právního předpisu kraje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altLang="cs-CZ" sz="1600" i="1" dirty="0" smtClean="0"/>
              <a:t>Obecně závazná vyhláška kraje a nařízení kraje nabývá platnosti </a:t>
            </a:r>
            <a:r>
              <a:rPr lang="cs-CZ" altLang="cs-CZ" sz="1600" i="1" dirty="0" smtClean="0">
                <a:solidFill>
                  <a:srgbClr val="FF0000"/>
                </a:solidFill>
              </a:rPr>
              <a:t>dnem vyhlášení ve Věstníku</a:t>
            </a:r>
            <a:r>
              <a:rPr lang="cs-CZ" altLang="cs-CZ" sz="1600" i="1" dirty="0" smtClean="0"/>
              <a:t> právních předpisů kraje. </a:t>
            </a:r>
            <a:r>
              <a:rPr lang="cs-CZ" altLang="cs-CZ" sz="1600" i="1" dirty="0" smtClean="0">
                <a:solidFill>
                  <a:srgbClr val="FF0000"/>
                </a:solidFill>
              </a:rPr>
              <a:t>Dnem vyhlášení </a:t>
            </a:r>
            <a:r>
              <a:rPr lang="cs-CZ" altLang="cs-CZ" sz="1600" i="1" dirty="0" smtClean="0"/>
              <a:t>právního předpisu kraje </a:t>
            </a:r>
            <a:r>
              <a:rPr lang="cs-CZ" altLang="cs-CZ" sz="1600" i="1" dirty="0" smtClean="0">
                <a:solidFill>
                  <a:srgbClr val="FF0000"/>
                </a:solidFill>
              </a:rPr>
              <a:t>je den rozeslání příslušné částky Věstníku</a:t>
            </a:r>
            <a:r>
              <a:rPr lang="cs-CZ" altLang="cs-CZ" sz="1600" i="1" dirty="0" smtClean="0"/>
              <a:t>, který musí být uveden v jejím záhlaví. + internet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cs-CZ" altLang="cs-CZ" sz="1600" i="1" dirty="0"/>
          </a:p>
          <a:p>
            <a:pPr algn="just">
              <a:defRPr/>
            </a:pPr>
            <a:r>
              <a:rPr lang="cs-CZ" altLang="cs-CZ" sz="1800" dirty="0" smtClean="0"/>
              <a:t>Účinnost právního předpisu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patnáctým dnem po dni vyhlášení </a:t>
            </a:r>
            <a:r>
              <a:rPr lang="cs-CZ" sz="1600" dirty="0" smtClean="0"/>
              <a:t>nebo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pozdějším v něm výslovně stanoveným dnem nebo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výjimečně dřívějším v něm výslovně stanoveným dnem, nejdříve však dnem vyhlášení, vyžaduje-li to naléhavý obecný zájem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cs-CZ" sz="1600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cs-CZ" altLang="cs-CZ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Evidence právních předpisů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chemeClr val="accent6"/>
                </a:solidFill>
              </a:rPr>
              <a:t>Obec </a:t>
            </a:r>
            <a:r>
              <a:rPr lang="cs-CZ" sz="1800" dirty="0">
                <a:solidFill>
                  <a:schemeClr val="accent6"/>
                </a:solidFill>
              </a:rPr>
              <a:t>vede evidenci</a:t>
            </a:r>
            <a:r>
              <a:rPr lang="cs-CZ" sz="1800" dirty="0"/>
              <a:t>, která </a:t>
            </a:r>
            <a:r>
              <a:rPr lang="cs-CZ" sz="1800" dirty="0" smtClean="0"/>
              <a:t>obsahuje (§ 12 odst. 4 zák. o obcích):</a:t>
            </a:r>
            <a:endParaRPr lang="cs-CZ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číslo a </a:t>
            </a:r>
            <a:r>
              <a:rPr lang="cs-CZ" sz="1800" dirty="0" smtClean="0"/>
              <a:t>název právního předpisu, </a:t>
            </a:r>
            <a:endParaRPr lang="cs-CZ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datum jeho schválení,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datum nabytí jeho platnosti,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datum nabytí jeho účinnosti,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popřípadě datum pozbytí jeho platnosti,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Právní předpisy obce se označují pořadovými čísly, číselná řada se uzavírá vždy koncem každého kalendářního roku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 smtClean="0"/>
              <a:t>Evidence </a:t>
            </a:r>
            <a:r>
              <a:rPr lang="cs-CZ" sz="1800" dirty="0"/>
              <a:t>předpisů </a:t>
            </a:r>
            <a:r>
              <a:rPr lang="cs-CZ" sz="1800" dirty="0" smtClean="0"/>
              <a:t>HMP: </a:t>
            </a:r>
            <a:r>
              <a:rPr lang="cs-CZ" sz="1800" dirty="0" smtClean="0">
                <a:solidFill>
                  <a:schemeClr val="accent6"/>
                </a:solidFill>
              </a:rPr>
              <a:t>Sbírka </a:t>
            </a:r>
            <a:r>
              <a:rPr lang="cs-CZ" sz="1800" dirty="0">
                <a:solidFill>
                  <a:schemeClr val="accent6"/>
                </a:solidFill>
              </a:rPr>
              <a:t>právních předpisů HMP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 smtClean="0"/>
              <a:t>Evidence předpisů kraje: </a:t>
            </a:r>
            <a:r>
              <a:rPr lang="cs-CZ" sz="1800" dirty="0">
                <a:solidFill>
                  <a:schemeClr val="accent6"/>
                </a:solidFill>
              </a:rPr>
              <a:t>Věstník právních předpisů kraje</a:t>
            </a:r>
          </a:p>
          <a:p>
            <a:pPr>
              <a:defRPr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/>
              <a:t>Ústavní zákon č. 1/1993 Sb., </a:t>
            </a:r>
            <a:r>
              <a:rPr lang="cs-CZ" sz="1800" dirty="0" smtClean="0">
                <a:solidFill>
                  <a:schemeClr val="accent6"/>
                </a:solidFill>
              </a:rPr>
              <a:t>Ústava České republiky</a:t>
            </a:r>
            <a:r>
              <a:rPr lang="cs-CZ" sz="1800" dirty="0" smtClean="0"/>
              <a:t>, ve znění pozdějších předpisů</a:t>
            </a:r>
          </a:p>
          <a:p>
            <a:pPr>
              <a:defRPr/>
            </a:pPr>
            <a:r>
              <a:rPr lang="cs-CZ" sz="1800" dirty="0" smtClean="0"/>
              <a:t>Zákon č. 128/2000 Sb., </a:t>
            </a:r>
            <a:r>
              <a:rPr lang="cs-CZ" sz="1800" dirty="0" smtClean="0">
                <a:solidFill>
                  <a:schemeClr val="accent6"/>
                </a:solidFill>
              </a:rPr>
              <a:t>o obcích </a:t>
            </a:r>
            <a:r>
              <a:rPr lang="cs-CZ" sz="1800" dirty="0" smtClean="0"/>
              <a:t>(obecní zřízení), ve znění pozdějších předpisů</a:t>
            </a:r>
          </a:p>
          <a:p>
            <a:pPr>
              <a:defRPr/>
            </a:pPr>
            <a:r>
              <a:rPr lang="cs-CZ" sz="1800" dirty="0" smtClean="0"/>
              <a:t>Zákon č. 129/2000 Sb., </a:t>
            </a:r>
            <a:r>
              <a:rPr lang="cs-CZ" sz="1800" dirty="0" smtClean="0">
                <a:solidFill>
                  <a:schemeClr val="accent6"/>
                </a:solidFill>
              </a:rPr>
              <a:t>o krajích </a:t>
            </a:r>
            <a:r>
              <a:rPr lang="cs-CZ" sz="1800" dirty="0" smtClean="0"/>
              <a:t>(krajské zřízení), ve znění pozdějších předpisů</a:t>
            </a:r>
          </a:p>
          <a:p>
            <a:pPr>
              <a:defRPr/>
            </a:pPr>
            <a:r>
              <a:rPr lang="cs-CZ" sz="1800" dirty="0" smtClean="0"/>
              <a:t>Zákon č. 131/2000 Sb., </a:t>
            </a:r>
            <a:r>
              <a:rPr lang="cs-CZ" sz="1800" dirty="0" smtClean="0">
                <a:solidFill>
                  <a:schemeClr val="accent6"/>
                </a:solidFill>
              </a:rPr>
              <a:t>o hlavním městě Praze</a:t>
            </a:r>
            <a:r>
              <a:rPr lang="cs-CZ" sz="1800" dirty="0" smtClean="0"/>
              <a:t>, ve znění pozdějších předpisů</a:t>
            </a:r>
          </a:p>
          <a:p>
            <a:pPr>
              <a:defRPr/>
            </a:pPr>
            <a:endParaRPr lang="cs-CZ" sz="1600" dirty="0" smtClean="0"/>
          </a:p>
          <a:p>
            <a:pPr>
              <a:defRPr/>
            </a:pPr>
            <a:r>
              <a:rPr lang="cs-CZ" sz="1600" b="1" dirty="0" smtClean="0">
                <a:latin typeface="+mj-lt"/>
              </a:rPr>
              <a:t>Legislativní pomůcka tvorby práva</a:t>
            </a:r>
          </a:p>
          <a:p>
            <a:pPr>
              <a:buNone/>
              <a:defRPr/>
            </a:pPr>
            <a:r>
              <a:rPr lang="cs-CZ" sz="1600" dirty="0" smtClean="0">
                <a:latin typeface="+mj-lt"/>
              </a:rPr>
              <a:t>	</a:t>
            </a:r>
            <a:r>
              <a:rPr lang="cs-CZ" sz="1600" dirty="0">
                <a:solidFill>
                  <a:srgbClr val="FF0000"/>
                </a:solidFill>
              </a:rPr>
              <a:t>Pravidla pro vydávání právních předpisů obcí, krajů a hlavního města Prahy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600" dirty="0" smtClean="0">
                <a:solidFill>
                  <a:schemeClr val="accent6"/>
                </a:solidFill>
                <a:latin typeface="+mj-lt"/>
              </a:rPr>
              <a:t>	Legislativní pravidla vlády</a:t>
            </a:r>
            <a:r>
              <a:rPr lang="cs-CZ" sz="1600" dirty="0" smtClean="0">
                <a:latin typeface="+mj-lt"/>
              </a:rPr>
              <a:t>, </a:t>
            </a:r>
            <a:r>
              <a:rPr lang="cs-CZ" sz="1600" dirty="0" smtClean="0"/>
              <a:t>ve znění pozdějších předpisů, schválená Usnesením vlády č. 188, ze dne 19. března 1998</a:t>
            </a:r>
            <a:endParaRPr lang="cs-CZ" sz="1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Veřejná dostupnost k právnímu předpisu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/>
              <a:t>Zásada 	„</a:t>
            </a:r>
            <a:r>
              <a:rPr lang="cs-CZ" sz="1800" dirty="0" smtClean="0">
                <a:solidFill>
                  <a:schemeClr val="accent6"/>
                </a:solidFill>
              </a:rPr>
              <a:t>neznalost zákona neomlouvá</a:t>
            </a:r>
            <a:r>
              <a:rPr lang="cs-CZ" sz="1800" dirty="0" smtClean="0"/>
              <a:t>“</a:t>
            </a:r>
            <a:endParaRPr 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/>
              <a:t>	</a:t>
            </a:r>
            <a:r>
              <a:rPr lang="cs-CZ" sz="1600" dirty="0" smtClean="0"/>
              <a:t>	„</a:t>
            </a:r>
            <a:r>
              <a:rPr lang="cs-CZ" sz="1600" i="1" dirty="0" err="1" smtClean="0"/>
              <a:t>ignorantia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iuris</a:t>
            </a:r>
            <a:r>
              <a:rPr lang="cs-CZ" sz="1600" i="1" dirty="0" smtClean="0"/>
              <a:t> non </a:t>
            </a:r>
            <a:r>
              <a:rPr lang="cs-CZ" sz="1600" i="1" dirty="0" err="1" smtClean="0"/>
              <a:t>excusat</a:t>
            </a:r>
            <a:r>
              <a:rPr lang="cs-CZ" sz="1600" dirty="0" smtClean="0"/>
              <a:t>“</a:t>
            </a:r>
          </a:p>
          <a:p>
            <a:pPr>
              <a:buFont typeface="Wingdings" pitchFamily="2" charset="2"/>
              <a:buChar char="F"/>
              <a:defRPr/>
            </a:pPr>
            <a:endParaRPr lang="cs-CZ" sz="1800" dirty="0" smtClean="0">
              <a:sym typeface="Wingdings"/>
            </a:endParaRPr>
          </a:p>
          <a:p>
            <a:pPr>
              <a:buFont typeface="Wingdings" pitchFamily="2" charset="2"/>
              <a:buChar char="F"/>
              <a:defRPr/>
            </a:pPr>
            <a:endParaRPr lang="cs-CZ" sz="1800" dirty="0" smtClean="0">
              <a:sym typeface="Wingdings"/>
            </a:endParaRPr>
          </a:p>
          <a:p>
            <a:pPr>
              <a:buFont typeface="Wingdings" pitchFamily="2" charset="2"/>
              <a:buChar char="F"/>
              <a:defRPr/>
            </a:pPr>
            <a:r>
              <a:rPr lang="cs-CZ" sz="1800" dirty="0" smtClean="0">
                <a:solidFill>
                  <a:schemeClr val="accent6"/>
                </a:solidFill>
                <a:sym typeface="Wingdings"/>
              </a:rPr>
              <a:t>veřejné a přístupné každému</a:t>
            </a:r>
          </a:p>
          <a:p>
            <a:pPr>
              <a:buFont typeface="Wingdings" pitchFamily="2" charset="2"/>
              <a:buChar char="F"/>
              <a:defRPr/>
            </a:pPr>
            <a:endParaRPr lang="cs-CZ" sz="1800" dirty="0">
              <a:sym typeface="Wingding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právní </a:t>
            </a:r>
            <a:r>
              <a:rPr lang="cs-CZ" sz="1800" b="1" dirty="0"/>
              <a:t>předpisy obce </a:t>
            </a:r>
            <a:r>
              <a:rPr lang="cs-CZ" sz="1800" dirty="0"/>
              <a:t>a jejich evidence musí být každému přístupny u </a:t>
            </a:r>
            <a:r>
              <a:rPr lang="cs-CZ" sz="1800" dirty="0" smtClean="0"/>
              <a:t>obecního úřadu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b="1" dirty="0"/>
              <a:t>nařízení</a:t>
            </a:r>
            <a:r>
              <a:rPr lang="cs-CZ" sz="1800" dirty="0"/>
              <a:t> </a:t>
            </a:r>
            <a:r>
              <a:rPr lang="cs-CZ" sz="1800" dirty="0" smtClean="0"/>
              <a:t>obce s rozšířenou působností musí </a:t>
            </a:r>
            <a:r>
              <a:rPr lang="cs-CZ" sz="1800" dirty="0"/>
              <a:t>být přístupné na všech </a:t>
            </a:r>
            <a:r>
              <a:rPr lang="cs-CZ" sz="1800" dirty="0" smtClean="0"/>
              <a:t>obecních úřadech v </a:t>
            </a:r>
            <a:r>
              <a:rPr lang="cs-CZ" sz="1800" dirty="0"/>
              <a:t>jejím správním obvodu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právní předpisy </a:t>
            </a:r>
            <a:r>
              <a:rPr lang="cs-CZ" sz="1800" dirty="0" smtClean="0"/>
              <a:t>kraje – Věstník právních předpisů kraje </a:t>
            </a:r>
          </a:p>
          <a:p>
            <a:pPr>
              <a:buFont typeface="Wingdings" pitchFamily="2" charset="2"/>
              <a:buChar char="F"/>
              <a:defRPr/>
            </a:pPr>
            <a:endParaRPr lang="cs-CZ" sz="1800" dirty="0" smtClean="0">
              <a:sym typeface="Wingdings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	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Legislativní technika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676400"/>
            <a:ext cx="8139113" cy="4800600"/>
          </a:xfrm>
        </p:spPr>
        <p:txBody>
          <a:bodyPr/>
          <a:lstStyle/>
          <a:p>
            <a:pPr>
              <a:defRPr/>
            </a:pPr>
            <a:r>
              <a:rPr lang="cs-CZ" sz="1800" dirty="0" smtClean="0"/>
              <a:t>Forma právního předpisu - legislativně technická pravidla</a:t>
            </a:r>
          </a:p>
          <a:p>
            <a:pPr>
              <a:defRPr/>
            </a:pPr>
            <a:r>
              <a:rPr lang="cs-CZ" sz="1800" dirty="0" smtClean="0"/>
              <a:t>Legislativní pravidla vlády, ve znění pozdějších předpisů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     Usnesení vlády č. 188, ze dne 19. března 1998,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     část sedmá – Legislativně technické požadavky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800" dirty="0" smtClean="0">
                <a:solidFill>
                  <a:schemeClr val="accent6"/>
                </a:solidFill>
              </a:rPr>
              <a:t>Požadavky na právní předpis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Normativnost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obecnost, závaznost, vynutitelnost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Přehlednost, systémovost, jednotnost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>
                <a:sym typeface="Wingdings"/>
              </a:rPr>
              <a:t>	 Struktura </a:t>
            </a:r>
            <a:r>
              <a:rPr lang="cs-CZ" sz="1600" dirty="0"/>
              <a:t>(název, úvodní věta, hlavní část, přechodná, závěrečná, zrušovací </a:t>
            </a:r>
            <a:r>
              <a:rPr lang="cs-CZ" sz="1600" dirty="0" smtClean="0"/>
              <a:t>	     ustanovení</a:t>
            </a:r>
            <a:r>
              <a:rPr lang="cs-CZ" sz="1600" dirty="0"/>
              <a:t>, ustanovení o účinnosti</a:t>
            </a:r>
            <a:r>
              <a:rPr lang="cs-CZ" sz="1600" dirty="0" smtClean="0"/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	</a:t>
            </a:r>
            <a:r>
              <a:rPr lang="cs-CZ" sz="1600" dirty="0" smtClean="0">
                <a:sym typeface="Wingdings"/>
              </a:rPr>
              <a:t> </a:t>
            </a:r>
            <a:r>
              <a:rPr lang="cs-CZ" sz="1600" dirty="0" smtClean="0"/>
              <a:t>Členění (</a:t>
            </a:r>
            <a:r>
              <a:rPr lang="cs-CZ" sz="1600" dirty="0"/>
              <a:t>části, hlava, díly, články, odstavce)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/>
              <a:t>	</a:t>
            </a:r>
            <a:r>
              <a:rPr lang="cs-CZ" sz="1600" dirty="0" smtClean="0">
                <a:sym typeface="Wingdings"/>
              </a:rPr>
              <a:t> Neodporovatelnost jednotlivých ustanovení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1800" dirty="0"/>
              <a:t>Nelze přejímat ustanovení jiného právního předpisu</a:t>
            </a:r>
          </a:p>
          <a:p>
            <a:pPr>
              <a:buFont typeface="Wingdings" pitchFamily="2" charset="2"/>
              <a:buChar char="§"/>
              <a:defRPr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dirty="0" smtClean="0"/>
              <a:t>Legislativní technika II.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cs-CZ" altLang="cs-CZ" sz="1800" dirty="0" smtClean="0"/>
              <a:t>Jasnost, určitost, srozumitelnost právního předpisu</a:t>
            </a:r>
          </a:p>
          <a:p>
            <a:pPr>
              <a:buFont typeface="Arial" charset="0"/>
              <a:buChar char="•"/>
            </a:pPr>
            <a:r>
              <a:rPr lang="cs-CZ" altLang="cs-CZ" sz="1800" dirty="0" smtClean="0"/>
              <a:t>Gramatika, pravidla českého pravopisu</a:t>
            </a:r>
          </a:p>
          <a:p>
            <a:pPr lvl="1">
              <a:buFont typeface="Arial" charset="0"/>
              <a:buChar char="•"/>
            </a:pPr>
            <a:r>
              <a:rPr lang="cs-CZ" altLang="cs-CZ" sz="1600" dirty="0" smtClean="0"/>
              <a:t>užití oznamovacího způsobu přítomného času a u podstatných jmen zpravidla v jednotném čísle</a:t>
            </a:r>
          </a:p>
          <a:p>
            <a:pPr lvl="1">
              <a:buFont typeface="Arial" charset="0"/>
              <a:buChar char="•"/>
            </a:pPr>
            <a:endParaRPr lang="cs-CZ" altLang="cs-CZ" sz="1600" dirty="0" smtClean="0"/>
          </a:p>
          <a:p>
            <a:pPr>
              <a:buFont typeface="Arial" charset="0"/>
              <a:buChar char="•"/>
            </a:pPr>
            <a:r>
              <a:rPr lang="cs-CZ" altLang="cs-CZ" sz="1800" dirty="0" smtClean="0"/>
              <a:t>Užití alternativy „nebo x anebo“</a:t>
            </a:r>
          </a:p>
          <a:p>
            <a:pPr>
              <a:buFont typeface="Arial" charset="0"/>
              <a:buChar char="•"/>
            </a:pPr>
            <a:r>
              <a:rPr lang="cs-CZ" altLang="cs-CZ" sz="1800" dirty="0" smtClean="0"/>
              <a:t>Užití slov „obdobně x přiměřeně“</a:t>
            </a:r>
          </a:p>
          <a:p>
            <a:pPr>
              <a:buFont typeface="Arial" charset="0"/>
              <a:buChar char="•"/>
            </a:pPr>
            <a:r>
              <a:rPr lang="cs-CZ" altLang="cs-CZ" sz="1800" dirty="0" smtClean="0"/>
              <a:t>Legislativní zkratky</a:t>
            </a:r>
          </a:p>
          <a:p>
            <a:pPr>
              <a:buFont typeface="Arial" charset="0"/>
              <a:buChar char="•"/>
            </a:pPr>
            <a:r>
              <a:rPr lang="cs-CZ" altLang="cs-CZ" sz="1800" dirty="0" smtClean="0"/>
              <a:t>Citace</a:t>
            </a:r>
          </a:p>
          <a:p>
            <a:pPr>
              <a:buFont typeface="Arial" charset="0"/>
              <a:buChar char="•"/>
            </a:pPr>
            <a:r>
              <a:rPr lang="cs-CZ" altLang="cs-CZ" sz="1800" dirty="0" smtClean="0"/>
              <a:t>Odkazy</a:t>
            </a:r>
          </a:p>
          <a:p>
            <a:pPr>
              <a:buFont typeface="Arial" charset="0"/>
              <a:buChar char="•"/>
            </a:pPr>
            <a:endParaRPr lang="cs-CZ" altLang="cs-CZ" sz="1800" dirty="0" smtClean="0"/>
          </a:p>
          <a:p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Obrázek 4" descr="Výřez obrazovk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066800"/>
            <a:ext cx="7505700" cy="545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Obrázek 1" descr="Výřez obrazovk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33488"/>
            <a:ext cx="7932738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Obrázek 1" descr="Výřez obrazovk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1147763"/>
            <a:ext cx="7096125" cy="525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Metodická pomoc Ministerstva vnitra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Ministerstvo vnitra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nabízí preventivní pomoc obcím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Metodická pomoc</a:t>
            </a:r>
          </a:p>
          <a:p>
            <a:pPr>
              <a:defRPr/>
            </a:pPr>
            <a:r>
              <a:rPr lang="cs-CZ" sz="1800" dirty="0" smtClean="0"/>
              <a:t>Konzultace</a:t>
            </a:r>
          </a:p>
          <a:p>
            <a:pPr>
              <a:defRPr/>
            </a:pPr>
            <a:r>
              <a:rPr lang="cs-CZ" sz="1800" dirty="0" smtClean="0"/>
              <a:t>Vzory právních předpisů</a:t>
            </a:r>
          </a:p>
          <a:p>
            <a:pPr>
              <a:defRPr/>
            </a:pPr>
            <a:r>
              <a:rPr lang="cs-CZ" sz="1800" dirty="0" smtClean="0"/>
              <a:t>Stanoviska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800" dirty="0" smtClean="0">
                <a:hlinkClick r:id="rId2"/>
              </a:rPr>
              <a:t>http://www.mvcr.cz/odk2/</a:t>
            </a:r>
            <a:r>
              <a:rPr lang="cs-CZ" sz="1800" dirty="0" smtClean="0"/>
              <a:t> 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Metodická pomoc Ministerstva vnitra II.</a:t>
            </a:r>
          </a:p>
        </p:txBody>
      </p:sp>
      <p:pic>
        <p:nvPicPr>
          <p:cNvPr id="41987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6225" y="1447800"/>
            <a:ext cx="6113463" cy="5105400"/>
          </a:xfrm>
        </p:spPr>
      </p:pic>
      <p:sp>
        <p:nvSpPr>
          <p:cNvPr id="5" name="Šipka doprava 4"/>
          <p:cNvSpPr/>
          <p:nvPr/>
        </p:nvSpPr>
        <p:spPr>
          <a:xfrm>
            <a:off x="533400" y="5048250"/>
            <a:ext cx="1371600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9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Dozor k tvorbě právních předpisů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00200"/>
            <a:ext cx="7772400" cy="4530725"/>
          </a:xfrm>
        </p:spPr>
        <p:txBody>
          <a:bodyPr/>
          <a:lstStyle/>
          <a:p>
            <a:pPr>
              <a:defRPr/>
            </a:pPr>
            <a:r>
              <a:rPr lang="cs-CZ" sz="1600" dirty="0"/>
              <a:t>Ust. § 123 a násl. zákona o obcích</a:t>
            </a:r>
          </a:p>
          <a:p>
            <a:pPr>
              <a:defRPr/>
            </a:pPr>
            <a:r>
              <a:rPr lang="cs-CZ" sz="1600" dirty="0"/>
              <a:t>Ust. § 81 a násl. zákona o krajích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1600" dirty="0" smtClean="0">
                <a:solidFill>
                  <a:srgbClr val="FF0000"/>
                </a:solidFill>
              </a:rPr>
              <a:t>OZV</a:t>
            </a:r>
            <a:r>
              <a:rPr lang="cs-CZ" sz="1600" dirty="0" smtClean="0"/>
              <a:t> </a:t>
            </a:r>
            <a:r>
              <a:rPr lang="cs-CZ" sz="1600" dirty="0">
                <a:solidFill>
                  <a:schemeClr val="accent2"/>
                </a:solidFill>
              </a:rPr>
              <a:t>obec</a:t>
            </a:r>
            <a:r>
              <a:rPr lang="cs-CZ" sz="1600" dirty="0"/>
              <a:t> </a:t>
            </a:r>
            <a:r>
              <a:rPr lang="cs-CZ" sz="1600" dirty="0" smtClean="0"/>
              <a:t>(</a:t>
            </a:r>
            <a:r>
              <a:rPr lang="cs-CZ" sz="1600" dirty="0" smtClean="0">
                <a:solidFill>
                  <a:schemeClr val="accent2"/>
                </a:solidFill>
              </a:rPr>
              <a:t>kraj</a:t>
            </a:r>
            <a:r>
              <a:rPr lang="cs-CZ" sz="1600" dirty="0" smtClean="0"/>
              <a:t>) neprodleně </a:t>
            </a:r>
            <a:r>
              <a:rPr lang="cs-CZ" sz="1600" dirty="0"/>
              <a:t>po jejím vyhlášení zašle </a:t>
            </a:r>
            <a:r>
              <a:rPr lang="cs-CZ" sz="1600" dirty="0">
                <a:solidFill>
                  <a:srgbClr val="FF0000"/>
                </a:solidFill>
              </a:rPr>
              <a:t>MVČR</a:t>
            </a:r>
            <a:r>
              <a:rPr lang="cs-CZ" sz="1600" dirty="0"/>
              <a:t>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odporuje-li zákonu – MVČR výzva k nápravě do 60 dnů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600" dirty="0" smtClean="0"/>
              <a:t>Obec nezjedná nápravu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Rozhodnutí o pozastavení účinnosti (zásah do lidských práv - pozastavení ihned)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X lze podat rozklad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Do 30 dní podá MV Ústavnímu soudu návrh na zrušení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Čl</a:t>
            </a:r>
            <a:r>
              <a:rPr lang="cs-CZ" sz="1600" dirty="0"/>
              <a:t>. 101 odst. 4 Ústavy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600" i="1" dirty="0"/>
              <a:t>Stát může zasahovat do činnosti územních samosprávných celků, jen vyžaduje-li to ochrana zákona, a jen způsobem stanoveným zákonem</a:t>
            </a:r>
            <a:r>
              <a:rPr lang="cs-CZ" sz="1600" dirty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Dozor k tvorbě právních předpisů II.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00200"/>
            <a:ext cx="7772400" cy="4530725"/>
          </a:xfrm>
        </p:spPr>
        <p:txBody>
          <a:bodyPr/>
          <a:lstStyle/>
          <a:p>
            <a:pPr>
              <a:defRPr/>
            </a:pPr>
            <a:r>
              <a:rPr lang="cs-CZ" sz="1600" dirty="0"/>
              <a:t>Ust. § </a:t>
            </a:r>
            <a:r>
              <a:rPr lang="cs-CZ" sz="1600" dirty="0" smtClean="0"/>
              <a:t>125 </a:t>
            </a:r>
            <a:r>
              <a:rPr lang="cs-CZ" sz="1600" dirty="0"/>
              <a:t>a násl. zákona o obcích</a:t>
            </a:r>
          </a:p>
          <a:p>
            <a:pPr>
              <a:defRPr/>
            </a:pPr>
            <a:r>
              <a:rPr lang="cs-CZ" sz="1600" dirty="0"/>
              <a:t>Ust. § </a:t>
            </a:r>
            <a:r>
              <a:rPr lang="cs-CZ" sz="1600" dirty="0" smtClean="0"/>
              <a:t>83 </a:t>
            </a:r>
            <a:r>
              <a:rPr lang="cs-CZ" sz="1600" dirty="0"/>
              <a:t>a násl. zákona o krajích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 smtClean="0"/>
          </a:p>
          <a:p>
            <a:pPr>
              <a:defRPr/>
            </a:pPr>
            <a:r>
              <a:rPr lang="cs-CZ" sz="1600" b="1" dirty="0" smtClean="0"/>
              <a:t>Nařízení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FF0000"/>
                </a:solidFill>
              </a:rPr>
              <a:t>obec</a:t>
            </a:r>
            <a:r>
              <a:rPr lang="cs-CZ" sz="1600" dirty="0" smtClean="0"/>
              <a:t> </a:t>
            </a:r>
            <a:r>
              <a:rPr lang="cs-CZ" sz="1600" dirty="0"/>
              <a:t>po vyhlášení zašle neprodleně příslušnému </a:t>
            </a:r>
            <a:r>
              <a:rPr lang="cs-CZ" sz="1600" dirty="0" smtClean="0">
                <a:solidFill>
                  <a:srgbClr val="FF0000"/>
                </a:solidFill>
              </a:rPr>
              <a:t>krajskému úřadu</a:t>
            </a:r>
            <a:r>
              <a:rPr lang="cs-CZ" sz="1600" dirty="0" smtClean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/>
              <a:t>odporuje-li zákonu – </a:t>
            </a:r>
            <a:r>
              <a:rPr lang="cs-CZ" sz="1600" dirty="0" smtClean="0"/>
              <a:t>krajský úřad - </a:t>
            </a:r>
            <a:r>
              <a:rPr lang="cs-CZ" sz="1600" dirty="0"/>
              <a:t>výzva k nápravě do 60 dnů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600" dirty="0" smtClean="0"/>
              <a:t>Obec </a:t>
            </a:r>
            <a:r>
              <a:rPr lang="cs-CZ" sz="1600" dirty="0"/>
              <a:t>nezjedná nápravu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Rozhodnutí </a:t>
            </a:r>
            <a:r>
              <a:rPr lang="cs-CZ" sz="1600" dirty="0"/>
              <a:t>o pozastavení účinnosti (zásah do lidských práv - pozastavení ihned)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Náprava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Do </a:t>
            </a:r>
            <a:r>
              <a:rPr lang="cs-CZ" sz="1600" dirty="0"/>
              <a:t>30 dní podá </a:t>
            </a:r>
            <a:r>
              <a:rPr lang="cs-CZ" sz="1600" dirty="0" smtClean="0">
                <a:solidFill>
                  <a:srgbClr val="FF0000"/>
                </a:solidFill>
              </a:rPr>
              <a:t>ředitel krajského</a:t>
            </a:r>
            <a:r>
              <a:rPr lang="cs-CZ" sz="1600" dirty="0" smtClean="0"/>
              <a:t> úřadu </a:t>
            </a:r>
            <a:r>
              <a:rPr lang="cs-CZ" sz="1600" dirty="0"/>
              <a:t>Ústavnímu soudu návrh na zrušení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/>
          </a:p>
          <a:p>
            <a:pPr>
              <a:defRPr/>
            </a:pPr>
            <a:r>
              <a:rPr lang="cs-CZ" sz="1600" b="1" dirty="0" smtClean="0"/>
              <a:t>Nařízení </a:t>
            </a:r>
            <a:r>
              <a:rPr lang="cs-CZ" sz="1600" dirty="0" smtClean="0">
                <a:solidFill>
                  <a:srgbClr val="FF0000"/>
                </a:solidFill>
              </a:rPr>
              <a:t>kraje</a:t>
            </a:r>
            <a:r>
              <a:rPr lang="cs-CZ" sz="1600" b="1" dirty="0" smtClean="0"/>
              <a:t> </a:t>
            </a:r>
            <a:r>
              <a:rPr lang="cs-CZ" sz="1600" dirty="0"/>
              <a:t>po vyhlášení zašle neprodleně </a:t>
            </a:r>
            <a:r>
              <a:rPr lang="cs-CZ" sz="1600" dirty="0" smtClean="0">
                <a:solidFill>
                  <a:srgbClr val="FF0000"/>
                </a:solidFill>
              </a:rPr>
              <a:t>věcně příslušnému ministerstvu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…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/>
              <a:t>Do 30 dní podá </a:t>
            </a:r>
            <a:r>
              <a:rPr lang="cs-CZ" sz="1600" dirty="0" smtClean="0">
                <a:solidFill>
                  <a:srgbClr val="FF0000"/>
                </a:solidFill>
              </a:rPr>
              <a:t>věcně příslušné ministerstvo</a:t>
            </a:r>
            <a:r>
              <a:rPr lang="cs-CZ" sz="1600" dirty="0" smtClean="0"/>
              <a:t> </a:t>
            </a:r>
            <a:r>
              <a:rPr lang="cs-CZ" sz="1600" dirty="0"/>
              <a:t>úřadu Ústavnímu soudu návrh na zrušení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381000"/>
          </a:xfrm>
        </p:spPr>
        <p:txBody>
          <a:bodyPr/>
          <a:lstStyle/>
          <a:p>
            <a:pPr algn="ctr"/>
            <a:r>
              <a:rPr lang="cs-CZ" altLang="cs-CZ" sz="2400" smtClean="0"/>
              <a:t>Osnova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762000" y="1371600"/>
            <a:ext cx="7910513" cy="5257800"/>
          </a:xfrm>
        </p:spPr>
        <p:txBody>
          <a:bodyPr/>
          <a:lstStyle/>
          <a:p>
            <a:pPr>
              <a:buFont typeface="Wingdings" pitchFamily="2" charset="2"/>
              <a:buAutoNum type="arabicPeriod"/>
            </a:pPr>
            <a:endParaRPr lang="cs-CZ" altLang="cs-CZ" sz="1700" dirty="0" smtClean="0"/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Pojem „</a:t>
            </a:r>
            <a:r>
              <a:rPr lang="cs-CZ" altLang="cs-CZ" sz="1700" dirty="0" err="1" smtClean="0"/>
              <a:t>Právotvorba</a:t>
            </a:r>
            <a:r>
              <a:rPr lang="cs-CZ" altLang="cs-CZ" sz="1700" dirty="0" smtClean="0"/>
              <a:t> místní správy“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Územní externí normativní správní akt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Mezinárodní a ústavní základy </a:t>
            </a:r>
            <a:r>
              <a:rPr lang="cs-CZ" altLang="cs-CZ" sz="1700" dirty="0" err="1" smtClean="0"/>
              <a:t>právotvorby</a:t>
            </a:r>
            <a:r>
              <a:rPr lang="cs-CZ" altLang="cs-CZ" sz="1700" dirty="0" smtClean="0"/>
              <a:t> místní správy 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Účast ÚSC na tvorbě zákonů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Tvorba - nařízení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Tvorba - obecně závazné vyhlášky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Zásady tvorby práva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Legislativní pravomoc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Proces tvorby a schvalování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Evidence právních předpisů místní správy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Veřejný přístup 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Legislativní technika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Metodická pomoc MV + dozor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Rušení právního předpisu místní správy</a:t>
            </a:r>
          </a:p>
          <a:p>
            <a:pPr>
              <a:buFont typeface="Wingdings" pitchFamily="2" charset="2"/>
              <a:buAutoNum type="arabicPeriod"/>
            </a:pPr>
            <a:r>
              <a:rPr lang="cs-CZ" altLang="cs-CZ" sz="1700" dirty="0" smtClean="0"/>
              <a:t>Judikatura</a:t>
            </a:r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  <a:p>
            <a:pPr>
              <a:buFont typeface="Wingdings" pitchFamily="2" charset="2"/>
              <a:buAutoNum type="arabicPeriod"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Rušení právního předpisu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cs-CZ" sz="1400" dirty="0" smtClean="0"/>
              <a:t>Orgán, který vydal právní předpis: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Změnit – novela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Zrušit – pouze formou téhož právního předpisu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400" b="1" dirty="0" smtClean="0">
                <a:solidFill>
                  <a:schemeClr val="accent6"/>
                </a:solidFill>
              </a:rPr>
              <a:t>Ústavní soud</a:t>
            </a:r>
          </a:p>
          <a:p>
            <a:pPr>
              <a:defRPr/>
            </a:pPr>
            <a:r>
              <a:rPr lang="cs-CZ" sz="1400" dirty="0"/>
              <a:t>Čl. 87 odst. 1 </a:t>
            </a:r>
            <a:r>
              <a:rPr lang="cs-CZ" sz="1400" dirty="0" smtClean="0"/>
              <a:t>písm. b) </a:t>
            </a:r>
            <a:r>
              <a:rPr lang="cs-CZ" sz="1400" dirty="0" smtClean="0">
                <a:solidFill>
                  <a:schemeClr val="accent2"/>
                </a:solidFill>
              </a:rPr>
              <a:t>Ústavy</a:t>
            </a:r>
            <a:endParaRPr lang="cs-CZ" sz="1400" dirty="0">
              <a:solidFill>
                <a:schemeClr val="accent2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/>
              <a:t> </a:t>
            </a:r>
            <a:r>
              <a:rPr lang="cs-CZ" sz="1400" dirty="0" smtClean="0"/>
              <a:t>o </a:t>
            </a:r>
            <a:r>
              <a:rPr lang="cs-CZ" sz="1400" dirty="0"/>
              <a:t>zrušení jiných právních předpisů nebo jejich jednotlivých ustanovení, jsou-li v rozporu s ústavním pořádkem nebo </a:t>
            </a:r>
            <a:r>
              <a:rPr lang="cs-CZ" sz="1400" dirty="0" smtClean="0"/>
              <a:t>zákonem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Proces zrušování – zákon o Ústavním soudu 182/1993 Sb.</a:t>
            </a:r>
            <a:endParaRPr lang="cs-CZ" sz="1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§ 64 odst. 2 a násl.  Návrh na zrušení jiného právního předpisu může podat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g</a:t>
            </a:r>
            <a:r>
              <a:rPr lang="cs-CZ" sz="1400" dirty="0"/>
              <a:t>) </a:t>
            </a:r>
            <a:r>
              <a:rPr lang="cs-CZ" sz="1400" dirty="0">
                <a:solidFill>
                  <a:schemeClr val="accent2"/>
                </a:solidFill>
              </a:rPr>
              <a:t>Ministerstvo vnitra</a:t>
            </a:r>
            <a:r>
              <a:rPr lang="cs-CZ" sz="1400" dirty="0"/>
              <a:t>, jde-li o návrh na zrušení </a:t>
            </a:r>
            <a:r>
              <a:rPr lang="cs-CZ" sz="1400" dirty="0">
                <a:solidFill>
                  <a:schemeClr val="accent2"/>
                </a:solidFill>
              </a:rPr>
              <a:t>obecně závazné vyhlášky obce</a:t>
            </a:r>
            <a:r>
              <a:rPr lang="cs-CZ" sz="1400" dirty="0"/>
              <a:t>, kraje nebo hlavního </a:t>
            </a:r>
            <a:r>
              <a:rPr lang="cs-CZ" sz="1400" dirty="0" smtClean="0"/>
              <a:t>města </a:t>
            </a:r>
            <a:r>
              <a:rPr lang="cs-CZ" sz="1400" dirty="0"/>
              <a:t>Prahy za podmínek stanovených v zákonech upravujících územní </a:t>
            </a:r>
            <a:r>
              <a:rPr lang="cs-CZ" sz="1400" dirty="0" smtClean="0">
                <a:solidFill>
                  <a:schemeClr val="accent2"/>
                </a:solidFill>
              </a:rPr>
              <a:t>samosprávu</a:t>
            </a:r>
            <a:r>
              <a:rPr lang="cs-CZ" sz="1400" dirty="0" smtClean="0"/>
              <a:t>,</a:t>
            </a:r>
            <a:endParaRPr lang="cs-CZ" sz="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h</a:t>
            </a:r>
            <a:r>
              <a:rPr lang="cs-CZ" sz="1400" dirty="0"/>
              <a:t>) </a:t>
            </a:r>
            <a:r>
              <a:rPr lang="cs-CZ" sz="1400" dirty="0">
                <a:solidFill>
                  <a:schemeClr val="accent2"/>
                </a:solidFill>
              </a:rPr>
              <a:t>věcně příslušné ministerstvo </a:t>
            </a:r>
            <a:r>
              <a:rPr lang="cs-CZ" sz="1400" dirty="0"/>
              <a:t>nebo </a:t>
            </a:r>
            <a:r>
              <a:rPr lang="cs-CZ" sz="1400" dirty="0">
                <a:solidFill>
                  <a:schemeClr val="accent2"/>
                </a:solidFill>
              </a:rPr>
              <a:t>jiný ústřední správní úřad</a:t>
            </a:r>
            <a:r>
              <a:rPr lang="cs-CZ" sz="1400" dirty="0"/>
              <a:t>, jde-li o návrh na zrušení </a:t>
            </a:r>
            <a:r>
              <a:rPr lang="cs-CZ" sz="1400" dirty="0">
                <a:solidFill>
                  <a:schemeClr val="accent2"/>
                </a:solidFill>
              </a:rPr>
              <a:t>nařízení kraje </a:t>
            </a:r>
            <a:r>
              <a:rPr lang="cs-CZ" sz="1400" dirty="0"/>
              <a:t>nebo hlavního města Prahy za podmínek stanovených v zákonech upravujících územní </a:t>
            </a:r>
            <a:r>
              <a:rPr lang="cs-CZ" sz="1400" dirty="0" smtClean="0"/>
              <a:t>samosprávu,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/>
              <a:t>i</a:t>
            </a:r>
            <a:r>
              <a:rPr lang="cs-CZ" sz="1400" dirty="0"/>
              <a:t>) </a:t>
            </a:r>
            <a:r>
              <a:rPr lang="cs-CZ" sz="1400" dirty="0">
                <a:solidFill>
                  <a:schemeClr val="accent2"/>
                </a:solidFill>
              </a:rPr>
              <a:t>ředitel krajského úřadu</a:t>
            </a:r>
            <a:r>
              <a:rPr lang="cs-CZ" sz="1400" dirty="0"/>
              <a:t>, jde-li o návrh na zrušení </a:t>
            </a:r>
            <a:r>
              <a:rPr lang="cs-CZ" sz="1400" dirty="0">
                <a:solidFill>
                  <a:schemeClr val="accent2"/>
                </a:solidFill>
              </a:rPr>
              <a:t>nařízení obce </a:t>
            </a:r>
            <a:r>
              <a:rPr lang="cs-CZ" sz="1400" dirty="0"/>
              <a:t>za podmínek stanovených v zákonu o </a:t>
            </a:r>
            <a:r>
              <a:rPr lang="cs-CZ" sz="1400" dirty="0" smtClean="0"/>
              <a:t>obcích,</a:t>
            </a:r>
            <a:endParaRPr lang="cs-CZ" sz="14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1400" dirty="0" smtClean="0">
              <a:solidFill>
                <a:schemeClr val="accent2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400" dirty="0" smtClean="0">
                <a:solidFill>
                  <a:schemeClr val="accent2"/>
                </a:solidFill>
              </a:rPr>
              <a:t>j</a:t>
            </a:r>
            <a:r>
              <a:rPr lang="cs-CZ" sz="1400" dirty="0">
                <a:solidFill>
                  <a:schemeClr val="accent2"/>
                </a:solidFill>
              </a:rPr>
              <a:t>) zastupitelstvo obce, jde-li o návrh na zrušení právního předpisu kraje, do jehož územního obvodu obec náleží.</a:t>
            </a:r>
            <a:endParaRPr lang="cs-CZ" sz="1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457200"/>
          </a:xfrm>
        </p:spPr>
        <p:txBody>
          <a:bodyPr/>
          <a:lstStyle/>
          <a:p>
            <a:pPr algn="ctr"/>
            <a:r>
              <a:rPr lang="cs-CZ" altLang="cs-CZ" sz="2400" smtClean="0"/>
              <a:t>Rušení právního předpisu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524000"/>
            <a:ext cx="7862887" cy="4876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cs-CZ" sz="1600" dirty="0" smtClean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cs-CZ" sz="1600" b="1" dirty="0" smtClean="0"/>
              <a:t>Algoritmus rozhodování Ústavního soudu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cs-CZ" sz="1600" b="1" dirty="0"/>
          </a:p>
          <a:p>
            <a:pPr marL="0" indent="0" algn="ctr">
              <a:buFont typeface="Wingdings" pitchFamily="2" charset="2"/>
              <a:buNone/>
              <a:defRPr/>
            </a:pPr>
            <a:endParaRPr lang="cs-CZ" sz="1600" b="1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1. zda měla obec </a:t>
            </a:r>
            <a:r>
              <a:rPr lang="cs-CZ" sz="1600" b="1" dirty="0" smtClean="0">
                <a:solidFill>
                  <a:schemeClr val="accent6"/>
                </a:solidFill>
              </a:rPr>
              <a:t>pravomoc</a:t>
            </a:r>
            <a:r>
              <a:rPr lang="cs-CZ" sz="1600" dirty="0" smtClean="0"/>
              <a:t> vydat napadené ustanovení,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2. zda se obec při vydávání napadeného ustanovení nepohybovala mimo zákonem vymezenou </a:t>
            </a:r>
            <a:r>
              <a:rPr lang="cs-CZ" sz="1600" b="1" dirty="0" smtClean="0">
                <a:solidFill>
                  <a:schemeClr val="accent6"/>
                </a:solidFill>
              </a:rPr>
              <a:t>věcnou působnost</a:t>
            </a:r>
            <a:r>
              <a:rPr lang="cs-CZ" sz="1600" dirty="0" smtClean="0"/>
              <a:t>,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3. zda obec při jejím vydání </a:t>
            </a:r>
            <a:r>
              <a:rPr lang="cs-CZ" sz="1600" b="1" dirty="0" smtClean="0">
                <a:solidFill>
                  <a:schemeClr val="accent6"/>
                </a:solidFill>
              </a:rPr>
              <a:t>nezneužila zákonem svěřenou pravomoc a působnost</a:t>
            </a:r>
            <a:r>
              <a:rPr lang="cs-CZ" sz="1600" b="1" dirty="0" smtClean="0"/>
              <a:t>,</a:t>
            </a:r>
            <a:r>
              <a:rPr lang="cs-CZ" sz="1600" dirty="0" smtClean="0"/>
              <a:t> 4. zda obec přijetím napadeného ustanovení </a:t>
            </a:r>
            <a:r>
              <a:rPr lang="cs-CZ" sz="1600" b="1" dirty="0" smtClean="0">
                <a:solidFill>
                  <a:schemeClr val="accent6"/>
                </a:solidFill>
              </a:rPr>
              <a:t>nejednala zjevně nerozumně</a:t>
            </a:r>
            <a:r>
              <a:rPr lang="cs-CZ" sz="1600" dirty="0" smtClean="0"/>
              <a:t>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+ </a:t>
            </a:r>
            <a:r>
              <a:rPr lang="cs-CZ" sz="1600" b="1" dirty="0" smtClean="0">
                <a:solidFill>
                  <a:schemeClr val="accent6"/>
                </a:solidFill>
              </a:rPr>
              <a:t>Dodržení jednoty právního řádu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600" dirty="0" smtClean="0"/>
              <a:t>+</a:t>
            </a:r>
            <a:r>
              <a:rPr lang="cs-CZ" sz="1600" b="1" dirty="0" smtClean="0"/>
              <a:t> </a:t>
            </a:r>
            <a:r>
              <a:rPr lang="cs-CZ" sz="1600" b="1" dirty="0" smtClean="0">
                <a:solidFill>
                  <a:schemeClr val="accent6"/>
                </a:solidFill>
              </a:rPr>
              <a:t>Soulad s ústavním pořádkem</a:t>
            </a:r>
            <a:endParaRPr lang="cs-CZ" sz="16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381000"/>
          </a:xfrm>
        </p:spPr>
        <p:txBody>
          <a:bodyPr/>
          <a:lstStyle/>
          <a:p>
            <a:pPr algn="ctr"/>
            <a:r>
              <a:rPr lang="cs-CZ" altLang="cs-CZ" sz="2400" smtClean="0"/>
              <a:t>Judikatura příklady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r>
              <a:rPr lang="cs-CZ" altLang="cs-CZ" sz="1600" b="1" dirty="0" smtClean="0">
                <a:solidFill>
                  <a:srgbClr val="FF0000"/>
                </a:solidFill>
              </a:rPr>
              <a:t>Provozní doba pohostinství</a:t>
            </a:r>
          </a:p>
          <a:p>
            <a:r>
              <a:rPr lang="cs-CZ" altLang="cs-CZ" sz="1600" b="1" dirty="0" err="1" smtClean="0"/>
              <a:t>Pl</a:t>
            </a:r>
            <a:r>
              <a:rPr lang="cs-CZ" altLang="cs-CZ" sz="1600" b="1" dirty="0" smtClean="0"/>
              <a:t>. ÚS 58/05 (České Velenice)</a:t>
            </a:r>
            <a:endParaRPr lang="cs-CZ" altLang="cs-CZ" sz="1600" dirty="0" smtClean="0"/>
          </a:p>
          <a:p>
            <a:pPr algn="just">
              <a:buFont typeface="Wingdings" pitchFamily="2" charset="2"/>
              <a:buNone/>
            </a:pPr>
            <a:r>
              <a:rPr lang="cs-CZ" altLang="cs-CZ" sz="1600" dirty="0" smtClean="0"/>
              <a:t>	ÚS </a:t>
            </a:r>
            <a:r>
              <a:rPr lang="cs-CZ" altLang="cs-CZ" sz="1600" b="1" dirty="0" smtClean="0"/>
              <a:t>nepřipustil možnost obcí regulovat provozní dobu pohostinských zařízení obecně závaznou vyhláškou obce </a:t>
            </a:r>
            <a:r>
              <a:rPr lang="cs-CZ" altLang="cs-CZ" sz="1600" dirty="0" smtClean="0"/>
              <a:t>(</a:t>
            </a:r>
            <a:r>
              <a:rPr lang="cs-CZ" altLang="cs-CZ" sz="1600" i="1" dirty="0" smtClean="0"/>
              <a:t>„Za situace, kdy </a:t>
            </a:r>
            <a:r>
              <a:rPr lang="cs-CZ" altLang="cs-CZ" sz="1600" b="1" i="1" dirty="0" smtClean="0"/>
              <a:t>absentuje výslovné zákonné zmocnění</a:t>
            </a:r>
            <a:r>
              <a:rPr lang="cs-CZ" altLang="cs-CZ" sz="1600" i="1" dirty="0" smtClean="0"/>
              <a:t> obce k regulaci provozní doby hostinských provozoven, které bylo v minulosti (do 30. 9. 2003) obsaženo v § 96 zákona č. 258/2000 Sb., o ochraně veřejného zdraví a o změně některých souvisejících zákonů, </a:t>
            </a:r>
            <a:r>
              <a:rPr lang="cs-CZ" altLang="cs-CZ" sz="1600" b="1" i="1" dirty="0" smtClean="0"/>
              <a:t>nelze základ </a:t>
            </a:r>
            <a:r>
              <a:rPr lang="cs-CZ" altLang="cs-CZ" sz="1600" i="1" dirty="0" smtClean="0"/>
              <a:t>pro vymezení působnosti shledávat v extenzivním výkladu</a:t>
            </a:r>
            <a:r>
              <a:rPr lang="cs-CZ" altLang="cs-CZ" sz="1600" b="1" i="1" dirty="0" smtClean="0"/>
              <a:t> § 10 písm. a) zákona o obcích, jímž by se působnost obce dostala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do kolize s čl. 26 odst. 1 Listiny základních práv a svobod</a:t>
            </a:r>
            <a:r>
              <a:rPr lang="cs-CZ" altLang="cs-CZ" sz="1600" b="1" i="1" dirty="0" smtClean="0"/>
              <a:t>.</a:t>
            </a:r>
            <a:r>
              <a:rPr lang="cs-CZ" altLang="cs-CZ" sz="1600" i="1" dirty="0" smtClean="0"/>
              <a:t>“)</a:t>
            </a:r>
            <a:r>
              <a:rPr lang="cs-CZ" altLang="cs-CZ" sz="1600" dirty="0" smtClean="0"/>
              <a:t> 26/1 ZLPS – svobodná volba povolání a podnikání</a:t>
            </a:r>
          </a:p>
          <a:p>
            <a:pPr algn="ctr">
              <a:buFont typeface="Wingdings" pitchFamily="2" charset="2"/>
              <a:buNone/>
            </a:pPr>
            <a:endParaRPr lang="cs-CZ" altLang="cs-CZ" sz="1600" b="1" dirty="0" smtClean="0"/>
          </a:p>
          <a:p>
            <a:r>
              <a:rPr lang="cs-CZ" altLang="cs-CZ" sz="1600" b="1" dirty="0" err="1" smtClean="0"/>
              <a:t>Pl</a:t>
            </a:r>
            <a:r>
              <a:rPr lang="cs-CZ" altLang="cs-CZ" sz="1600" b="1" dirty="0" smtClean="0"/>
              <a:t>. ÚS 28/09 (Břeclav) </a:t>
            </a:r>
            <a:r>
              <a:rPr lang="cs-CZ" altLang="cs-CZ" sz="1600" dirty="0" smtClean="0"/>
              <a:t>ze dne 2.11.2010 +  </a:t>
            </a:r>
            <a:r>
              <a:rPr lang="cs-CZ" altLang="cs-CZ" sz="1600" b="1" dirty="0" err="1" smtClean="0"/>
              <a:t>Pl</a:t>
            </a:r>
            <a:r>
              <a:rPr lang="cs-CZ" altLang="cs-CZ" sz="1600" b="1" dirty="0" smtClean="0"/>
              <a:t>. ÚS 13/09 (Vodňany) </a:t>
            </a:r>
            <a:r>
              <a:rPr lang="cs-CZ" altLang="cs-CZ" sz="1600" dirty="0" smtClean="0"/>
              <a:t>ze dne 25.1.2011</a:t>
            </a:r>
          </a:p>
          <a:p>
            <a:pPr>
              <a:buFont typeface="Wingdings" pitchFamily="2" charset="2"/>
              <a:buNone/>
            </a:pPr>
            <a:r>
              <a:rPr lang="cs-CZ" altLang="cs-CZ" sz="1600" dirty="0" smtClean="0"/>
              <a:t>„…</a:t>
            </a:r>
            <a:r>
              <a:rPr lang="cs-CZ" altLang="cs-CZ" sz="1600" i="1" dirty="0" smtClean="0"/>
              <a:t>za situace, kdy provozováním hostinské činnosti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v nočních hodinách </a:t>
            </a:r>
            <a:r>
              <a:rPr lang="cs-CZ" altLang="cs-CZ" sz="1600" i="1" dirty="0" smtClean="0"/>
              <a:t>může docházet k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narušování veřejného pořádku</a:t>
            </a:r>
            <a:r>
              <a:rPr lang="cs-CZ" altLang="cs-CZ" sz="1600" i="1" dirty="0" smtClean="0"/>
              <a:t>, má obec možnost na základě zmocnění vyplývajícího z § 10 zákona o obcích a čl. 104 Ústavy, stanovit povinnosti subjektům tuto činnost provozujícím, a to </a:t>
            </a:r>
            <a:r>
              <a:rPr lang="cs-CZ" altLang="cs-CZ" sz="1600" b="1" i="1" dirty="0" smtClean="0"/>
              <a:t>včetně povinnosti spočívající v omezení provozní doby v nočních hodinách.</a:t>
            </a:r>
            <a:r>
              <a:rPr lang="cs-CZ" altLang="cs-CZ" sz="1600" i="1" dirty="0" smtClean="0"/>
              <a:t> Ústavní soud tedy nevylučuje, že obce mohou na svém území regulovat provozní dobu hostinských (a obdobných) zařízení a určitým způsobem tak omezit právo provozovat hospodářskou činnost dle čl. 26 Listiny v zájmu ochrany jiných ústavně zaručených práv…“ „</a:t>
            </a:r>
            <a:r>
              <a:rPr lang="cs-CZ" altLang="cs-CZ" sz="1600" b="1" i="1" dirty="0" smtClean="0"/>
              <a:t>Nutno přihlížet i k jiným právům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čl. 7 právo na soukromí LZPS</a:t>
            </a:r>
            <a:r>
              <a:rPr lang="cs-CZ" altLang="cs-CZ" sz="1600" i="1" dirty="0" smtClean="0"/>
              <a:t>“</a:t>
            </a:r>
            <a:endParaRPr lang="cs-CZ" alt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Judikatura příklady II.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 err="1"/>
              <a:t>Pl</a:t>
            </a:r>
            <a:r>
              <a:rPr lang="cs-CZ" sz="1800" b="1" dirty="0"/>
              <a:t>. ÚS 11/09 (Jeseník)</a:t>
            </a:r>
            <a:r>
              <a:rPr lang="cs-CZ" sz="1800" dirty="0"/>
              <a:t> ze dne 7. 9. 2010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800" dirty="0" smtClean="0"/>
              <a:t>ÚS </a:t>
            </a:r>
            <a:r>
              <a:rPr lang="cs-CZ" sz="1800" dirty="0"/>
              <a:t>pod pojem „</a:t>
            </a:r>
            <a:r>
              <a:rPr lang="cs-CZ" sz="1800" dirty="0">
                <a:solidFill>
                  <a:srgbClr val="FF0000"/>
                </a:solidFill>
              </a:rPr>
              <a:t>konzumace alkoholu</a:t>
            </a:r>
            <a:r>
              <a:rPr lang="cs-CZ" sz="1800" dirty="0"/>
              <a:t>“ subsumoval nejen požívání alkoholického nápoje, ale i „</a:t>
            </a:r>
            <a:r>
              <a:rPr lang="cs-CZ" sz="1800" i="1" dirty="0">
                <a:solidFill>
                  <a:srgbClr val="FF0000"/>
                </a:solidFill>
              </a:rPr>
              <a:t>zdržování se na veřejném prostranství s otevřenou lahví nebo jinou nádobou s alkoholickým nápojem</a:t>
            </a:r>
            <a:r>
              <a:rPr lang="cs-CZ" sz="1800" i="1" dirty="0"/>
              <a:t>.“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sz="1800" dirty="0" smtClean="0"/>
              <a:t>Toto </a:t>
            </a:r>
            <a:r>
              <a:rPr lang="cs-CZ" sz="1800" dirty="0"/>
              <a:t>jednání pak ÚS - zjednodušeně řečeno - </a:t>
            </a:r>
            <a:r>
              <a:rPr lang="cs-CZ" sz="1800" u="sng" dirty="0"/>
              <a:t>označil za tzv. „</a:t>
            </a:r>
            <a:r>
              <a:rPr lang="cs-CZ" sz="1800" u="sng" dirty="0">
                <a:solidFill>
                  <a:srgbClr val="FF0000"/>
                </a:solidFill>
              </a:rPr>
              <a:t>předpolí</a:t>
            </a:r>
            <a:r>
              <a:rPr lang="cs-CZ" sz="1800" u="sng" dirty="0"/>
              <a:t>“ </a:t>
            </a:r>
            <a:r>
              <a:rPr lang="cs-CZ" sz="1800" u="sng" dirty="0">
                <a:solidFill>
                  <a:srgbClr val="FF0000"/>
                </a:solidFill>
              </a:rPr>
              <a:t>konzumace alkoholu</a:t>
            </a:r>
            <a:r>
              <a:rPr lang="cs-CZ" sz="1800" dirty="0"/>
              <a:t>, (která se neomezuje na samotné požívání alkoholického nápoje, tj. pití jako takové, nýbrž zahrnuje i obdobně tomu imanentní a veřejně </a:t>
            </a:r>
            <a:r>
              <a:rPr lang="cs-CZ" sz="1800" dirty="0" err="1"/>
              <a:t>reflektovatelné</a:t>
            </a:r>
            <a:r>
              <a:rPr lang="cs-CZ" sz="1800" dirty="0"/>
              <a:t> činnosti, jež počínají opatřením alkoholického nápoje a pokračují jeho „veřejnou připraveností“ ke konzumaci), </a:t>
            </a:r>
            <a:r>
              <a:rPr lang="cs-CZ" sz="1800" u="sng" dirty="0">
                <a:solidFill>
                  <a:srgbClr val="FF0000"/>
                </a:solidFill>
              </a:rPr>
              <a:t>jež je možné prostřednictvím obecně závazné vyhlášky taktéž eliminovat.</a:t>
            </a:r>
          </a:p>
          <a:p>
            <a:pPr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Judikatura příklady III.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b="1" dirty="0" smtClean="0"/>
          </a:p>
          <a:p>
            <a:pPr>
              <a:defRPr/>
            </a:pPr>
            <a:r>
              <a:rPr lang="cs-CZ" sz="1800" b="1" dirty="0" smtClean="0"/>
              <a:t>Regulace </a:t>
            </a:r>
            <a:r>
              <a:rPr lang="cs-CZ" sz="1800" b="1" dirty="0"/>
              <a:t>provozu interaktivních </a:t>
            </a:r>
            <a:r>
              <a:rPr lang="cs-CZ" sz="1800" b="1" dirty="0" err="1"/>
              <a:t>videoloterijních</a:t>
            </a:r>
            <a:r>
              <a:rPr lang="cs-CZ" sz="1800" b="1" dirty="0"/>
              <a:t> terminálů</a:t>
            </a: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b="1" dirty="0" err="1"/>
              <a:t>Pl</a:t>
            </a:r>
            <a:r>
              <a:rPr lang="cs-CZ" sz="1800" b="1" dirty="0"/>
              <a:t>. ÚS. 29/10 (Chrastava) </a:t>
            </a:r>
            <a:r>
              <a:rPr lang="cs-CZ" sz="1800" dirty="0"/>
              <a:t>ze dne 14. 6. </a:t>
            </a:r>
            <a:r>
              <a:rPr lang="cs-CZ" sz="1800" dirty="0" smtClean="0"/>
              <a:t>2011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(Definice </a:t>
            </a:r>
            <a:r>
              <a:rPr lang="cs-CZ" sz="1800" dirty="0"/>
              <a:t>interaktivního </a:t>
            </a:r>
            <a:r>
              <a:rPr lang="cs-CZ" sz="1800" dirty="0" err="1"/>
              <a:t>videoloterijního</a:t>
            </a:r>
            <a:r>
              <a:rPr lang="cs-CZ" sz="1800" dirty="0"/>
              <a:t> </a:t>
            </a:r>
            <a:r>
              <a:rPr lang="cs-CZ" sz="1800" dirty="0" smtClean="0"/>
              <a:t>terminálu)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 </a:t>
            </a:r>
            <a:r>
              <a:rPr lang="cs-CZ" sz="1800" b="1" dirty="0"/>
              <a:t>Evidence obyvatelstva</a:t>
            </a:r>
            <a:endParaRPr lang="cs-CZ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b="1" dirty="0" err="1"/>
              <a:t>Pl</a:t>
            </a:r>
            <a:r>
              <a:rPr lang="cs-CZ" sz="1800" b="1" dirty="0"/>
              <a:t>. ÚS. 39/10 (Krupka) </a:t>
            </a:r>
            <a:r>
              <a:rPr lang="cs-CZ" sz="1800" dirty="0"/>
              <a:t>ze dne 8. 12. 2010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1800" dirty="0" smtClean="0"/>
              <a:t> (ÚS </a:t>
            </a:r>
            <a:r>
              <a:rPr lang="cs-CZ" sz="1800" b="1" dirty="0"/>
              <a:t>odmítl</a:t>
            </a:r>
            <a:r>
              <a:rPr lang="cs-CZ" sz="1800" dirty="0"/>
              <a:t> označit </a:t>
            </a:r>
            <a:r>
              <a:rPr lang="cs-CZ" sz="1800" b="1" dirty="0"/>
              <a:t>„nepřihlášený pobyt“ v obci </a:t>
            </a:r>
            <a:r>
              <a:rPr lang="cs-CZ" sz="1800" dirty="0"/>
              <a:t>jako činnost schopnou ohrozit veřejný pořádek v obci</a:t>
            </a:r>
            <a:r>
              <a:rPr lang="cs-CZ" sz="1800" dirty="0" smtClean="0"/>
              <a:t>.)</a:t>
            </a:r>
            <a:endParaRPr lang="cs-CZ" sz="1800" dirty="0"/>
          </a:p>
          <a:p>
            <a:pPr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Internetové odkazy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r>
              <a:rPr lang="cs-CZ" altLang="cs-CZ" sz="1800" dirty="0" smtClean="0"/>
              <a:t> </a:t>
            </a:r>
            <a:r>
              <a:rPr lang="cs-CZ" altLang="cs-CZ" sz="1800" dirty="0" smtClean="0">
                <a:hlinkClick r:id="rId2"/>
              </a:rPr>
              <a:t>http://www.</a:t>
            </a:r>
            <a:r>
              <a:rPr lang="cs-CZ" altLang="cs-CZ" sz="1800" dirty="0" err="1" smtClean="0">
                <a:hlinkClick r:id="rId2"/>
              </a:rPr>
              <a:t>mvcr.cz</a:t>
            </a:r>
            <a:r>
              <a:rPr lang="cs-CZ" altLang="cs-CZ" sz="1800" dirty="0" smtClean="0">
                <a:hlinkClick r:id="rId2"/>
              </a:rPr>
              <a:t>/odk2/</a:t>
            </a: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r>
              <a:rPr lang="cs-CZ" altLang="cs-CZ" sz="1800" dirty="0" smtClean="0">
                <a:hlinkClick r:id="rId3"/>
              </a:rPr>
              <a:t>http://www.</a:t>
            </a:r>
            <a:r>
              <a:rPr lang="cs-CZ" altLang="cs-CZ" sz="1800" dirty="0" err="1" smtClean="0">
                <a:hlinkClick r:id="rId3"/>
              </a:rPr>
              <a:t>vlada.cz</a:t>
            </a:r>
            <a:r>
              <a:rPr lang="cs-CZ" altLang="cs-CZ" sz="1800" dirty="0" smtClean="0">
                <a:hlinkClick r:id="rId3"/>
              </a:rPr>
              <a:t>/</a:t>
            </a:r>
            <a:r>
              <a:rPr lang="cs-CZ" altLang="cs-CZ" sz="1800" dirty="0" err="1" smtClean="0">
                <a:hlinkClick r:id="rId3"/>
              </a:rPr>
              <a:t>cz</a:t>
            </a:r>
            <a:r>
              <a:rPr lang="cs-CZ" altLang="cs-CZ" sz="1800" dirty="0" smtClean="0">
                <a:hlinkClick r:id="rId3"/>
              </a:rPr>
              <a:t>/</a:t>
            </a:r>
            <a:r>
              <a:rPr lang="cs-CZ" altLang="cs-CZ" sz="1800" dirty="0" err="1" smtClean="0">
                <a:hlinkClick r:id="rId3"/>
              </a:rPr>
              <a:t>ppov</a:t>
            </a:r>
            <a:r>
              <a:rPr lang="cs-CZ" altLang="cs-CZ" sz="1800" dirty="0" smtClean="0">
                <a:hlinkClick r:id="rId3"/>
              </a:rPr>
              <a:t>/</a:t>
            </a:r>
            <a:r>
              <a:rPr lang="cs-CZ" altLang="cs-CZ" sz="1800" dirty="0" err="1" smtClean="0">
                <a:hlinkClick r:id="rId3"/>
              </a:rPr>
              <a:t>lrv</a:t>
            </a:r>
            <a:r>
              <a:rPr lang="cs-CZ" altLang="cs-CZ" sz="1800" dirty="0" smtClean="0">
                <a:hlinkClick r:id="rId3"/>
              </a:rPr>
              <a:t>/dokumenty/</a:t>
            </a:r>
            <a:r>
              <a:rPr lang="cs-CZ" altLang="cs-CZ" sz="1800" dirty="0" err="1" smtClean="0">
                <a:hlinkClick r:id="rId3"/>
              </a:rPr>
              <a:t>legislativni</a:t>
            </a:r>
            <a:r>
              <a:rPr lang="cs-CZ" altLang="cs-CZ" sz="1800" dirty="0" smtClean="0">
                <a:hlinkClick r:id="rId3"/>
              </a:rPr>
              <a:t>-pravidla-</a:t>
            </a:r>
            <a:r>
              <a:rPr lang="cs-CZ" altLang="cs-CZ" sz="1800" dirty="0" err="1" smtClean="0">
                <a:hlinkClick r:id="rId3"/>
              </a:rPr>
              <a:t>vlady</a:t>
            </a:r>
            <a:r>
              <a:rPr lang="cs-CZ" altLang="cs-CZ" sz="1800" dirty="0" smtClean="0">
                <a:hlinkClick r:id="rId3"/>
              </a:rPr>
              <a:t>-91209/</a:t>
            </a: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endParaRPr lang="cs-CZ" altLang="cs-CZ" sz="1800" dirty="0" smtClean="0"/>
          </a:p>
          <a:p>
            <a:pPr>
              <a:buFont typeface="Wingdings" pitchFamily="2" charset="2"/>
              <a:buNone/>
            </a:pPr>
            <a:r>
              <a:rPr lang="cs-CZ" altLang="cs-CZ" sz="1800" dirty="0" smtClean="0">
                <a:hlinkClick r:id="rId4"/>
              </a:rPr>
              <a:t>https://apps.odok.cz/kpl-news</a:t>
            </a:r>
            <a:r>
              <a:rPr lang="cs-CZ" altLang="cs-CZ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ovéPole 1"/>
          <p:cNvSpPr txBox="1">
            <a:spLocks noChangeArrowheads="1"/>
          </p:cNvSpPr>
          <p:nvPr/>
        </p:nvSpPr>
        <p:spPr bwMode="auto">
          <a:xfrm>
            <a:off x="2590800" y="3810000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b="1" i="1">
                <a:latin typeface="Arial" charset="0"/>
              </a:rPr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Pojem „právotvorba místní správy I.“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Normotvorba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  <a:r>
              <a:rPr lang="cs-CZ" sz="1800" dirty="0" smtClean="0"/>
              <a:t>Tvorba norem herních, sportovních, apod.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b="1" dirty="0"/>
              <a:t>	</a:t>
            </a:r>
            <a:r>
              <a:rPr lang="cs-CZ" sz="1800" b="1" dirty="0" smtClean="0"/>
              <a:t>Norma</a:t>
            </a:r>
            <a:r>
              <a:rPr lang="cs-CZ" sz="1800" dirty="0" smtClean="0"/>
              <a:t> = obecné pravidlo chování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b="1" dirty="0" smtClean="0">
                <a:solidFill>
                  <a:schemeClr val="accent6"/>
                </a:solidFill>
              </a:rPr>
              <a:t>Právotvorba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	tvorba právních norem                                                                 </a:t>
            </a:r>
            <a:r>
              <a:rPr lang="cs-CZ" sz="1800" b="1" dirty="0" smtClean="0"/>
              <a:t>Právní norma = </a:t>
            </a:r>
            <a:r>
              <a:rPr lang="cs-CZ" sz="1800" dirty="0" smtClean="0"/>
              <a:t>obecně závazné pravidlo chování vydávané ve státem stanovené formě a státem vynutitelné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b="1" dirty="0" smtClean="0"/>
              <a:t>	</a:t>
            </a:r>
            <a:endParaRPr lang="cs-CZ" sz="1800" dirty="0" smtClean="0"/>
          </a:p>
          <a:p>
            <a:pPr>
              <a:defRPr/>
            </a:pPr>
            <a:r>
              <a:rPr lang="cs-CZ" sz="1800" b="1" dirty="0" smtClean="0"/>
              <a:t>Zákonodárství</a:t>
            </a:r>
            <a:endParaRPr lang="cs-CZ" sz="1800" dirty="0" smtClean="0"/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cs-CZ" dirty="0" smtClean="0"/>
              <a:t> normotvorba ˃ právotvorba ˃ zákonodárství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Pojem „právotvorba místní správy II.“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764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Veřejná správa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správa veřejných záležitostí zorganizovanou ve státě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2200" b="1" dirty="0" smtClean="0"/>
              <a:t>Územní správa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	Pod správou centrální, </a:t>
            </a:r>
            <a:r>
              <a:rPr lang="cs-CZ" sz="1800" dirty="0" smtClean="0">
                <a:solidFill>
                  <a:schemeClr val="accent6"/>
                </a:solidFill>
              </a:rPr>
              <a:t>obce + kraje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900" b="1" dirty="0" smtClean="0">
                <a:solidFill>
                  <a:schemeClr val="accent6"/>
                </a:solidFill>
              </a:rPr>
              <a:t>Místní správa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err="1" smtClean="0"/>
              <a:t>Sensu</a:t>
            </a:r>
            <a:r>
              <a:rPr lang="cs-CZ" sz="1600" dirty="0" smtClean="0"/>
              <a:t> largo – veškerá správa než centrální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err="1" smtClean="0"/>
              <a:t>Sensu</a:t>
            </a:r>
            <a:r>
              <a:rPr lang="cs-CZ" sz="1600" dirty="0" smtClean="0"/>
              <a:t> </a:t>
            </a:r>
            <a:r>
              <a:rPr lang="cs-CZ" sz="1600" dirty="0" err="1" smtClean="0"/>
              <a:t>stricto</a:t>
            </a:r>
            <a:r>
              <a:rPr lang="cs-CZ" sz="1600" dirty="0" smtClean="0"/>
              <a:t> - nejnižší stupínek územně členěné správy</a:t>
            </a:r>
          </a:p>
          <a:p>
            <a:pPr lvl="4">
              <a:buFont typeface="Arial" pitchFamily="34" charset="0"/>
              <a:buChar char="•"/>
              <a:defRPr/>
            </a:pPr>
            <a:r>
              <a:rPr lang="cs-CZ" sz="1600" b="1" dirty="0" smtClean="0">
                <a:solidFill>
                  <a:schemeClr val="accent6"/>
                </a:solidFill>
              </a:rPr>
              <a:t>obce</a:t>
            </a:r>
            <a:r>
              <a:rPr lang="cs-CZ" sz="1600" dirty="0" smtClean="0">
                <a:solidFill>
                  <a:schemeClr val="accent6"/>
                </a:solidFill>
              </a:rPr>
              <a:t> </a:t>
            </a:r>
            <a:r>
              <a:rPr lang="cs-CZ" sz="1600" dirty="0" smtClean="0"/>
              <a:t>(kraje)</a:t>
            </a:r>
          </a:p>
          <a:p>
            <a:pPr>
              <a:buFont typeface="Wingdings" pitchFamily="2" charset="2"/>
              <a:buNone/>
              <a:defRPr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Formy realizace orgánů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800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endParaRPr lang="cs-CZ" sz="1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1800" b="1" dirty="0" smtClean="0"/>
              <a:t>	</a:t>
            </a:r>
            <a:r>
              <a:rPr lang="cs-CZ" sz="2000" b="1" dirty="0" smtClean="0">
                <a:solidFill>
                  <a:schemeClr val="accent6"/>
                </a:solidFill>
              </a:rPr>
              <a:t>Normativní správní akty </a:t>
            </a:r>
            <a:r>
              <a:rPr lang="cs-CZ" sz="1800" dirty="0" smtClean="0"/>
              <a:t>									</a:t>
            </a:r>
            <a:r>
              <a:rPr lang="cs-CZ" sz="1800" dirty="0" smtClean="0">
                <a:solidFill>
                  <a:schemeClr val="accent6"/>
                </a:solidFill>
              </a:rPr>
              <a:t>Externí </a:t>
            </a:r>
            <a:r>
              <a:rPr lang="cs-CZ" sz="1800" dirty="0" smtClean="0"/>
              <a:t>– </a:t>
            </a:r>
            <a:r>
              <a:rPr lang="cs-CZ" sz="1800" dirty="0" smtClean="0">
                <a:solidFill>
                  <a:schemeClr val="accent6"/>
                </a:solidFill>
              </a:rPr>
              <a:t>právní předpisy</a:t>
            </a:r>
            <a:r>
              <a:rPr lang="cs-CZ" sz="1800" dirty="0" smtClean="0"/>
              <a:t>						Interní – vnitřní směrnice, </a:t>
            </a:r>
            <a:r>
              <a:rPr lang="cs-CZ" sz="1800" dirty="0" err="1" smtClean="0"/>
              <a:t>int</a:t>
            </a:r>
            <a:r>
              <a:rPr lang="cs-CZ" sz="1800" dirty="0" smtClean="0"/>
              <a:t>. nařízení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1800" b="1" dirty="0" smtClean="0"/>
              <a:t>	Individuální správní akty</a:t>
            </a:r>
            <a:r>
              <a:rPr lang="cs-CZ" sz="1800" dirty="0" smtClean="0"/>
              <a:t> – 	Externí (přestupkové řízení) 					Interní (pokyn zaměstnanci)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     </a:t>
            </a:r>
            <a:r>
              <a:rPr lang="cs-CZ" sz="1800" b="1" dirty="0" smtClean="0"/>
              <a:t>Opatření obecné povahy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b="1" dirty="0" smtClean="0"/>
              <a:t>     Veřejnoprávní smlouvy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b="1" dirty="0" smtClean="0"/>
              <a:t>     Faktické úkony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 smtClean="0"/>
              <a:t>Územní externí normativní správní akty</a:t>
            </a:r>
            <a:br>
              <a:rPr lang="cs-CZ" altLang="cs-CZ" sz="2400" smtClean="0"/>
            </a:br>
            <a:endParaRPr lang="cs-CZ" altLang="cs-CZ" sz="2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b="1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Územní</a:t>
            </a:r>
            <a:r>
              <a:rPr lang="cs-CZ" sz="1800" dirty="0" smtClean="0"/>
              <a:t> – vydávané výhradně pro vlastní obvod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Externí</a:t>
            </a:r>
            <a:r>
              <a:rPr lang="cs-CZ" sz="1800" dirty="0" smtClean="0"/>
              <a:t> - důsledky pro fyzické a právnické osoby, obecně závazný k 	      adresátům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Normativní akt</a:t>
            </a:r>
            <a:r>
              <a:rPr lang="cs-CZ" sz="1800" dirty="0" smtClean="0">
                <a:solidFill>
                  <a:schemeClr val="accent6"/>
                </a:solidFill>
              </a:rPr>
              <a:t> </a:t>
            </a:r>
            <a:r>
              <a:rPr lang="cs-CZ" sz="1800" dirty="0" smtClean="0"/>
              <a:t>- obsahuje normy - závazná pravidla chování,			     abstraktní, státní donucení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b="1" dirty="0" smtClean="0">
                <a:solidFill>
                  <a:schemeClr val="accent6"/>
                </a:solidFill>
              </a:rPr>
              <a:t>Správní akt</a:t>
            </a:r>
            <a:r>
              <a:rPr lang="cs-CZ" sz="1800" dirty="0" smtClean="0"/>
              <a:t> – vydáván subjektem veřejné správy 					mocenský charakter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398462"/>
          </a:xfrm>
        </p:spPr>
        <p:txBody>
          <a:bodyPr/>
          <a:lstStyle/>
          <a:p>
            <a:pPr algn="ctr"/>
            <a:r>
              <a:rPr lang="cs-CZ" altLang="cs-CZ" sz="2400" smtClean="0"/>
              <a:t>Mezinárodní základ právotvorby místní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76400"/>
            <a:ext cx="7772400" cy="4454525"/>
          </a:xfrm>
        </p:spPr>
        <p:txBody>
          <a:bodyPr/>
          <a:lstStyle/>
          <a:p>
            <a:pPr>
              <a:defRPr/>
            </a:pPr>
            <a:endParaRPr lang="cs-CZ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endParaRPr lang="cs-CZ" sz="18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cs-CZ" sz="1800" dirty="0" smtClean="0">
                <a:solidFill>
                  <a:schemeClr val="accent6"/>
                </a:solidFill>
              </a:rPr>
              <a:t>Evropská charta místní samosprávy</a:t>
            </a:r>
            <a:r>
              <a:rPr lang="cs-CZ" sz="1800" dirty="0" smtClean="0"/>
              <a:t>	Sbírka zákonů č. 181/1999 Sb.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1800" dirty="0" smtClean="0"/>
              <a:t>Preambule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	účast občanů na chodu věcí veřejných prostřednictvím zvolených orgánů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1800" dirty="0" smtClean="0"/>
              <a:t>Čl. 4 odst. 2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1800" dirty="0" smtClean="0"/>
              <a:t>	Místní společenství uplatňují svou iniciativu v jakékoliv věci, pokud není vyňata z jejich působnosti ani svěřena jinému orgánu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4561</TotalTime>
  <Words>2102</Words>
  <Application>Microsoft Office PowerPoint</Application>
  <PresentationFormat>Předvádění na obrazovce (4:3)</PresentationFormat>
  <Paragraphs>477</Paragraphs>
  <Slides>46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46</vt:i4>
      </vt:variant>
    </vt:vector>
  </HeadingPairs>
  <TitlesOfParts>
    <vt:vector size="48" baseType="lpstr">
      <vt:lpstr>Výchozí návrh</vt:lpstr>
      <vt:lpstr>3558[1]</vt:lpstr>
      <vt:lpstr>Prezentace aplikace PowerPoint</vt:lpstr>
      <vt:lpstr>Literatura</vt:lpstr>
      <vt:lpstr>Zákony</vt:lpstr>
      <vt:lpstr>Osnova</vt:lpstr>
      <vt:lpstr>Pojem „právotvorba místní správy I.“</vt:lpstr>
      <vt:lpstr>Pojem „právotvorba místní správy II.“</vt:lpstr>
      <vt:lpstr>Formy realizace orgánů VS</vt:lpstr>
      <vt:lpstr>Územní externí normativní správní akty </vt:lpstr>
      <vt:lpstr>Mezinárodní základ právotvorby místní správy</vt:lpstr>
      <vt:lpstr>Ústavní základy</vt:lpstr>
      <vt:lpstr>Prezentace aplikace PowerPoint</vt:lpstr>
      <vt:lpstr>Prezentace aplikace PowerPoint</vt:lpstr>
      <vt:lpstr>Účast ÚSC na tvorbě zákonů I.</vt:lpstr>
      <vt:lpstr>Účast ÚSC na tvorbě zákonů II.</vt:lpstr>
      <vt:lpstr>Tvorba nařízení I.</vt:lpstr>
      <vt:lpstr>Tvorba nařízení II.</vt:lpstr>
      <vt:lpstr>Tvorba – nařízení III.</vt:lpstr>
      <vt:lpstr>Tvorba – obecně závazné vyhlášky ÚSC I.</vt:lpstr>
      <vt:lpstr>Tvorba – obecně závazné vyhlášky ÚSC II.</vt:lpstr>
      <vt:lpstr>Tvorba – obecně závazné vyhlášky ÚSC III.</vt:lpstr>
      <vt:lpstr>Tvorba – obecně závazné vyhlášky ÚSC IV.</vt:lpstr>
      <vt:lpstr>Tvorba – obecně závazné vyhlášky ÚSC V.</vt:lpstr>
      <vt:lpstr>Právotvorba – obecně závazné vyhlášky ÚSC IV.</vt:lpstr>
      <vt:lpstr>Základní pravidla tvorby práva</vt:lpstr>
      <vt:lpstr>Legislativní pravomoc I.</vt:lpstr>
      <vt:lpstr>Legislativní pravomoc II.</vt:lpstr>
      <vt:lpstr>Proces tvorby a schvalování OZV a N I.</vt:lpstr>
      <vt:lpstr>Proces tvorby a schvalování OZV a N II.</vt:lpstr>
      <vt:lpstr>Evidence právních předpisů ÚSC</vt:lpstr>
      <vt:lpstr>Veřejná dostupnost k právnímu předpisu</vt:lpstr>
      <vt:lpstr>Legislativní technika I.</vt:lpstr>
      <vt:lpstr>Legislativní technika II.</vt:lpstr>
      <vt:lpstr>Prezentace aplikace PowerPoint</vt:lpstr>
      <vt:lpstr>Prezentace aplikace PowerPoint</vt:lpstr>
      <vt:lpstr>Prezentace aplikace PowerPoint</vt:lpstr>
      <vt:lpstr>Metodická pomoc Ministerstva vnitra</vt:lpstr>
      <vt:lpstr>Metodická pomoc Ministerstva vnitra II.</vt:lpstr>
      <vt:lpstr>Dozor k tvorbě právních předpisů ÚSC</vt:lpstr>
      <vt:lpstr>Dozor k tvorbě právních předpisů II. ÚSC</vt:lpstr>
      <vt:lpstr>Rušení právního předpisu</vt:lpstr>
      <vt:lpstr>Rušení právního předpisu</vt:lpstr>
      <vt:lpstr>Judikatura příklady</vt:lpstr>
      <vt:lpstr>Judikatura příklady II.</vt:lpstr>
      <vt:lpstr>Judikatura příklady III.</vt:lpstr>
      <vt:lpstr>Internetové odkazy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 Phorum</dc:creator>
  <cp:lastModifiedBy>Plachý Jiří</cp:lastModifiedBy>
  <cp:revision>331</cp:revision>
  <cp:lastPrinted>1601-01-01T00:00:00Z</cp:lastPrinted>
  <dcterms:created xsi:type="dcterms:W3CDTF">1601-01-01T00:00:00Z</dcterms:created>
  <dcterms:modified xsi:type="dcterms:W3CDTF">2015-10-09T13:14:20Z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