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2" r:id="rId13"/>
    <p:sldId id="266" r:id="rId14"/>
    <p:sldId id="267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17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89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324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346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172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236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67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925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56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45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5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69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61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71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4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6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59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03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6424" y="1380068"/>
            <a:ext cx="8574622" cy="2616199"/>
          </a:xfrm>
        </p:spPr>
        <p:txBody>
          <a:bodyPr>
            <a:normAutofit/>
          </a:bodyPr>
          <a:lstStyle/>
          <a:p>
            <a:r>
              <a:rPr lang="cs-CZ" dirty="0" smtClean="0"/>
              <a:t>Kolaudace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1683" y="4103843"/>
            <a:ext cx="7954529" cy="1388534"/>
          </a:xfrm>
        </p:spPr>
        <p:txBody>
          <a:bodyPr>
            <a:normAutofit/>
          </a:bodyPr>
          <a:lstStyle/>
          <a:p>
            <a:pPr lvl="8" algn="l"/>
            <a:r>
              <a:rPr lang="cs-CZ" dirty="0" smtClean="0">
                <a:solidFill>
                  <a:schemeClr val="tx1"/>
                </a:solidFill>
              </a:rPr>
              <a:t>Mgr</a:t>
            </a:r>
            <a:r>
              <a:rPr lang="cs-CZ" dirty="0" smtClean="0">
                <a:solidFill>
                  <a:schemeClr val="tx1"/>
                </a:solidFill>
              </a:rPr>
              <a:t>. Michal Matouš</a:t>
            </a:r>
          </a:p>
          <a:p>
            <a:pPr lvl="8" algn="l"/>
            <a:r>
              <a:rPr lang="cs-CZ" dirty="0" smtClean="0">
                <a:solidFill>
                  <a:schemeClr val="tx1"/>
                </a:solidFill>
              </a:rPr>
              <a:t>Katedra správní vědy a správního </a:t>
            </a:r>
            <a:r>
              <a:rPr lang="cs-CZ" dirty="0" smtClean="0">
                <a:solidFill>
                  <a:schemeClr val="tx1"/>
                </a:solidFill>
              </a:rPr>
              <a:t>práva, </a:t>
            </a:r>
            <a:r>
              <a:rPr lang="cs-CZ" dirty="0" err="1" smtClean="0">
                <a:solidFill>
                  <a:schemeClr val="tx1"/>
                </a:solidFill>
              </a:rPr>
              <a:t>PrF</a:t>
            </a:r>
            <a:r>
              <a:rPr lang="cs-CZ" dirty="0" smtClean="0">
                <a:solidFill>
                  <a:schemeClr val="tx1"/>
                </a:solidFill>
              </a:rPr>
              <a:t> MU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05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Kolaudační souhlas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Stavby, jejichž vlastnosti nemohou budoucí uživatelé ovlivnit</a:t>
            </a:r>
          </a:p>
          <a:p>
            <a:r>
              <a:rPr lang="cs-CZ" dirty="0" smtClean="0"/>
              <a:t>Stavby, u kterých bylo stanoveno provedení zkušebního provozu</a:t>
            </a:r>
          </a:p>
          <a:p>
            <a:r>
              <a:rPr lang="cs-CZ" dirty="0" smtClean="0"/>
              <a:t>Změna stavby, která je kulturní památkou</a:t>
            </a:r>
          </a:p>
          <a:p>
            <a:r>
              <a:rPr lang="cs-CZ" dirty="0" smtClean="0"/>
              <a:t>Tyto stavby lze užívat pouze na základě kolaudačního souhlasu -&gt; </a:t>
            </a:r>
            <a:r>
              <a:rPr lang="cs-CZ" b="1" dirty="0" smtClean="0"/>
              <a:t>§ 122 </a:t>
            </a:r>
            <a:r>
              <a:rPr lang="cs-CZ" b="1" dirty="0" err="1" smtClean="0"/>
              <a:t>StZ</a:t>
            </a:r>
            <a:endParaRPr lang="cs-CZ" b="1" dirty="0" smtClean="0"/>
          </a:p>
          <a:p>
            <a:r>
              <a:rPr lang="cs-CZ" dirty="0" smtClean="0"/>
              <a:t>Jedná se např. o nemocnice, školy, nájemní bytový dům, atd.</a:t>
            </a:r>
          </a:p>
          <a:p>
            <a:r>
              <a:rPr lang="cs-CZ" dirty="0" smtClean="0"/>
              <a:t>Povinnost podat žádost o vydání kolaudačního souhlasu může být stanovena rovněž ve stavebním povolení či v souhlasu.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Kolaudační souhlas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801906"/>
            <a:ext cx="10018713" cy="454510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b="1" dirty="0" smtClean="0"/>
              <a:t>Žádost</a:t>
            </a:r>
            <a:r>
              <a:rPr lang="cs-CZ" dirty="0" smtClean="0"/>
              <a:t> podává stavebník ke stavebnímu úřadu, který stavbu „povolil“.</a:t>
            </a:r>
          </a:p>
          <a:p>
            <a:pPr algn="just"/>
            <a:r>
              <a:rPr lang="cs-CZ" b="1" dirty="0" smtClean="0"/>
              <a:t>Příloha č. 12 </a:t>
            </a:r>
            <a:r>
              <a:rPr lang="cs-CZ" b="1" dirty="0" err="1" smtClean="0"/>
              <a:t>vyhl</a:t>
            </a:r>
            <a:r>
              <a:rPr lang="cs-CZ" b="1" dirty="0" smtClean="0"/>
              <a:t>. č. 503/2006 Sb.</a:t>
            </a:r>
          </a:p>
          <a:p>
            <a:pPr algn="just"/>
            <a:r>
              <a:rPr lang="cs-CZ" dirty="0" smtClean="0"/>
              <a:t>V </a:t>
            </a:r>
            <a:r>
              <a:rPr lang="cs-CZ" b="1" dirty="0" smtClean="0"/>
              <a:t>žádosti</a:t>
            </a:r>
            <a:r>
              <a:rPr lang="cs-CZ" dirty="0" smtClean="0"/>
              <a:t> se uvede: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identifikace stavby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předpokládaný termín dokončení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Jako </a:t>
            </a:r>
            <a:r>
              <a:rPr lang="cs-CZ" b="1" dirty="0" smtClean="0"/>
              <a:t>přílohy</a:t>
            </a:r>
            <a:r>
              <a:rPr lang="cs-CZ" dirty="0" smtClean="0"/>
              <a:t> připojí: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závazná stanoviska dotčených orgánů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geometrický plán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popř. certifikát autorizovaného inspektora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Stavební úřad je povinen </a:t>
            </a:r>
            <a:r>
              <a:rPr lang="cs-CZ" b="1" dirty="0" smtClean="0"/>
              <a:t>nařídit závěrečnou kontrolní prohlídku</a:t>
            </a:r>
            <a:r>
              <a:rPr lang="cs-CZ" dirty="0" smtClean="0"/>
              <a:t>, jejíž termín stavební úřad stanoví nejpozději do </a:t>
            </a:r>
            <a:r>
              <a:rPr lang="cs-CZ" b="1" dirty="0" smtClean="0"/>
              <a:t>15 dnů </a:t>
            </a:r>
            <a:r>
              <a:rPr lang="cs-CZ" dirty="0" smtClean="0"/>
              <a:t>od doručení žádosti.</a:t>
            </a:r>
            <a:r>
              <a:rPr lang="cs-CZ" dirty="0"/>
              <a:t> </a:t>
            </a:r>
            <a:r>
              <a:rPr lang="cs-CZ" dirty="0" smtClean="0"/>
              <a:t>Její samotná </a:t>
            </a:r>
            <a:r>
              <a:rPr lang="cs-CZ" b="1" dirty="0" smtClean="0"/>
              <a:t>realizace musí být ve lhůtě 60 dnů </a:t>
            </a:r>
            <a:r>
              <a:rPr lang="cs-CZ" dirty="0" smtClean="0"/>
              <a:t>ode dne doručení žádosti.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Pokud nejsou zjištěny nedostatky, tak stavební úřad vydá </a:t>
            </a:r>
            <a:r>
              <a:rPr lang="cs-CZ" b="1" dirty="0" smtClean="0"/>
              <a:t>kolaudační souhlas do 15 dnů</a:t>
            </a:r>
            <a:r>
              <a:rPr lang="cs-CZ" dirty="0" smtClean="0"/>
              <a:t> do provedení kontrolní prohlídky.</a:t>
            </a:r>
          </a:p>
        </p:txBody>
      </p:sp>
    </p:spTree>
    <p:extLst>
      <p:ext uri="{BB962C8B-B14F-4D97-AF65-F5344CB8AC3E}">
        <p14:creationId xmlns:p14="http://schemas.microsoft.com/office/powerpoint/2010/main" val="25161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souhlasů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33601"/>
            <a:ext cx="10018713" cy="3657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b="1" dirty="0" smtClean="0"/>
              <a:t>Jiný správní akt </a:t>
            </a:r>
            <a:r>
              <a:rPr lang="cs-CZ" dirty="0" smtClean="0"/>
              <a:t>podle části IV. SŘ</a:t>
            </a:r>
          </a:p>
          <a:p>
            <a:pPr algn="just"/>
            <a:r>
              <a:rPr lang="cs-CZ" dirty="0" smtClean="0"/>
              <a:t> </a:t>
            </a:r>
            <a:r>
              <a:rPr lang="cs-CZ" b="1" dirty="0" smtClean="0"/>
              <a:t>Není rozhodnutím </a:t>
            </a:r>
            <a:r>
              <a:rPr lang="cs-CZ" dirty="0" smtClean="0"/>
              <a:t>ve smyslu § 67 odst. SŘ </a:t>
            </a:r>
          </a:p>
          <a:p>
            <a:pPr algn="just"/>
            <a:r>
              <a:rPr lang="cs-CZ" dirty="0" err="1" smtClean="0"/>
              <a:t>Nonrozhodnutí</a:t>
            </a:r>
            <a:r>
              <a:rPr lang="cs-CZ" dirty="0" smtClean="0"/>
              <a:t>, které je jednostranným správním aktem autoritativní aplikace práva</a:t>
            </a:r>
          </a:p>
          <a:p>
            <a:pPr algn="just"/>
            <a:r>
              <a:rPr lang="cs-CZ" dirty="0" smtClean="0"/>
              <a:t>Nezakládá, nemění, neruší ani autoritativně neosvědčuje existenci určitých práv a povinností? Dle judikatury je tomu tak.</a:t>
            </a:r>
          </a:p>
          <a:p>
            <a:pPr algn="just"/>
            <a:r>
              <a:rPr lang="cs-CZ" dirty="0" smtClean="0"/>
              <a:t>Usnesení rozšířeného senátu NSS ze dne 18.9.2012 č.j. 2 As 86/2010-76: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Souhlas není rozhodnutím podle § 67 odst. 1 SŘ a rovněž není rozhodnutím podle 	§ 65 odst. 1 SŘS</a:t>
            </a:r>
          </a:p>
        </p:txBody>
      </p:sp>
    </p:spTree>
    <p:extLst>
      <p:ext uri="{BB962C8B-B14F-4D97-AF65-F5344CB8AC3E}">
        <p14:creationId xmlns:p14="http://schemas.microsoft.com/office/powerpoint/2010/main" val="228793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Přezkum kolaudačního souhlasu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Řízení </a:t>
            </a:r>
            <a:r>
              <a:rPr lang="cs-CZ" dirty="0" smtClean="0"/>
              <a:t>lze zahájit </a:t>
            </a:r>
            <a:r>
              <a:rPr lang="cs-CZ" b="1" dirty="0" smtClean="0"/>
              <a:t>do 1 roku </a:t>
            </a:r>
            <a:r>
              <a:rPr lang="cs-CZ" dirty="0" smtClean="0"/>
              <a:t>ode dne, kdy souhlas nabyl právních účinků.</a:t>
            </a:r>
          </a:p>
          <a:p>
            <a:pPr algn="just"/>
            <a:r>
              <a:rPr lang="cs-CZ" b="1" dirty="0" smtClean="0"/>
              <a:t>Rozhodnutí</a:t>
            </a:r>
            <a:r>
              <a:rPr lang="cs-CZ" dirty="0" smtClean="0"/>
              <a:t> ve věci v prvním stupni musí být vydáno </a:t>
            </a:r>
            <a:r>
              <a:rPr lang="cs-CZ" b="1" dirty="0" smtClean="0"/>
              <a:t>do 15 měsíců </a:t>
            </a:r>
            <a:r>
              <a:rPr lang="cs-CZ" dirty="0" smtClean="0"/>
              <a:t>ode dne, kdy souhlas nabyl právních účinků.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31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kolaudačního souhlasu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Usnesení rozšířeného senátu NSS</a:t>
            </a:r>
            <a:r>
              <a:rPr lang="cs-CZ" dirty="0"/>
              <a:t> ze dne 18.9.2012 č.j. </a:t>
            </a:r>
            <a:r>
              <a:rPr lang="cs-CZ" b="1" dirty="0"/>
              <a:t>2 As </a:t>
            </a:r>
            <a:r>
              <a:rPr lang="cs-CZ" b="1" dirty="0" smtClean="0"/>
              <a:t>86/2010-76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souhlas není rozhodnutím ve smyslu § 65 odst. 1 SŘS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lze se bránit pouze žalobou na nezákonný zásah podle § 82 SŘS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aktivní legitimace = každý, kdo tvrdí, že byl zkrácen na svých právech v 	souvislosti s vydáním souhlasu</a:t>
            </a:r>
          </a:p>
        </p:txBody>
      </p:sp>
    </p:spTree>
    <p:extLst>
      <p:ext uri="{BB962C8B-B14F-4D97-AF65-F5344CB8AC3E}">
        <p14:creationId xmlns:p14="http://schemas.microsoft.com/office/powerpoint/2010/main" val="315006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Kolaudace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Postup stavebního úřadu, kterým se povoluje </a:t>
            </a:r>
            <a:r>
              <a:rPr lang="cs-CZ" b="1" dirty="0" smtClean="0"/>
              <a:t>užívání stavby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Významná </a:t>
            </a:r>
            <a:r>
              <a:rPr lang="cs-CZ" b="1" dirty="0" smtClean="0"/>
              <a:t>novela</a:t>
            </a:r>
            <a:r>
              <a:rPr lang="cs-CZ" dirty="0" smtClean="0"/>
              <a:t> stavebního zákona v roce 2006, kterým došlo ke změně v celkovém přístupu k povolování užívání stavby -&gt; zavedeny </a:t>
            </a:r>
            <a:r>
              <a:rPr lang="cs-CZ" dirty="0" err="1" smtClean="0"/>
              <a:t>zjednodušenné</a:t>
            </a:r>
            <a:r>
              <a:rPr lang="cs-CZ" dirty="0" smtClean="0"/>
              <a:t> postupy a rozdělení dle typu stavby a jejich užívání</a:t>
            </a:r>
          </a:p>
          <a:p>
            <a:pPr algn="just"/>
            <a:r>
              <a:rPr lang="cs-CZ" dirty="0" smtClean="0"/>
              <a:t>Završení a dokončení procesu výstavby a důvod realizace stavby.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638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Užívat lze jen </a:t>
            </a:r>
            <a:r>
              <a:rPr lang="cs-CZ" b="1" dirty="0" smtClean="0"/>
              <a:t>stavbu</a:t>
            </a:r>
            <a:r>
              <a:rPr lang="cs-CZ" dirty="0" smtClean="0"/>
              <a:t> </a:t>
            </a:r>
            <a:r>
              <a:rPr lang="cs-CZ" b="1" dirty="0" smtClean="0"/>
              <a:t>dokončenou</a:t>
            </a:r>
            <a:r>
              <a:rPr lang="cs-CZ" dirty="0" smtClean="0"/>
              <a:t>, popřípadě </a:t>
            </a:r>
            <a:r>
              <a:rPr lang="cs-CZ" b="1" dirty="0" smtClean="0"/>
              <a:t>část stavby </a:t>
            </a:r>
            <a:r>
              <a:rPr lang="cs-CZ" dirty="0" smtClean="0"/>
              <a:t>schopnou samostatného užívání.</a:t>
            </a:r>
          </a:p>
          <a:p>
            <a:pPr algn="just"/>
            <a:r>
              <a:rPr lang="cs-CZ" dirty="0" smtClean="0"/>
              <a:t>Stavbu lze </a:t>
            </a:r>
            <a:r>
              <a:rPr lang="cs-CZ" b="1" dirty="0" smtClean="0"/>
              <a:t>užívat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bez posouzení stavebního úřadu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na základě oznámení stavebnímu úřadu -&gt; § </a:t>
            </a:r>
            <a:r>
              <a:rPr lang="cs-CZ" dirty="0"/>
              <a:t>119 odst. 1 </a:t>
            </a:r>
            <a:r>
              <a:rPr lang="cs-CZ" dirty="0" err="1"/>
              <a:t>StZ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na základě kolaudačního souhlasu -&gt; § 119 odst. 1 </a:t>
            </a:r>
            <a:r>
              <a:rPr lang="cs-CZ" dirty="0" err="1" smtClean="0"/>
              <a:t>StZ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188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§119 odst. 1 </a:t>
            </a:r>
            <a:r>
              <a:rPr lang="cs-CZ" dirty="0" err="1" smtClean="0"/>
              <a:t>StZ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73940"/>
            <a:ext cx="10018713" cy="371587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b="1" dirty="0" smtClean="0"/>
              <a:t>Stavby: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uvedené v § 103 odst. 1 písm. e) body 4 až 8 </a:t>
            </a:r>
            <a:r>
              <a:rPr lang="cs-CZ" dirty="0" err="1" smtClean="0"/>
              <a:t>StZ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nebo stavby, popř. část staveb schopné samostatného užívání, pokud vyžadovaly 	stavební povolení nebo ohlášení stavebnímu úřadu podle § 104 odst. 1 písm. a) až d) a k) 	</a:t>
            </a:r>
            <a:r>
              <a:rPr lang="cs-CZ" dirty="0" err="1" smtClean="0"/>
              <a:t>StZ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nebo stavby ohlašované podle zvláštních právních předpisů -&gt; např. § 15a </a:t>
            </a:r>
            <a:r>
              <a:rPr lang="cs-CZ" dirty="0" err="1" smtClean="0"/>
              <a:t>zák</a:t>
            </a:r>
            <a:r>
              <a:rPr lang="cs-CZ" dirty="0" smtClean="0"/>
              <a:t> .č. 	254/2001 Sb., vodní zákon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nebo stavby provedené na základě veřejnoprávní smlouvy podle § 116 </a:t>
            </a:r>
            <a:r>
              <a:rPr lang="cs-CZ" dirty="0" err="1" smtClean="0"/>
              <a:t>StZ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nebo stavby provedené na základě certifikátu autorizovaného inspektora dle § 117 </a:t>
            </a:r>
            <a:r>
              <a:rPr lang="cs-CZ" dirty="0" err="1" smtClean="0"/>
              <a:t>StZ</a:t>
            </a:r>
            <a:endParaRPr lang="cs-CZ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Konkrétní rozdělení na stavby, které je možné užívat na základě oznámení nebo kolaudačního souhlasu, upravují </a:t>
            </a:r>
            <a:r>
              <a:rPr lang="cs-CZ" b="1" dirty="0"/>
              <a:t>§ 120 a § 122 </a:t>
            </a:r>
            <a:r>
              <a:rPr lang="cs-CZ" b="1" dirty="0" err="1"/>
              <a:t>StZ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746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započetím užívání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97741"/>
            <a:ext cx="10018713" cy="3693459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Stavebník má povinnost zajistit, aby byla provedeny a vyhodnoceny </a:t>
            </a:r>
            <a:r>
              <a:rPr lang="cs-CZ" b="1" dirty="0" smtClean="0"/>
              <a:t>zkoušky a měření </a:t>
            </a:r>
            <a:r>
              <a:rPr lang="cs-CZ" dirty="0" smtClean="0"/>
              <a:t>předepsaných zvláštními právními předpisy.</a:t>
            </a:r>
          </a:p>
          <a:p>
            <a:r>
              <a:rPr lang="cs-CZ" dirty="0" smtClean="0"/>
              <a:t>Pokud stavba vyžaduje před samotným užíváním posouzení stavebním úřadem, stavební úřad musí zkoumat, zda stavba byla provedena v </a:t>
            </a:r>
            <a:r>
              <a:rPr lang="cs-CZ" b="1" dirty="0" smtClean="0"/>
              <a:t>souladu</a:t>
            </a:r>
            <a:r>
              <a:rPr lang="cs-CZ" dirty="0" smtClean="0"/>
              <a:t> s rozhodnutím o umístění nebo jiným úkonem nahrazujícím územní rozhodnutí a povolení stavby, a dokumentaci.</a:t>
            </a:r>
          </a:p>
          <a:p>
            <a:r>
              <a:rPr lang="cs-CZ" dirty="0" smtClean="0"/>
              <a:t>Zkoumá se </a:t>
            </a:r>
            <a:r>
              <a:rPr lang="cs-CZ" b="1" dirty="0" smtClean="0"/>
              <a:t>soulad</a:t>
            </a:r>
            <a:r>
              <a:rPr lang="cs-CZ" dirty="0" smtClean="0"/>
              <a:t> se závaznými stanovisky dotčených orgánů a dodržení obecných požadavků na výstavbu.</a:t>
            </a:r>
          </a:p>
          <a:p>
            <a:r>
              <a:rPr lang="cs-CZ" dirty="0" smtClean="0"/>
              <a:t>Dále se zkoumá, zda stavba nebude ohrožovat život a veřejné zdraví, život nebo zdraví zvířat, bezpečnost a životní prostředí.</a:t>
            </a:r>
          </a:p>
          <a:p>
            <a:r>
              <a:rPr lang="cs-CZ" dirty="0" smtClean="0"/>
              <a:t>Užívání stavby řeší </a:t>
            </a:r>
            <a:r>
              <a:rPr lang="cs-CZ" b="1" dirty="0" smtClean="0"/>
              <a:t>příslušný stavební úřad</a:t>
            </a:r>
            <a:r>
              <a:rPr lang="cs-CZ" dirty="0" smtClean="0"/>
              <a:t>, který pro stavbu vydal stavební povolení, či kterému byla stavba ohlášena.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16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Dokumentace skutečného provedení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Vlastník stavby má </a:t>
            </a:r>
            <a:r>
              <a:rPr lang="cs-CZ" b="1" dirty="0" smtClean="0"/>
              <a:t>povinnost</a:t>
            </a:r>
            <a:r>
              <a:rPr lang="cs-CZ" dirty="0" smtClean="0"/>
              <a:t> uchovávat po celou dobu trvání stavby ověřenou dokumentaci odpovídající jejímu skutečnému provedení podle stavebního povolení či souhlasu stavebního úřadu.</a:t>
            </a:r>
          </a:p>
          <a:p>
            <a:pPr algn="just"/>
            <a:r>
              <a:rPr lang="cs-CZ" dirty="0" smtClean="0"/>
              <a:t>Pokud se dokumentace nedochovala, má vlastník stavby povinnost pořídit </a:t>
            </a:r>
            <a:r>
              <a:rPr lang="cs-CZ" b="1" dirty="0" smtClean="0"/>
              <a:t>novou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Při převodu vlastnického práva ke stavbě se </a:t>
            </a:r>
            <a:r>
              <a:rPr lang="cs-CZ" b="1" dirty="0" smtClean="0"/>
              <a:t>předává</a:t>
            </a:r>
            <a:r>
              <a:rPr lang="cs-CZ" dirty="0" smtClean="0"/>
              <a:t> mj. i dokumentace novému vlastníkovi.</a:t>
            </a:r>
          </a:p>
          <a:p>
            <a:pPr algn="just"/>
            <a:r>
              <a:rPr lang="cs-CZ" dirty="0" smtClean="0"/>
              <a:t>Pokud se nedochovaly žádné doklady ke stavbě, platí, že stavba je určena </a:t>
            </a:r>
            <a:r>
              <a:rPr lang="cs-CZ" b="1" dirty="0" smtClean="0"/>
              <a:t>k účelu</a:t>
            </a:r>
            <a:r>
              <a:rPr lang="cs-CZ" dirty="0" smtClean="0"/>
              <a:t>, pro který je svým stavebně technickým uspořádáním vybavena.</a:t>
            </a:r>
          </a:p>
          <a:p>
            <a:pPr algn="just"/>
            <a:r>
              <a:rPr lang="cs-CZ" dirty="0" smtClean="0"/>
              <a:t>Pokud stavba vyhovuje více účelům, tak se za účel stavby považuje ten, ke kterému je stavba užívána aniž by ohrožovala bezpečnost či zdraví osob a zvířat.</a:t>
            </a:r>
          </a:p>
          <a:p>
            <a:pPr algn="just"/>
            <a:r>
              <a:rPr lang="cs-CZ" dirty="0" smtClean="0"/>
              <a:t>Stavební úřad může vlastníkovi stavby </a:t>
            </a:r>
            <a:r>
              <a:rPr lang="cs-CZ" b="1" dirty="0" smtClean="0"/>
              <a:t>nařídit</a:t>
            </a:r>
            <a:r>
              <a:rPr lang="cs-CZ" dirty="0" smtClean="0"/>
              <a:t>, aby pořídil dokumentaci skutečného provedení stavby.</a:t>
            </a:r>
          </a:p>
          <a:p>
            <a:pPr algn="just"/>
            <a:r>
              <a:rPr lang="cs-CZ" dirty="0" smtClean="0"/>
              <a:t>Náležitosti dokumentace -&gt; </a:t>
            </a:r>
            <a:r>
              <a:rPr lang="cs-CZ" b="1" dirty="0" smtClean="0"/>
              <a:t>příloha č. 7 vyhlášky č. 499/2006 Sb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93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Oznámení užívání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Stavby, u kterých měl stavební úřad posuzovat oprávnění k užívání a které </a:t>
            </a:r>
            <a:r>
              <a:rPr lang="cs-CZ" b="1" dirty="0" smtClean="0"/>
              <a:t>nejsou uvedeny v § 122 </a:t>
            </a:r>
            <a:r>
              <a:rPr lang="cs-CZ" b="1" dirty="0" err="1" smtClean="0"/>
              <a:t>StZ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Tyto stavby je možné užívat na základě </a:t>
            </a:r>
            <a:r>
              <a:rPr lang="cs-CZ" b="1" dirty="0" smtClean="0"/>
              <a:t>oznámení dle § 120 </a:t>
            </a:r>
            <a:r>
              <a:rPr lang="cs-CZ" b="1" dirty="0" err="1" smtClean="0"/>
              <a:t>StZ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Jedná se o stavby, jejichž budoucí uživatel </a:t>
            </a:r>
            <a:r>
              <a:rPr lang="cs-CZ" b="1" dirty="0" smtClean="0"/>
              <a:t>může ovlivnit jejich vlastnosti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Jednodušší režim posuzování možnosti užívání stavby.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1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Oznámení užívání stavby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39153"/>
            <a:ext cx="10018713" cy="4536141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dirty="0" smtClean="0"/>
              <a:t>Stavebník je povinen oznámit stavebnímu úřadu záměr započít s užívání stavby nejméně </a:t>
            </a:r>
            <a:r>
              <a:rPr lang="cs-CZ" b="1" dirty="0" smtClean="0"/>
              <a:t>30 dnů </a:t>
            </a:r>
            <a:r>
              <a:rPr lang="cs-CZ" dirty="0" smtClean="0"/>
              <a:t>před započetím samotného užívání.</a:t>
            </a:r>
          </a:p>
          <a:p>
            <a:pPr algn="just"/>
            <a:r>
              <a:rPr lang="cs-CZ" dirty="0" smtClean="0"/>
              <a:t>V oznámení </a:t>
            </a:r>
            <a:r>
              <a:rPr lang="cs-CZ" b="1" dirty="0" smtClean="0"/>
              <a:t>se uvede</a:t>
            </a:r>
            <a:r>
              <a:rPr lang="cs-CZ" dirty="0" smtClean="0"/>
              <a:t>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označení stavby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údaje o umístění a povolení stavby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předpokládaný termín dokončení stavby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termín zahájení užívání stavby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/>
              <a:t>Formulář přílohou č. 11 k vyhlášce č. 503/2006 Sb</a:t>
            </a:r>
            <a:r>
              <a:rPr lang="cs-CZ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1" dirty="0" smtClean="0"/>
              <a:t>Přílohy oznámení </a:t>
            </a:r>
            <a:r>
              <a:rPr lang="cs-CZ" dirty="0" smtClean="0"/>
              <a:t>např.: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údaje určující polohu definičního bodu stavby a adresního místa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dokumentaci skutečného provedení stavby, pouze pokud došlo k nepodstatným odchylkám oproti 	stavebnímu 	povolení či souhlasu.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dirty="0" smtClean="0"/>
              <a:t>- geometrický plán, pokud dochází k rozdělení pozemků.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Po ohlášení a předložení povinných podkladů vyzve písemně příslušnou obec o </a:t>
            </a:r>
            <a:r>
              <a:rPr lang="cs-CZ" b="1" dirty="0" smtClean="0"/>
              <a:t>přidělení čísla popisného </a:t>
            </a:r>
            <a:r>
              <a:rPr lang="cs-CZ" dirty="0" smtClean="0"/>
              <a:t>nebo evidenčního, popř. orientačního.</a:t>
            </a:r>
          </a:p>
        </p:txBody>
      </p:sp>
    </p:spTree>
    <p:extLst>
      <p:ext uri="{BB962C8B-B14F-4D97-AF65-F5344CB8AC3E}">
        <p14:creationId xmlns:p14="http://schemas.microsoft.com/office/powerpoint/2010/main" val="290398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Oznámení užívání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205319"/>
            <a:ext cx="10018713" cy="358588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Stavební úřad je oprávněn provést </a:t>
            </a:r>
            <a:r>
              <a:rPr lang="cs-CZ" b="1" dirty="0" smtClean="0"/>
              <a:t>závěrečnou kontrolní prohlídku </a:t>
            </a:r>
            <a:r>
              <a:rPr lang="cs-CZ" dirty="0" smtClean="0"/>
              <a:t>-&gt; protokol</a:t>
            </a:r>
          </a:p>
          <a:p>
            <a:pPr algn="just"/>
            <a:r>
              <a:rPr lang="cs-CZ" dirty="0" smtClean="0"/>
              <a:t>Vlastník může </a:t>
            </a:r>
            <a:r>
              <a:rPr lang="cs-CZ" b="1" dirty="0" smtClean="0"/>
              <a:t>započít s užívání </a:t>
            </a:r>
            <a:r>
              <a:rPr lang="cs-CZ" dirty="0" smtClean="0"/>
              <a:t>stavby následující den </a:t>
            </a:r>
            <a:r>
              <a:rPr lang="cs-CZ" b="1" dirty="0" smtClean="0"/>
              <a:t>po provedení závěrečné kontrolní prohlídky</a:t>
            </a:r>
            <a:r>
              <a:rPr lang="cs-CZ" dirty="0" smtClean="0"/>
              <a:t>, pokud nebyl zjištěn nedostatek, popř. </a:t>
            </a:r>
            <a:r>
              <a:rPr lang="cs-CZ" b="1" dirty="0" smtClean="0"/>
              <a:t>po uplynutí 30 dnů</a:t>
            </a:r>
            <a:r>
              <a:rPr lang="cs-CZ" dirty="0" smtClean="0"/>
              <a:t>  od oznámení stavebnímu úřadu, pokud stavební úřad rozhodnutím užívání nezakáže.</a:t>
            </a:r>
          </a:p>
          <a:p>
            <a:pPr algn="just"/>
            <a:r>
              <a:rPr lang="cs-CZ" dirty="0" smtClean="0"/>
              <a:t>Stavební úřad může zakázat užívání stavby </a:t>
            </a:r>
            <a:r>
              <a:rPr lang="cs-CZ" b="1" dirty="0" smtClean="0"/>
              <a:t>rozhodnutím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 smtClean="0"/>
              <a:t>Účastníkem</a:t>
            </a:r>
            <a:r>
              <a:rPr lang="cs-CZ" dirty="0" smtClean="0"/>
              <a:t> řízení pouze stavebník, popř. vlastník stavby.</a:t>
            </a:r>
          </a:p>
          <a:p>
            <a:pPr algn="just"/>
            <a:r>
              <a:rPr lang="cs-CZ" dirty="0" smtClean="0"/>
              <a:t>Je přípustné </a:t>
            </a:r>
            <a:r>
              <a:rPr lang="cs-CZ" b="1" dirty="0" smtClean="0"/>
              <a:t>odvolání</a:t>
            </a:r>
            <a:r>
              <a:rPr lang="cs-CZ" dirty="0" smtClean="0"/>
              <a:t>, které nemá odkladný účinek.</a:t>
            </a:r>
          </a:p>
          <a:p>
            <a:pPr algn="just"/>
            <a:r>
              <a:rPr lang="cs-CZ" dirty="0" smtClean="0"/>
              <a:t>Po odstranění nedostatků lze započít s užívání na základě souhlasu, jinak řízení o nařízení odstranění stavby, v rámci kterého však lze požádat o dodatečné povolení stavby.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79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TC103457496[[fn=Paralaxa]]</Template>
  <TotalTime>367</TotalTime>
  <Words>758</Words>
  <Application>Microsoft Office PowerPoint</Application>
  <PresentationFormat>Širokoúhlá obrazovka</PresentationFormat>
  <Paragraphs>94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Corbel</vt:lpstr>
      <vt:lpstr>Paralaxa</vt:lpstr>
      <vt:lpstr>Kolaudace</vt:lpstr>
      <vt:lpstr>Kolaudace</vt:lpstr>
      <vt:lpstr>Užívání stavby</vt:lpstr>
      <vt:lpstr>§119 odst. 1 StZ</vt:lpstr>
      <vt:lpstr>Před započetím užívání stavby</vt:lpstr>
      <vt:lpstr>Dokumentace skutečného provedení</vt:lpstr>
      <vt:lpstr>Oznámení užívání stavby</vt:lpstr>
      <vt:lpstr>Oznámení užívání stavby</vt:lpstr>
      <vt:lpstr>Oznámení užívání stavby</vt:lpstr>
      <vt:lpstr>Kolaudační souhlas</vt:lpstr>
      <vt:lpstr>Kolaudační souhlas</vt:lpstr>
      <vt:lpstr>Právní úprava souhlasů</vt:lpstr>
      <vt:lpstr>Přezkum kolaudačního souhlasu</vt:lpstr>
      <vt:lpstr>Soudní přezkum kolaudačního souhlasu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postavení sousedů v některých postupech podle stavebního zákona</dc:title>
  <dc:creator>Zdeněk Matouš</dc:creator>
  <cp:lastModifiedBy>Zdeněk Matouš</cp:lastModifiedBy>
  <cp:revision>39</cp:revision>
  <dcterms:created xsi:type="dcterms:W3CDTF">2014-04-10T09:14:56Z</dcterms:created>
  <dcterms:modified xsi:type="dcterms:W3CDTF">2014-11-04T16:38:04Z</dcterms:modified>
</cp:coreProperties>
</file>