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65"/>
  </p:notesMasterIdLst>
  <p:handoutMasterIdLst>
    <p:handoutMasterId r:id="rId66"/>
  </p:handoutMasterIdLst>
  <p:sldIdLst>
    <p:sldId id="309" r:id="rId3"/>
    <p:sldId id="304" r:id="rId4"/>
    <p:sldId id="310" r:id="rId5"/>
    <p:sldId id="311" r:id="rId6"/>
    <p:sldId id="312" r:id="rId7"/>
    <p:sldId id="314" r:id="rId8"/>
    <p:sldId id="315" r:id="rId9"/>
    <p:sldId id="371" r:id="rId10"/>
    <p:sldId id="365" r:id="rId11"/>
    <p:sldId id="313" r:id="rId12"/>
    <p:sldId id="366" r:id="rId13"/>
    <p:sldId id="367" r:id="rId14"/>
    <p:sldId id="368" r:id="rId15"/>
    <p:sldId id="369" r:id="rId16"/>
    <p:sldId id="370" r:id="rId17"/>
    <p:sldId id="316" r:id="rId18"/>
    <p:sldId id="317" r:id="rId19"/>
    <p:sldId id="318" r:id="rId20"/>
    <p:sldId id="319" r:id="rId21"/>
    <p:sldId id="321" r:id="rId22"/>
    <p:sldId id="373" r:id="rId23"/>
    <p:sldId id="320" r:id="rId24"/>
    <p:sldId id="374" r:id="rId25"/>
    <p:sldId id="322" r:id="rId26"/>
    <p:sldId id="327" r:id="rId27"/>
    <p:sldId id="332" r:id="rId28"/>
    <p:sldId id="394" r:id="rId29"/>
    <p:sldId id="389" r:id="rId30"/>
    <p:sldId id="390" r:id="rId31"/>
    <p:sldId id="388" r:id="rId32"/>
    <p:sldId id="391" r:id="rId33"/>
    <p:sldId id="416" r:id="rId34"/>
    <p:sldId id="392" r:id="rId35"/>
    <p:sldId id="393" r:id="rId36"/>
    <p:sldId id="387" r:id="rId37"/>
    <p:sldId id="379" r:id="rId38"/>
    <p:sldId id="384" r:id="rId39"/>
    <p:sldId id="385" r:id="rId40"/>
    <p:sldId id="386" r:id="rId41"/>
    <p:sldId id="380" r:id="rId42"/>
    <p:sldId id="383" r:id="rId43"/>
    <p:sldId id="395" r:id="rId44"/>
    <p:sldId id="414" r:id="rId45"/>
    <p:sldId id="344" r:id="rId46"/>
    <p:sldId id="396" r:id="rId47"/>
    <p:sldId id="397" r:id="rId48"/>
    <p:sldId id="399" r:id="rId49"/>
    <p:sldId id="401" r:id="rId50"/>
    <p:sldId id="402" r:id="rId51"/>
    <p:sldId id="403" r:id="rId52"/>
    <p:sldId id="404" r:id="rId53"/>
    <p:sldId id="405" r:id="rId54"/>
    <p:sldId id="406" r:id="rId55"/>
    <p:sldId id="407" r:id="rId56"/>
    <p:sldId id="408" r:id="rId57"/>
    <p:sldId id="409" r:id="rId58"/>
    <p:sldId id="412" r:id="rId59"/>
    <p:sldId id="410" r:id="rId60"/>
    <p:sldId id="411" r:id="rId61"/>
    <p:sldId id="364" r:id="rId62"/>
    <p:sldId id="413" r:id="rId63"/>
    <p:sldId id="415" r:id="rId64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747" autoAdjust="0"/>
  </p:normalViewPr>
  <p:slideViewPr>
    <p:cSldViewPr>
      <p:cViewPr varScale="1">
        <p:scale>
          <a:sx n="105" d="100"/>
          <a:sy n="105" d="100"/>
        </p:scale>
        <p:origin x="175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slide" Target="slides/slide59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presProps" Target="pres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77E7989D-1AA5-45A0-B8EF-B34DFDD5BDE0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EA1332C7-A669-4313-B162-0C0C49543926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5CE207-0E1B-4495-B2CC-2A3E4C04889A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5CE207-0E1B-4495-B2CC-2A3E4C04889A}" type="slidenum">
              <a:rPr lang="cs-CZ" altLang="cs-CZ"/>
              <a:pPr/>
              <a:t>18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466180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5CE207-0E1B-4495-B2CC-2A3E4C04889A}" type="slidenum">
              <a:rPr lang="cs-CZ" altLang="cs-CZ"/>
              <a:pPr/>
              <a:t>19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5260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5CE207-0E1B-4495-B2CC-2A3E4C04889A}" type="slidenum">
              <a:rPr lang="cs-CZ" altLang="cs-CZ"/>
              <a:pPr/>
              <a:t>20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30968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5CE207-0E1B-4495-B2CC-2A3E4C04889A}" type="slidenum">
              <a:rPr lang="cs-CZ" altLang="cs-CZ"/>
              <a:pPr/>
              <a:t>21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944265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5CE207-0E1B-4495-B2CC-2A3E4C04889A}" type="slidenum">
              <a:rPr lang="cs-CZ" altLang="cs-CZ"/>
              <a:pPr/>
              <a:t>22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257571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5CE207-0E1B-4495-B2CC-2A3E4C04889A}" type="slidenum">
              <a:rPr lang="cs-CZ" altLang="cs-CZ"/>
              <a:pPr/>
              <a:t>23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959994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5CE207-0E1B-4495-B2CC-2A3E4C04889A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57558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5CE207-0E1B-4495-B2CC-2A3E4C04889A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391142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5CE207-0E1B-4495-B2CC-2A3E4C04889A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Nezapomenout</a:t>
            </a:r>
            <a:r>
              <a:rPr lang="cs-CZ" altLang="cs-CZ" baseline="0" dirty="0"/>
              <a:t> na funkční příslušnost – určuje, který z orgánů (článků vnitřní organizační struktury věcně příslušného správního orgánu) je příslušný správní řízení vést. Přichází v úvahu zejména u obcí (obecní úřad nebo rada ve věcech samostatné působnosti, popř. komise, byly-li zřízeny) a krajů. Může zahrnovat i zvláštní komise, byly-li zřízeny. U </a:t>
            </a:r>
            <a:r>
              <a:rPr lang="cs-CZ" altLang="cs-CZ" baseline="0" dirty="0" err="1"/>
              <a:t>veřP</a:t>
            </a:r>
            <a:r>
              <a:rPr lang="cs-CZ" altLang="cs-CZ" baseline="0" dirty="0"/>
              <a:t> korporace 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449343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5CE207-0E1B-4495-B2CC-2A3E4C04889A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705050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5CE207-0E1B-4495-B2CC-2A3E4C04889A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231836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5CE207-0E1B-4495-B2CC-2A3E4C04889A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138456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5CE207-0E1B-4495-B2CC-2A3E4C04889A}" type="slidenum">
              <a:rPr lang="cs-CZ" altLang="cs-CZ"/>
              <a:pPr/>
              <a:t>16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181531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5CE207-0E1B-4495-B2CC-2A3E4C04889A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34507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/>
              <a:t>Kliknutím můžete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BZ307K Základy správního práva procesního I • 21. 10. 2016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F15DB402-651A-4233-A339-E5F5568958CA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BZ307K Základy správního práva procesního I • 21. 10. 2016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E31EE8-9DBE-4955-96E2-A02E172F91F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10093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BZ307K Základy správního práva procesního I • 21. 10. 2016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E96646-23F0-4F72-924D-7A4B0F663EE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25774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BZ307K Základy správního práva procesního I • 21. 10. 2016</a:t>
            </a:r>
          </a:p>
        </p:txBody>
      </p:sp>
    </p:spTree>
    <p:extLst>
      <p:ext uri="{BB962C8B-B14F-4D97-AF65-F5344CB8AC3E}">
        <p14:creationId xmlns:p14="http://schemas.microsoft.com/office/powerpoint/2010/main" val="22443088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BZ307K Základy správního práva procesního I • 21. 10. 2016</a:t>
            </a:r>
          </a:p>
        </p:txBody>
      </p:sp>
    </p:spTree>
    <p:extLst>
      <p:ext uri="{BB962C8B-B14F-4D97-AF65-F5344CB8AC3E}">
        <p14:creationId xmlns:p14="http://schemas.microsoft.com/office/powerpoint/2010/main" val="14432044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BZ307K Základy správního práva procesního I • 21. 10. 2016</a:t>
            </a:r>
          </a:p>
        </p:txBody>
      </p:sp>
    </p:spTree>
    <p:extLst>
      <p:ext uri="{BB962C8B-B14F-4D97-AF65-F5344CB8AC3E}">
        <p14:creationId xmlns:p14="http://schemas.microsoft.com/office/powerpoint/2010/main" val="36736088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BZ307K Základy správního práva procesního I • 21. 10. 2016</a:t>
            </a:r>
          </a:p>
        </p:txBody>
      </p:sp>
    </p:spTree>
    <p:extLst>
      <p:ext uri="{BB962C8B-B14F-4D97-AF65-F5344CB8AC3E}">
        <p14:creationId xmlns:p14="http://schemas.microsoft.com/office/powerpoint/2010/main" val="6984764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BZ307K Základy správního práva procesního I • 21. 10. 2016</a:t>
            </a:r>
          </a:p>
        </p:txBody>
      </p:sp>
    </p:spTree>
    <p:extLst>
      <p:ext uri="{BB962C8B-B14F-4D97-AF65-F5344CB8AC3E}">
        <p14:creationId xmlns:p14="http://schemas.microsoft.com/office/powerpoint/2010/main" val="4580400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8189707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37784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BZ307K Základy správního práva procesního I • 21. 10. 2016</a:t>
            </a:r>
          </a:p>
        </p:txBody>
      </p:sp>
    </p:spTree>
    <p:extLst>
      <p:ext uri="{BB962C8B-B14F-4D97-AF65-F5344CB8AC3E}">
        <p14:creationId xmlns:p14="http://schemas.microsoft.com/office/powerpoint/2010/main" val="3592239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BZ307K Základy správního práva procesního I • 21. 10. 2016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60594AD-4C1F-41C5-96E5-90630C778E0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709299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BZ307K Základy správního práva procesního I • 21. 10. 2016</a:t>
            </a:r>
          </a:p>
        </p:txBody>
      </p:sp>
    </p:spTree>
    <p:extLst>
      <p:ext uri="{BB962C8B-B14F-4D97-AF65-F5344CB8AC3E}">
        <p14:creationId xmlns:p14="http://schemas.microsoft.com/office/powerpoint/2010/main" val="27734072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BZ307K Základy správního práva procesního I • 21. 10. 2016</a:t>
            </a:r>
          </a:p>
        </p:txBody>
      </p:sp>
    </p:spTree>
    <p:extLst>
      <p:ext uri="{BB962C8B-B14F-4D97-AF65-F5344CB8AC3E}">
        <p14:creationId xmlns:p14="http://schemas.microsoft.com/office/powerpoint/2010/main" val="42112798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62738" y="1825625"/>
            <a:ext cx="2011362" cy="4627563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5881688" cy="4627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BZ307K Základy správního práva procesního I • 21. 10. 2016</a:t>
            </a:r>
          </a:p>
        </p:txBody>
      </p:sp>
    </p:spTree>
    <p:extLst>
      <p:ext uri="{BB962C8B-B14F-4D97-AF65-F5344CB8AC3E}">
        <p14:creationId xmlns:p14="http://schemas.microsoft.com/office/powerpoint/2010/main" val="322209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BZ307K Základy správního práva procesního I • 21. 10. 2016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6C15679-9683-4F56-B3A2-AD91AA3AF98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90246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BZ307K Základy správního práva procesního I • 21. 10. 2016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FCD3C76-B325-46A3-B87D-2C8C85A9C72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46147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BZ307K Základy správního práva procesního I • 21. 10. 2016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EA10F0E-7056-4FA3-B302-93E5AF98D62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10544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BZ307K Základy správního práva procesního I • 21. 10. 2016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A422F3-B9BF-43E8-9599-18F8DA8BD4B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76729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BZ307K Základy správního práva procesního I • 21. 10. 2016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A9A98B8-FBA1-4DC6-A792-C0377C31D80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1349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BZ307K Základy správního práva procesního I • 21. 10. 2016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CDBA5E7-FD85-4166-B3C5-84B76426B08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45877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BZ307K Základy správního práva procesního I • 21. 10. 2016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4340F5-0DDA-45E5-94C9-EC5B7A1A50F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94946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BZ307K Základy správního práva procesního I • 21. 10. 2016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B006B9FC-9D17-4A81-94FC-E0307908CF58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anose="020B0603020202020204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BZ307K Základy správního práva procesního I • 21. 10. 2016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3600" b="1" kern="1200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anose="05000000000000000000" pitchFamily="2" charset="2"/>
        <a:buChar char="n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n"/>
        <a:defRPr sz="23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akonycr.cz/seznamy/500-2004-Sb-zakon-spravni-rad.html#f2630265" TargetMode="External"/><Relationship Id="rId2" Type="http://schemas.openxmlformats.org/officeDocument/2006/relationships/hyperlink" Target="http://www.zakonycr.cz/seznamy/500-2004-Sb-zakon-spravni-rad.html#f263030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zakonycr.cz/seznamy/500-2004-Sb-zakon-spravni-rad.html#f2629407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oveaspi.cz/products/lawText/1/58370/1/ASPI:/500/2004%20Sb.#45.2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2705100" y="6442075"/>
            <a:ext cx="4960938" cy="263525"/>
          </a:xfrm>
        </p:spPr>
        <p:txBody>
          <a:bodyPr/>
          <a:lstStyle/>
          <a:p>
            <a:r>
              <a:rPr lang="cs-CZ" altLang="cs-CZ"/>
              <a:t>BZ307K Základy správního práva procesního I • 21. 10. 2016</a:t>
            </a:r>
            <a:endParaRPr lang="cs-CZ" altLang="cs-CZ" dirty="0"/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705100" y="2636913"/>
            <a:ext cx="6187380" cy="3672407"/>
          </a:xfrm>
        </p:spPr>
        <p:txBody>
          <a:bodyPr/>
          <a:lstStyle/>
          <a:p>
            <a:pPr algn="ctr"/>
            <a:r>
              <a:rPr lang="cs-CZ" altLang="cs-CZ" sz="2800" dirty="0"/>
              <a:t>Subjekty správního řízení. </a:t>
            </a:r>
            <a:br>
              <a:rPr lang="cs-CZ" altLang="cs-CZ" sz="2800" dirty="0"/>
            </a:br>
            <a:r>
              <a:rPr lang="cs-CZ" altLang="cs-CZ" sz="2800" dirty="0"/>
              <a:t>Správní orgány. </a:t>
            </a:r>
            <a:br>
              <a:rPr lang="cs-CZ" altLang="cs-CZ" sz="2800" dirty="0"/>
            </a:br>
            <a:r>
              <a:rPr lang="cs-CZ" altLang="cs-CZ" sz="2800" dirty="0"/>
              <a:t>Účastníci řízení.</a:t>
            </a:r>
            <a:br>
              <a:rPr lang="cs-CZ" altLang="cs-CZ" sz="2800" dirty="0"/>
            </a:br>
            <a:br>
              <a:rPr lang="cs-CZ" altLang="cs-CZ" sz="2800" dirty="0"/>
            </a:br>
            <a:r>
              <a:rPr lang="cs-CZ" sz="2800" dirty="0">
                <a:effectLst/>
              </a:rPr>
              <a:t>Úprava procesních pojmů a institutů. </a:t>
            </a:r>
            <a:br>
              <a:rPr lang="cs-CZ" sz="2800" dirty="0">
                <a:effectLst/>
              </a:rPr>
            </a:br>
            <a:r>
              <a:rPr lang="cs-CZ" sz="2800" dirty="0">
                <a:effectLst/>
              </a:rPr>
              <a:t>Postup před zahájením řízení. </a:t>
            </a:r>
            <a:br>
              <a:rPr lang="cs-CZ" sz="2800" dirty="0">
                <a:effectLst/>
              </a:rPr>
            </a:br>
            <a:r>
              <a:rPr lang="cs-CZ" sz="2800" dirty="0">
                <a:effectLst/>
              </a:rPr>
              <a:t>Zahájení a průběh správního řízení.</a:t>
            </a:r>
            <a:br>
              <a:rPr lang="cs-CZ" altLang="cs-CZ" sz="2800" dirty="0"/>
            </a:br>
            <a:br>
              <a:rPr lang="cs-CZ" altLang="cs-CZ" sz="2400" dirty="0"/>
            </a:br>
            <a:r>
              <a:rPr lang="cs-CZ" sz="1800" dirty="0"/>
              <a:t>Veronika Smutná</a:t>
            </a:r>
            <a:endParaRPr lang="cs-CZ" altLang="cs-CZ" sz="1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BZ307K Základy správního práva procesního I • 21. 10. 2016</a:t>
            </a:r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Správní orgány</a:t>
            </a:r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Funkční příslušnost (§ 130)</a:t>
            </a:r>
          </a:p>
          <a:p>
            <a:r>
              <a:rPr lang="cs-CZ" dirty="0"/>
              <a:t>Stanoví-li zákon působnost daného subjektu, aniž by určil orgán, který ji vykonává, platí (podpůrně)</a:t>
            </a:r>
          </a:p>
          <a:p>
            <a:pPr lvl="1"/>
            <a:r>
              <a:rPr lang="cs-CZ" b="1" dirty="0"/>
              <a:t>územní samosprávný celek -&gt;</a:t>
            </a:r>
            <a:r>
              <a:rPr lang="cs-CZ" dirty="0"/>
              <a:t> obecní úřad / krajský úřad / Magistrát </a:t>
            </a:r>
            <a:r>
              <a:rPr lang="cs-CZ" dirty="0" err="1"/>
              <a:t>hl.m</a:t>
            </a:r>
            <a:r>
              <a:rPr lang="cs-CZ" dirty="0"/>
              <a:t>. Prahy</a:t>
            </a:r>
          </a:p>
          <a:p>
            <a:pPr lvl="1"/>
            <a:r>
              <a:rPr lang="cs-CZ" b="1" dirty="0"/>
              <a:t>jiná veřejnoprávní korporace </a:t>
            </a:r>
            <a:r>
              <a:rPr lang="cs-CZ" dirty="0"/>
              <a:t>-&gt; její výkonný orgán s všeobecnou působností</a:t>
            </a:r>
          </a:p>
          <a:p>
            <a:pPr lvl="1"/>
            <a:r>
              <a:rPr lang="cs-CZ" b="1" dirty="0"/>
              <a:t>jiná PO </a:t>
            </a:r>
            <a:r>
              <a:rPr lang="cs-CZ" dirty="0"/>
              <a:t>-&gt; statutární orgán anebo jím písemně pověřený orgán nebo zaměstnanec </a:t>
            </a:r>
          </a:p>
          <a:p>
            <a:pPr lvl="1"/>
            <a:r>
              <a:rPr lang="cs-CZ" b="1" dirty="0"/>
              <a:t>FO </a:t>
            </a:r>
            <a:r>
              <a:rPr lang="cs-CZ" dirty="0"/>
              <a:t>-&gt; ona sama nebo jí písemně pověřený zaměstnanec</a:t>
            </a:r>
          </a:p>
        </p:txBody>
      </p:sp>
    </p:spTree>
    <p:extLst>
      <p:ext uri="{BB962C8B-B14F-4D97-AF65-F5344CB8AC3E}">
        <p14:creationId xmlns:p14="http://schemas.microsoft.com/office/powerpoint/2010/main" val="363094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orgány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„Instanční příslušnost“</a:t>
            </a:r>
          </a:p>
          <a:p>
            <a:r>
              <a:rPr lang="cs-CZ" sz="1800" dirty="0"/>
              <a:t>Odvolací orgán</a:t>
            </a:r>
          </a:p>
          <a:p>
            <a:pPr lvl="1"/>
            <a:r>
              <a:rPr lang="cs-CZ" sz="1800" dirty="0"/>
              <a:t>Zvláštní zákon / </a:t>
            </a:r>
            <a:r>
              <a:rPr lang="cs-CZ" sz="1800" i="1" dirty="0"/>
              <a:t>nejblíže nadřízený správní orgán </a:t>
            </a:r>
            <a:r>
              <a:rPr lang="cs-CZ" sz="1800" dirty="0"/>
              <a:t>(89/1)</a:t>
            </a:r>
          </a:p>
          <a:p>
            <a:r>
              <a:rPr lang="cs-CZ" sz="1800" dirty="0"/>
              <a:t>Nadřízený orgán (§ 178)</a:t>
            </a:r>
          </a:p>
          <a:p>
            <a:pPr lvl="1"/>
            <a:r>
              <a:rPr lang="cs-CZ" sz="1800" dirty="0"/>
              <a:t>Zvl. Z / odvolací / vykonává dozor; není-li, je jím vůči</a:t>
            </a:r>
          </a:p>
          <a:p>
            <a:pPr lvl="2"/>
            <a:r>
              <a:rPr lang="cs-CZ" sz="1600" dirty="0"/>
              <a:t>orgánu obce krajský úřad</a:t>
            </a:r>
          </a:p>
          <a:p>
            <a:pPr lvl="2"/>
            <a:r>
              <a:rPr lang="cs-CZ" sz="1600" dirty="0"/>
              <a:t>orgánu kraje v samostatné působnosti MV / v přenesené věcně příslušný ústředí správní úřad, popřípadě ústřední správní úřad, jehož obor působnosti je rozhodované věci nejbližší</a:t>
            </a:r>
          </a:p>
          <a:p>
            <a:pPr lvl="2"/>
            <a:r>
              <a:rPr lang="cs-CZ" sz="1600" dirty="0"/>
              <a:t>orgánu jiné veřejnoprávní korporace správní orgán pověřený výkonem dozoru</a:t>
            </a:r>
          </a:p>
          <a:p>
            <a:pPr lvl="2"/>
            <a:r>
              <a:rPr lang="cs-CZ" sz="1600" dirty="0"/>
              <a:t>PO nebo FO pověřené výkonem veřejné správy orgán, který tyto osoby výkonem veřejné správy na základě zákona pověřil</a:t>
            </a:r>
          </a:p>
          <a:p>
            <a:pPr lvl="2"/>
            <a:r>
              <a:rPr lang="cs-CZ" sz="1600" dirty="0"/>
              <a:t>ústřednímu správnímu úřadu ministr (vedoucí)</a:t>
            </a:r>
          </a:p>
          <a:p>
            <a:pPr lvl="2"/>
            <a:r>
              <a:rPr lang="cs-CZ" sz="1600" dirty="0"/>
              <a:t>ministra (vedoucího jiného ÚSÚ) on sám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BZ307K Základy správního práva procesního I • 21. 10. 2016</a:t>
            </a:r>
          </a:p>
        </p:txBody>
      </p:sp>
    </p:spTree>
    <p:extLst>
      <p:ext uri="{BB962C8B-B14F-4D97-AF65-F5344CB8AC3E}">
        <p14:creationId xmlns:p14="http://schemas.microsoft.com/office/powerpoint/2010/main" val="11429854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orgány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Podání nepříslušnému orgánu</a:t>
            </a:r>
          </a:p>
          <a:p>
            <a:pPr lvl="1"/>
            <a:r>
              <a:rPr lang="cs-CZ" dirty="0"/>
              <a:t>Je jiný -&gt; postoupení (§ 12)</a:t>
            </a:r>
          </a:p>
          <a:p>
            <a:pPr lvl="1"/>
            <a:r>
              <a:rPr lang="cs-CZ" dirty="0"/>
              <a:t>Není žádný -&gt; odložení věci (§ 43) </a:t>
            </a:r>
          </a:p>
          <a:p>
            <a:r>
              <a:rPr lang="cs-CZ" dirty="0"/>
              <a:t>Změny v příslušnosti (§ 131)</a:t>
            </a:r>
          </a:p>
          <a:p>
            <a:pPr lvl="1"/>
            <a:r>
              <a:rPr lang="cs-CZ" dirty="0"/>
              <a:t>Atrakce x delegace</a:t>
            </a:r>
          </a:p>
          <a:p>
            <a:pPr lvl="1"/>
            <a:r>
              <a:rPr lang="cs-CZ" dirty="0"/>
              <a:t>Obligatorní (nutná) x Fakultativní (vhodná; </a:t>
            </a:r>
            <a:r>
              <a:rPr lang="cs-CZ" sz="2400" dirty="0"/>
              <a:t>ne ÚSC při výkonu samostatné působnosti)</a:t>
            </a:r>
            <a:endParaRPr lang="cs-CZ" dirty="0"/>
          </a:p>
          <a:p>
            <a:pPr lvl="1"/>
            <a:r>
              <a:rPr lang="cs-CZ" dirty="0"/>
              <a:t>Změní-li se okolnosti rozhodné pro určení příslušnosti v průběhu řízení </a:t>
            </a:r>
            <a:r>
              <a:rPr lang="cs-CZ" i="1" dirty="0"/>
              <a:t>dokončí řízení správní orgán původně příslušný; o tom informuje správní orgán, na který by jinak příslušnost přešla </a:t>
            </a:r>
            <a:r>
              <a:rPr lang="cs-CZ" dirty="0"/>
              <a:t>(§ 132)</a:t>
            </a:r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BZ307K Základy správního práva procesního I • 21. 10. 2016</a:t>
            </a:r>
          </a:p>
        </p:txBody>
      </p:sp>
    </p:spTree>
    <p:extLst>
      <p:ext uri="{BB962C8B-B14F-4D97-AF65-F5344CB8AC3E}">
        <p14:creationId xmlns:p14="http://schemas.microsoft.com/office/powerpoint/2010/main" val="1957081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orgány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600" b="1" dirty="0"/>
              <a:t>Atrakce vhodná</a:t>
            </a:r>
          </a:p>
          <a:p>
            <a:r>
              <a:rPr lang="cs-CZ" sz="1600" dirty="0"/>
              <a:t>týká-li se řízení otázek, které lze vzhledem k jejich výjimečné obtížnosti nebo neobvyklosti řešit jen s použitím mimořádných odborných znalostí,</a:t>
            </a:r>
          </a:p>
          <a:p>
            <a:r>
              <a:rPr lang="cs-CZ" sz="1600" dirty="0"/>
              <a:t>jde-li o řízení s velkým počtem účastníků (</a:t>
            </a:r>
            <a:r>
              <a:rPr lang="cs-CZ" sz="1600" dirty="0">
                <a:hlinkClick r:id="rId2"/>
              </a:rPr>
              <a:t>§ 144</a:t>
            </a:r>
            <a:r>
              <a:rPr lang="cs-CZ" sz="1600" dirty="0"/>
              <a:t>), nebo</a:t>
            </a:r>
          </a:p>
          <a:p>
            <a:r>
              <a:rPr lang="cs-CZ" sz="1600" dirty="0"/>
              <a:t>u věci, u níž lze mít důvodně za to, že výrazně ovlivní právní poměry účastníků ve správních obvodech více podřízených správních orgánů.</a:t>
            </a:r>
          </a:p>
          <a:p>
            <a:pPr marL="0" indent="0">
              <a:buNone/>
            </a:pPr>
            <a:r>
              <a:rPr lang="cs-CZ" sz="1600" b="1" dirty="0"/>
              <a:t>Delegace vhodná</a:t>
            </a:r>
          </a:p>
          <a:p>
            <a:r>
              <a:rPr lang="cs-CZ" sz="1600" dirty="0"/>
              <a:t>u věci, u níž lze mít důvodně za to, že ovlivní právní poměry účastníků řízení v obvodu pověřovaného správního orgánu výrazně větší měrou než v obvodu příslušného správního orgánu, nebo</a:t>
            </a:r>
          </a:p>
          <a:p>
            <a:r>
              <a:rPr lang="cs-CZ" sz="1600" dirty="0"/>
              <a:t>za účelem spojení jednotlivých řízení ve společné řízení (</a:t>
            </a:r>
            <a:r>
              <a:rPr lang="cs-CZ" sz="1600" dirty="0">
                <a:hlinkClick r:id="rId3"/>
              </a:rPr>
              <a:t>§ 140</a:t>
            </a:r>
            <a:r>
              <a:rPr lang="cs-CZ" sz="1600" dirty="0"/>
              <a:t>), aby byla zajištěna potřebná věcná shoda nebo návaznost rozhodnutí.</a:t>
            </a:r>
          </a:p>
          <a:p>
            <a:r>
              <a:rPr lang="cs-CZ" sz="1600" u="sng" dirty="0"/>
              <a:t>postoupení </a:t>
            </a:r>
            <a:r>
              <a:rPr lang="cs-CZ" sz="1600" dirty="0"/>
              <a:t>z důvodu vhodnosti i v jiných případech se souhlasem toho, jemuž má být postoupeno + v řízení o žádosti ještě se souhlasem žadatele</a:t>
            </a:r>
          </a:p>
          <a:p>
            <a:pPr marL="0" indent="0">
              <a:buNone/>
            </a:pPr>
            <a:r>
              <a:rPr lang="cs-CZ" sz="1600" b="1" dirty="0"/>
              <a:t>Delegace nutná</a:t>
            </a:r>
          </a:p>
          <a:p>
            <a:r>
              <a:rPr lang="cs-CZ" sz="1600" dirty="0"/>
              <a:t>vyloučení všech úředních osob kvůli podjatosti (</a:t>
            </a:r>
            <a:r>
              <a:rPr lang="cs-CZ" sz="1600" dirty="0">
                <a:hlinkClick r:id="rId4"/>
              </a:rPr>
              <a:t>§ 14</a:t>
            </a:r>
            <a:r>
              <a:rPr lang="cs-CZ" sz="1600" dirty="0"/>
              <a:t>); resp. nemožnost projednat u kolegiálního orgánu -&gt; sousední obvod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BZ307K Základy správního práva procesního I • 21. 10. 2016</a:t>
            </a:r>
          </a:p>
        </p:txBody>
      </p:sp>
    </p:spTree>
    <p:extLst>
      <p:ext uri="{BB962C8B-B14F-4D97-AF65-F5344CB8AC3E}">
        <p14:creationId xmlns:p14="http://schemas.microsoft.com/office/powerpoint/2010/main" val="25852660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orgány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Dožádání</a:t>
            </a:r>
          </a:p>
          <a:p>
            <a:r>
              <a:rPr lang="cs-CZ" dirty="0"/>
              <a:t>§ 13 (1) </a:t>
            </a:r>
            <a:r>
              <a:rPr lang="cs-CZ" i="1" dirty="0"/>
              <a:t>Příslušný správní orgán může usnesením dožádat </a:t>
            </a:r>
            <a:r>
              <a:rPr lang="cs-CZ" b="1" i="1" dirty="0"/>
              <a:t>podřízený nebo nadřízený správní orgán anebo jiný věcně příslušný správní orgán </a:t>
            </a:r>
            <a:r>
              <a:rPr lang="cs-CZ" i="1" dirty="0"/>
              <a:t>(dále jen "dožádaný správní orgán") o provedení úkonu, který by sám mohl provést jen s obtížemi nebo s neúčelnými náklady anebo který by nemohl provést vůbec.</a:t>
            </a:r>
          </a:p>
          <a:p>
            <a:r>
              <a:rPr lang="cs-CZ" dirty="0"/>
              <a:t>dožádaný orgán má právo nahlížet do spisu, vyjadřovat se k podkladům a dát podnět k zahájení přezkumného řízení</a:t>
            </a:r>
          </a:p>
          <a:p>
            <a:endParaRPr lang="cs-CZ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BZ307K Základy správního práva procesního I • 21. 10. 2016</a:t>
            </a:r>
          </a:p>
        </p:txBody>
      </p:sp>
    </p:spTree>
    <p:extLst>
      <p:ext uri="{BB962C8B-B14F-4D97-AF65-F5344CB8AC3E}">
        <p14:creationId xmlns:p14="http://schemas.microsoft.com/office/powerpoint/2010/main" val="6363383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orgány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Kolegiální orgán (§ 134)</a:t>
            </a:r>
          </a:p>
          <a:p>
            <a:r>
              <a:rPr lang="cs-CZ" sz="2000" dirty="0"/>
              <a:t>rozhoduje ve sboru</a:t>
            </a:r>
          </a:p>
          <a:p>
            <a:r>
              <a:rPr lang="cs-CZ" sz="2000" dirty="0"/>
              <a:t>je usnášení schopný, je-li přítomna nadpoloviční většina všech jeho členů; usnesení kolegiálního orgánu je přijato nadpoloviční většinou hlasů přítomných členů</a:t>
            </a:r>
          </a:p>
          <a:p>
            <a:r>
              <a:rPr lang="cs-CZ" sz="2000" dirty="0"/>
              <a:t>hlasování řídí předseda, nemá-li orgán 8 a více členů, hlasují členové jednotlivě a předseda hlasuje naposled; jinak mohou současně</a:t>
            </a:r>
          </a:p>
          <a:p>
            <a:r>
              <a:rPr lang="cs-CZ" sz="2000" dirty="0"/>
              <a:t>o hlasování se sepisuje protokol (vyloučen z nahlížení do spisu), který podepisují všichni přítomní členové a osoba, která byla pověřena sepsáním protokolu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BZ307K Základy správního práva procesního I • 21. 10. 2016</a:t>
            </a:r>
          </a:p>
        </p:txBody>
      </p:sp>
    </p:spTree>
    <p:extLst>
      <p:ext uri="{BB962C8B-B14F-4D97-AF65-F5344CB8AC3E}">
        <p14:creationId xmlns:p14="http://schemas.microsoft.com/office/powerpoint/2010/main" val="29484781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BZ307K Základy správního práva procesního I • 21. 10. 2016</a:t>
            </a:r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Správní orgány</a:t>
            </a:r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b="1" dirty="0"/>
              <a:t>Úřední osoba</a:t>
            </a:r>
          </a:p>
          <a:p>
            <a:r>
              <a:rPr lang="cs-CZ" sz="2000" dirty="0"/>
              <a:t>osoba bezprostředně se podílející na výkonu pravomoci správního orgánu</a:t>
            </a:r>
          </a:p>
          <a:p>
            <a:r>
              <a:rPr lang="cs-CZ" sz="2000" dirty="0"/>
              <a:t>lze-li důvodně předpokládat, že má s ohledem na svůj poměr k věci, k účastníkům řízení nebo jejich zástupcům takový zájem na výsledku řízení, pro nějž lze pochybovat o její nepodjatosti, je vyloučena ze všech úkonů v řízení, při jejichž provádění by mohla výsledek řízení ovlivnit -&gt; služebně nadřízený rozhodne a případně pověří jinou úřední osobu (podjaté nepodřízenou)</a:t>
            </a:r>
          </a:p>
          <a:p>
            <a:pPr marL="0" indent="0">
              <a:buNone/>
            </a:pPr>
            <a:r>
              <a:rPr lang="cs-CZ" altLang="cs-CZ" b="1" dirty="0"/>
              <a:t>Oprávněná úřední osoba</a:t>
            </a:r>
          </a:p>
          <a:p>
            <a:r>
              <a:rPr lang="cs-CZ" sz="2000" dirty="0"/>
              <a:t>osoba oprávněná podle vnitřních předpisů správního orgánu nebo pověřená vedoucím správního orgánu k provádění úkonů správního orgánu v řízení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859247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BZ307K Základy správního práva procesního I • 21. 10. 2016</a:t>
            </a:r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Účastníci</a:t>
            </a:r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Hlavní</a:t>
            </a:r>
          </a:p>
          <a:p>
            <a:r>
              <a:rPr lang="cs-CZ" altLang="cs-CZ" dirty="0"/>
              <a:t>Vedlejší</a:t>
            </a:r>
          </a:p>
          <a:p>
            <a:r>
              <a:rPr lang="cs-CZ" dirty="0"/>
              <a:t>Za účastníka bude v pochybnostech považován i ten, kdo tvrdí, že je účastníkem, dokud se neprokáže opak (orgán o tom rozhoduje usnesením)</a:t>
            </a:r>
          </a:p>
          <a:p>
            <a:r>
              <a:rPr lang="cs-CZ" dirty="0"/>
              <a:t>Podstatná procesní práva (např. dle § 36, § 38, § 51 odst. 2, § 81 odst.1) mají obě kategorie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21420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BZ307K Základy správního práva procesního I • 21. 10. 2016</a:t>
            </a:r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Účastníci</a:t>
            </a:r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b="1" dirty="0"/>
              <a:t>Hlavní účastník (27/1)</a:t>
            </a:r>
          </a:p>
          <a:p>
            <a:r>
              <a:rPr lang="cs-CZ" dirty="0"/>
              <a:t>žadatel a další dotčené osoby, na které se pro společenství práv nebo povinností s žadatelem musí vztahovat rozhodnutí správního orgánu</a:t>
            </a:r>
          </a:p>
          <a:p>
            <a:r>
              <a:rPr lang="cs-CZ" dirty="0"/>
              <a:t>v řízení z moci úřední dotčené osoby, jimž má rozhodnutí založit, změnit nebo zrušit právo anebo povinnost nebo prohlásit, že právo nebo povinnost mají anebo nemají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369920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BZ307K Základy správního práva procesního I • 21. 10. 2016</a:t>
            </a:r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Účastníci</a:t>
            </a:r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b="1" dirty="0"/>
              <a:t>Vedlejší účastníci (27/2)</a:t>
            </a:r>
          </a:p>
          <a:p>
            <a:r>
              <a:rPr lang="cs-CZ" dirty="0"/>
              <a:t>další dotčené osoby, pokud mohou být rozhodnutím přímo dotčeny ve svých právech nebo povinnostech</a:t>
            </a:r>
          </a:p>
          <a:p>
            <a:r>
              <a:rPr lang="pl-PL" dirty="0"/>
              <a:t>další osoby, o kterých to stanoví zvláštní zákon</a:t>
            </a:r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84556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BZ307K Základy správního práva procesního I • 21. 10. 2016</a:t>
            </a:r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Subjekty správního řízení</a:t>
            </a:r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Správní orgány</a:t>
            </a:r>
          </a:p>
          <a:p>
            <a:r>
              <a:rPr lang="cs-CZ" altLang="cs-CZ" dirty="0"/>
              <a:t>Účastníci</a:t>
            </a:r>
          </a:p>
          <a:p>
            <a:r>
              <a:rPr lang="cs-CZ" altLang="cs-CZ" dirty="0"/>
              <a:t>Dotčené orgány</a:t>
            </a:r>
          </a:p>
          <a:p>
            <a:r>
              <a:rPr lang="cs-CZ" altLang="cs-CZ" dirty="0"/>
              <a:t>Osoby zúčastněné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9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BZ307K Základy správního práva procesního I • 21. 10. 2016</a:t>
            </a:r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Účastníci</a:t>
            </a:r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b="1" dirty="0"/>
              <a:t>Procesní způsobilost</a:t>
            </a:r>
          </a:p>
          <a:p>
            <a:r>
              <a:rPr lang="cs-CZ" altLang="cs-CZ" dirty="0"/>
              <a:t>v rozsahu, v němž je hmotná; není-li, může se osoba vyjádřit + obligatorní zastoupení</a:t>
            </a:r>
          </a:p>
          <a:p>
            <a:r>
              <a:rPr lang="cs-CZ" altLang="cs-CZ" dirty="0"/>
              <a:t>úkony týkající se společných věcí nebo práv činí společně</a:t>
            </a:r>
          </a:p>
          <a:p>
            <a:r>
              <a:rPr lang="cs-CZ" altLang="cs-CZ" dirty="0"/>
              <a:t>PO jedná tím, kdo je oprávněn v řízení před soudem (statutární orgán, jím pověřený zaměstnanec, vedoucí organizační složky…)</a:t>
            </a:r>
          </a:p>
        </p:txBody>
      </p:sp>
    </p:spTree>
    <p:extLst>
      <p:ext uri="{BB962C8B-B14F-4D97-AF65-F5344CB8AC3E}">
        <p14:creationId xmlns:p14="http://schemas.microsoft.com/office/powerpoint/2010/main" val="28444282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BZ307K Základy správního práva procesního I • 21. 10. 2016</a:t>
            </a:r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Účastníci</a:t>
            </a:r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b="1" dirty="0"/>
              <a:t>Zastoupení</a:t>
            </a:r>
          </a:p>
          <a:p>
            <a:r>
              <a:rPr lang="cs-CZ" altLang="cs-CZ" dirty="0"/>
              <a:t>Obligatorní</a:t>
            </a:r>
          </a:p>
          <a:p>
            <a:r>
              <a:rPr lang="cs-CZ" altLang="cs-CZ" dirty="0"/>
              <a:t>Fakultativní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„Uznání úkonů ve prospěch“ někým jiným (§ 34 odst. 4)</a:t>
            </a:r>
          </a:p>
          <a:p>
            <a:r>
              <a:rPr lang="cs-CZ" dirty="0"/>
              <a:t>Podpůrce (§ 36 odst. 4)</a:t>
            </a:r>
          </a:p>
        </p:txBody>
      </p:sp>
    </p:spTree>
    <p:extLst>
      <p:ext uri="{BB962C8B-B14F-4D97-AF65-F5344CB8AC3E}">
        <p14:creationId xmlns:p14="http://schemas.microsoft.com/office/powerpoint/2010/main" val="16144241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BZ307K Základy správního práva procesního I • 21. 10. 2016</a:t>
            </a:r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Účastníci</a:t>
            </a:r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900112" y="1773238"/>
            <a:ext cx="7992367" cy="4357687"/>
          </a:xfrm>
        </p:spPr>
        <p:txBody>
          <a:bodyPr/>
          <a:lstStyle/>
          <a:p>
            <a:pPr marL="0" indent="0">
              <a:buNone/>
            </a:pPr>
            <a:r>
              <a:rPr lang="cs-CZ" altLang="cs-CZ" b="1" dirty="0"/>
              <a:t>Obligatorní zastoupení</a:t>
            </a:r>
          </a:p>
          <a:p>
            <a:r>
              <a:rPr lang="cs-CZ" altLang="cs-CZ" dirty="0"/>
              <a:t>zákonným zástupcem - </a:t>
            </a:r>
            <a:r>
              <a:rPr lang="cs-CZ" dirty="0"/>
              <a:t>nemá-li procesní způsobilost</a:t>
            </a:r>
            <a:endParaRPr lang="cs-CZ" altLang="cs-CZ" dirty="0"/>
          </a:p>
          <a:p>
            <a:r>
              <a:rPr lang="cs-CZ" altLang="cs-CZ" dirty="0"/>
              <a:t>opatrovníkem</a:t>
            </a:r>
          </a:p>
          <a:p>
            <a:pPr lvl="1"/>
            <a:r>
              <a:rPr lang="cs-CZ" sz="1800" dirty="0"/>
              <a:t>nemá způsobilost a nemá-li zák. zástupce nebo nemůže (střet zájmů)</a:t>
            </a:r>
          </a:p>
          <a:p>
            <a:pPr lvl="1"/>
            <a:r>
              <a:rPr lang="cs-CZ" sz="1800" dirty="0"/>
              <a:t>jiná překážka a nemá zmocněnce (karanténa, výkon trestu)</a:t>
            </a:r>
          </a:p>
          <a:p>
            <a:pPr lvl="1"/>
            <a:r>
              <a:rPr lang="cs-CZ" sz="1800" dirty="0"/>
              <a:t>PO bez způsobilého orgánu (nebo mu nelze doručovat)</a:t>
            </a:r>
          </a:p>
          <a:p>
            <a:pPr lvl="1"/>
            <a:r>
              <a:rPr lang="cs-CZ" sz="1800" dirty="0"/>
              <a:t>osobám neznámého pobytu (sídla) nebo kterým se prokazatelně nedaří doručovat (např. do ciziny) + neznámým osobám – </a:t>
            </a:r>
            <a:r>
              <a:rPr lang="cs-CZ" sz="1800" u="sng" dirty="0"/>
              <a:t>jen při uložení povinnosti / odejmutí P</a:t>
            </a:r>
            <a:endParaRPr lang="cs-CZ" sz="1800" dirty="0"/>
          </a:p>
          <a:p>
            <a:pPr lvl="1"/>
            <a:r>
              <a:rPr lang="cs-CZ" sz="1800" dirty="0"/>
              <a:t>zvlášť těžce zdravotně postižená os. (nelze se dorozumět), stižená přechodnou duševní poruchou</a:t>
            </a:r>
          </a:p>
          <a:p>
            <a:pPr lvl="1"/>
            <a:r>
              <a:rPr lang="cs-CZ" sz="1800" dirty="0"/>
              <a:t>hlavní účastník, kterému se nepodaří oznámit zahájení z moci úřední</a:t>
            </a:r>
          </a:p>
          <a:p>
            <a:pPr lvl="1"/>
            <a:r>
              <a:rPr lang="cs-CZ" sz="1800" dirty="0" err="1"/>
              <a:t>zvlZ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899663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BZ307K Základy správního práva procesního I • 21. 10. 2016</a:t>
            </a:r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Účastníci</a:t>
            </a:r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900112" y="1773238"/>
            <a:ext cx="7992367" cy="4357687"/>
          </a:xfrm>
        </p:spPr>
        <p:txBody>
          <a:bodyPr/>
          <a:lstStyle/>
          <a:p>
            <a:pPr marL="0" indent="0">
              <a:buNone/>
            </a:pPr>
            <a:r>
              <a:rPr lang="cs-CZ" altLang="cs-CZ" b="1" dirty="0"/>
              <a:t>Fakultativní zastoupení</a:t>
            </a:r>
          </a:p>
          <a:p>
            <a:r>
              <a:rPr lang="cs-CZ" dirty="0"/>
              <a:t>zmocněnec (jen jeden)</a:t>
            </a:r>
            <a:br>
              <a:rPr lang="cs-CZ" dirty="0"/>
            </a:br>
            <a:r>
              <a:rPr lang="cs-CZ" dirty="0"/>
              <a:t>-&gt; písemnosti se doručují jemu (ledaže má osobně něco vykonat účastník)</a:t>
            </a:r>
            <a:endParaRPr lang="cs-CZ" sz="2200" dirty="0"/>
          </a:p>
          <a:p>
            <a:r>
              <a:rPr lang="cs-CZ" dirty="0"/>
              <a:t>společný zmocněnec / společný zástupce (u více účastníků)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6334523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Dotčené orgány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orgány, o kterých to stanoví zvláštní zákon, a</a:t>
            </a:r>
          </a:p>
          <a:p>
            <a:r>
              <a:rPr lang="cs-CZ" dirty="0"/>
              <a:t>orgány příslušné zvláštním zákonem k vydání </a:t>
            </a:r>
            <a:r>
              <a:rPr lang="cs-CZ" u="sng" dirty="0"/>
              <a:t>závazného stanoviska </a:t>
            </a:r>
            <a:r>
              <a:rPr lang="cs-CZ" dirty="0"/>
              <a:t>(§ 149 odst. 1) nebo vyjádření, které je podkladem rozhodnutí správního orgánu</a:t>
            </a:r>
          </a:p>
          <a:p>
            <a:r>
              <a:rPr lang="cs-CZ" dirty="0"/>
              <a:t>postavení dotčených orgánů mají územní samosprávné celky, jestliže se věc týká práva územního samosprávného celku na samosprávu</a:t>
            </a:r>
          </a:p>
          <a:p>
            <a:r>
              <a:rPr lang="cs-CZ" dirty="0"/>
              <a:t>dotčený orgán má právo nahlížet do spisu, vyjadřovat se k podkladům a dát podnět k zahájení přezkumného řízení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BZ307K Základy správního práva procesního I • 21. 10. 2016</a:t>
            </a:r>
          </a:p>
        </p:txBody>
      </p:sp>
    </p:spTree>
    <p:extLst>
      <p:ext uri="{BB962C8B-B14F-4D97-AF65-F5344CB8AC3E}">
        <p14:creationId xmlns:p14="http://schemas.microsoft.com/office/powerpoint/2010/main" val="2762074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Osoby zúčastněné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svědci</a:t>
            </a:r>
          </a:p>
          <a:p>
            <a:r>
              <a:rPr lang="cs-CZ" dirty="0"/>
              <a:t>znalci</a:t>
            </a:r>
          </a:p>
          <a:p>
            <a:r>
              <a:rPr lang="cs-CZ" dirty="0"/>
              <a:t>tlumočníci</a:t>
            </a:r>
          </a:p>
          <a:p>
            <a:r>
              <a:rPr lang="cs-CZ" dirty="0"/>
              <a:t>opatrovníci</a:t>
            </a:r>
          </a:p>
          <a:p>
            <a:r>
              <a:rPr lang="cs-CZ" dirty="0"/>
              <a:t>podpůrci (36/4)</a:t>
            </a:r>
          </a:p>
          <a:p>
            <a:pPr lvl="1"/>
            <a:r>
              <a:rPr lang="cs-CZ" dirty="0"/>
              <a:t>osoba, která má napomáhat účastníkovi při rozhodování</a:t>
            </a:r>
          </a:p>
          <a:p>
            <a:pPr lvl="1"/>
            <a:r>
              <a:rPr lang="cs-CZ" dirty="0"/>
              <a:t>je-li takových osob více, zvolí si účastník jednu z nich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BZ307K Základy správního práva procesního I • 21. 10. 2016</a:t>
            </a:r>
          </a:p>
        </p:txBody>
      </p:sp>
    </p:spTree>
    <p:extLst>
      <p:ext uri="{BB962C8B-B14F-4D97-AF65-F5344CB8AC3E}">
        <p14:creationId xmlns:p14="http://schemas.microsoft.com/office/powerpoint/2010/main" val="6952593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209625"/>
            <a:ext cx="7772400" cy="503237"/>
          </a:xfrm>
        </p:spPr>
        <p:txBody>
          <a:bodyPr/>
          <a:lstStyle/>
          <a:p>
            <a:r>
              <a:rPr lang="cs-CZ" dirty="0"/>
              <a:t>Procesní pojmy a instituty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772816"/>
            <a:ext cx="7772400" cy="4357687"/>
          </a:xfrm>
        </p:spPr>
        <p:txBody>
          <a:bodyPr/>
          <a:lstStyle/>
          <a:p>
            <a:r>
              <a:rPr lang="cs-CZ" dirty="0"/>
              <a:t>Procesní úkony správního orgánu</a:t>
            </a:r>
          </a:p>
          <a:p>
            <a:pPr lvl="1"/>
            <a:r>
              <a:rPr lang="cs-CZ" dirty="0"/>
              <a:t>doručování (§ 10 až 25), úřední deska (§ 26), přijímání podání (§ 37), realizace nahlížení a odepření nahlížení do spisu (§ 38), určování procesních lhůt (§ 39), </a:t>
            </a:r>
          </a:p>
          <a:p>
            <a:r>
              <a:rPr lang="cs-CZ" dirty="0"/>
              <a:t>Procesní práva účastníků řízení</a:t>
            </a:r>
          </a:p>
          <a:p>
            <a:pPr lvl="1"/>
            <a:r>
              <a:rPr lang="cs-CZ" dirty="0"/>
              <a:t>práva podle § 36, podání (§ 37), nahlížení do spisu (§ 38) </a:t>
            </a:r>
          </a:p>
          <a:p>
            <a:r>
              <a:rPr lang="cs-CZ" dirty="0"/>
              <a:t>Další instituty</a:t>
            </a:r>
          </a:p>
          <a:p>
            <a:pPr lvl="1"/>
            <a:r>
              <a:rPr lang="cs-CZ" dirty="0"/>
              <a:t>Počítání času (§ 40) a navrácení v předešlý stav (prominutí zmeškání úkonu § 41)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BZ307K Základy správního práva procesního I • 21. 10. 2016</a:t>
            </a:r>
          </a:p>
        </p:txBody>
      </p:sp>
    </p:spTree>
    <p:extLst>
      <p:ext uri="{BB962C8B-B14F-4D97-AF65-F5344CB8AC3E}">
        <p14:creationId xmlns:p14="http://schemas.microsoft.com/office/powerpoint/2010/main" val="27812782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Procesní pojmy a instituty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Jednací jazyk (§ 16)</a:t>
            </a:r>
          </a:p>
          <a:p>
            <a:r>
              <a:rPr lang="cs-CZ" dirty="0"/>
              <a:t>správní orgán jedná a vyhotovuje písemnosti v českém jazyce</a:t>
            </a:r>
          </a:p>
          <a:p>
            <a:r>
              <a:rPr lang="cs-CZ" dirty="0"/>
              <a:t>Písemnosti se přijímají bez nutnosti překladu ve slovenštině + jazyce příslušníků tradičně a dlouhodobě žijících menšin (rozumí-li jim)</a:t>
            </a:r>
          </a:p>
          <a:p>
            <a:r>
              <a:rPr lang="cs-CZ" dirty="0"/>
              <a:t>Právo na tlumočníka </a:t>
            </a:r>
          </a:p>
          <a:p>
            <a:pPr lvl="1"/>
            <a:r>
              <a:rPr lang="cs-CZ" sz="2000" dirty="0"/>
              <a:t>v řízeních </a:t>
            </a:r>
            <a:r>
              <a:rPr lang="cs-CZ" sz="2000" i="1" dirty="0"/>
              <a:t>ex offo</a:t>
            </a:r>
            <a:r>
              <a:rPr lang="cs-CZ" sz="2000" dirty="0"/>
              <a:t> a příslušníci tradičně a dlouhodobě žijících menšin bezplatně</a:t>
            </a:r>
          </a:p>
          <a:p>
            <a:pPr lvl="1"/>
            <a:r>
              <a:rPr lang="cs-CZ" sz="2000" dirty="0"/>
              <a:t>jinak za úhradu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BZ307K Základy správního práva procesního I • 21. 10. 2016</a:t>
            </a:r>
          </a:p>
        </p:txBody>
      </p:sp>
    </p:spTree>
    <p:extLst>
      <p:ext uri="{BB962C8B-B14F-4D97-AF65-F5344CB8AC3E}">
        <p14:creationId xmlns:p14="http://schemas.microsoft.com/office/powerpoint/2010/main" val="4516583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Procesní pojmy a instituty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Podání (§ 29)</a:t>
            </a:r>
          </a:p>
          <a:p>
            <a:r>
              <a:rPr lang="cs-CZ" dirty="0"/>
              <a:t>způsob komunikace směrem ke správnímu orgánu</a:t>
            </a:r>
          </a:p>
          <a:p>
            <a:r>
              <a:rPr lang="cs-CZ" dirty="0"/>
              <a:t>musí z něj být patrno, kdo je činí, které věci se týká a co se navrhuje</a:t>
            </a:r>
          </a:p>
          <a:p>
            <a:r>
              <a:rPr lang="cs-CZ" dirty="0"/>
              <a:t>posuzuje se podle skutečného obsahu</a:t>
            </a:r>
          </a:p>
          <a:p>
            <a:r>
              <a:rPr lang="cs-CZ" dirty="0"/>
              <a:t>v případě vad vyzývání k odstranění nedostatků</a:t>
            </a:r>
          </a:p>
          <a:p>
            <a:r>
              <a:rPr lang="cs-CZ" dirty="0"/>
              <a:t>možno učinit písemně nebo ústně do protokolu anebo v elektronické podobě podepsané uznávaným elektronickým podpisem (nebo bez s doplněním ve lhůtě 5 dnů)</a:t>
            </a:r>
          </a:p>
          <a:p>
            <a:r>
              <a:rPr lang="cs-CZ" dirty="0"/>
              <a:t>učiněno dnem, kdy došlo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BZ307K Základy správního práva procesního I • 21. 10. 2016</a:t>
            </a:r>
          </a:p>
        </p:txBody>
      </p:sp>
    </p:spTree>
    <p:extLst>
      <p:ext uri="{BB962C8B-B14F-4D97-AF65-F5344CB8AC3E}">
        <p14:creationId xmlns:p14="http://schemas.microsoft.com/office/powerpoint/2010/main" val="6891780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Procesní pojmy a instituty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3238"/>
            <a:ext cx="7772400" cy="4536082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Spis (§ 17)</a:t>
            </a:r>
          </a:p>
          <a:p>
            <a:pPr fontAlgn="ctr"/>
            <a:r>
              <a:rPr lang="cs-CZ" sz="1800" dirty="0"/>
              <a:t>soubor dokumentů (v analogové či digitální podobě) relevantních pro správní řízení</a:t>
            </a:r>
          </a:p>
          <a:p>
            <a:pPr fontAlgn="ctr"/>
            <a:r>
              <a:rPr lang="cs-CZ" sz="1800" dirty="0"/>
              <a:t>zakládá se v každé věci (tedy v každém správním řízení)</a:t>
            </a:r>
          </a:p>
          <a:p>
            <a:pPr fontAlgn="ctr"/>
            <a:r>
              <a:rPr lang="cs-CZ" sz="1800" dirty="0"/>
              <a:t>musí být označen spisovou značkou, obsahovat soupis všech svých součástí, včetně příloh, s určením data, kdy byly do spisu vloženy</a:t>
            </a:r>
          </a:p>
          <a:p>
            <a:pPr fontAlgn="ctr"/>
            <a:r>
              <a:rPr lang="cs-CZ" sz="1800" dirty="0"/>
              <a:t>tvoří ho zejména podání (§ 37), protokoly (§ 18), záznamy (např. o zastavení řízení vedeného z moci úřední dle § 66 odst. 2), písemná vyhotovení rozhodnutí (§ 69 odst. 1 a § 75 odst. 1) a další písemnosti, které se vztahují k dané věci (§ 51 a násl.); přílohou, která je součástí spisu, jsou zejména důkazní prostředky, obrazové a zvukové záznamy (např. § 18 odst. 1 věta druhá) a záznamy na elektronických médiích</a:t>
            </a:r>
          </a:p>
          <a:p>
            <a:pPr fontAlgn="ctr"/>
            <a:r>
              <a:rPr lang="cs-CZ" sz="1800" i="1" dirty="0"/>
              <a:t>Zasílají-li se dožádané spisy v poštovní zásilce, musí odesílající správní orgán zvolit takovou poštovní službu, která zahrnuje stvrzení podání a dodání poštovní zásilky. (§ 17 odst. 2)</a:t>
            </a:r>
            <a:endParaRPr lang="cs-CZ" sz="2000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BZ307K Základy správního práva procesního I • 21. 10. 2016</a:t>
            </a:r>
          </a:p>
        </p:txBody>
      </p:sp>
    </p:spTree>
    <p:extLst>
      <p:ext uri="{BB962C8B-B14F-4D97-AF65-F5344CB8AC3E}">
        <p14:creationId xmlns:p14="http://schemas.microsoft.com/office/powerpoint/2010/main" val="3845373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BZ307K Základy správního práva procesního I • 21. 10. 2016</a:t>
            </a:r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Správní orgány</a:t>
            </a:r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Správní orgán </a:t>
            </a:r>
            <a:r>
              <a:rPr lang="cs-CZ" dirty="0"/>
              <a:t>je organizační jednotka státu nebo veřejnoprávní korporace, která zajišťuje plnění vymezených úkolů</a:t>
            </a:r>
          </a:p>
          <a:p>
            <a:r>
              <a:rPr lang="cs-CZ" b="1" dirty="0"/>
              <a:t>Správní orgán ve smyslu (§1) správního řádu </a:t>
            </a:r>
            <a:r>
              <a:rPr lang="cs-CZ" dirty="0"/>
              <a:t>je orgán moci výkonné, orgán územního samosprávného celku a jiný orgánů, jako i právnická či fyzická osoba, pokud vykonává působnost v oblasti veřejné správy</a:t>
            </a:r>
          </a:p>
          <a:p>
            <a:r>
              <a:rPr lang="cs-CZ" dirty="0"/>
              <a:t>Vystupuje v </a:t>
            </a:r>
            <a:r>
              <a:rPr lang="cs-CZ" b="1" dirty="0"/>
              <a:t>nadřazeném postavení </a:t>
            </a:r>
            <a:r>
              <a:rPr lang="cs-CZ" dirty="0"/>
              <a:t>vůči adresátům</a:t>
            </a:r>
          </a:p>
        </p:txBody>
      </p:sp>
    </p:spTree>
    <p:extLst>
      <p:ext uri="{BB962C8B-B14F-4D97-AF65-F5344CB8AC3E}">
        <p14:creationId xmlns:p14="http://schemas.microsoft.com/office/powerpoint/2010/main" val="34808749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Procesní pojmy a instituty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Nahlížení do spisu (§ 38)</a:t>
            </a:r>
          </a:p>
          <a:p>
            <a:r>
              <a:rPr lang="cs-CZ" dirty="0"/>
              <a:t>účastníci, jejich zástupci a ti, kdo prokáží právní zájem</a:t>
            </a:r>
          </a:p>
          <a:p>
            <a:r>
              <a:rPr lang="cs-CZ" dirty="0"/>
              <a:t>dotčené a dožádané orgány</a:t>
            </a:r>
          </a:p>
          <a:p>
            <a:r>
              <a:rPr lang="cs-CZ" dirty="0"/>
              <a:t>po celou dobu</a:t>
            </a:r>
          </a:p>
          <a:p>
            <a:r>
              <a:rPr lang="cs-CZ" dirty="0"/>
              <a:t>je-li odepřeno, vydá se o tom usnesení</a:t>
            </a:r>
          </a:p>
          <a:p>
            <a:r>
              <a:rPr lang="cs-CZ" dirty="0"/>
              <a:t>vyloučení utajovaných informací nebo skutečností a dalších věcí (38/6)</a:t>
            </a:r>
          </a:p>
          <a:p>
            <a:r>
              <a:rPr lang="pl-PL" dirty="0"/>
              <a:t>zásadně i výpisy a kopie</a:t>
            </a:r>
          </a:p>
          <a:p>
            <a:endParaRPr lang="cs-CZ" b="1" dirty="0"/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BZ307K Základy správního práva procesního I • 21. 10. 2016</a:t>
            </a:r>
          </a:p>
        </p:txBody>
      </p:sp>
    </p:spTree>
    <p:extLst>
      <p:ext uri="{BB962C8B-B14F-4D97-AF65-F5344CB8AC3E}">
        <p14:creationId xmlns:p14="http://schemas.microsoft.com/office/powerpoint/2010/main" val="9979628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Procesní pojmy a instituty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Protokol (§ 18)</a:t>
            </a:r>
          </a:p>
          <a:p>
            <a:r>
              <a:rPr lang="cs-CZ" dirty="0"/>
              <a:t>kdykoliv se jedná s účastníkem, např. při ústní podání, ústní jednání, nahlížení do spisu</a:t>
            </a:r>
          </a:p>
          <a:p>
            <a:r>
              <a:rPr lang="cs-CZ" dirty="0"/>
              <a:t>možnost pořízení záznamu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BZ307K Základy správního práva procesního I • 21. 10. 2016</a:t>
            </a:r>
          </a:p>
        </p:txBody>
      </p:sp>
    </p:spTree>
    <p:extLst>
      <p:ext uri="{BB962C8B-B14F-4D97-AF65-F5344CB8AC3E}">
        <p14:creationId xmlns:p14="http://schemas.microsoft.com/office/powerpoint/2010/main" val="21022837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Procesní pojmy a instituty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Vedení řízení (§ 15)</a:t>
            </a:r>
          </a:p>
          <a:p>
            <a:r>
              <a:rPr lang="cs-CZ" dirty="0"/>
              <a:t>zásada písemnosti (jednotlivá sdělení lze činit ústně, poznamenávají se do spisu, není-li stanoveno jinak)</a:t>
            </a:r>
          </a:p>
          <a:p>
            <a:r>
              <a:rPr lang="cs-CZ" dirty="0"/>
              <a:t>vymezení oprávněné úřední osoby (pozor dle § 19 odst. 7 má postavení i poštovní doručovatel při doručování)</a:t>
            </a:r>
          </a:p>
          <a:p>
            <a:r>
              <a:rPr lang="cs-CZ" dirty="0"/>
              <a:t>mlčenlivost oprávněných úředních osob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BZ307K Základy správního práva procesního I • 21. 10. 2016</a:t>
            </a:r>
          </a:p>
        </p:txBody>
      </p:sp>
    </p:spTree>
    <p:extLst>
      <p:ext uri="{BB962C8B-B14F-4D97-AF65-F5344CB8AC3E}">
        <p14:creationId xmlns:p14="http://schemas.microsoft.com/office/powerpoint/2010/main" val="14381579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Procesní pojmy a instituty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Práva účastníků řízení</a:t>
            </a:r>
            <a:r>
              <a:rPr lang="cs-CZ" dirty="0"/>
              <a:t> (§ 36)</a:t>
            </a:r>
          </a:p>
          <a:p>
            <a:r>
              <a:rPr lang="cs-CZ" dirty="0"/>
              <a:t>činit návrhy, zejm. důkazní</a:t>
            </a:r>
          </a:p>
          <a:p>
            <a:pPr lvl="1"/>
            <a:r>
              <a:rPr lang="cs-CZ" dirty="0"/>
              <a:t>není-li stanovena koncentrace</a:t>
            </a:r>
          </a:p>
          <a:p>
            <a:r>
              <a:rPr lang="cs-CZ" dirty="0"/>
              <a:t>vyjádřit stanovisko, požadovat informace o řízení</a:t>
            </a:r>
          </a:p>
          <a:p>
            <a:r>
              <a:rPr lang="cs-CZ" dirty="0"/>
              <a:t>vyjádřit k podkladů</a:t>
            </a:r>
          </a:p>
          <a:p>
            <a:r>
              <a:rPr lang="cs-CZ" dirty="0"/>
              <a:t>mít podpůrce</a:t>
            </a:r>
          </a:p>
          <a:p>
            <a:r>
              <a:rPr lang="cs-CZ" dirty="0"/>
              <a:t>povinnost „legitimovat se“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BZ307K Základy správního práva procesního I • 21. 10. 2016</a:t>
            </a:r>
          </a:p>
        </p:txBody>
      </p:sp>
    </p:spTree>
    <p:extLst>
      <p:ext uri="{BB962C8B-B14F-4D97-AF65-F5344CB8AC3E}">
        <p14:creationId xmlns:p14="http://schemas.microsoft.com/office/powerpoint/2010/main" val="242749835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Procesní pojmy a instituty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Určení lhůt k provedení úkonu (§ 39)</a:t>
            </a:r>
          </a:p>
          <a:p>
            <a:r>
              <a:rPr lang="cs-CZ" dirty="0"/>
              <a:t>nestanoví-li to zákon a je-li to zapotřebí</a:t>
            </a:r>
          </a:p>
          <a:p>
            <a:r>
              <a:rPr lang="cs-CZ" dirty="0"/>
              <a:t>musí být přiměřená a lze ji prodloužit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BZ307K Základy správního práva procesního I • 21. 10. 2016</a:t>
            </a:r>
          </a:p>
        </p:txBody>
      </p:sp>
    </p:spTree>
    <p:extLst>
      <p:ext uri="{BB962C8B-B14F-4D97-AF65-F5344CB8AC3E}">
        <p14:creationId xmlns:p14="http://schemas.microsoft.com/office/powerpoint/2010/main" val="7479070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Procesní pojmy a instituty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Doručování</a:t>
            </a:r>
            <a:endParaRPr lang="cs-CZ" b="1" dirty="0">
              <a:effectLst/>
            </a:endParaRPr>
          </a:p>
          <a:p>
            <a:r>
              <a:rPr lang="cs-CZ" dirty="0"/>
              <a:t>prostředek komunikace x podání</a:t>
            </a:r>
          </a:p>
          <a:p>
            <a:r>
              <a:rPr lang="cs-CZ" sz="2200" dirty="0"/>
              <a:t>je-li účastník zastoupen, doručuje se jen zástupci (i s účinky doručení)</a:t>
            </a:r>
          </a:p>
          <a:p>
            <a:pPr lvl="1"/>
            <a:r>
              <a:rPr lang="cs-CZ" sz="2000" dirty="0"/>
              <a:t>účastníkovi jen má-li něco vykonat (a bez účinků)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BZ307K Základy správního práva procesního I • 21. 10. 2016</a:t>
            </a:r>
          </a:p>
        </p:txBody>
      </p:sp>
    </p:spTree>
    <p:extLst>
      <p:ext uri="{BB962C8B-B14F-4D97-AF65-F5344CB8AC3E}">
        <p14:creationId xmlns:p14="http://schemas.microsoft.com/office/powerpoint/2010/main" val="40195454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Procesní pojmy a instituty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Doručování</a:t>
            </a:r>
            <a:endParaRPr lang="cs-CZ" b="1" dirty="0">
              <a:effectLst/>
            </a:endParaRPr>
          </a:p>
          <a:p>
            <a:r>
              <a:rPr lang="cs-CZ" u="sng" dirty="0"/>
              <a:t>do vlastních rukou</a:t>
            </a:r>
            <a:r>
              <a:rPr lang="cs-CZ" dirty="0"/>
              <a:t> (nebo zplnomocněnci s úředně ověřenou PM)</a:t>
            </a:r>
          </a:p>
          <a:p>
            <a:pPr lvl="1"/>
            <a:r>
              <a:rPr lang="cs-CZ" dirty="0"/>
              <a:t>předvolání, rozhodnutí, zvl. Z, stanoví úřední osoba, hrozí vydání někomu, kdo má protichůdný zájem</a:t>
            </a:r>
            <a:endParaRPr lang="cs-CZ" sz="2000" dirty="0"/>
          </a:p>
          <a:p>
            <a:pPr lvl="1"/>
            <a:r>
              <a:rPr lang="cs-CZ" dirty="0"/>
              <a:t>na požádání lze i obyčejně či do vlastních rukou (fikce doručení 3. den po odeslání) nebo elektronicky (ovšem účinky jen s potvrzením následující pracovní den)</a:t>
            </a:r>
            <a:endParaRPr lang="cs-CZ" sz="2000" dirty="0"/>
          </a:p>
          <a:p>
            <a:r>
              <a:rPr lang="cs-CZ" dirty="0"/>
              <a:t>ostatní již nemusí – ale je třeba zajištěn písemný doklad stvrzující doručení, je-li třeba to v řízení doložit</a:t>
            </a:r>
            <a:endParaRPr lang="cs-CZ" sz="2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BZ307K Základy správního práva procesního I • 21. 10. 2016</a:t>
            </a:r>
          </a:p>
        </p:txBody>
      </p:sp>
    </p:spTree>
    <p:extLst>
      <p:ext uri="{BB962C8B-B14F-4D97-AF65-F5344CB8AC3E}">
        <p14:creationId xmlns:p14="http://schemas.microsoft.com/office/powerpoint/2010/main" val="285628048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Procesní pojmy a instituty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Doručování</a:t>
            </a:r>
            <a:endParaRPr lang="cs-CZ" sz="2400" dirty="0"/>
          </a:p>
          <a:p>
            <a:r>
              <a:rPr lang="cs-CZ" sz="2000" u="sng" dirty="0"/>
              <a:t>datovou schránkou </a:t>
            </a:r>
            <a:r>
              <a:rPr lang="cs-CZ" sz="2000" dirty="0"/>
              <a:t>(zákon č. 300/2008 Sb.)</a:t>
            </a:r>
          </a:p>
          <a:p>
            <a:pPr lvl="1"/>
            <a:r>
              <a:rPr lang="cs-CZ" sz="2000" dirty="0"/>
              <a:t>je-li zřízena</a:t>
            </a:r>
          </a:p>
          <a:p>
            <a:pPr lvl="1"/>
            <a:r>
              <a:rPr lang="cs-CZ" sz="2000" dirty="0"/>
              <a:t>umožňuje-li to povaha dokumentu</a:t>
            </a:r>
          </a:p>
          <a:p>
            <a:pPr lvl="1"/>
            <a:r>
              <a:rPr lang="cs-CZ" sz="2000" dirty="0"/>
              <a:t>nedoručuje-li se na místě nebo veřejnou vyhláškou (§ 17 odst. 1 zákona o datových schránkách)</a:t>
            </a:r>
          </a:p>
          <a:p>
            <a:r>
              <a:rPr lang="cs-CZ" sz="2000" u="sng" dirty="0"/>
              <a:t>sám</a:t>
            </a:r>
            <a:r>
              <a:rPr lang="cs-CZ" sz="2000" dirty="0"/>
              <a:t> (ve stanovených případech může i prostřednictvím OÚ nebo policejního orgánu; orgán obce může i prostřednictvím obecní policie) nebo </a:t>
            </a:r>
            <a:r>
              <a:rPr lang="cs-CZ" sz="2000" u="sng" dirty="0"/>
              <a:t>prostřednictvím poštovního doručovatele</a:t>
            </a:r>
          </a:p>
          <a:p>
            <a:r>
              <a:rPr lang="cs-CZ" sz="2000" dirty="0"/>
              <a:t>nevylučuje-li to povaha věci, lze na žádost účastníka doručit (i písemnosti do vlastních rukou) na adresu pro doručování nebo elektronickou adresu (pokud el. adresa nedoručitelná) – ovšem nelze vyloučit datovou schránku (1 As 90/2010)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BZ307K Základy správního práva procesního I • 21. 10. 2016</a:t>
            </a:r>
          </a:p>
        </p:txBody>
      </p:sp>
    </p:spTree>
    <p:extLst>
      <p:ext uri="{BB962C8B-B14F-4D97-AF65-F5344CB8AC3E}">
        <p14:creationId xmlns:p14="http://schemas.microsoft.com/office/powerpoint/2010/main" val="301375044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Procesní pojmy a instituty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Doručování</a:t>
            </a:r>
            <a:endParaRPr lang="cs-CZ" b="1" dirty="0">
              <a:effectLst/>
            </a:endParaRPr>
          </a:p>
          <a:p>
            <a:r>
              <a:rPr lang="cs-CZ" dirty="0"/>
              <a:t>do ciziny</a:t>
            </a:r>
            <a:endParaRPr lang="cs-CZ" sz="2200" dirty="0"/>
          </a:p>
          <a:p>
            <a:pPr lvl="1"/>
            <a:r>
              <a:rPr lang="cs-CZ" dirty="0"/>
              <a:t>provozovatelem poštovních služeb (orgánem st. správy pověřeným k doručování písemností do ciziny); nedaří-li se</a:t>
            </a:r>
            <a:br>
              <a:rPr lang="cs-CZ" dirty="0"/>
            </a:br>
            <a:r>
              <a:rPr lang="cs-CZ" dirty="0"/>
              <a:t>-&gt; opatrovník (jedná-li se o uložení povinnosti / odnětí P) / veřejná vyhláška</a:t>
            </a:r>
            <a:endParaRPr lang="cs-CZ" sz="2000" dirty="0"/>
          </a:p>
          <a:p>
            <a:r>
              <a:rPr lang="cs-CZ" dirty="0"/>
              <a:t>veřejnou vyhláškou (§ 25)</a:t>
            </a:r>
            <a:endParaRPr lang="cs-CZ" sz="2200" dirty="0"/>
          </a:p>
          <a:p>
            <a:pPr lvl="1"/>
            <a:r>
              <a:rPr lang="cs-CZ" dirty="0"/>
              <a:t>osobám neznámého pobytu (sídla), osobám, kterým se prokazatelně nedaří doručovat nebo nejsou známy + z dalších důvodů</a:t>
            </a:r>
            <a:endParaRPr lang="cs-CZ" sz="2000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BZ307K Základy správního práva procesního I • 21. 10. 2016</a:t>
            </a:r>
          </a:p>
        </p:txBody>
      </p:sp>
    </p:spTree>
    <p:extLst>
      <p:ext uri="{BB962C8B-B14F-4D97-AF65-F5344CB8AC3E}">
        <p14:creationId xmlns:p14="http://schemas.microsoft.com/office/powerpoint/2010/main" val="95524470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Procesní pojmy a instituty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Doručování</a:t>
            </a:r>
            <a:endParaRPr lang="cs-CZ" b="1" dirty="0">
              <a:effectLst/>
            </a:endParaRPr>
          </a:p>
          <a:p>
            <a:r>
              <a:rPr lang="cs-CZ" dirty="0"/>
              <a:t>okamžik doručení (nejčastější způsoby)</a:t>
            </a:r>
          </a:p>
          <a:p>
            <a:pPr lvl="1"/>
            <a:r>
              <a:rPr lang="cs-CZ" dirty="0"/>
              <a:t>datová schránka – přihlášení se, nejpozději 10. dnem po dodání (fikce)</a:t>
            </a:r>
          </a:p>
          <a:p>
            <a:pPr lvl="1"/>
            <a:r>
              <a:rPr lang="cs-CZ" dirty="0"/>
              <a:t>„osobně“ nebo poštou</a:t>
            </a:r>
          </a:p>
          <a:p>
            <a:pPr lvl="2"/>
            <a:r>
              <a:rPr lang="cs-CZ" dirty="0"/>
              <a:t>převzetí / odepření převzetí (fikce)</a:t>
            </a:r>
          </a:p>
          <a:p>
            <a:pPr lvl="2"/>
            <a:r>
              <a:rPr lang="cs-CZ" dirty="0"/>
              <a:t>při nepřevzetí se zásilka uloží s oznámením -&gt; vyzvednutím, nejpozději 10. dnem uložení (fikce)</a:t>
            </a:r>
          </a:p>
          <a:p>
            <a:pPr lvl="1"/>
            <a:r>
              <a:rPr lang="cs-CZ" dirty="0"/>
              <a:t>veřejnou vyhláškou – 15. dnem po vyvěšení (je-li i el.)</a:t>
            </a:r>
          </a:p>
          <a:p>
            <a:r>
              <a:rPr lang="cs-CZ" dirty="0"/>
              <a:t>lze se domáhat určení neplatnosti doručení (24/2)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BZ307K Základy správního práva procesního I • 21. 10. 2016</a:t>
            </a:r>
          </a:p>
        </p:txBody>
      </p:sp>
    </p:spTree>
    <p:extLst>
      <p:ext uri="{BB962C8B-B14F-4D97-AF65-F5344CB8AC3E}">
        <p14:creationId xmlns:p14="http://schemas.microsoft.com/office/powerpoint/2010/main" val="4129830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BZ307K Základy správního práva procesního I • 21. 10. 2016</a:t>
            </a:r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Správní orgány</a:t>
            </a:r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Výhrada zákona</a:t>
            </a:r>
          </a:p>
          <a:p>
            <a:pPr>
              <a:buNone/>
            </a:pPr>
            <a:endParaRPr lang="cs-CZ" sz="2000" b="1" dirty="0">
              <a:latin typeface="Garamond" pitchFamily="18" charset="0"/>
            </a:endParaRPr>
          </a:p>
          <a:p>
            <a:pPr>
              <a:buNone/>
            </a:pPr>
            <a:r>
              <a:rPr lang="cs-CZ" sz="2000" b="1" dirty="0">
                <a:latin typeface="Garamond" pitchFamily="18" charset="0"/>
              </a:rPr>
              <a:t>Čl. 2 Ústavy ČR</a:t>
            </a:r>
          </a:p>
          <a:p>
            <a:pPr algn="just">
              <a:buNone/>
            </a:pPr>
            <a:r>
              <a:rPr lang="cs-CZ" sz="2000" i="1" dirty="0">
                <a:latin typeface="Garamond" pitchFamily="18" charset="0"/>
              </a:rPr>
              <a:t>(3) Státní moc </a:t>
            </a:r>
            <a:r>
              <a:rPr lang="cs-CZ" sz="2000" b="1" i="1" dirty="0">
                <a:latin typeface="Garamond" pitchFamily="18" charset="0"/>
              </a:rPr>
              <a:t>slouží všem občanům </a:t>
            </a:r>
            <a:r>
              <a:rPr lang="cs-CZ" sz="2000" i="1" dirty="0">
                <a:latin typeface="Garamond" pitchFamily="18" charset="0"/>
              </a:rPr>
              <a:t>a lze ji uplatňovat jen v případech, v mezích a způsoby, které stanoví zákon.</a:t>
            </a:r>
          </a:p>
          <a:p>
            <a:pPr algn="just">
              <a:buNone/>
            </a:pPr>
            <a:r>
              <a:rPr lang="cs-CZ" sz="2000" i="1" dirty="0">
                <a:latin typeface="Garamond" pitchFamily="18" charset="0"/>
              </a:rPr>
              <a:t>(4) Každý občan může činit, co není zákonem zakázáno, a nikdo nesmí být nucen činit, co zákon neukládá.</a:t>
            </a:r>
          </a:p>
          <a:p>
            <a:pPr algn="just">
              <a:buNone/>
            </a:pPr>
            <a:r>
              <a:rPr lang="cs-CZ" sz="2000" b="1" dirty="0">
                <a:latin typeface="Garamond" pitchFamily="18" charset="0"/>
              </a:rPr>
              <a:t>Čl. 2 Listiny základních práv a svobod</a:t>
            </a:r>
          </a:p>
          <a:p>
            <a:pPr algn="just">
              <a:buNone/>
            </a:pPr>
            <a:r>
              <a:rPr lang="cs-CZ" sz="2000" i="1" dirty="0">
                <a:latin typeface="Garamond" pitchFamily="18" charset="0"/>
              </a:rPr>
              <a:t>(2) Státní moc lze uplatňovat </a:t>
            </a:r>
            <a:r>
              <a:rPr lang="cs-CZ" sz="2000" b="1" i="1" dirty="0">
                <a:latin typeface="Garamond" pitchFamily="18" charset="0"/>
              </a:rPr>
              <a:t>jen v případech a v mezích stanoveným zákonem, a to způsobem, který zákon stanoví.</a:t>
            </a:r>
          </a:p>
          <a:p>
            <a:pPr algn="just">
              <a:buNone/>
            </a:pPr>
            <a:r>
              <a:rPr lang="cs-CZ" sz="2000" i="1" dirty="0">
                <a:latin typeface="Garamond" pitchFamily="18" charset="0"/>
              </a:rPr>
              <a:t>(3) Každý může činit, co není zákonem zakázáno, a </a:t>
            </a:r>
            <a:r>
              <a:rPr lang="cs-CZ" sz="2000" b="1" i="1" dirty="0">
                <a:latin typeface="Garamond" pitchFamily="18" charset="0"/>
              </a:rPr>
              <a:t>nikdo nesmí být nucen činit, co zákon neukládá.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24120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Procesní pojmy a instituty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Úřední deska (§ 26)</a:t>
            </a:r>
          </a:p>
          <a:p>
            <a:r>
              <a:rPr lang="cs-CZ" dirty="0"/>
              <a:t>nástroj pro komunikaci</a:t>
            </a:r>
          </a:p>
          <a:p>
            <a:r>
              <a:rPr lang="cs-CZ" dirty="0"/>
              <a:t>zásadně má každý správní orgán jednu</a:t>
            </a:r>
          </a:p>
          <a:p>
            <a:r>
              <a:rPr lang="cs-CZ" dirty="0"/>
              <a:t>musí být nepřetržitě veřejně přístupná + její obsah musí být zveřejněn způsobem umožňujícím dálkový přístup (kdo není schopen, může uzavřít </a:t>
            </a:r>
            <a:r>
              <a:rPr lang="cs-CZ" dirty="0" err="1"/>
              <a:t>VeřPSml</a:t>
            </a:r>
            <a:r>
              <a:rPr lang="cs-CZ" dirty="0"/>
              <a:t>. s obcí II)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BZ307K Základy správního práva procesního I • 21. 10. 2016</a:t>
            </a:r>
          </a:p>
        </p:txBody>
      </p:sp>
    </p:spTree>
    <p:extLst>
      <p:ext uri="{BB962C8B-B14F-4D97-AF65-F5344CB8AC3E}">
        <p14:creationId xmlns:p14="http://schemas.microsoft.com/office/powerpoint/2010/main" val="54663181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Procesní pojmy a instituty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Počítání času (§ 40)</a:t>
            </a:r>
          </a:p>
          <a:p>
            <a:r>
              <a:rPr lang="cs-CZ" dirty="0"/>
              <a:t>nezapočítává se den, kdy došlo ke skutečnosti (ledaže je určena na hodiny)</a:t>
            </a:r>
          </a:p>
          <a:p>
            <a:r>
              <a:rPr lang="cs-CZ" dirty="0"/>
              <a:t>na týdny / měsíce / roky – končí dnem shodujícím se se dnem, kdy došlo ke skutečnosti</a:t>
            </a:r>
          </a:p>
          <a:p>
            <a:r>
              <a:rPr lang="cs-CZ" dirty="0"/>
              <a:t>víkend/svátek -&gt; první pracovní den</a:t>
            </a:r>
          </a:p>
          <a:p>
            <a:r>
              <a:rPr lang="cs-CZ" dirty="0"/>
              <a:t>lhůta je zachována, je-li podáno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BZ307K Základy správního práva procesního I • 21. 10. 2016</a:t>
            </a:r>
          </a:p>
        </p:txBody>
      </p:sp>
    </p:spTree>
    <p:extLst>
      <p:ext uri="{BB962C8B-B14F-4D97-AF65-F5344CB8AC3E}">
        <p14:creationId xmlns:p14="http://schemas.microsoft.com/office/powerpoint/2010/main" val="343961912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Procesní pojmy a instituty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Navrácení v předešlý stav (§ 41)</a:t>
            </a:r>
          </a:p>
          <a:p>
            <a:r>
              <a:rPr lang="cs-CZ" dirty="0"/>
              <a:t>prominutí zmeškání úkonu (např. podání odvolání)</a:t>
            </a:r>
          </a:p>
          <a:p>
            <a:r>
              <a:rPr lang="cs-CZ" dirty="0" err="1"/>
              <a:t>subj</a:t>
            </a:r>
            <a:r>
              <a:rPr lang="cs-CZ" dirty="0"/>
              <a:t>. do 15 dnů od pominutí překážky, </a:t>
            </a:r>
            <a:r>
              <a:rPr lang="cs-CZ" dirty="0" err="1"/>
              <a:t>obj</a:t>
            </a:r>
            <a:r>
              <a:rPr lang="cs-CZ" dirty="0"/>
              <a:t>. 1 rok</a:t>
            </a:r>
          </a:p>
          <a:p>
            <a:r>
              <a:rPr lang="cs-CZ" dirty="0"/>
              <a:t>je třeba spojit žádost o prominutí s úkonem; nezaviněné</a:t>
            </a:r>
          </a:p>
          <a:p>
            <a:r>
              <a:rPr lang="cs-CZ" dirty="0"/>
              <a:t>povolení učinění změny podání / zpětvzetí (je-li to zapovězeno) – do vydání rozhodnutí; z důvodu vážné újmy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BZ307K Základy správního práva procesního I • 21. 10. 2016</a:t>
            </a:r>
          </a:p>
        </p:txBody>
      </p:sp>
    </p:spTree>
    <p:extLst>
      <p:ext uri="{BB962C8B-B14F-4D97-AF65-F5344CB8AC3E}">
        <p14:creationId xmlns:p14="http://schemas.microsoft.com/office/powerpoint/2010/main" val="133974440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průběhu správního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Předprocesní</a:t>
            </a:r>
            <a:r>
              <a:rPr lang="cs-CZ" dirty="0"/>
              <a:t> fáze (přípravná fáze)</a:t>
            </a:r>
          </a:p>
          <a:p>
            <a:r>
              <a:rPr lang="cs-CZ" dirty="0"/>
              <a:t>Zahájení (z moci úřední „</a:t>
            </a:r>
            <a:r>
              <a:rPr lang="cs-CZ" i="1" dirty="0"/>
              <a:t>ex offo“ /</a:t>
            </a:r>
            <a:r>
              <a:rPr lang="cs-CZ" dirty="0"/>
              <a:t> na žádost)</a:t>
            </a:r>
          </a:p>
          <a:p>
            <a:r>
              <a:rPr lang="cs-CZ" dirty="0"/>
              <a:t>Vyšetřování (sběr a ověřování informací)</a:t>
            </a:r>
          </a:p>
          <a:p>
            <a:r>
              <a:rPr lang="cs-CZ" dirty="0"/>
              <a:t>Realizace (a vydání) rozhodnutí</a:t>
            </a:r>
          </a:p>
          <a:p>
            <a:r>
              <a:rPr lang="cs-CZ" dirty="0"/>
              <a:t>Doručení (informování adresáta)</a:t>
            </a:r>
          </a:p>
          <a:p>
            <a:r>
              <a:rPr lang="cs-CZ" dirty="0"/>
              <a:t>(Odvolací řízení)</a:t>
            </a:r>
          </a:p>
          <a:p>
            <a:r>
              <a:rPr lang="cs-CZ" dirty="0"/>
              <a:t>(Soudní přezkum…)</a:t>
            </a:r>
          </a:p>
          <a:p>
            <a:r>
              <a:rPr lang="cs-CZ" dirty="0"/>
              <a:t>(Exekuce)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BZ307K Základy správního práva procesního I • 21. 10. 2016</a:t>
            </a:r>
          </a:p>
        </p:txBody>
      </p:sp>
    </p:spTree>
    <p:extLst>
      <p:ext uri="{BB962C8B-B14F-4D97-AF65-F5344CB8AC3E}">
        <p14:creationId xmlns:p14="http://schemas.microsoft.com/office/powerpoint/2010/main" val="94626592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I. Postup před zahájením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42 přijímání podnětů k zahájení řízení z moci úřední</a:t>
            </a:r>
          </a:p>
          <a:p>
            <a:r>
              <a:rPr lang="cs-CZ" dirty="0"/>
              <a:t>§ 43 odložení věci</a:t>
            </a:r>
          </a:p>
          <a:p>
            <a:r>
              <a:rPr lang="cs-CZ" dirty="0"/>
              <a:t>§ 137 vysvětlení</a:t>
            </a:r>
          </a:p>
          <a:p>
            <a:r>
              <a:rPr lang="cs-CZ" dirty="0"/>
              <a:t>§ 138 zajištění důkazu</a:t>
            </a:r>
          </a:p>
          <a:p>
            <a:r>
              <a:rPr lang="cs-CZ" dirty="0"/>
              <a:t>§ 139 předběžná informace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BZ307K Základy správního práva procesního I • 21. 10. 2016</a:t>
            </a:r>
          </a:p>
        </p:txBody>
      </p:sp>
    </p:spTree>
    <p:extLst>
      <p:ext uri="{BB962C8B-B14F-4D97-AF65-F5344CB8AC3E}">
        <p14:creationId xmlns:p14="http://schemas.microsoft.com/office/powerpoint/2010/main" val="317610420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cs-CZ" b="1" dirty="0"/>
              <a:t>Přijímání podnětů (</a:t>
            </a:r>
            <a:r>
              <a:rPr lang="cs-CZ" altLang="cs-CZ" b="1" dirty="0"/>
              <a:t>§ 42)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cs-CZ" altLang="cs-CZ" sz="3200" b="1" dirty="0"/>
              <a:t>k zahájení řízení z moci úřední </a:t>
            </a:r>
          </a:p>
          <a:p>
            <a:pPr eaLnBrk="1" hangingPunct="1">
              <a:defRPr/>
            </a:pPr>
            <a:r>
              <a:rPr lang="cs-CZ" altLang="cs-CZ" i="1" dirty="0"/>
              <a:t>Správní orgán je povinen přijímat podněty, aby bylo zahájeno řízení z moci úřední. Pokud o to ten, kdo podal podnět, požádá, je správní orgán povinen sdělit mu ve lhůtě 30 dnů ode dne, kdy podnět obdržel, že řízení zahájil, nebo že neshledal důvody k zahájení řízení z moci úřední, popřípadě že podnět postoupil příslušnému správnímu orgánu. </a:t>
            </a:r>
          </a:p>
        </p:txBody>
      </p:sp>
    </p:spTree>
    <p:extLst>
      <p:ext uri="{BB962C8B-B14F-4D97-AF65-F5344CB8AC3E}">
        <p14:creationId xmlns:p14="http://schemas.microsoft.com/office/powerpoint/2010/main" val="2730553746"/>
      </p:ext>
    </p:extLst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1" dirty="0"/>
              <a:t>Odložení věci § 43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Řízení o žádosti není zahájeno a správní orgán věc usnesením odloží v případě, že: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dirty="0"/>
              <a:t>	a) vůči němu byl učiněn úkon, který zjevně není žádostí,    nebo z něj nelze zjistit, kdo jej učinil, nebo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dirty="0"/>
              <a:t>	b) bylo učiněno podání, k jehož vyřízení není věcně příslušný žádný správní orgán.</a:t>
            </a:r>
          </a:p>
        </p:txBody>
      </p:sp>
    </p:spTree>
    <p:extLst>
      <p:ext uri="{BB962C8B-B14F-4D97-AF65-F5344CB8AC3E}">
        <p14:creationId xmlns:p14="http://schemas.microsoft.com/office/powerpoint/2010/main" val="4139608398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1" dirty="0"/>
              <a:t>Vysvětlení		</a:t>
            </a:r>
          </a:p>
        </p:txBody>
      </p:sp>
      <p:sp>
        <p:nvSpPr>
          <p:cNvPr id="98316" name="Rectangle 1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K prověření oznámení, ostatních podnětů a vlastních zjištění, která by mohla být důvodem k zahájení řízení z moci úřední, opatřuje správní orgán nezbytná vysvětlení. Správní orgán dále opatřuje vysvětlení potřebná k určení předpokládaného rozsahu podkladů pro rozhodnutí, stanoví-li tak zvláštní zákon. Vysvětlení může požadovat jen tehdy, nelze-li rozhodné skutečnosti zjistit jiným úředním postupem.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O podání vysvětlení se pořizuje záznam (není to důkazní prostředek).</a:t>
            </a:r>
          </a:p>
          <a:p>
            <a:pPr>
              <a:defRPr/>
            </a:pPr>
            <a:r>
              <a:rPr lang="cs-CZ" altLang="cs-CZ" dirty="0"/>
              <a:t>Každý je povinen podat správnímu orgánu vysvětlení. </a:t>
            </a:r>
          </a:p>
          <a:p>
            <a:pPr>
              <a:defRPr/>
            </a:pPr>
            <a:r>
              <a:rPr lang="cs-CZ" altLang="cs-CZ" dirty="0"/>
              <a:t>Kdo bezdůvodně odepře podat vysvětlení - pořádková pokuta až do výše 5 000 Kč.</a:t>
            </a:r>
            <a:endParaRPr lang="cs-CZ" altLang="cs-CZ" sz="24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  <a:defRPr/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2628055047"/>
      </p:ext>
    </p:extLst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1" dirty="0"/>
              <a:t>Zajištění důkazu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Před zahájením řízení lze z moci úřední nebo na požádání toho, kdo by byl účastníkem, zajistit důkaz, je-li důvodná obava, že později jej nebude možno provést vůbec nebo jen s velkými obtížemi, a jestliže lze důvodně předpokládat, že provedení tohoto důkazu může podstatně ovlivnit řešení otázky, která bude předmětem rozhodování.</a:t>
            </a:r>
          </a:p>
        </p:txBody>
      </p:sp>
    </p:spTree>
    <p:extLst>
      <p:ext uri="{BB962C8B-B14F-4D97-AF65-F5344CB8AC3E}">
        <p14:creationId xmlns:p14="http://schemas.microsoft.com/office/powerpoint/2010/main" val="1981890805"/>
      </p:ext>
    </p:extLst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1" dirty="0"/>
              <a:t>Zajištění důkazu - postup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000" dirty="0"/>
              <a:t>Správní orgán (ten, který by byl příslušný k řízení, nebo správní orgán, v jehož obvodu je ohrožený důkazní prostředek) vydá usnesení, které se oznamuje osobám, jichž se přímo dotýká. Hrozí-li nebezpečí z prodlení, lze usnesení oznámit i dodatečně s výjimkou oznámení osobám, které musí při provádění úkonu poskytnout osobní součinnost.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000" dirty="0"/>
              <a:t>Nehrozí-li nebezpečí z prodlení, mají ti, kdo by byli účastníky a jsou správnímu orgánu známi, nebo jejich zástupci či zmocněnci právo být přítomni u zajištění důkazu a vyjádřit se k němu; o tom je správní orgán vyrozumí.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000" dirty="0"/>
              <a:t>Protokol. </a:t>
            </a:r>
          </a:p>
        </p:txBody>
      </p:sp>
    </p:spTree>
    <p:extLst>
      <p:ext uri="{BB962C8B-B14F-4D97-AF65-F5344CB8AC3E}">
        <p14:creationId xmlns:p14="http://schemas.microsoft.com/office/powerpoint/2010/main" val="170832266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BZ307K Základy správního práva procesního I • 21. 10. 2016</a:t>
            </a:r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Správní orgány</a:t>
            </a:r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Kompetence</a:t>
            </a:r>
          </a:p>
          <a:p>
            <a:pPr lvl="1"/>
            <a:r>
              <a:rPr lang="cs-CZ" altLang="cs-CZ" dirty="0"/>
              <a:t>Působnost</a:t>
            </a:r>
          </a:p>
          <a:p>
            <a:pPr lvl="1"/>
            <a:r>
              <a:rPr lang="cs-CZ" altLang="cs-CZ" dirty="0"/>
              <a:t>Pravomoc</a:t>
            </a:r>
          </a:p>
          <a:p>
            <a:pPr lvl="1"/>
            <a:r>
              <a:rPr lang="cs-CZ" altLang="cs-CZ" dirty="0"/>
              <a:t>Příslušnost</a:t>
            </a:r>
          </a:p>
        </p:txBody>
      </p:sp>
    </p:spTree>
    <p:extLst>
      <p:ext uri="{BB962C8B-B14F-4D97-AF65-F5344CB8AC3E}">
        <p14:creationId xmlns:p14="http://schemas.microsoft.com/office/powerpoint/2010/main" val="768071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1" dirty="0"/>
              <a:t>Předběžná informace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dirty="0"/>
              <a:t>zvláštní zákon,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dirty="0"/>
              <a:t>správní orgán, který je příslušný vydat rozhodnutí nebo podmiňující úkon,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dirty="0"/>
              <a:t>v písemné formě poskytl předběžnou informaci o tom: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400" dirty="0"/>
              <a:t>	a) zda lze určitý záměr uskutečnit jen za předpokladu vydání rozhodnutí nebo podmiňujícího úkonu a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400" dirty="0"/>
              <a:t>	b) podle jakých hledisek bude posuzovat žádost o vydání rozhodnutí nebo podmiňujícího úkonu, popřípadě za jakých předpokladů lze žádosti vyhovět.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dirty="0"/>
              <a:t>V téže věci lze předběžnou informaci požadovat jen jednou.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dirty="0"/>
              <a:t>Předběžnou informaci lze požadovat i po zahájení řízení.</a:t>
            </a:r>
          </a:p>
        </p:txBody>
      </p:sp>
    </p:spTree>
    <p:extLst>
      <p:ext uri="{BB962C8B-B14F-4D97-AF65-F5344CB8AC3E}">
        <p14:creationId xmlns:p14="http://schemas.microsoft.com/office/powerpoint/2010/main" val="3231744163"/>
      </p:ext>
    </p:extLst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1" dirty="0"/>
              <a:t>Platnost předběžné informace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Doba platnosti předběžné informace může být správním orgánem omezena. Předběžná informace přestává platit, dostala-li se do rozporu s právním předpisem, který nabyl účinnosti po jejím vydání, nebo došlo-li ke změně okolností rozhodných pro její obsah. Předběžná informace je od počátku neplatná, pokud byla vydána na základě údajů nepravdivých, neúplných, zkreslených nebo žadatelem zatajených.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303515532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/>
              <a:t>II. Zahájení a průběh řízení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/>
              <a:t>Zahájení řízení o žádosti</a:t>
            </a:r>
          </a:p>
          <a:p>
            <a:pPr eaLnBrk="1" hangingPunct="1">
              <a:defRPr/>
            </a:pPr>
            <a:r>
              <a:rPr lang="cs-CZ" altLang="cs-CZ" dirty="0"/>
              <a:t>Zahájení řízení z moci úřední</a:t>
            </a:r>
          </a:p>
        </p:txBody>
      </p:sp>
    </p:spTree>
    <p:extLst>
      <p:ext uri="{BB962C8B-B14F-4D97-AF65-F5344CB8AC3E}">
        <p14:creationId xmlns:p14="http://schemas.microsoft.com/office/powerpoint/2010/main" val="31214483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Zahájení řízení o žádosti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Řízení o žádosti je zahájeno dnem, kdy žádost nebo jiný návrh, kterým se zahajuje řízení, došel věcně a místně příslušnému správnímu orgánu.</a:t>
            </a:r>
          </a:p>
          <a:p>
            <a:r>
              <a:rPr lang="cs-CZ" altLang="cs-CZ" dirty="0"/>
              <a:t>Pokud ze zákona nebo z povahy věci vyplývá, že žádost může podat jen více žadatelů společně, není třeba, aby podání byla učiněna současně. </a:t>
            </a:r>
          </a:p>
          <a:p>
            <a:r>
              <a:rPr lang="cs-CZ" altLang="cs-CZ" dirty="0"/>
              <a:t>Pro zahájení řízení je rozhodné, kdy tak učinil </a:t>
            </a:r>
            <a:r>
              <a:rPr lang="cs-CZ" altLang="cs-CZ" b="1" dirty="0"/>
              <a:t>poslední z žadatelů</a:t>
            </a:r>
            <a:r>
              <a:rPr lang="cs-CZ" altLang="cs-CZ" dirty="0"/>
              <a:t>; správní orgán o zahájení řízení ostatní žadatele vyrozumí.</a:t>
            </a:r>
          </a:p>
        </p:txBody>
      </p:sp>
    </p:spTree>
    <p:extLst>
      <p:ext uri="{BB962C8B-B14F-4D97-AF65-F5344CB8AC3E}">
        <p14:creationId xmlns:p14="http://schemas.microsoft.com/office/powerpoint/2010/main" val="25088139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Zahájení řízení z moci úřední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dirty="0"/>
              <a:t>dnem, kdy správní orgán oznámil zahájení řízení účastníkovi hlavnímu (§ 27 odst. 1) doručením oznámení nebo ústním prohlášením, a není-li správnímu orgánu tento účastník znám, pak kterémukoliv jinému účastníkovi. 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oznámení musí </a:t>
            </a:r>
            <a:r>
              <a:rPr lang="cs-CZ" altLang="cs-CZ" b="1" dirty="0"/>
              <a:t>obsahovat</a:t>
            </a:r>
            <a:r>
              <a:rPr lang="cs-CZ" altLang="cs-CZ" dirty="0"/>
              <a:t> označení správního orgánu, předmět řízení, jméno, příjmení, funkci nebo služební číslo a podpis oprávněné úřední osoby.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u více účastníků uvedených v § 27 odst. 1, má pro zahájení řízení význam oznámení o zahájení řízení </a:t>
            </a:r>
            <a:r>
              <a:rPr lang="cs-CZ" altLang="cs-CZ" b="1" dirty="0"/>
              <a:t>prvnímu z nich</a:t>
            </a:r>
            <a:r>
              <a:rPr lang="cs-CZ" altLang="cs-CZ" dirty="0"/>
              <a:t>. Těm, kterým se nepodařilo zahájení řízení oznámit, ustanoví správní orgán opatrovníka; usnesení o ustanovení opatrovníka se doručuje veřejnou vyhláškou.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333212030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Žádost na zahájení řízení - náležitosti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dirty="0"/>
              <a:t>musí být patrno, kdo je činí, které věci se týká a co se navrhuje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musí z ní být patrné, co žadatel žádá nebo čeho se domáhá,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žadatel je dále povinen označit další jemu známé účastníky.</a:t>
            </a:r>
          </a:p>
          <a:p>
            <a:pPr>
              <a:lnSpc>
                <a:spcPct val="80000"/>
              </a:lnSpc>
            </a:pPr>
            <a:endParaRPr lang="cs-CZ" altLang="cs-CZ" sz="1800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7837240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Vady žádosti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 dirty="0"/>
              <a:t>Nemá-li žádost předepsané náležitosti nebo trpí-li jinými vadami, pomůže správní orgán žadateli nedostatky odstranit na místě nebo jej vyzve k jejich odstranění, poskytne mu k tomu přiměřenou lhůtu a poučí jej o následcích neodstranění nedostatků v této lhůtě; současně může řízení přerušit.</a:t>
            </a:r>
          </a:p>
          <a:p>
            <a:r>
              <a:rPr lang="cs-CZ" altLang="cs-CZ" sz="2800" dirty="0"/>
              <a:t>Žádost nesmí být zjevně právně nepřípustná</a:t>
            </a:r>
          </a:p>
          <a:p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313794406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Odložení věci (§ 43)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Řízení o žádosti není zahájeno a správní orgán věc usnesením odloží v případě, že</a:t>
            </a:r>
          </a:p>
          <a:p>
            <a:pPr lvl="1"/>
            <a:r>
              <a:rPr lang="cs-CZ" dirty="0"/>
              <a:t>vůči němu byl učiněn úkon, který zjevně není žádostí, nebo z něj nelze zjistit, kdo jej učinil, nebo</a:t>
            </a:r>
          </a:p>
          <a:p>
            <a:pPr lvl="1"/>
            <a:r>
              <a:rPr lang="cs-CZ" dirty="0"/>
              <a:t>bylo učiněno podání, k jehož vyřízení není věcně příslušný žádný správní orgán.</a:t>
            </a:r>
          </a:p>
          <a:p>
            <a:r>
              <a:rPr lang="cs-CZ" dirty="0"/>
              <a:t>Usnesení o odložení věci se vždy oznamuje osobě, které se týká, je-li známa, a podateli.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BZ307K Základy správního práva procesního I • 21. 10. 2016</a:t>
            </a:r>
          </a:p>
        </p:txBody>
      </p:sp>
    </p:spTree>
    <p:extLst>
      <p:ext uri="{BB962C8B-B14F-4D97-AF65-F5344CB8AC3E}">
        <p14:creationId xmlns:p14="http://schemas.microsoft.com/office/powerpoint/2010/main" val="369785789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Dispozice se žádostí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 dirty="0"/>
              <a:t>Žadatel může zúžit předmět své žádosti nebo vzít žádost zpět; toto právo nelze uplatnit v době od vydání rozhodnutí správního orgánu prvního stupně do zahájení odvolacího řízení.</a:t>
            </a:r>
          </a:p>
          <a:p>
            <a:r>
              <a:rPr lang="cs-CZ" altLang="cs-CZ" sz="2800" dirty="0"/>
              <a:t>I bez souhlasu správního </a:t>
            </a:r>
            <a:r>
              <a:rPr lang="cs-CZ" altLang="cs-CZ" sz="2800" dirty="0" err="1"/>
              <a:t>ogánu</a:t>
            </a:r>
            <a:r>
              <a:rPr lang="cs-CZ" altLang="cs-CZ" sz="2800" dirty="0"/>
              <a:t>.</a:t>
            </a:r>
          </a:p>
          <a:p>
            <a:r>
              <a:rPr lang="cs-CZ" altLang="cs-CZ" sz="2800" dirty="0"/>
              <a:t>POZOR – zpětvzetí žádosti v případě více žadatelů - musí se zpětvzetím souhlasit všichni</a:t>
            </a:r>
          </a:p>
          <a:p>
            <a:r>
              <a:rPr lang="cs-CZ" altLang="cs-CZ" sz="2800" dirty="0"/>
              <a:t>zastavení řízení</a:t>
            </a:r>
          </a:p>
          <a:p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186684843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Překážky řízení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§ 48</a:t>
            </a:r>
          </a:p>
          <a:p>
            <a:pPr>
              <a:lnSpc>
                <a:spcPct val="90000"/>
              </a:lnSpc>
            </a:pPr>
            <a:r>
              <a:rPr lang="cs-CZ" altLang="cs-CZ"/>
              <a:t>Litispendence - zahájení řízení u některého správního orgánu brání tomu, aby o téže věci z téhož důvodu bylo zahájeno řízení u jiného správního orgánu.</a:t>
            </a:r>
          </a:p>
          <a:p>
            <a:pPr>
              <a:lnSpc>
                <a:spcPct val="90000"/>
              </a:lnSpc>
            </a:pPr>
            <a:r>
              <a:rPr lang="cs-CZ" altLang="cs-CZ"/>
              <a:t> Rei iudicae - přiznat totéž právo nebo uložit tutéž povinnost lze z téhož důvodu téže osobě pouze jednou</a:t>
            </a:r>
          </a:p>
        </p:txBody>
      </p:sp>
    </p:spTree>
    <p:extLst>
      <p:ext uri="{BB962C8B-B14F-4D97-AF65-F5344CB8AC3E}">
        <p14:creationId xmlns:p14="http://schemas.microsoft.com/office/powerpoint/2010/main" val="2980968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BZ307K Základy správního práva procesního I • 21. 10. 2016</a:t>
            </a:r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Správní orgány</a:t>
            </a:r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Řízení o určení právního vztahu </a:t>
            </a:r>
            <a:r>
              <a:rPr lang="cs-CZ" dirty="0"/>
              <a:t>(§ 142)</a:t>
            </a:r>
          </a:p>
          <a:p>
            <a:r>
              <a:rPr lang="cs-CZ" sz="2000" dirty="0"/>
              <a:t>rozhodovací pravomoc zakotvená ve </a:t>
            </a:r>
            <a:r>
              <a:rPr lang="cs-CZ" sz="2000" dirty="0" err="1"/>
              <a:t>SprŘ</a:t>
            </a:r>
            <a:endParaRPr lang="cs-CZ" sz="2000" dirty="0"/>
          </a:p>
          <a:p>
            <a:r>
              <a:rPr lang="cs-CZ" sz="2000" dirty="0"/>
              <a:t>na žádost (</a:t>
            </a:r>
            <a:r>
              <a:rPr lang="cs-CZ" sz="2000" i="1" dirty="0"/>
              <a:t>každého, kdo prokáže, že je to nezbytné pro uplatnění jeho práv</a:t>
            </a:r>
            <a:r>
              <a:rPr lang="cs-CZ" sz="2000" dirty="0"/>
              <a:t>)</a:t>
            </a:r>
          </a:p>
          <a:p>
            <a:r>
              <a:rPr lang="cs-CZ" sz="2000" dirty="0"/>
              <a:t>deklaratorně (</a:t>
            </a:r>
            <a:r>
              <a:rPr lang="cs-CZ" sz="2000" i="1" dirty="0"/>
              <a:t>zda určitý právní vztah vznikl a kdy se tak stalo, zda trvá, nebo zda zanikl a kdy se tak stalo</a:t>
            </a:r>
            <a:r>
              <a:rPr lang="cs-CZ" sz="2000" dirty="0"/>
              <a:t>)</a:t>
            </a:r>
          </a:p>
          <a:p>
            <a:r>
              <a:rPr lang="cs-CZ" sz="2000" dirty="0"/>
              <a:t>v mezích věcné a místní příslušnosti</a:t>
            </a:r>
          </a:p>
          <a:p>
            <a:r>
              <a:rPr lang="cs-CZ" sz="2000" dirty="0"/>
              <a:t>při uplatnění zásady projednací (§ 141 odst. 4)</a:t>
            </a:r>
          </a:p>
          <a:p>
            <a:r>
              <a:rPr lang="cs-CZ" sz="2000" dirty="0"/>
              <a:t>NE, pokud</a:t>
            </a:r>
          </a:p>
          <a:p>
            <a:pPr lvl="1"/>
            <a:r>
              <a:rPr lang="cs-CZ" sz="2000" i="1" dirty="0"/>
              <a:t>může o vzniku, trvání nebo zániku určitého právního vztahu vydat osvědčení anebo jestliže může otázku jeho vzniku, trvání nebo zániku řešit v rámci jiného správního řízení</a:t>
            </a:r>
          </a:p>
        </p:txBody>
      </p:sp>
    </p:spTree>
    <p:extLst>
      <p:ext uri="{BB962C8B-B14F-4D97-AF65-F5344CB8AC3E}">
        <p14:creationId xmlns:p14="http://schemas.microsoft.com/office/powerpoint/2010/main" val="31744363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Přerušení řízení § 64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2" y="1773238"/>
            <a:ext cx="7992367" cy="4357687"/>
          </a:xfrm>
        </p:spPr>
        <p:txBody>
          <a:bodyPr/>
          <a:lstStyle/>
          <a:p>
            <a:r>
              <a:rPr lang="cs-CZ" sz="2000" dirty="0"/>
              <a:t>je na místě v případě překážky dočasně bránící vydání rozhodnutí, a to </a:t>
            </a:r>
            <a:r>
              <a:rPr lang="cs-CZ" sz="2000" u="sng" dirty="0"/>
              <a:t>na dobu nezbytně nutnou</a:t>
            </a:r>
          </a:p>
          <a:p>
            <a:r>
              <a:rPr lang="cs-CZ" sz="2000" dirty="0"/>
              <a:t>správní orgán </a:t>
            </a:r>
            <a:r>
              <a:rPr lang="cs-CZ" sz="2000" u="sng" dirty="0"/>
              <a:t>MŮŽE</a:t>
            </a:r>
            <a:r>
              <a:rPr lang="cs-CZ" sz="2000" dirty="0"/>
              <a:t> řízení (</a:t>
            </a:r>
            <a:r>
              <a:rPr lang="cs-CZ" sz="2000" u="sng" dirty="0"/>
              <a:t>usnesením</a:t>
            </a:r>
            <a:r>
              <a:rPr lang="cs-CZ" sz="2000" dirty="0"/>
              <a:t>) přerušit</a:t>
            </a:r>
          </a:p>
          <a:p>
            <a:pPr lvl="1"/>
            <a:r>
              <a:rPr lang="cs-CZ" sz="1800" dirty="0"/>
              <a:t>současně s výzvou k odstranění nedostatků žádosti podle </a:t>
            </a:r>
            <a:r>
              <a:rPr lang="cs-CZ" sz="1800" dirty="0">
                <a:hlinkClick r:id="rId2"/>
              </a:rPr>
              <a:t>§ 45 odst. 2</a:t>
            </a:r>
            <a:endParaRPr lang="cs-CZ" sz="1800" dirty="0"/>
          </a:p>
          <a:p>
            <a:pPr lvl="1"/>
            <a:r>
              <a:rPr lang="cs-CZ" sz="1800" dirty="0"/>
              <a:t>současně s výzvou k zaplacení správního poplatku, který je spojen s určitým úkonem v řízení (vč. určení lhůty k zaplacení)</a:t>
            </a:r>
          </a:p>
          <a:p>
            <a:pPr lvl="1"/>
            <a:r>
              <a:rPr lang="cs-CZ" sz="1800" dirty="0"/>
              <a:t>probíhá-li řízení o předběžné otázce nebo ho lze předpokládat (srov. § 64 odst. 1 písm. c) </a:t>
            </a:r>
            <a:r>
              <a:rPr lang="cs-CZ" sz="1800" dirty="0" err="1"/>
              <a:t>SprŘ</a:t>
            </a:r>
            <a:r>
              <a:rPr lang="cs-CZ" sz="1800" dirty="0"/>
              <a:t>)</a:t>
            </a:r>
          </a:p>
          <a:p>
            <a:pPr lvl="1"/>
            <a:r>
              <a:rPr lang="cs-CZ" sz="1800" dirty="0"/>
              <a:t>do doby ustanovení opatrovníka procesně nezpůsobilému účastníkovi</a:t>
            </a:r>
          </a:p>
          <a:p>
            <a:pPr lvl="1"/>
            <a:r>
              <a:rPr lang="cs-CZ" sz="1800" dirty="0"/>
              <a:t>v řízení z moci úřední na požádání účastníka (za dalších podmínek)</a:t>
            </a:r>
          </a:p>
          <a:p>
            <a:pPr lvl="1"/>
            <a:r>
              <a:rPr lang="cs-CZ" sz="1800" dirty="0"/>
              <a:t>z dalších důvodů stanovených zákonem</a:t>
            </a:r>
          </a:p>
          <a:p>
            <a:r>
              <a:rPr lang="cs-CZ" sz="2000" dirty="0"/>
              <a:t>MUSÍ přerušit v řízení o žádosti na požádání žadatele</a:t>
            </a:r>
          </a:p>
          <a:p>
            <a:r>
              <a:rPr lang="cs-CZ" sz="2000" dirty="0"/>
              <a:t>během přerušení neběží lhůta k vydání rozhodnutí, činí se jen úkony k odstranění překážky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BZ307K Základy správního práva procesního I • 21. 10. 2016</a:t>
            </a:r>
          </a:p>
        </p:txBody>
      </p:sp>
    </p:spTree>
    <p:extLst>
      <p:ext uri="{BB962C8B-B14F-4D97-AF65-F5344CB8AC3E}">
        <p14:creationId xmlns:p14="http://schemas.microsoft.com/office/powerpoint/2010/main" val="133943249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Zastavení řízení § 66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2" y="1773238"/>
            <a:ext cx="8064375" cy="4357687"/>
          </a:xfrm>
        </p:spPr>
        <p:txBody>
          <a:bodyPr/>
          <a:lstStyle/>
          <a:p>
            <a:r>
              <a:rPr lang="cs-CZ" sz="2000" dirty="0"/>
              <a:t>je na místě, nelze-li již v řízení pokračovat</a:t>
            </a:r>
          </a:p>
          <a:p>
            <a:r>
              <a:rPr lang="cs-CZ" sz="2000" dirty="0"/>
              <a:t>správní orgán MUSÍ (</a:t>
            </a:r>
            <a:r>
              <a:rPr lang="cs-CZ" sz="2000" u="sng" dirty="0"/>
              <a:t>usnesením</a:t>
            </a:r>
            <a:r>
              <a:rPr lang="cs-CZ" sz="2000" dirty="0"/>
              <a:t>) řízení zastavit, jestliže</a:t>
            </a:r>
          </a:p>
          <a:p>
            <a:pPr lvl="1"/>
            <a:r>
              <a:rPr lang="cs-CZ" sz="1900" dirty="0"/>
              <a:t>žadatel vzal svou žádost zpět</a:t>
            </a:r>
          </a:p>
          <a:p>
            <a:pPr lvl="1"/>
            <a:r>
              <a:rPr lang="cs-CZ" sz="1900" dirty="0"/>
              <a:t>byla podána žádost zjevně právně nepřípustná</a:t>
            </a:r>
          </a:p>
          <a:p>
            <a:pPr lvl="1"/>
            <a:r>
              <a:rPr lang="cs-CZ" sz="1900" dirty="0"/>
              <a:t>žadatel v určené lhůtě neodstranil podstatné vady žádosti, které brání pokračování v řízení, </a:t>
            </a:r>
          </a:p>
          <a:p>
            <a:pPr lvl="1"/>
            <a:r>
              <a:rPr lang="cs-CZ" sz="1900" dirty="0"/>
              <a:t>žadatel ve stanovené lhůtě nezaplatil správní poplatek, k jehož zaplacení byl v řízení povinen,</a:t>
            </a:r>
          </a:p>
          <a:p>
            <a:pPr lvl="1"/>
            <a:r>
              <a:rPr lang="cs-CZ" sz="1900" dirty="0"/>
              <a:t>zjistí, že o téže věci bylo z téhož důvodu zahájeno řízení u jiného správního orgánu</a:t>
            </a:r>
          </a:p>
          <a:p>
            <a:pPr lvl="1"/>
            <a:r>
              <a:rPr lang="cs-CZ" sz="1900" dirty="0"/>
              <a:t>žadatel nebo ten, o kom je rozhodováno, zemřel anebo zanikla-li věc nebo právo, </a:t>
            </a:r>
            <a:r>
              <a:rPr lang="cs-CZ" sz="1900" dirty="0" err="1"/>
              <a:t>kt</a:t>
            </a:r>
            <a:r>
              <a:rPr lang="cs-CZ" sz="1900" dirty="0"/>
              <a:t>. se řízení týká</a:t>
            </a:r>
          </a:p>
          <a:p>
            <a:pPr lvl="1"/>
            <a:r>
              <a:rPr lang="cs-CZ" sz="1900" dirty="0"/>
              <a:t>z dalších důvodů stanovených zákonem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BZ307K Základy správního práva procesního I • 21. 10. 2016</a:t>
            </a:r>
          </a:p>
        </p:txBody>
      </p:sp>
    </p:spTree>
    <p:extLst>
      <p:ext uri="{BB962C8B-B14F-4D97-AF65-F5344CB8AC3E}">
        <p14:creationId xmlns:p14="http://schemas.microsoft.com/office/powerpoint/2010/main" val="163771001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sz="3600" b="1" dirty="0">
              <a:effectLst/>
            </a:endParaRPr>
          </a:p>
          <a:p>
            <a:pPr marL="0" indent="0" algn="ctr">
              <a:buNone/>
            </a:pPr>
            <a:endParaRPr lang="cs-CZ" sz="3600" b="1" dirty="0">
              <a:effectLst/>
            </a:endParaRPr>
          </a:p>
          <a:p>
            <a:pPr marL="0" indent="0" algn="ctr">
              <a:buNone/>
            </a:pPr>
            <a:r>
              <a:rPr lang="cs-CZ" sz="3600" b="1" dirty="0">
                <a:effectLst/>
              </a:rPr>
              <a:t>Děkuji za pozornost</a:t>
            </a:r>
          </a:p>
          <a:p>
            <a:pPr marL="0" indent="0">
              <a:buNone/>
            </a:pPr>
            <a:endParaRPr lang="cs-CZ" dirty="0">
              <a:effectLst/>
            </a:endParaRPr>
          </a:p>
          <a:p>
            <a:pPr marL="0" indent="0">
              <a:buNone/>
            </a:pP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sz="2000" dirty="0">
                <a:effectLst/>
              </a:rPr>
              <a:t>Příště (16. 12. dr. Kliková)</a:t>
            </a:r>
          </a:p>
          <a:p>
            <a:r>
              <a:rPr lang="cs-CZ" sz="2000" dirty="0">
                <a:effectLst/>
              </a:rPr>
              <a:t>Podklady pro vydání rozhodnutí. Zajištění účelu a průběhu řízení. Přerušení a zastavení řízení.</a:t>
            </a:r>
          </a:p>
          <a:p>
            <a:r>
              <a:rPr lang="cs-CZ" sz="2000" dirty="0">
                <a:effectLst/>
              </a:rPr>
              <a:t>Správní rozhodnutí. Usnesení. Příkaz. Nicotnost rozhodnutí. Ochrana před nečinností.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BZ307K Základy správního práva procesního I • 21. 10. 2016</a:t>
            </a:r>
          </a:p>
        </p:txBody>
      </p:sp>
    </p:spTree>
    <p:extLst>
      <p:ext uri="{BB962C8B-B14F-4D97-AF65-F5344CB8AC3E}">
        <p14:creationId xmlns:p14="http://schemas.microsoft.com/office/powerpoint/2010/main" val="1008995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BZ307K Základy správního práva procesního I • 21. 10. 2016</a:t>
            </a:r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Správní orgány</a:t>
            </a:r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900112" y="1773238"/>
            <a:ext cx="7992367" cy="4357687"/>
          </a:xfrm>
        </p:spPr>
        <p:txBody>
          <a:bodyPr/>
          <a:lstStyle/>
          <a:p>
            <a:pPr marL="0" indent="0">
              <a:buNone/>
            </a:pPr>
            <a:r>
              <a:rPr lang="cs-CZ" altLang="cs-CZ" b="1" dirty="0"/>
              <a:t>Věcná příslušnost (působnost)</a:t>
            </a:r>
          </a:p>
          <a:p>
            <a:r>
              <a:rPr lang="cs-CZ" altLang="cs-CZ" sz="2000" dirty="0"/>
              <a:t>Zásadně stanovena zvláštními zákony</a:t>
            </a:r>
          </a:p>
          <a:p>
            <a:r>
              <a:rPr lang="cs-CZ" altLang="cs-CZ" sz="2000" dirty="0"/>
              <a:t>Výjimečně i ve </a:t>
            </a:r>
            <a:r>
              <a:rPr lang="cs-CZ" altLang="cs-CZ" sz="2000" dirty="0" err="1"/>
              <a:t>SprŘ</a:t>
            </a:r>
            <a:r>
              <a:rPr lang="cs-CZ" altLang="cs-CZ" sz="2000" dirty="0"/>
              <a:t> (např. exekuční správní orgán § 106 anebo </a:t>
            </a:r>
            <a:r>
              <a:rPr lang="cs-CZ" altLang="cs-CZ" sz="2000" dirty="0" err="1"/>
              <a:t>spr</a:t>
            </a:r>
            <a:r>
              <a:rPr lang="cs-CZ" altLang="cs-CZ" sz="2000" dirty="0"/>
              <a:t>. </a:t>
            </a:r>
            <a:r>
              <a:rPr lang="cs-CZ" altLang="cs-CZ" sz="2000" dirty="0" err="1"/>
              <a:t>org</a:t>
            </a:r>
            <a:r>
              <a:rPr lang="cs-CZ" altLang="cs-CZ" sz="2000" dirty="0"/>
              <a:t>. příslušný k rozhodování sporů z </a:t>
            </a:r>
            <a:r>
              <a:rPr lang="cs-CZ" altLang="cs-CZ" sz="2000" dirty="0" err="1"/>
              <a:t>VeřP</a:t>
            </a:r>
            <a:r>
              <a:rPr lang="cs-CZ" altLang="cs-CZ" sz="2000" dirty="0"/>
              <a:t> smluv § 169)</a:t>
            </a:r>
          </a:p>
          <a:p>
            <a:r>
              <a:rPr lang="cs-CZ" sz="2000" i="1" dirty="0"/>
              <a:t>Nelze-li věcnou příslušnost při rozhodování v oblasti státní správy určit na základě zvláštního zákona, provede řízení v prvním stupni ústřední správní úřad, do jehož působnosti rozhodovaná věc náleží, popřípadě ústřední správní úřad, jehož obor působnosti je rozhodované věci nejbližší. </a:t>
            </a:r>
            <a:r>
              <a:rPr lang="cs-CZ" sz="2000" dirty="0"/>
              <a:t>(133/1)</a:t>
            </a:r>
          </a:p>
          <a:p>
            <a:r>
              <a:rPr lang="cs-CZ" altLang="cs-CZ" sz="2000" dirty="0"/>
              <a:t>Specifická u statutárních měst (srov. § 139 </a:t>
            </a:r>
            <a:r>
              <a:rPr lang="cs-CZ" altLang="cs-CZ" sz="2000" dirty="0" err="1"/>
              <a:t>ObecZř</a:t>
            </a:r>
            <a:r>
              <a:rPr lang="cs-CZ" altLang="cs-CZ" sz="2000" dirty="0"/>
              <a:t> a statuty měst)</a:t>
            </a:r>
          </a:p>
          <a:p>
            <a:r>
              <a:rPr lang="cs-CZ" altLang="cs-CZ" sz="2000" dirty="0"/>
              <a:t>Rozhodnutí, k jehož vydání nebyl správní orgán vůbec věcně příslušný je nicotné (77/1); to neplatí, ho vydal správní orgán nadřízený věcně příslušnému správnímu orgánu</a:t>
            </a:r>
          </a:p>
          <a:p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2105417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orgány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Místní příslušnost (§ 10)</a:t>
            </a:r>
          </a:p>
          <a:p>
            <a:pPr lvl="1"/>
            <a:r>
              <a:rPr lang="cs-CZ" dirty="0"/>
              <a:t>činnost</a:t>
            </a:r>
          </a:p>
          <a:p>
            <a:pPr lvl="1"/>
            <a:r>
              <a:rPr lang="cs-CZ" dirty="0"/>
              <a:t>nemovitost</a:t>
            </a:r>
          </a:p>
          <a:p>
            <a:pPr lvl="1"/>
            <a:r>
              <a:rPr lang="cs-CZ" dirty="0"/>
              <a:t>místo podnikání</a:t>
            </a:r>
          </a:p>
          <a:p>
            <a:pPr lvl="1"/>
            <a:r>
              <a:rPr lang="cs-CZ" dirty="0"/>
              <a:t>trvalý pobyt / sídlo</a:t>
            </a:r>
          </a:p>
          <a:p>
            <a:pPr lvl="1"/>
            <a:endParaRPr lang="cs-CZ" dirty="0"/>
          </a:p>
          <a:p>
            <a:r>
              <a:rPr lang="cs-CZ" dirty="0"/>
              <a:t>Příslušnost v exekučním řízení (§ 106)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BZ307K Základy správního práva procesního I • 21. 10. 2016</a:t>
            </a:r>
          </a:p>
        </p:txBody>
      </p:sp>
    </p:spTree>
    <p:extLst>
      <p:ext uri="{BB962C8B-B14F-4D97-AF65-F5344CB8AC3E}">
        <p14:creationId xmlns:p14="http://schemas.microsoft.com/office/powerpoint/2010/main" val="3594728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orgány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Kompetenční spor o příslušnost</a:t>
            </a:r>
          </a:p>
          <a:p>
            <a:r>
              <a:rPr lang="cs-CZ" sz="2000" dirty="0"/>
              <a:t>Pozitivní</a:t>
            </a:r>
          </a:p>
          <a:p>
            <a:pPr lvl="1"/>
            <a:r>
              <a:rPr lang="cs-CZ" sz="2000" dirty="0"/>
              <a:t>Místní příslušnost -&gt; předstižení (11/2)</a:t>
            </a:r>
          </a:p>
          <a:p>
            <a:pPr lvl="1"/>
            <a:r>
              <a:rPr lang="cs-CZ" sz="2000" dirty="0"/>
              <a:t>Věcná příslušnost -&gt; rozhodnutí nejbližšího nadřízeného orgánu, není-li ho -&gt; dohadovací řízení mezi ústředními úřady (133/3);</a:t>
            </a:r>
            <a:br>
              <a:rPr lang="cs-CZ" sz="2000" dirty="0"/>
            </a:br>
            <a:r>
              <a:rPr lang="cs-CZ" sz="2000" dirty="0"/>
              <a:t>nedohodnou-li se -&gt; kompetenční spor (NSS dle 97/1c SŘS)</a:t>
            </a:r>
          </a:p>
          <a:p>
            <a:r>
              <a:rPr lang="cs-CZ" sz="2000" dirty="0"/>
              <a:t> Negativní</a:t>
            </a:r>
          </a:p>
          <a:p>
            <a:pPr lvl="1"/>
            <a:r>
              <a:rPr lang="cs-CZ" sz="2000" dirty="0"/>
              <a:t>Kompetenční spor (NSS dle 97 SŘS), žalobu může podat orgán nebo účastník</a:t>
            </a:r>
          </a:p>
          <a:p>
            <a:r>
              <a:rPr lang="cs-CZ" sz="2000" dirty="0"/>
              <a:t>Týká-li se orgánu rozhodujícího v samostatné působnosti -&gt; Kompetenční spor (NSS dle 97 SŘS)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BZ307K Základy správního práva procesního I • 21. 10. 2016</a:t>
            </a:r>
          </a:p>
        </p:txBody>
      </p:sp>
    </p:spTree>
    <p:extLst>
      <p:ext uri="{BB962C8B-B14F-4D97-AF65-F5344CB8AC3E}">
        <p14:creationId xmlns:p14="http://schemas.microsoft.com/office/powerpoint/2010/main" val="4096262096"/>
      </p:ext>
    </p:extLst>
  </p:cSld>
  <p:clrMapOvr>
    <a:masterClrMapping/>
  </p:clrMapOvr>
</p:sld>
</file>

<file path=ppt/theme/theme1.xml><?xml version="1.0" encoding="utf-8"?>
<a:theme xmlns:a="http://schemas.openxmlformats.org/drawingml/2006/main" name="PF_PPT_prezentace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 PrF CZ</Template>
  <TotalTime>1241</TotalTime>
  <Words>4463</Words>
  <Application>Microsoft Office PowerPoint</Application>
  <PresentationFormat>Předvádění na obrazovce (4:3)</PresentationFormat>
  <Paragraphs>445</Paragraphs>
  <Slides>62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62</vt:i4>
      </vt:variant>
    </vt:vector>
  </HeadingPairs>
  <TitlesOfParts>
    <vt:vector size="68" baseType="lpstr">
      <vt:lpstr>Arial</vt:lpstr>
      <vt:lpstr>Garamond</vt:lpstr>
      <vt:lpstr>Trebuchet MS</vt:lpstr>
      <vt:lpstr>Wingdings</vt:lpstr>
      <vt:lpstr>PF_PPT_prezentace</vt:lpstr>
      <vt:lpstr>BÉŽOVÁ TITL</vt:lpstr>
      <vt:lpstr>Subjekty správního řízení.  Správní orgány.  Účastníci řízení.  Úprava procesních pojmů a institutů.  Postup před zahájením řízení.  Zahájení a průběh správního řízení.  Veronika Smutná</vt:lpstr>
      <vt:lpstr>Subjekty správního řízení</vt:lpstr>
      <vt:lpstr>Správní orgány</vt:lpstr>
      <vt:lpstr>Správní orgány</vt:lpstr>
      <vt:lpstr>Správní orgány</vt:lpstr>
      <vt:lpstr>Správní orgány</vt:lpstr>
      <vt:lpstr>Správní orgány</vt:lpstr>
      <vt:lpstr>Správní orgány</vt:lpstr>
      <vt:lpstr>Správní orgány</vt:lpstr>
      <vt:lpstr>Správní orgány</vt:lpstr>
      <vt:lpstr>Správní orgány</vt:lpstr>
      <vt:lpstr>Správní orgány</vt:lpstr>
      <vt:lpstr>Správní orgány</vt:lpstr>
      <vt:lpstr>Správní orgány</vt:lpstr>
      <vt:lpstr>Správní orgány</vt:lpstr>
      <vt:lpstr>Správní orgány</vt:lpstr>
      <vt:lpstr>Účastníci</vt:lpstr>
      <vt:lpstr>Účastníci</vt:lpstr>
      <vt:lpstr>Účastníci</vt:lpstr>
      <vt:lpstr>Účastníci</vt:lpstr>
      <vt:lpstr>Účastníci</vt:lpstr>
      <vt:lpstr>Účastníci</vt:lpstr>
      <vt:lpstr>Účastníci</vt:lpstr>
      <vt:lpstr>Dotčené orgány</vt:lpstr>
      <vt:lpstr>Osoby zúčastněné</vt:lpstr>
      <vt:lpstr>Procesní pojmy a instituty</vt:lpstr>
      <vt:lpstr>Procesní pojmy a instituty</vt:lpstr>
      <vt:lpstr>Procesní pojmy a instituty</vt:lpstr>
      <vt:lpstr>Procesní pojmy a instituty</vt:lpstr>
      <vt:lpstr>Procesní pojmy a instituty</vt:lpstr>
      <vt:lpstr>Procesní pojmy a instituty</vt:lpstr>
      <vt:lpstr>Procesní pojmy a instituty</vt:lpstr>
      <vt:lpstr>Procesní pojmy a instituty</vt:lpstr>
      <vt:lpstr>Procesní pojmy a instituty</vt:lpstr>
      <vt:lpstr>Procesní pojmy a instituty</vt:lpstr>
      <vt:lpstr>Procesní pojmy a instituty</vt:lpstr>
      <vt:lpstr>Procesní pojmy a instituty</vt:lpstr>
      <vt:lpstr>Procesní pojmy a instituty</vt:lpstr>
      <vt:lpstr>Procesní pojmy a instituty</vt:lpstr>
      <vt:lpstr>Procesní pojmy a instituty</vt:lpstr>
      <vt:lpstr>Procesní pojmy a instituty</vt:lpstr>
      <vt:lpstr>Procesní pojmy a instituty</vt:lpstr>
      <vt:lpstr>Přehled průběhu správního řízení</vt:lpstr>
      <vt:lpstr>I. Postup před zahájením řízení</vt:lpstr>
      <vt:lpstr>Přijímání podnětů (§ 42)</vt:lpstr>
      <vt:lpstr>Odložení věci § 43</vt:lpstr>
      <vt:lpstr>Vysvětlení  </vt:lpstr>
      <vt:lpstr>Zajištění důkazu</vt:lpstr>
      <vt:lpstr>Zajištění důkazu - postup</vt:lpstr>
      <vt:lpstr>Předběžná informace</vt:lpstr>
      <vt:lpstr>Platnost předběžné informace</vt:lpstr>
      <vt:lpstr>II. Zahájení a průběh řízení</vt:lpstr>
      <vt:lpstr>Zahájení řízení o žádosti</vt:lpstr>
      <vt:lpstr>Zahájení řízení z moci úřední</vt:lpstr>
      <vt:lpstr>Žádost na zahájení řízení - náležitosti</vt:lpstr>
      <vt:lpstr>Vady žádosti</vt:lpstr>
      <vt:lpstr>Odložení věci (§ 43)</vt:lpstr>
      <vt:lpstr>Dispozice se žádostí</vt:lpstr>
      <vt:lpstr>Překážky řízení</vt:lpstr>
      <vt:lpstr>Přerušení řízení § 64</vt:lpstr>
      <vt:lpstr>Zastavení řízení § 66</vt:lpstr>
      <vt:lpstr>Prezentace aplikace PowerPoint</vt:lpstr>
    </vt:vector>
  </TitlesOfParts>
  <Company>Radek Poisl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Veronika Smutná</dc:creator>
  <cp:lastModifiedBy>Veronika Smutná</cp:lastModifiedBy>
  <cp:revision>32</cp:revision>
  <dcterms:created xsi:type="dcterms:W3CDTF">2016-10-19T17:13:26Z</dcterms:created>
  <dcterms:modified xsi:type="dcterms:W3CDTF">2016-10-20T13:55:52Z</dcterms:modified>
</cp:coreProperties>
</file>