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256" r:id="rId2"/>
    <p:sldId id="257" r:id="rId3"/>
    <p:sldId id="258" r:id="rId4"/>
    <p:sldId id="289" r:id="rId5"/>
    <p:sldId id="259" r:id="rId6"/>
    <p:sldId id="267" r:id="rId7"/>
    <p:sldId id="263" r:id="rId8"/>
    <p:sldId id="311" r:id="rId9"/>
    <p:sldId id="269" r:id="rId10"/>
    <p:sldId id="292" r:id="rId11"/>
    <p:sldId id="305" r:id="rId12"/>
    <p:sldId id="306" r:id="rId13"/>
    <p:sldId id="264" r:id="rId14"/>
    <p:sldId id="290" r:id="rId15"/>
    <p:sldId id="279" r:id="rId16"/>
    <p:sldId id="281" r:id="rId17"/>
    <p:sldId id="280" r:id="rId18"/>
    <p:sldId id="307" r:id="rId19"/>
    <p:sldId id="293" r:id="rId20"/>
    <p:sldId id="313" r:id="rId21"/>
    <p:sldId id="294" r:id="rId22"/>
    <p:sldId id="274" r:id="rId23"/>
    <p:sldId id="275" r:id="rId24"/>
    <p:sldId id="270" r:id="rId25"/>
    <p:sldId id="271" r:id="rId26"/>
    <p:sldId id="282" r:id="rId27"/>
    <p:sldId id="272" r:id="rId28"/>
    <p:sldId id="273" r:id="rId29"/>
    <p:sldId id="283" r:id="rId30"/>
    <p:sldId id="286" r:id="rId31"/>
    <p:sldId id="285" r:id="rId32"/>
    <p:sldId id="296" r:id="rId33"/>
    <p:sldId id="300" r:id="rId34"/>
    <p:sldId id="295" r:id="rId35"/>
    <p:sldId id="312" r:id="rId36"/>
    <p:sldId id="265" r:id="rId37"/>
    <p:sldId id="276" r:id="rId38"/>
    <p:sldId id="284" r:id="rId39"/>
    <p:sldId id="266" r:id="rId40"/>
    <p:sldId id="303" r:id="rId41"/>
    <p:sldId id="304" r:id="rId42"/>
    <p:sldId id="308" r:id="rId43"/>
    <p:sldId id="309" r:id="rId44"/>
    <p:sldId id="277" r:id="rId45"/>
    <p:sldId id="287" r:id="rId46"/>
    <p:sldId id="310" r:id="rId47"/>
    <p:sldId id="288" r:id="rId48"/>
    <p:sldId id="261" r:id="rId49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41" autoAdjust="0"/>
    <p:restoredTop sz="94660"/>
  </p:normalViewPr>
  <p:slideViewPr>
    <p:cSldViewPr>
      <p:cViewPr>
        <p:scale>
          <a:sx n="70" d="100"/>
          <a:sy n="70" d="100"/>
        </p:scale>
        <p:origin x="-1848" y="-5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0E57A-2F16-4BE1-9A8B-189B535CDA3B}" type="datetimeFigureOut">
              <a:rPr lang="cs-CZ" smtClean="0"/>
              <a:pPr/>
              <a:t>25.11.2016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0A7790-5EAF-4F0D-A577-594FE42A474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0A7790-5EAF-4F0D-A577-594FE42A474F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3FD54-1D04-43B2-9123-3E2CC75B7840}" type="datetimeFigureOut">
              <a:rPr lang="fr-FR"/>
              <a:pPr>
                <a:defRPr/>
              </a:pPr>
              <a:t>25/11/2016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BC4AB-33C4-4027-8074-EEAD32A8143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07D68-39E0-47FE-9A9B-D01F2587471C}" type="datetimeFigureOut">
              <a:rPr lang="fr-FR"/>
              <a:pPr>
                <a:defRPr/>
              </a:pPr>
              <a:t>25/11/2016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7627C-5C1E-4ACC-9E3B-3FC1B8A45EB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7349B-AF98-489D-9B81-70515ADD1D8F}" type="datetimeFigureOut">
              <a:rPr lang="fr-FR"/>
              <a:pPr>
                <a:defRPr/>
              </a:pPr>
              <a:t>25/11/2016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F7391-90CC-4787-AAF8-7D4C3DD6743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D63BF-CEA6-4EDB-89F8-2E3CFC674705}" type="datetimeFigureOut">
              <a:rPr lang="fr-FR"/>
              <a:pPr>
                <a:defRPr/>
              </a:pPr>
              <a:t>25/11/2016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78518-5B5C-4B55-AB53-EA24AA10E1E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565AF-B4DE-4860-89FC-BFD8771DCE9F}" type="datetimeFigureOut">
              <a:rPr lang="fr-FR"/>
              <a:pPr>
                <a:defRPr/>
              </a:pPr>
              <a:t>25/11/2016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6889A-360A-4B0E-A063-EC5C7D0D768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533A1-DDA1-417D-9E16-EF4ADB9F3265}" type="datetimeFigureOut">
              <a:rPr lang="fr-FR"/>
              <a:pPr>
                <a:defRPr/>
              </a:pPr>
              <a:t>25/11/2016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F4351-7F76-4F46-AE28-FAFDE0BB84C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35A13-FB82-4B11-B20B-485456442279}" type="datetimeFigureOut">
              <a:rPr lang="fr-FR"/>
              <a:pPr>
                <a:defRPr/>
              </a:pPr>
              <a:t>25/11/2016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8FF72-1DFA-4603-A6C7-101EA4A9171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0DA86-8366-43D2-A349-DD282B799565}" type="datetimeFigureOut">
              <a:rPr lang="fr-FR"/>
              <a:pPr>
                <a:defRPr/>
              </a:pPr>
              <a:t>25/11/2016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3AA74-BEC3-46C5-9E04-4D9B9ED52DCD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45D98-47F2-40F7-8B1D-802701038B98}" type="datetimeFigureOut">
              <a:rPr lang="fr-FR"/>
              <a:pPr>
                <a:defRPr/>
              </a:pPr>
              <a:t>25/11/2016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01E0D-AA0B-4559-A8E3-A12511DC8FA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8CC06-EB38-46F5-84B9-F99BD65A4ED7}" type="datetimeFigureOut">
              <a:rPr lang="fr-FR"/>
              <a:pPr>
                <a:defRPr/>
              </a:pPr>
              <a:t>25/11/2016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0F559-99C2-469B-A04C-DA1FFFF1BE0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2304E-8CA4-4311-BCC7-FA929933D1D7}" type="datetimeFigureOut">
              <a:rPr lang="fr-FR"/>
              <a:pPr>
                <a:defRPr/>
              </a:pPr>
              <a:t>25/11/2016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0CC6B-61B0-493B-9C27-7B62BB53B78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CA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5BB3038-349F-4C79-8C5A-78CB9EB4F655}" type="datetimeFigureOut">
              <a:rPr lang="fr-FR"/>
              <a:pPr>
                <a:defRPr/>
              </a:pPr>
              <a:t>25/11/2016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10FFB2B-BDEF-4CAC-93D5-1F32AE1E353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zp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ctrTitle"/>
          </p:nvPr>
        </p:nvSpPr>
        <p:spPr>
          <a:xfrm>
            <a:off x="-900608" y="836712"/>
            <a:ext cx="10783160" cy="785813"/>
          </a:xfrm>
        </p:spPr>
        <p:txBody>
          <a:bodyPr/>
          <a:lstStyle/>
          <a:p>
            <a:pPr eaLnBrk="1" hangingPunct="1"/>
            <a:r>
              <a:rPr lang="cs-CZ" sz="4800" dirty="0" smtClean="0"/>
              <a:t>Správa živnostenská</a:t>
            </a:r>
            <a:endParaRPr lang="fr-CA" sz="4800" dirty="0" smtClean="0"/>
          </a:p>
        </p:txBody>
      </p:sp>
      <p:sp>
        <p:nvSpPr>
          <p:cNvPr id="3075" name="Sous-titre 2"/>
          <p:cNvSpPr>
            <a:spLocks noGrp="1"/>
          </p:cNvSpPr>
          <p:nvPr>
            <p:ph type="subTitle" idx="1"/>
          </p:nvPr>
        </p:nvSpPr>
        <p:spPr>
          <a:xfrm>
            <a:off x="611560" y="1916832"/>
            <a:ext cx="7920880" cy="1224136"/>
          </a:xfrm>
        </p:spPr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</a:rPr>
              <a:t>JUDr. Veronika Smutná, </a:t>
            </a:r>
            <a:r>
              <a:rPr lang="cs-CZ" sz="2400" dirty="0" err="1" smtClean="0">
                <a:solidFill>
                  <a:schemeClr val="tx1"/>
                </a:solidFill>
              </a:rPr>
              <a:t>Ph.D</a:t>
            </a:r>
            <a:r>
              <a:rPr lang="cs-CZ" sz="2400" dirty="0" smtClean="0">
                <a:solidFill>
                  <a:schemeClr val="tx1"/>
                </a:solidFill>
              </a:rPr>
              <a:t>.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BZ505Zk Vybrané otázky správního práva a veřejné správy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Pátek 25. 11. 2016</a:t>
            </a:r>
          </a:p>
          <a:p>
            <a:pPr eaLnBrk="1" hangingPunct="1"/>
            <a:endParaRPr lang="fr-CA" sz="24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Základní pojmy a instituty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678768" cy="5184576"/>
          </a:xfrm>
        </p:spPr>
        <p:txBody>
          <a:bodyPr/>
          <a:lstStyle/>
          <a:p>
            <a:pPr eaLnBrk="1" hangingPunct="1">
              <a:buNone/>
            </a:pPr>
            <a:r>
              <a:rPr lang="cs-CZ" sz="2400" b="1" dirty="0" smtClean="0"/>
              <a:t>Živností NENÍ (§3)</a:t>
            </a:r>
          </a:p>
          <a:p>
            <a:r>
              <a:rPr lang="cs-CZ" sz="2400" dirty="0" smtClean="0"/>
              <a:t>provozování činnosti vyhrazené zákonem státu nebo určené PO (tzv. </a:t>
            </a:r>
            <a:r>
              <a:rPr lang="cs-CZ" sz="2400" u="sng" dirty="0" smtClean="0"/>
              <a:t>státní monopoly</a:t>
            </a:r>
            <a:r>
              <a:rPr lang="cs-CZ" sz="2400" dirty="0" smtClean="0"/>
              <a:t>) – dříve poštovní služby</a:t>
            </a:r>
          </a:p>
          <a:p>
            <a:r>
              <a:rPr lang="cs-CZ" sz="2400" dirty="0" smtClean="0"/>
              <a:t>využívání </a:t>
            </a:r>
            <a:r>
              <a:rPr lang="cs-CZ" sz="2400" u="sng" dirty="0" smtClean="0"/>
              <a:t>výsledků duševní tvůrčí činnosti</a:t>
            </a:r>
            <a:r>
              <a:rPr lang="cs-CZ" sz="2400" dirty="0" smtClean="0"/>
              <a:t>, chráněných zvl. zákony, jejich </a:t>
            </a:r>
            <a:r>
              <a:rPr lang="cs-CZ" sz="2400" u="sng" dirty="0" smtClean="0"/>
              <a:t>původci nebo autory </a:t>
            </a:r>
            <a:r>
              <a:rPr lang="cs-CZ" sz="2400" dirty="0" smtClean="0"/>
              <a:t>– např. činnost hudebních skupin a kapel</a:t>
            </a:r>
          </a:p>
          <a:p>
            <a:r>
              <a:rPr lang="cs-CZ" sz="2400" dirty="0" smtClean="0"/>
              <a:t>výkon </a:t>
            </a:r>
            <a:r>
              <a:rPr lang="cs-CZ" sz="2400" u="sng" dirty="0" smtClean="0"/>
              <a:t>kolektivní správy práva autorského </a:t>
            </a:r>
            <a:r>
              <a:rPr lang="cs-CZ" sz="2400" dirty="0" smtClean="0"/>
              <a:t>a práv souvisejících s právem autorským podle zvláštního právního předpisu</a:t>
            </a:r>
          </a:p>
          <a:p>
            <a:r>
              <a:rPr lang="cs-CZ" sz="2400" u="sng" dirty="0" smtClean="0"/>
              <a:t>restaurování</a:t>
            </a:r>
            <a:r>
              <a:rPr lang="cs-CZ" sz="2400" dirty="0" smtClean="0"/>
              <a:t> kulturních památek nebo jejich částí, které jsou díly výtvarných umění nebo uměleckořemeslnými pracemi</a:t>
            </a:r>
          </a:p>
          <a:p>
            <a:r>
              <a:rPr lang="cs-CZ" sz="2400" dirty="0" smtClean="0"/>
              <a:t>provádění </a:t>
            </a:r>
            <a:r>
              <a:rPr lang="cs-CZ" sz="2400" u="sng" dirty="0" smtClean="0"/>
              <a:t>archeologických výzkumů</a:t>
            </a:r>
          </a:p>
          <a:p>
            <a:r>
              <a:rPr lang="cs-CZ" sz="2400" dirty="0" smtClean="0"/>
              <a:t>další činnost v rozsahu </a:t>
            </a:r>
            <a:r>
              <a:rPr lang="cs-CZ" sz="2400" u="sng" dirty="0" smtClean="0"/>
              <a:t>regulovaném dle zvláštních zákonů </a:t>
            </a:r>
            <a:r>
              <a:rPr lang="cs-CZ" sz="2400" dirty="0" smtClean="0"/>
              <a:t>(včetně tzv. svobodných povolání)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Základní pojmy a instituty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678768" cy="4857403"/>
          </a:xfrm>
        </p:spPr>
        <p:txBody>
          <a:bodyPr/>
          <a:lstStyle/>
          <a:p>
            <a:pPr eaLnBrk="1" hangingPunct="1">
              <a:buNone/>
            </a:pPr>
            <a:r>
              <a:rPr lang="cs-CZ" sz="2400" b="1" dirty="0" smtClean="0"/>
              <a:t>Živností NENÍ (§3)</a:t>
            </a:r>
          </a:p>
          <a:p>
            <a:r>
              <a:rPr lang="cs-CZ" sz="2200" dirty="0" smtClean="0"/>
              <a:t>výkon povolání regulovaný zvláštními zákony (mnohdy souvisejícími s profesními komorami) , tj. činnost</a:t>
            </a:r>
          </a:p>
          <a:p>
            <a:pPr lvl="1"/>
            <a:r>
              <a:rPr lang="cs-CZ" sz="2200" dirty="0" smtClean="0"/>
              <a:t>lékařů, zubních lékařů a farmaceutů, nelékařských zdravotnických </a:t>
            </a:r>
            <a:r>
              <a:rPr lang="cs-CZ" sz="2200" dirty="0" smtClean="0"/>
              <a:t>pracovníků, veterinárních lékařů a </a:t>
            </a:r>
            <a:r>
              <a:rPr lang="cs-CZ" sz="2200" dirty="0" smtClean="0"/>
              <a:t>dalších veterinárních pracovníků</a:t>
            </a:r>
          </a:p>
          <a:p>
            <a:pPr lvl="1"/>
            <a:r>
              <a:rPr lang="cs-CZ" sz="2200" dirty="0" smtClean="0"/>
              <a:t>advokátů, notářů, patentových zástupců a soudních exekutorů </a:t>
            </a:r>
          </a:p>
          <a:p>
            <a:pPr lvl="1"/>
            <a:r>
              <a:rPr lang="cs-CZ" sz="2200" dirty="0" smtClean="0"/>
              <a:t>znalců a tlumočníků</a:t>
            </a:r>
          </a:p>
          <a:p>
            <a:pPr lvl="1"/>
            <a:r>
              <a:rPr lang="cs-CZ" sz="2200" dirty="0" smtClean="0"/>
              <a:t>auditorů a daňových poradců </a:t>
            </a:r>
          </a:p>
          <a:p>
            <a:pPr lvl="1"/>
            <a:r>
              <a:rPr lang="cs-CZ" sz="2200" dirty="0" smtClean="0"/>
              <a:t>burzovních dohodců </a:t>
            </a:r>
          </a:p>
          <a:p>
            <a:pPr lvl="1"/>
            <a:r>
              <a:rPr lang="cs-CZ" sz="2200" dirty="0" smtClean="0"/>
              <a:t>zprostředkovatelů a rozhodců, </a:t>
            </a:r>
            <a:r>
              <a:rPr lang="cs-CZ" sz="2200" dirty="0" err="1" smtClean="0"/>
              <a:t>mediátorů</a:t>
            </a:r>
            <a:r>
              <a:rPr lang="cs-CZ" sz="2200" dirty="0" smtClean="0"/>
              <a:t> (dle Z o mediaci)</a:t>
            </a:r>
          </a:p>
          <a:p>
            <a:pPr lvl="1"/>
            <a:r>
              <a:rPr lang="cs-CZ" sz="2200" dirty="0" smtClean="0"/>
              <a:t>úředně oprávněných zeměměřických inženýrů </a:t>
            </a:r>
          </a:p>
          <a:p>
            <a:pPr lvl="1"/>
            <a:r>
              <a:rPr lang="cs-CZ" sz="2200" dirty="0" smtClean="0"/>
              <a:t>autorizovaných architektů, aut. ing. činných ve výstavbě a aut. inspektorů</a:t>
            </a:r>
          </a:p>
          <a:p>
            <a:pPr lvl="1"/>
            <a:r>
              <a:rPr lang="cs-CZ" sz="2200" dirty="0" smtClean="0"/>
              <a:t>auditorů bezpečnosti pozemních komunikací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Základní pojmy a instituty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678768" cy="5328592"/>
          </a:xfrm>
        </p:spPr>
        <p:txBody>
          <a:bodyPr/>
          <a:lstStyle/>
          <a:p>
            <a:pPr eaLnBrk="1" hangingPunct="1">
              <a:buNone/>
            </a:pPr>
            <a:r>
              <a:rPr lang="cs-CZ" sz="2400" b="1" dirty="0" smtClean="0"/>
              <a:t>Živností NENÍ (§3)</a:t>
            </a:r>
          </a:p>
          <a:p>
            <a:r>
              <a:rPr lang="cs-CZ" sz="2200" dirty="0" smtClean="0"/>
              <a:t>další činnost v rozsahu </a:t>
            </a:r>
            <a:r>
              <a:rPr lang="cs-CZ" sz="2200" u="sng" dirty="0" smtClean="0"/>
              <a:t>regulovaném dle zvláštních zákonů, např.</a:t>
            </a:r>
            <a:endParaRPr lang="cs-CZ" sz="2200" dirty="0" smtClean="0"/>
          </a:p>
          <a:p>
            <a:pPr lvl="1"/>
            <a:r>
              <a:rPr lang="cs-CZ" sz="2100" dirty="0" smtClean="0"/>
              <a:t>spektrum specifických finančních služeb (činnost bank, pojišťoven, obchodníků s CP</a:t>
            </a:r>
            <a:r>
              <a:rPr lang="cs-CZ" sz="2100" dirty="0" smtClean="0"/>
              <a:t>), pořádání </a:t>
            </a:r>
            <a:r>
              <a:rPr lang="cs-CZ" sz="2100" dirty="0" smtClean="0"/>
              <a:t>loterií a jiných podobných her</a:t>
            </a:r>
          </a:p>
          <a:p>
            <a:pPr lvl="1"/>
            <a:r>
              <a:rPr lang="cs-CZ" sz="2100" dirty="0" smtClean="0"/>
              <a:t>hornická činnost, výroba </a:t>
            </a:r>
            <a:r>
              <a:rPr lang="cs-CZ" sz="2100" dirty="0" smtClean="0"/>
              <a:t>a distribuce elektřiny a plynu</a:t>
            </a:r>
          </a:p>
          <a:p>
            <a:pPr lvl="1"/>
            <a:r>
              <a:rPr lang="cs-CZ" sz="2100" dirty="0" smtClean="0"/>
              <a:t>námořní doprava a rybolov, drážní </a:t>
            </a:r>
            <a:r>
              <a:rPr lang="cs-CZ" sz="2100" dirty="0" smtClean="0"/>
              <a:t>doprava, provozování letišť</a:t>
            </a:r>
          </a:p>
          <a:p>
            <a:pPr lvl="1"/>
            <a:r>
              <a:rPr lang="cs-CZ" sz="2100" dirty="0" smtClean="0"/>
              <a:t>výkon </a:t>
            </a:r>
            <a:r>
              <a:rPr lang="cs-CZ" sz="2100" dirty="0" smtClean="0"/>
              <a:t>inspekce práce, zprostředkování zaměstnání</a:t>
            </a:r>
          </a:p>
          <a:p>
            <a:pPr lvl="1"/>
            <a:r>
              <a:rPr lang="cs-CZ" sz="2100" dirty="0" smtClean="0"/>
              <a:t>výchova a vzdělávání ve školách, předškolních a školských zařízeních zařazených do rejstříku škol a školských zařízení, vzdělávání v bakalářských, magisterských a doktorských studijních programech a programech celoživotního vzdělávání</a:t>
            </a:r>
          </a:p>
          <a:p>
            <a:pPr lvl="1"/>
            <a:r>
              <a:rPr lang="cs-CZ" sz="2100" dirty="0" smtClean="0"/>
              <a:t>poskytování </a:t>
            </a:r>
            <a:r>
              <a:rPr lang="cs-CZ" sz="2100" dirty="0" smtClean="0"/>
              <a:t>zdravotních služeb, provozování </a:t>
            </a:r>
            <a:r>
              <a:rPr lang="cs-CZ" sz="2100" dirty="0" smtClean="0"/>
              <a:t>pohřebišť (ALE </a:t>
            </a:r>
            <a:r>
              <a:rPr lang="cs-CZ" sz="2100" i="1" dirty="0" smtClean="0"/>
              <a:t>provozování pohřební služby</a:t>
            </a:r>
            <a:r>
              <a:rPr lang="cs-CZ" sz="2100" dirty="0" smtClean="0"/>
              <a:t> je koncesovanou živností…)</a:t>
            </a:r>
            <a:endParaRPr lang="cs-CZ" sz="2100" dirty="0" smtClean="0"/>
          </a:p>
          <a:p>
            <a:pPr lvl="1"/>
            <a:r>
              <a:rPr lang="cs-CZ" sz="2100" dirty="0" smtClean="0"/>
              <a:t>archivnictví</a:t>
            </a:r>
          </a:p>
          <a:p>
            <a:pPr lvl="1"/>
            <a:endParaRPr 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Přístupové režimy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395536" y="1340768"/>
          <a:ext cx="8424936" cy="5188083"/>
        </p:xfrm>
        <a:graphic>
          <a:graphicData uri="http://schemas.openxmlformats.org/drawingml/2006/table">
            <a:tbl>
              <a:tblPr/>
              <a:tblGrid>
                <a:gridCol w="4968552"/>
                <a:gridCol w="3456384"/>
              </a:tblGrid>
              <a:tr h="79896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</a:rPr>
                        <a:t>Dle způsobu vzniku</a:t>
                      </a:r>
                      <a:endParaRPr lang="cs-CZ" sz="2400" dirty="0"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</a:rPr>
                        <a:t>Dle požadavků</a:t>
                      </a:r>
                      <a:endParaRPr lang="cs-CZ" sz="2400" dirty="0"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</a:tr>
              <a:tr h="1686141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2400" b="1" dirty="0">
                          <a:latin typeface="+mn-lt"/>
                          <a:ea typeface="Times New Roman"/>
                        </a:rPr>
                        <a:t>Ohlašovací živnosti </a:t>
                      </a:r>
                      <a:endParaRPr lang="cs-CZ" sz="2400" b="1" dirty="0" smtClean="0">
                        <a:latin typeface="+mn-lt"/>
                        <a:ea typeface="Times New Roman"/>
                      </a:endParaRP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400" b="0" dirty="0" smtClean="0">
                          <a:latin typeface="+mn-lt"/>
                          <a:ea typeface="Times New Roman"/>
                        </a:rPr>
                        <a:t>Vznikají na základě akceptovaného</a:t>
                      </a:r>
                      <a:r>
                        <a:rPr lang="cs-CZ" sz="2400" b="0" baseline="0" dirty="0" smtClean="0">
                          <a:latin typeface="+mn-lt"/>
                          <a:ea typeface="Times New Roman"/>
                        </a:rPr>
                        <a:t> aktu ohlášení živnosti</a:t>
                      </a:r>
                      <a:endParaRPr lang="cs-CZ" sz="2400" b="0" dirty="0" smtClean="0">
                        <a:latin typeface="+mn-lt"/>
                        <a:ea typeface="Times New Roman"/>
                      </a:endParaRP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cs-CZ" sz="2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400" dirty="0" smtClean="0">
                          <a:latin typeface="+mn-lt"/>
                          <a:ea typeface="Times New Roman"/>
                        </a:rPr>
                        <a:t>Volné</a:t>
                      </a:r>
                      <a:r>
                        <a:rPr lang="cs-CZ" sz="2400" baseline="0" dirty="0" smtClean="0">
                          <a:latin typeface="+mn-lt"/>
                          <a:ea typeface="Times New Roman"/>
                        </a:rPr>
                        <a:t> (resp. volná)</a:t>
                      </a:r>
                      <a:endParaRPr lang="cs-CZ" sz="2400" dirty="0">
                        <a:latin typeface="+mn-lt"/>
                        <a:ea typeface="Times New Roman"/>
                      </a:endParaRP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400" dirty="0" smtClean="0">
                          <a:latin typeface="+mn-lt"/>
                          <a:ea typeface="Times New Roman"/>
                        </a:rPr>
                        <a:t>Řemeslné</a:t>
                      </a: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400" dirty="0" smtClean="0">
                          <a:latin typeface="+mn-lt"/>
                          <a:ea typeface="Times New Roman"/>
                        </a:rPr>
                        <a:t>Vázané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5256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2400" b="1" dirty="0" smtClean="0">
                          <a:latin typeface="+mn-lt"/>
                          <a:ea typeface="Times New Roman"/>
                        </a:rPr>
                        <a:t>Koncesované živnosti</a:t>
                      </a: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400" b="0" dirty="0" smtClean="0">
                          <a:latin typeface="+mn-lt"/>
                          <a:ea typeface="Times New Roman"/>
                        </a:rPr>
                        <a:t>Vznikají na základě konstitutivního rozhodnutí příslušného ŽÚ o udělení koncese </a:t>
                      </a:r>
                      <a:endParaRPr lang="cs-CZ" sz="2400" b="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latin typeface="+mn-lt"/>
                        <a:ea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Ohlašovací živnosti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cs-CZ" sz="2800" dirty="0" smtClean="0">
                <a:ea typeface="Times New Roman"/>
              </a:rPr>
              <a:t>Vznikají </a:t>
            </a:r>
            <a:r>
              <a:rPr lang="cs-CZ" sz="2800" b="1" dirty="0" smtClean="0">
                <a:ea typeface="Times New Roman"/>
              </a:rPr>
              <a:t>ohlášením</a:t>
            </a:r>
          </a:p>
          <a:p>
            <a:pPr lvl="1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cs-CZ" sz="2400" dirty="0" smtClean="0">
                <a:ea typeface="Times New Roman"/>
              </a:rPr>
              <a:t>Jednostranný úkon ohlašovatele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cs-CZ" sz="2800" dirty="0" smtClean="0">
                <a:ea typeface="Times New Roman"/>
              </a:rPr>
              <a:t>Po splnění určitých podmínek jsou </a:t>
            </a:r>
            <a:r>
              <a:rPr lang="cs-CZ" sz="2800" b="1" dirty="0" smtClean="0">
                <a:ea typeface="Times New Roman"/>
              </a:rPr>
              <a:t>nárokové</a:t>
            </a:r>
          </a:p>
          <a:p>
            <a:pPr lvl="1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cs-CZ" sz="2400" dirty="0" smtClean="0">
                <a:ea typeface="Times New Roman"/>
              </a:rPr>
              <a:t>Obecné podmínky (věk, způsobilost k PÚ, bezúhonnost)</a:t>
            </a:r>
          </a:p>
          <a:p>
            <a:pPr lvl="1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cs-CZ" sz="2400" dirty="0" smtClean="0">
                <a:ea typeface="Times New Roman"/>
              </a:rPr>
              <a:t>Zvláštní podmínky (</a:t>
            </a:r>
            <a:r>
              <a:rPr lang="cs-CZ" sz="2400" dirty="0" smtClean="0"/>
              <a:t>odborná nebo jiná způsobilost, pokud ji </a:t>
            </a:r>
            <a:r>
              <a:rPr lang="cs-CZ" sz="2400" dirty="0" err="1" smtClean="0"/>
              <a:t>ZoŽP</a:t>
            </a:r>
            <a:r>
              <a:rPr lang="cs-CZ" sz="2400" dirty="0" smtClean="0"/>
              <a:t> nebo zvláštní předpisy vyžadují)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Ohlašovací živnosti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600200"/>
            <a:ext cx="8472518" cy="4525963"/>
          </a:xfrm>
        </p:spPr>
        <p:txBody>
          <a:bodyPr/>
          <a:lstStyle/>
          <a:p>
            <a:pPr lvl="0" algn="just">
              <a:spcAft>
                <a:spcPts val="0"/>
              </a:spcAft>
              <a:buFont typeface="Symbol"/>
              <a:buChar char=""/>
            </a:pPr>
            <a:r>
              <a:rPr lang="cs-CZ" sz="2800" dirty="0" smtClean="0">
                <a:ea typeface="Times New Roman"/>
              </a:rPr>
              <a:t>Volná</a:t>
            </a:r>
            <a:endParaRPr lang="cs-CZ" sz="2800" dirty="0" smtClean="0">
              <a:ea typeface="Times New Roman"/>
            </a:endParaRPr>
          </a:p>
          <a:p>
            <a:pPr lvl="1" algn="just">
              <a:spcAft>
                <a:spcPts val="0"/>
              </a:spcAft>
              <a:buFont typeface="Symbol"/>
              <a:buChar char=""/>
            </a:pPr>
            <a:r>
              <a:rPr lang="cs-CZ" sz="2400" dirty="0" smtClean="0">
                <a:ea typeface="Times New Roman"/>
              </a:rPr>
              <a:t>Netřeba prokázání odborné ani jiné způsobilosti</a:t>
            </a:r>
          </a:p>
          <a:p>
            <a:pPr lvl="0" algn="just">
              <a:spcAft>
                <a:spcPts val="0"/>
              </a:spcAft>
              <a:buFont typeface="Symbol"/>
              <a:buChar char=""/>
            </a:pPr>
            <a:r>
              <a:rPr lang="cs-CZ" sz="2800" dirty="0" smtClean="0">
                <a:ea typeface="Times New Roman"/>
              </a:rPr>
              <a:t>Řemeslné</a:t>
            </a:r>
          </a:p>
          <a:p>
            <a:pPr marL="800100" lvl="1" indent="-342900" algn="just">
              <a:spcAft>
                <a:spcPts val="0"/>
              </a:spcAft>
              <a:buFont typeface="Symbol"/>
              <a:buChar char=""/>
            </a:pPr>
            <a:r>
              <a:rPr lang="cs-CZ" sz="2400" dirty="0" smtClean="0">
                <a:ea typeface="Times New Roman"/>
              </a:rPr>
              <a:t>Potřebné prokázání odborné způsobilosti, zpravidla vyučením v oboru spojeným se získáním tříleté praxe v oboru</a:t>
            </a:r>
          </a:p>
          <a:p>
            <a:pPr lvl="0" algn="just">
              <a:spcAft>
                <a:spcPts val="0"/>
              </a:spcAft>
              <a:buFont typeface="Symbol"/>
              <a:buChar char=""/>
            </a:pPr>
            <a:r>
              <a:rPr lang="cs-CZ" sz="2800" dirty="0" smtClean="0">
                <a:ea typeface="Times New Roman"/>
              </a:rPr>
              <a:t>Vázané</a:t>
            </a:r>
          </a:p>
          <a:p>
            <a:pPr marL="800100" lvl="1" indent="-342900" algn="just">
              <a:spcAft>
                <a:spcPts val="0"/>
              </a:spcAft>
              <a:buFont typeface="Symbol"/>
              <a:buChar char=""/>
            </a:pPr>
            <a:r>
              <a:rPr lang="cs-CZ" sz="2400" dirty="0" smtClean="0">
                <a:ea typeface="Times New Roman"/>
              </a:rPr>
              <a:t>Potřebné prokázání složitějších kvalifikačních předpokladů, zpravidla zvláštního oprávnění či osvědčení , </a:t>
            </a:r>
            <a:r>
              <a:rPr lang="cs-CZ" sz="2400" dirty="0" err="1" smtClean="0">
                <a:ea typeface="Times New Roman"/>
              </a:rPr>
              <a:t>event</a:t>
            </a:r>
            <a:r>
              <a:rPr lang="cs-CZ" sz="2400" dirty="0" smtClean="0">
                <a:ea typeface="Times New Roman"/>
              </a:rPr>
              <a:t>. SŠ či VŠ vzdělání, popř. rekvalifikaci s praxí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Koncesované živnosti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Svou podstatou jde o živnosti složitější, s „většími možnými riziky“, pročež jsou na (budoucí) podnikatele kladeny vyšší odbornostní a kontrolní požadavky, než u živností ohlašovacích; patrně též ověření jejich splnění je náročnější</a:t>
            </a:r>
          </a:p>
          <a:p>
            <a:r>
              <a:rPr lang="cs-CZ" sz="2800" dirty="0" smtClean="0"/>
              <a:t>Nejsou nárokové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pro získání Ž oprávnění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 smtClean="0"/>
              <a:t>Obecné</a:t>
            </a:r>
          </a:p>
          <a:p>
            <a:pPr lvl="1"/>
            <a:r>
              <a:rPr lang="cs-CZ" sz="2400" dirty="0" smtClean="0"/>
              <a:t>dosažení věku 18 let (popř. souhlas soudu)</a:t>
            </a:r>
          </a:p>
          <a:p>
            <a:pPr lvl="1"/>
            <a:r>
              <a:rPr lang="cs-CZ" sz="2400" dirty="0" smtClean="0"/>
              <a:t>způsobilost k právním jednáním (FO nebo PO)</a:t>
            </a:r>
          </a:p>
          <a:p>
            <a:pPr lvl="1"/>
            <a:r>
              <a:rPr lang="cs-CZ" sz="2400" dirty="0" smtClean="0"/>
              <a:t>bezúhonnost (osoba nesmí být pravomocně odsouzena pro úmyslný TČ spáchaný v souvislosti s podnikáním; prokazuje se výpisem z rejstříku </a:t>
            </a:r>
            <a:r>
              <a:rPr lang="cs-CZ" sz="2400" dirty="0" err="1" smtClean="0"/>
              <a:t>tr</a:t>
            </a:r>
            <a:r>
              <a:rPr lang="cs-CZ" sz="2400" dirty="0" smtClean="0"/>
              <a:t>.)</a:t>
            </a:r>
          </a:p>
          <a:p>
            <a:r>
              <a:rPr lang="cs-CZ" sz="2800" b="1" dirty="0" smtClean="0"/>
              <a:t>Zvláštní</a:t>
            </a:r>
          </a:p>
          <a:p>
            <a:pPr lvl="1"/>
            <a:r>
              <a:rPr lang="cs-CZ" sz="2400" dirty="0" smtClean="0"/>
              <a:t>odborná nebo jiná způsobilost, pokud ji </a:t>
            </a:r>
            <a:r>
              <a:rPr lang="cs-CZ" sz="2400" dirty="0" err="1" smtClean="0"/>
              <a:t>ZoŽP</a:t>
            </a:r>
            <a:r>
              <a:rPr lang="cs-CZ" sz="2400" dirty="0" smtClean="0"/>
              <a:t> nebo zvláštní předpisy vyžadují</a:t>
            </a:r>
          </a:p>
          <a:p>
            <a:r>
              <a:rPr lang="cs-CZ" sz="2800" b="1" dirty="0" smtClean="0"/>
              <a:t>&amp; Správní poplatek</a:t>
            </a:r>
          </a:p>
          <a:p>
            <a:pPr lvl="1"/>
            <a:r>
              <a:rPr lang="cs-CZ" sz="2400" dirty="0" smtClean="0"/>
              <a:t>1.000 Kč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 pro získání Ž oprávnění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 smtClean="0"/>
              <a:t>Odpovědný zástupce</a:t>
            </a:r>
          </a:p>
          <a:p>
            <a:pPr lvl="1">
              <a:buNone/>
            </a:pPr>
            <a:r>
              <a:rPr lang="cs-CZ" sz="2400" dirty="0" smtClean="0"/>
              <a:t>= osoba (smluvně) ustavená FO, která chce živnostensky podnikat, aby namísto ní splňovala zvláštní podmínky pro provozování živnosti (musí samozřejmě i obecné);</a:t>
            </a:r>
            <a:br>
              <a:rPr lang="cs-CZ" sz="2400" dirty="0" smtClean="0"/>
            </a:br>
            <a:r>
              <a:rPr lang="cs-CZ" sz="2400" dirty="0" smtClean="0"/>
              <a:t>může být ustavena i fakultativně</a:t>
            </a:r>
          </a:p>
          <a:p>
            <a:pPr lvl="1"/>
            <a:r>
              <a:rPr lang="cs-CZ" sz="2400" dirty="0" smtClean="0"/>
              <a:t>odpovídá za řádný provoz živnosti a za dodržování předpisů vztahujících sek živnostenskému oprávnění,</a:t>
            </a:r>
            <a:br>
              <a:rPr lang="cs-CZ" sz="2400" dirty="0" smtClean="0"/>
            </a:br>
            <a:r>
              <a:rPr lang="cs-CZ" sz="2400" dirty="0" smtClean="0"/>
              <a:t>podnikatelsky (navenek) však stále odpovídá podnikatel</a:t>
            </a:r>
          </a:p>
          <a:p>
            <a:pPr lvl="1"/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Překážky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89039"/>
          </a:xfrm>
        </p:spPr>
        <p:txBody>
          <a:bodyPr/>
          <a:lstStyle/>
          <a:p>
            <a:r>
              <a:rPr lang="cs-CZ" sz="2800" dirty="0" smtClean="0"/>
              <a:t>Prohlášení konkurzu</a:t>
            </a:r>
          </a:p>
          <a:p>
            <a:r>
              <a:rPr lang="cs-CZ" sz="2800" dirty="0" smtClean="0"/>
              <a:t>3 roky od zamítnutí </a:t>
            </a:r>
            <a:r>
              <a:rPr lang="cs-CZ" sz="2800" dirty="0" err="1" smtClean="0"/>
              <a:t>insolvenčního</a:t>
            </a:r>
            <a:r>
              <a:rPr lang="cs-CZ" sz="2800" dirty="0" smtClean="0"/>
              <a:t> návrhu proto, že majetek dlužníka nebude postačovat k úhradě nákladů </a:t>
            </a:r>
            <a:r>
              <a:rPr lang="cs-CZ" sz="2800" dirty="0" err="1" smtClean="0"/>
              <a:t>insolvenčního</a:t>
            </a:r>
            <a:r>
              <a:rPr lang="cs-CZ" sz="2800" dirty="0" smtClean="0"/>
              <a:t> řízení</a:t>
            </a:r>
          </a:p>
          <a:p>
            <a:r>
              <a:rPr lang="cs-CZ" sz="2800" dirty="0" smtClean="0"/>
              <a:t>Další omezení související insolvencí … § 8 odst. 3 a 4</a:t>
            </a:r>
          </a:p>
          <a:p>
            <a:r>
              <a:rPr lang="cs-CZ" sz="2800" dirty="0" smtClean="0"/>
              <a:t>Soudem nebo správním orgánem uložený trest nebo sankce zákazu činnosti týkající se provozování živnosti v oboru nebo příbuzném oboru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2286000" y="274638"/>
            <a:ext cx="6400800" cy="1143000"/>
          </a:xfrm>
        </p:spPr>
        <p:txBody>
          <a:bodyPr/>
          <a:lstStyle/>
          <a:p>
            <a:pPr algn="l" eaLnBrk="1" hangingPunct="1"/>
            <a:r>
              <a:rPr lang="cs-CZ" smtClean="0"/>
              <a:t>Obsah</a:t>
            </a:r>
            <a:endParaRPr lang="fr-CA" smtClean="0"/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2286000" y="1600200"/>
            <a:ext cx="6400800" cy="4525963"/>
          </a:xfrm>
        </p:spPr>
        <p:txBody>
          <a:bodyPr/>
          <a:lstStyle/>
          <a:p>
            <a:r>
              <a:rPr lang="cs-CZ" dirty="0" smtClean="0"/>
              <a:t>Pojem</a:t>
            </a:r>
          </a:p>
          <a:p>
            <a:r>
              <a:rPr lang="cs-CZ" dirty="0" smtClean="0"/>
              <a:t>Ústavní základy</a:t>
            </a:r>
          </a:p>
          <a:p>
            <a:r>
              <a:rPr lang="cs-CZ" dirty="0" smtClean="0"/>
              <a:t>Prameny právní úpravy</a:t>
            </a:r>
          </a:p>
          <a:p>
            <a:r>
              <a:rPr lang="cs-CZ" dirty="0" smtClean="0"/>
              <a:t>Základní pojmy a instituty</a:t>
            </a:r>
          </a:p>
          <a:p>
            <a:r>
              <a:rPr lang="cs-CZ" dirty="0" smtClean="0"/>
              <a:t>Orgány</a:t>
            </a:r>
          </a:p>
          <a:p>
            <a:r>
              <a:rPr lang="cs-CZ" dirty="0" smtClean="0"/>
              <a:t>Procesní postupy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Překážky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112568"/>
          </a:xfrm>
        </p:spPr>
        <p:txBody>
          <a:bodyPr/>
          <a:lstStyle/>
          <a:p>
            <a:pPr>
              <a:buNone/>
            </a:pPr>
            <a:r>
              <a:rPr lang="cs-CZ" sz="2800" b="1" dirty="0" smtClean="0"/>
              <a:t>Dále nemůže provozovat</a:t>
            </a:r>
          </a:p>
          <a:p>
            <a:r>
              <a:rPr lang="cs-CZ" sz="2400" dirty="0" smtClean="0"/>
              <a:t>(3 roky) FO či PO, které bylo </a:t>
            </a:r>
            <a:r>
              <a:rPr lang="cs-CZ" sz="2400" u="sng" dirty="0" smtClean="0"/>
              <a:t>zrušeno živnostenské </a:t>
            </a:r>
            <a:r>
              <a:rPr lang="cs-CZ" sz="2400" dirty="0" smtClean="0"/>
              <a:t>(dle § 58 odst. 2 a 3) oprávnění, protože</a:t>
            </a:r>
          </a:p>
          <a:p>
            <a:pPr lvl="1"/>
            <a:r>
              <a:rPr lang="cs-CZ" sz="2400" dirty="0" smtClean="0"/>
              <a:t>podnikatel závažným způsobem porušil nebo porušuje podmínky stanovené rozhodnutím o udělení koncese, </a:t>
            </a:r>
            <a:r>
              <a:rPr lang="cs-CZ" sz="2400" dirty="0" err="1" smtClean="0"/>
              <a:t>ŽivnZ</a:t>
            </a:r>
            <a:r>
              <a:rPr lang="cs-CZ" sz="2400" dirty="0" smtClean="0"/>
              <a:t> nebo zvláštními právními předpisy</a:t>
            </a:r>
          </a:p>
          <a:p>
            <a:pPr lvl="1"/>
            <a:r>
              <a:rPr lang="cs-CZ" sz="2400" dirty="0" smtClean="0"/>
              <a:t>podnikatel neplní závazky vůči státu v oblasti sociálního zabezpečení</a:t>
            </a:r>
          </a:p>
          <a:p>
            <a:pPr lvl="1"/>
            <a:r>
              <a:rPr lang="cs-CZ" sz="2400" dirty="0" smtClean="0"/>
              <a:t>podnikatel neprovozuje živnost po dobu delší než 4 roky (a nepřerušil)</a:t>
            </a:r>
          </a:p>
          <a:p>
            <a:pPr lvl="1"/>
            <a:r>
              <a:rPr lang="cs-CZ" sz="2400" dirty="0" smtClean="0"/>
              <a:t>(zvláštní lhůta) podnikatel - zahraniční fyzická osoba přestala splňovat podmínku povolení k pobytu v ČR, pakliže je oprávnění na tuto podmínku </a:t>
            </a:r>
            <a:r>
              <a:rPr lang="cs-CZ" sz="2400" dirty="0" smtClean="0"/>
              <a:t>vázáno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Překážky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112568"/>
          </a:xfrm>
        </p:spPr>
        <p:txBody>
          <a:bodyPr/>
          <a:lstStyle/>
          <a:p>
            <a:pPr>
              <a:buNone/>
            </a:pPr>
            <a:r>
              <a:rPr lang="cs-CZ" sz="2800" b="1" dirty="0" smtClean="0"/>
              <a:t>Dále nemůže provozovat</a:t>
            </a:r>
          </a:p>
          <a:p>
            <a:r>
              <a:rPr lang="cs-CZ" sz="2800" dirty="0" smtClean="0"/>
              <a:t>PO</a:t>
            </a:r>
            <a:r>
              <a:rPr lang="cs-CZ" sz="2800" dirty="0" smtClean="0"/>
              <a:t>, členem jejíhož statutárního orgánu je FO nebo PO, které bylo z uvedených důvodů zrušeno </a:t>
            </a:r>
            <a:r>
              <a:rPr lang="cs-CZ" sz="2800" dirty="0" smtClean="0"/>
              <a:t>živnostenské </a:t>
            </a:r>
            <a:r>
              <a:rPr lang="cs-CZ" sz="2800" dirty="0" smtClean="0"/>
              <a:t>oprávnění (ledaže prokážou vynaložení veškerého úsilí)</a:t>
            </a:r>
          </a:p>
          <a:p>
            <a:r>
              <a:rPr lang="cs-CZ" sz="2800" dirty="0" smtClean="0"/>
              <a:t>PO, členem jejíhož statutárního orgánu je FO nebo PO, která byla členem statutárního orgánu v době, kdy nastaly nebo trvaly skutečnosti, které vedly ke zrušení živnostenského oprávnění z uvedených důvodů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Živnost volná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256584"/>
          </a:xfrm>
        </p:spPr>
        <p:txBody>
          <a:bodyPr numCol="1"/>
          <a:lstStyle/>
          <a:p>
            <a:pPr marL="0" indent="0">
              <a:buNone/>
            </a:pPr>
            <a:r>
              <a:rPr lang="cs-CZ" sz="2400" dirty="0" smtClean="0"/>
              <a:t>Předmět podnikání </a:t>
            </a:r>
            <a:r>
              <a:rPr lang="cs-CZ" sz="2400" b="1" dirty="0" smtClean="0"/>
              <a:t>Výroba</a:t>
            </a:r>
            <a:r>
              <a:rPr lang="cs-CZ" sz="2400" b="1" dirty="0" smtClean="0"/>
              <a:t>, obchod a služby neuvedené v přílohách 1 až </a:t>
            </a:r>
            <a:r>
              <a:rPr lang="cs-CZ" sz="2400" b="1" dirty="0" smtClean="0"/>
              <a:t>3 živnostenského zákona</a:t>
            </a:r>
            <a:r>
              <a:rPr lang="cs-CZ" sz="2000" dirty="0" smtClean="0"/>
              <a:t>, např.</a:t>
            </a:r>
          </a:p>
          <a:p>
            <a:pPr marL="0" indent="0">
              <a:buNone/>
            </a:pPr>
            <a:r>
              <a:rPr lang="cs-CZ" sz="2000" dirty="0" smtClean="0"/>
              <a:t>8</a:t>
            </a:r>
            <a:r>
              <a:rPr lang="cs-CZ" sz="2000" dirty="0" smtClean="0"/>
              <a:t>. Pěstitelské pálení</a:t>
            </a:r>
          </a:p>
          <a:p>
            <a:pPr marL="0" indent="0">
              <a:buNone/>
            </a:pPr>
            <a:r>
              <a:rPr lang="cs-CZ" sz="2000" dirty="0" smtClean="0"/>
              <a:t>47</a:t>
            </a:r>
            <a:r>
              <a:rPr lang="cs-CZ" sz="2000" dirty="0" smtClean="0"/>
              <a:t>. Zprostředkování obchodu a služeb</a:t>
            </a:r>
          </a:p>
          <a:p>
            <a:pPr marL="0" indent="0">
              <a:buNone/>
            </a:pPr>
            <a:r>
              <a:rPr lang="cs-CZ" sz="2000" dirty="0" smtClean="0"/>
              <a:t>55</a:t>
            </a:r>
            <a:r>
              <a:rPr lang="cs-CZ" sz="2000" dirty="0" smtClean="0"/>
              <a:t>. Ubytovací </a:t>
            </a:r>
            <a:r>
              <a:rPr lang="cs-CZ" sz="2000" dirty="0" smtClean="0"/>
              <a:t>služby</a:t>
            </a:r>
          </a:p>
          <a:p>
            <a:pPr marL="0" indent="0">
              <a:buNone/>
            </a:pPr>
            <a:r>
              <a:rPr lang="cs-CZ" sz="2000" dirty="0" smtClean="0"/>
              <a:t>68. Fotografické služby</a:t>
            </a:r>
          </a:p>
          <a:p>
            <a:pPr marL="0" indent="0">
              <a:buNone/>
            </a:pPr>
            <a:r>
              <a:rPr lang="cs-CZ" sz="2000" dirty="0" smtClean="0"/>
              <a:t>69</a:t>
            </a:r>
            <a:r>
              <a:rPr lang="cs-CZ" sz="2000" dirty="0" smtClean="0"/>
              <a:t>. Překladatelská a tlumočnická činnost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73</a:t>
            </a:r>
            <a:r>
              <a:rPr lang="cs-CZ" sz="2000" dirty="0" smtClean="0"/>
              <a:t>. Provozování kulturních, kulturně-vzdělávacích a zábavních zařízení, pořádání kulturních produkcí, zábav, výstav, veletrhů, přehlídek, prodejních a obdobných akcí</a:t>
            </a:r>
          </a:p>
          <a:p>
            <a:pPr marL="0" indent="0">
              <a:buNone/>
            </a:pPr>
            <a:r>
              <a:rPr lang="cs-CZ" sz="2000" dirty="0" smtClean="0"/>
              <a:t>74</a:t>
            </a:r>
            <a:r>
              <a:rPr lang="cs-CZ" sz="2000" dirty="0" smtClean="0"/>
              <a:t>. Provozování tělovýchovných a sportovních zařízení a organizování sportovní </a:t>
            </a:r>
            <a:r>
              <a:rPr lang="cs-CZ" sz="2000" dirty="0" smtClean="0"/>
              <a:t>činnosti</a:t>
            </a:r>
          </a:p>
          <a:p>
            <a:pPr marL="0" indent="0">
              <a:buNone/>
            </a:pPr>
            <a:r>
              <a:rPr lang="cs-CZ" sz="2000" dirty="0" smtClean="0"/>
              <a:t>80</a:t>
            </a:r>
            <a:r>
              <a:rPr lang="cs-CZ" sz="2000" dirty="0" smtClean="0"/>
              <a:t>. Výroba, obchod a služby jinde nezařazené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80928"/>
            <a:ext cx="8229600" cy="1143000"/>
          </a:xfrm>
        </p:spPr>
        <p:txBody>
          <a:bodyPr/>
          <a:lstStyle/>
          <a:p>
            <a:r>
              <a:rPr lang="cs-CZ" dirty="0" smtClean="0">
                <a:latin typeface="+mn-lt"/>
              </a:rPr>
              <a:t>Výroba,   obchod   a   služby jinde nezařazené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808"/>
          </a:xfrm>
        </p:spPr>
        <p:txBody>
          <a:bodyPr/>
          <a:lstStyle/>
          <a:p>
            <a:pPr>
              <a:buNone/>
            </a:pPr>
            <a:r>
              <a:rPr lang="cs-CZ" sz="2400" dirty="0" smtClean="0"/>
              <a:t>Výroba    ovocných   destilátů   pro   pěstitele   ovoce   v   pěstitelských pálenicích.</a:t>
            </a:r>
          </a:p>
        </p:txBody>
      </p:sp>
      <p:sp>
        <p:nvSpPr>
          <p:cNvPr id="4" name="Obdélník 3"/>
          <p:cNvSpPr/>
          <p:nvPr/>
        </p:nvSpPr>
        <p:spPr>
          <a:xfrm>
            <a:off x="539552" y="4221088"/>
            <a:ext cx="81369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400" dirty="0" smtClean="0">
                <a:latin typeface="+mn-lt"/>
              </a:rPr>
              <a:t>Výroba,    obchod    a   služby   v   oblastech,   které   nejsou předmětem jinde   nezařazené   živností    koncesovaných,   vázaných   a   řemeslných,   ani    nespadají    pod  jinou      činnost      uvedenou     v     příloze     č.      4      k      zákonu  č.    455/1991    Sb.,   o   živnostenském   podnikání   (živnostenský    zákon), ve   znění   pozdějších   předpisů.</a:t>
            </a:r>
            <a:endParaRPr lang="cs-CZ" sz="2400" dirty="0">
              <a:latin typeface="+mn-lt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Pěstitelské pálení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Živnosti   řemeslné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112568"/>
          </a:xfrm>
        </p:spPr>
        <p:txBody>
          <a:bodyPr numCol="3"/>
          <a:lstStyle/>
          <a:p>
            <a:pPr marL="95250" indent="-95250">
              <a:buNone/>
            </a:pPr>
            <a:r>
              <a:rPr lang="cs-CZ" sz="1600" dirty="0" smtClean="0"/>
              <a:t>Řeznictví   a   uzenářství </a:t>
            </a:r>
          </a:p>
          <a:p>
            <a:pPr marL="95250" indent="-95250">
              <a:buNone/>
            </a:pPr>
            <a:r>
              <a:rPr lang="cs-CZ" sz="1600" dirty="0" smtClean="0"/>
              <a:t>Mlékárenství </a:t>
            </a:r>
          </a:p>
          <a:p>
            <a:pPr marL="95250" indent="-95250">
              <a:buNone/>
            </a:pPr>
            <a:r>
              <a:rPr lang="cs-CZ" sz="1600" dirty="0" smtClean="0"/>
              <a:t>Mlynářství</a:t>
            </a:r>
          </a:p>
          <a:p>
            <a:pPr marL="95250" indent="-95250">
              <a:buNone/>
            </a:pPr>
            <a:r>
              <a:rPr lang="cs-CZ" sz="1600" dirty="0" smtClean="0"/>
              <a:t>Pekařství,   cukrářství</a:t>
            </a:r>
          </a:p>
          <a:p>
            <a:pPr marL="95250" indent="-95250">
              <a:buNone/>
            </a:pPr>
            <a:r>
              <a:rPr lang="cs-CZ" sz="1600" dirty="0" smtClean="0"/>
              <a:t>Pivovarnictví   a   sladovnictví </a:t>
            </a:r>
          </a:p>
          <a:p>
            <a:pPr marL="95250" indent="-95250">
              <a:buNone/>
            </a:pPr>
            <a:r>
              <a:rPr lang="cs-CZ" sz="1600" dirty="0" smtClean="0"/>
              <a:t>Zpracování   kůží   a   kožešin </a:t>
            </a:r>
          </a:p>
          <a:p>
            <a:pPr marL="95250" indent="-95250">
              <a:buNone/>
            </a:pPr>
            <a:r>
              <a:rPr lang="cs-CZ" sz="1600" dirty="0" smtClean="0"/>
              <a:t>Aplikace,   výroba   a   opravy   ortopedické   obuvi</a:t>
            </a:r>
          </a:p>
          <a:p>
            <a:pPr marL="95250" indent="-95250">
              <a:buNone/>
            </a:pPr>
            <a:r>
              <a:rPr lang="cs-CZ" sz="1600" dirty="0" smtClean="0"/>
              <a:t>Broušení   a   leptání   skla</a:t>
            </a:r>
          </a:p>
          <a:p>
            <a:pPr marL="95250" indent="-95250">
              <a:buNone/>
            </a:pPr>
            <a:r>
              <a:rPr lang="cs-CZ" sz="1600" dirty="0" smtClean="0"/>
              <a:t>Zpracování   gumárenských   směsí</a:t>
            </a:r>
          </a:p>
          <a:p>
            <a:pPr marL="95250" indent="-95250">
              <a:buNone/>
            </a:pPr>
            <a:r>
              <a:rPr lang="cs-CZ" sz="1600" dirty="0" smtClean="0"/>
              <a:t>Zpracování   kamene </a:t>
            </a:r>
          </a:p>
          <a:p>
            <a:pPr marL="95250" indent="-95250">
              <a:buNone/>
            </a:pPr>
            <a:r>
              <a:rPr lang="cs-CZ" sz="1600" dirty="0" smtClean="0"/>
              <a:t>Slévárenství,   modelářství</a:t>
            </a:r>
          </a:p>
          <a:p>
            <a:pPr marL="95250" indent="-95250">
              <a:buNone/>
            </a:pPr>
            <a:r>
              <a:rPr lang="cs-CZ" sz="1600" dirty="0" smtClean="0"/>
              <a:t>Kovářství,   podkovářství </a:t>
            </a:r>
          </a:p>
          <a:p>
            <a:pPr marL="95250" indent="-95250">
              <a:buNone/>
            </a:pPr>
            <a:r>
              <a:rPr lang="cs-CZ" sz="1600" dirty="0" err="1" smtClean="0"/>
              <a:t>Obráběčství</a:t>
            </a:r>
            <a:r>
              <a:rPr lang="cs-CZ" sz="1600" dirty="0" smtClean="0"/>
              <a:t> </a:t>
            </a:r>
          </a:p>
          <a:p>
            <a:pPr marL="95250" indent="-95250">
              <a:buNone/>
            </a:pPr>
            <a:r>
              <a:rPr lang="cs-CZ" sz="1600" dirty="0" smtClean="0"/>
              <a:t>Zámečnictví,   </a:t>
            </a:r>
            <a:r>
              <a:rPr lang="cs-CZ" sz="1600" dirty="0" err="1" smtClean="0"/>
              <a:t>nástrojářství</a:t>
            </a:r>
            <a:endParaRPr lang="cs-CZ" sz="1600" dirty="0" smtClean="0"/>
          </a:p>
          <a:p>
            <a:pPr marL="95250" indent="-95250">
              <a:buNone/>
            </a:pPr>
            <a:r>
              <a:rPr lang="cs-CZ" sz="1600" dirty="0" smtClean="0"/>
              <a:t>Galvanizérství,   </a:t>
            </a:r>
            <a:r>
              <a:rPr lang="cs-CZ" sz="1600" dirty="0" err="1" smtClean="0"/>
              <a:t>smaltérství</a:t>
            </a:r>
            <a:endParaRPr lang="cs-CZ" sz="1600" dirty="0" smtClean="0"/>
          </a:p>
          <a:p>
            <a:pPr marL="95250" indent="-95250">
              <a:buNone/>
            </a:pPr>
            <a:r>
              <a:rPr lang="cs-CZ" sz="1600" dirty="0" smtClean="0"/>
              <a:t>Výroba,  instalace,  opravy   el.   strojů  a přístrojů, el. a telekomunikačních  zařízení</a:t>
            </a:r>
          </a:p>
          <a:p>
            <a:pPr marL="95250" indent="-95250">
              <a:buNone/>
            </a:pPr>
            <a:r>
              <a:rPr lang="cs-CZ" sz="1600" dirty="0" smtClean="0"/>
              <a:t>Hodinářství </a:t>
            </a:r>
          </a:p>
          <a:p>
            <a:pPr marL="95250" indent="-95250">
              <a:buNone/>
            </a:pPr>
            <a:r>
              <a:rPr lang="cs-CZ" sz="1600" dirty="0" smtClean="0"/>
              <a:t>  Zlatnictví   a   klenotnictví</a:t>
            </a:r>
          </a:p>
          <a:p>
            <a:pPr marL="95250" indent="-95250">
              <a:buNone/>
            </a:pPr>
            <a:r>
              <a:rPr lang="cs-CZ" sz="1600" dirty="0" smtClean="0"/>
              <a:t>Truhlářství,  </a:t>
            </a:r>
            <a:r>
              <a:rPr lang="cs-CZ" sz="1600" dirty="0" err="1" smtClean="0"/>
              <a:t>podlahářství</a:t>
            </a:r>
            <a:endParaRPr lang="cs-CZ" sz="1600" dirty="0" smtClean="0"/>
          </a:p>
          <a:p>
            <a:pPr marL="95250" indent="-95250">
              <a:buNone/>
            </a:pPr>
            <a:r>
              <a:rPr lang="cs-CZ" sz="1600" dirty="0" smtClean="0"/>
              <a:t>Výroba  a  opravy </a:t>
            </a:r>
            <a:r>
              <a:rPr lang="cs-CZ" sz="1600" dirty="0" err="1" smtClean="0"/>
              <a:t>hud</a:t>
            </a:r>
            <a:r>
              <a:rPr lang="cs-CZ" sz="1600" dirty="0" smtClean="0"/>
              <a:t>.  nástrojů </a:t>
            </a:r>
          </a:p>
          <a:p>
            <a:pPr marL="95250" indent="-95250">
              <a:buNone/>
            </a:pPr>
            <a:r>
              <a:rPr lang="cs-CZ" sz="1600" dirty="0" smtClean="0"/>
              <a:t>Opravy   ostatních   dopravních   prostředků   a  pracovních  strojů</a:t>
            </a:r>
          </a:p>
          <a:p>
            <a:pPr marL="95250" indent="-95250">
              <a:buNone/>
            </a:pPr>
            <a:r>
              <a:rPr lang="cs-CZ" sz="1600" dirty="0" smtClean="0"/>
              <a:t>Zednictví </a:t>
            </a:r>
          </a:p>
          <a:p>
            <a:pPr marL="95250" indent="-95250">
              <a:buNone/>
            </a:pPr>
            <a:r>
              <a:rPr lang="cs-CZ" sz="1600" dirty="0" smtClean="0"/>
              <a:t>  Montáž,   opravy,   revize   a   zkoušky   elektrických   zařízení</a:t>
            </a:r>
          </a:p>
          <a:p>
            <a:pPr marL="95250" indent="-95250">
              <a:buNone/>
            </a:pPr>
            <a:r>
              <a:rPr lang="cs-CZ" sz="1600" dirty="0" smtClean="0"/>
              <a:t> Montáž,   opravy   a   rekonstrukce   chladicích   zařízení   a   tepelných   čerpadel</a:t>
            </a:r>
          </a:p>
          <a:p>
            <a:pPr marL="95250" indent="-95250">
              <a:buNone/>
            </a:pPr>
            <a:r>
              <a:rPr lang="cs-CZ" sz="1600" dirty="0" smtClean="0"/>
              <a:t> </a:t>
            </a:r>
            <a:r>
              <a:rPr lang="cs-CZ" sz="1600" dirty="0" err="1" smtClean="0"/>
              <a:t>Vodoinstalatérství</a:t>
            </a:r>
            <a:r>
              <a:rPr lang="cs-CZ" sz="1600" dirty="0" smtClean="0"/>
              <a:t>,   topenářství</a:t>
            </a:r>
          </a:p>
          <a:p>
            <a:pPr marL="95250" indent="-95250">
              <a:buNone/>
            </a:pPr>
            <a:r>
              <a:rPr lang="cs-CZ" sz="1600" dirty="0" smtClean="0"/>
              <a:t> Montáž,  opravy, revize a zkoušky   plyn. </a:t>
            </a:r>
            <a:r>
              <a:rPr lang="cs-CZ" sz="1600" dirty="0" err="1" smtClean="0"/>
              <a:t>zaříz</a:t>
            </a:r>
            <a:r>
              <a:rPr lang="cs-CZ" sz="1600" dirty="0" smtClean="0"/>
              <a:t>. a plnění nádob plyny</a:t>
            </a:r>
          </a:p>
          <a:p>
            <a:pPr marL="95250" indent="-95250">
              <a:buNone/>
            </a:pPr>
            <a:r>
              <a:rPr lang="cs-CZ" sz="1600" dirty="0" smtClean="0"/>
              <a:t> Montáž,   opravy,   revize   a   zkoušky   tlakových   zařízení   a   nádob   na   plyny</a:t>
            </a:r>
          </a:p>
          <a:p>
            <a:pPr marL="95250" indent="-95250">
              <a:buNone/>
            </a:pPr>
            <a:r>
              <a:rPr lang="cs-CZ" sz="1600" dirty="0" smtClean="0"/>
              <a:t>Montáž,   opravy,   revize   a   zkoušky   zdvihacích   zařízení</a:t>
            </a:r>
          </a:p>
          <a:p>
            <a:pPr marL="95250" indent="-95250">
              <a:buNone/>
            </a:pPr>
            <a:r>
              <a:rPr lang="cs-CZ" sz="1600" dirty="0" smtClean="0"/>
              <a:t>Izolatérství </a:t>
            </a:r>
          </a:p>
          <a:p>
            <a:pPr marL="95250" indent="-95250">
              <a:buNone/>
            </a:pPr>
            <a:r>
              <a:rPr lang="cs-CZ" sz="1600" dirty="0" smtClean="0"/>
              <a:t>Malířství,  lakýrnictví, natěračství</a:t>
            </a:r>
          </a:p>
          <a:p>
            <a:pPr marL="95250" indent="-95250">
              <a:buNone/>
            </a:pPr>
            <a:r>
              <a:rPr lang="cs-CZ" sz="1600" dirty="0" smtClean="0"/>
              <a:t>Pokrývačství,   tesařství</a:t>
            </a:r>
          </a:p>
          <a:p>
            <a:pPr marL="95250" indent="-95250">
              <a:buNone/>
            </a:pPr>
            <a:r>
              <a:rPr lang="cs-CZ" sz="1600" dirty="0" smtClean="0"/>
              <a:t>Klempířství   a   oprava   karoserií</a:t>
            </a:r>
          </a:p>
          <a:p>
            <a:pPr marL="95250" indent="-95250">
              <a:buNone/>
            </a:pPr>
            <a:r>
              <a:rPr lang="cs-CZ" sz="1600" dirty="0" smtClean="0"/>
              <a:t>Kamnářství </a:t>
            </a:r>
          </a:p>
          <a:p>
            <a:pPr marL="95250" indent="-95250">
              <a:buNone/>
            </a:pPr>
            <a:r>
              <a:rPr lang="cs-CZ" sz="1600" dirty="0" smtClean="0"/>
              <a:t>Opravy   silničních   vozidel</a:t>
            </a:r>
          </a:p>
          <a:p>
            <a:pPr marL="95250" indent="-95250">
              <a:buNone/>
            </a:pPr>
            <a:r>
              <a:rPr lang="cs-CZ" sz="1600" dirty="0" smtClean="0"/>
              <a:t>Holičství,   kadeřnictví</a:t>
            </a:r>
          </a:p>
          <a:p>
            <a:pPr marL="95250" indent="-95250">
              <a:buNone/>
            </a:pPr>
            <a:r>
              <a:rPr lang="cs-CZ" sz="1600" dirty="0" smtClean="0"/>
              <a:t>Barvení  a chemická  úprava textilií</a:t>
            </a:r>
          </a:p>
          <a:p>
            <a:pPr marL="95250" indent="-95250">
              <a:buNone/>
            </a:pPr>
            <a:r>
              <a:rPr lang="cs-CZ" sz="1600" dirty="0" smtClean="0"/>
              <a:t> Čištění  a  praní   textilu   a   oděvů</a:t>
            </a:r>
          </a:p>
          <a:p>
            <a:pPr marL="95250" indent="-95250">
              <a:buNone/>
            </a:pPr>
            <a:r>
              <a:rPr lang="cs-CZ" sz="1600" dirty="0" smtClean="0"/>
              <a:t>Kominictví </a:t>
            </a:r>
          </a:p>
          <a:p>
            <a:pPr marL="95250" indent="-95250">
              <a:buNone/>
            </a:pPr>
            <a:r>
              <a:rPr lang="cs-CZ" sz="1600" dirty="0" smtClean="0"/>
              <a:t> Hostinská   činnost</a:t>
            </a:r>
          </a:p>
          <a:p>
            <a:pPr marL="95250" indent="-95250">
              <a:buNone/>
            </a:pPr>
            <a:r>
              <a:rPr lang="cs-CZ" sz="1600" dirty="0" smtClean="0"/>
              <a:t> Kosmetické   služby </a:t>
            </a:r>
          </a:p>
          <a:p>
            <a:pPr marL="95250" indent="-95250">
              <a:buNone/>
            </a:pPr>
            <a:r>
              <a:rPr lang="cs-CZ" sz="1600" dirty="0" smtClean="0"/>
              <a:t> Pedikúra,   manikúra</a:t>
            </a:r>
            <a:endParaRPr lang="cs-CZ" sz="15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Hostinská   činnost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 smtClean="0"/>
              <a:t>Činnosti   spočívající    v    přípravě    a    prodeji     pokrmů    a    nápojů   k bezprostřední   spotřebě   v   provozovně,   v   níž    jsou prodávány.</a:t>
            </a:r>
          </a:p>
          <a:p>
            <a:pPr>
              <a:buNone/>
            </a:pPr>
            <a:r>
              <a:rPr lang="cs-CZ" sz="2000" dirty="0" smtClean="0"/>
              <a:t>                      </a:t>
            </a:r>
            <a:r>
              <a:rPr lang="cs-CZ" sz="1900" dirty="0" smtClean="0"/>
              <a:t>V    rámci    živnosti    je    možno   poskytovat    ubytování    ve</a:t>
            </a:r>
          </a:p>
          <a:p>
            <a:pPr>
              <a:buNone/>
            </a:pPr>
            <a:r>
              <a:rPr lang="cs-CZ" sz="1900" dirty="0" smtClean="0"/>
              <a:t>                      všech    ubytovacích   zařízeních   (například   hotel,   motel,   kemp,</a:t>
            </a:r>
          </a:p>
          <a:p>
            <a:pPr>
              <a:buNone/>
            </a:pPr>
            <a:r>
              <a:rPr lang="cs-CZ" sz="1900" dirty="0" smtClean="0"/>
              <a:t>                      ubytovna)    a    v    bytových   domech,   rodinných   domech   nebo ve</a:t>
            </a:r>
          </a:p>
          <a:p>
            <a:pPr>
              <a:buNone/>
            </a:pPr>
            <a:r>
              <a:rPr lang="cs-CZ" sz="1900" dirty="0" smtClean="0"/>
              <a:t>                      stavbách    pro    rodinnou    rekreaci.   Pokud    zůstane    zachována</a:t>
            </a:r>
          </a:p>
          <a:p>
            <a:pPr>
              <a:buNone/>
            </a:pPr>
            <a:r>
              <a:rPr lang="cs-CZ" sz="1900" dirty="0" smtClean="0"/>
              <a:t>                      povaha     živnosti,    lze    provádět    prodej    pomocí     automatů</a:t>
            </a:r>
          </a:p>
          <a:p>
            <a:pPr>
              <a:buNone/>
            </a:pPr>
            <a:r>
              <a:rPr lang="cs-CZ" sz="1900" dirty="0" smtClean="0"/>
              <a:t>                      (nápojové,     občerstvovací),    doplňkový    prodej     (například</a:t>
            </a:r>
          </a:p>
          <a:p>
            <a:pPr>
              <a:buNone/>
            </a:pPr>
            <a:r>
              <a:rPr lang="cs-CZ" sz="1900" dirty="0" smtClean="0"/>
              <a:t>                      tabákové    výrobky,   upomínkové   předměty,   základní    hygienické</a:t>
            </a:r>
          </a:p>
          <a:p>
            <a:pPr>
              <a:buNone/>
            </a:pPr>
            <a:r>
              <a:rPr lang="cs-CZ" sz="1900" dirty="0" smtClean="0"/>
              <a:t>                      potřeby),    prodej    pokrmů    a   nápojů    přes    ulici,    půjčování</a:t>
            </a:r>
          </a:p>
          <a:p>
            <a:pPr>
              <a:buNone/>
            </a:pPr>
            <a:r>
              <a:rPr lang="cs-CZ" sz="1900" dirty="0" smtClean="0"/>
              <a:t>                      novin    a    časopisů,    půjčování    stolních    společenských    her</a:t>
            </a:r>
          </a:p>
          <a:p>
            <a:pPr>
              <a:buNone/>
            </a:pPr>
            <a:r>
              <a:rPr lang="cs-CZ" sz="1900" dirty="0" smtClean="0"/>
              <a:t>                      (například     karty,    šachy),    provozování     her     (například</a:t>
            </a:r>
          </a:p>
          <a:p>
            <a:pPr>
              <a:buNone/>
            </a:pPr>
            <a:r>
              <a:rPr lang="cs-CZ" sz="1900" dirty="0" smtClean="0"/>
              <a:t>                      kulečník,   bowling).</a:t>
            </a:r>
            <a:endParaRPr lang="cs-CZ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Hostinská   činnost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 smtClean="0"/>
              <a:t>Činnosti   spočívající    v    přípravě    a    prodeji     pokrmů    a    nápojů   k bezprostřední   spotřebě   v   provozovně,   v   níž    jsou prodávány.</a:t>
            </a:r>
          </a:p>
          <a:p>
            <a:pPr>
              <a:buNone/>
            </a:pPr>
            <a:r>
              <a:rPr lang="cs-CZ" sz="2000" dirty="0" smtClean="0"/>
              <a:t>                      </a:t>
            </a:r>
            <a:r>
              <a:rPr lang="cs-CZ" sz="1900" dirty="0" smtClean="0"/>
              <a:t>V    rámci    živnosti    je    možno   poskytovat    ubytování    ve</a:t>
            </a:r>
          </a:p>
          <a:p>
            <a:pPr>
              <a:buNone/>
            </a:pPr>
            <a:r>
              <a:rPr lang="cs-CZ" sz="1900" dirty="0" smtClean="0"/>
              <a:t>                      všech    ubytovacích   zařízeních   (například   hotel,   motel,   kemp,</a:t>
            </a:r>
          </a:p>
          <a:p>
            <a:pPr>
              <a:buNone/>
            </a:pPr>
            <a:r>
              <a:rPr lang="cs-CZ" sz="1900" dirty="0" smtClean="0"/>
              <a:t>                      ubytovna)    a    v    bytových   domech,   rodinných   domech   nebo ve</a:t>
            </a:r>
          </a:p>
          <a:p>
            <a:pPr>
              <a:buNone/>
            </a:pPr>
            <a:r>
              <a:rPr lang="cs-CZ" sz="1900" dirty="0" smtClean="0"/>
              <a:t>                      stavbách    pro    rodinnou    rekreaci.   Pokud    zůstane    zachována</a:t>
            </a:r>
          </a:p>
          <a:p>
            <a:pPr>
              <a:buNone/>
            </a:pPr>
            <a:r>
              <a:rPr lang="cs-CZ" sz="1900" dirty="0" smtClean="0"/>
              <a:t>                      povaha     živnosti,    lze    provádět    prodej    pomocí     automatů</a:t>
            </a:r>
          </a:p>
          <a:p>
            <a:pPr>
              <a:buNone/>
            </a:pPr>
            <a:r>
              <a:rPr lang="cs-CZ" sz="1900" dirty="0" smtClean="0"/>
              <a:t>                      (nápojové,     občerstvovací),    doplňkový    prodej     (například</a:t>
            </a:r>
          </a:p>
          <a:p>
            <a:pPr>
              <a:buNone/>
            </a:pPr>
            <a:r>
              <a:rPr lang="cs-CZ" sz="1900" dirty="0" smtClean="0"/>
              <a:t>                      tabákové    výrobky,   upomínkové   předměty,   základní    hygienické</a:t>
            </a:r>
          </a:p>
          <a:p>
            <a:pPr>
              <a:buNone/>
            </a:pPr>
            <a:r>
              <a:rPr lang="cs-CZ" sz="1900" dirty="0" smtClean="0"/>
              <a:t>                      potřeby),    prodej    pokrmů    a   nápojů    přes    ulici,    půjčování</a:t>
            </a:r>
          </a:p>
          <a:p>
            <a:pPr>
              <a:buNone/>
            </a:pPr>
            <a:r>
              <a:rPr lang="cs-CZ" sz="1900" dirty="0" smtClean="0"/>
              <a:t>                      novin    a    časopisů,    půjčování    stolních    společenských    her</a:t>
            </a:r>
          </a:p>
          <a:p>
            <a:pPr>
              <a:buNone/>
            </a:pPr>
            <a:r>
              <a:rPr lang="cs-CZ" sz="1900" dirty="0" smtClean="0"/>
              <a:t>                      (například     karty,    šachy),    provozování     her     (například</a:t>
            </a:r>
          </a:p>
          <a:p>
            <a:pPr>
              <a:buNone/>
            </a:pPr>
            <a:r>
              <a:rPr lang="cs-CZ" sz="1900" dirty="0" smtClean="0"/>
              <a:t>                      kulečník,   bowling).</a:t>
            </a:r>
            <a:endParaRPr lang="cs-CZ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Živnosti vázané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5069160"/>
          </a:xfrm>
        </p:spPr>
        <p:txBody>
          <a:bodyPr numCol="2"/>
          <a:lstStyle/>
          <a:p>
            <a:pPr marL="95250" indent="-95250">
              <a:buNone/>
            </a:pPr>
            <a:r>
              <a:rPr lang="cs-CZ" sz="1700" dirty="0" smtClean="0"/>
              <a:t>Diagnostická,   zkušební   a   poradenská  činnost   v   ochraně   rostlin  a   ošetřování   rostlin,   rostlinných   produktů,   objektů   a   půdy   proti   škodlivým  organismům   přípravky   na   ochranu   rostlin   nebo   biocidními   přípravky </a:t>
            </a:r>
          </a:p>
          <a:p>
            <a:pPr marL="95250" indent="-95250">
              <a:buNone/>
            </a:pPr>
            <a:r>
              <a:rPr lang="cs-CZ" sz="1700" dirty="0" smtClean="0"/>
              <a:t> Geologické   práce</a:t>
            </a:r>
          </a:p>
          <a:p>
            <a:pPr marL="95250" indent="-95250">
              <a:buNone/>
            </a:pPr>
            <a:r>
              <a:rPr lang="cs-CZ" sz="1700" dirty="0" smtClean="0"/>
              <a:t> Zpracování   tabáku   a   výroba   tabákových   výrobků </a:t>
            </a:r>
          </a:p>
          <a:p>
            <a:pPr marL="95250" indent="-95250">
              <a:buNone/>
            </a:pPr>
            <a:r>
              <a:rPr lang="cs-CZ" sz="1700" dirty="0" smtClean="0"/>
              <a:t> Výroba   a   zpracování   paliv   a   maziv</a:t>
            </a:r>
          </a:p>
          <a:p>
            <a:pPr marL="95250" indent="-95250">
              <a:buNone/>
            </a:pPr>
            <a:r>
              <a:rPr lang="cs-CZ" sz="1700" dirty="0" smtClean="0"/>
              <a:t> Výroba nebezpečných </a:t>
            </a:r>
            <a:r>
              <a:rPr lang="cs-CZ" sz="1700" dirty="0" err="1" smtClean="0"/>
              <a:t>chem</a:t>
            </a:r>
            <a:r>
              <a:rPr lang="cs-CZ" sz="1700" dirty="0" smtClean="0"/>
              <a:t>. látek   a   </a:t>
            </a:r>
            <a:r>
              <a:rPr lang="cs-CZ" sz="1700" dirty="0" err="1" smtClean="0"/>
              <a:t>nebezp</a:t>
            </a:r>
            <a:r>
              <a:rPr lang="cs-CZ" sz="1700" dirty="0" smtClean="0"/>
              <a:t>.   chemických  přípravků   a   prodej   chemických   látek   a   chemických  přípravků klasifikovaných   jako   vysoce   toxické   a   toxické</a:t>
            </a:r>
          </a:p>
          <a:p>
            <a:pPr marL="95250" indent="-95250">
              <a:buNone/>
            </a:pPr>
            <a:r>
              <a:rPr lang="cs-CZ" sz="1700" dirty="0" smtClean="0"/>
              <a:t>...</a:t>
            </a:r>
          </a:p>
          <a:p>
            <a:pPr marL="95250" indent="-95250">
              <a:buNone/>
            </a:pPr>
            <a:r>
              <a:rPr lang="cs-CZ" sz="1700" dirty="0" smtClean="0"/>
              <a:t> Oční   optika </a:t>
            </a:r>
          </a:p>
          <a:p>
            <a:pPr marL="95250" indent="-95250">
              <a:buNone/>
            </a:pPr>
            <a:r>
              <a:rPr lang="cs-CZ" sz="1700" dirty="0" smtClean="0"/>
              <a:t> Podnikání   v   oblasti   nakládání   s nebezpečnými   odpady</a:t>
            </a:r>
          </a:p>
          <a:p>
            <a:pPr marL="95250" indent="-95250">
              <a:buNone/>
            </a:pPr>
            <a:r>
              <a:rPr lang="cs-CZ" sz="1700" dirty="0" smtClean="0"/>
              <a:t> Projektová   činnost   ve   výstavbě</a:t>
            </a:r>
          </a:p>
          <a:p>
            <a:pPr marL="95250" indent="-95250">
              <a:buNone/>
            </a:pPr>
            <a:r>
              <a:rPr lang="cs-CZ" sz="1700" dirty="0" smtClean="0"/>
              <a:t> Provádění   staveb,  jejich změn a odstraňování</a:t>
            </a:r>
          </a:p>
          <a:p>
            <a:pPr marL="95250" indent="-95250">
              <a:buNone/>
            </a:pPr>
            <a:r>
              <a:rPr lang="cs-CZ" sz="1700" dirty="0" smtClean="0"/>
              <a:t> Nákup   a   prodej   kulturních   památek   nebo   předmětů   kulturní   hodnoty.</a:t>
            </a:r>
          </a:p>
          <a:p>
            <a:pPr marL="95250" indent="-95250">
              <a:buNone/>
            </a:pPr>
            <a:r>
              <a:rPr lang="cs-CZ" sz="1700" dirty="0" smtClean="0"/>
              <a:t> Obchod se zvířaty určenými pro zájmové chovy</a:t>
            </a:r>
          </a:p>
          <a:p>
            <a:pPr marL="95250" indent="-95250">
              <a:buNone/>
            </a:pPr>
            <a:r>
              <a:rPr lang="cs-CZ" sz="1700" dirty="0" smtClean="0"/>
              <a:t> Činnost   účetních   poradců,   vedení  účetnictví,   vedení   daňové   evidence</a:t>
            </a:r>
          </a:p>
          <a:p>
            <a:pPr marL="95250" indent="-95250">
              <a:buNone/>
            </a:pPr>
            <a:r>
              <a:rPr lang="cs-CZ" sz="1700" dirty="0" smtClean="0"/>
              <a:t> ...</a:t>
            </a:r>
          </a:p>
          <a:p>
            <a:pPr marL="95250" indent="-95250">
              <a:buNone/>
            </a:pPr>
            <a:r>
              <a:rPr lang="cs-CZ" sz="1700" dirty="0" smtClean="0"/>
              <a:t> Průvodcovská   činnost   horská</a:t>
            </a:r>
          </a:p>
          <a:p>
            <a:pPr marL="95250" indent="-95250">
              <a:buNone/>
            </a:pPr>
            <a:r>
              <a:rPr lang="cs-CZ" sz="1700" dirty="0" smtClean="0"/>
              <a:t> Vodní   záchranářská   služba</a:t>
            </a:r>
          </a:p>
          <a:p>
            <a:pPr marL="95250" indent="-95250">
              <a:buNone/>
            </a:pPr>
            <a:r>
              <a:rPr lang="cs-CZ" sz="1700" dirty="0" smtClean="0"/>
              <a:t> ...</a:t>
            </a:r>
          </a:p>
          <a:p>
            <a:pPr marL="95250" indent="-95250">
              <a:buNone/>
            </a:pPr>
            <a:r>
              <a:rPr lang="cs-CZ" sz="1700" dirty="0" smtClean="0"/>
              <a:t> Péče   o   dítě do tří let  věku  v  denním režimu</a:t>
            </a:r>
          </a:p>
          <a:p>
            <a:pPr marL="95250" indent="-95250">
              <a:buNone/>
            </a:pPr>
            <a:r>
              <a:rPr lang="cs-CZ" sz="1700" dirty="0" smtClean="0"/>
              <a:t> Psychologické   poradenství   a   diagnostika </a:t>
            </a:r>
          </a:p>
          <a:p>
            <a:pPr marL="95250" indent="-95250">
              <a:buNone/>
            </a:pPr>
            <a:r>
              <a:rPr lang="cs-CZ" sz="1700" dirty="0" smtClean="0"/>
              <a:t> ...</a:t>
            </a:r>
          </a:p>
          <a:p>
            <a:pPr marL="95250" indent="-95250">
              <a:buNone/>
            </a:pPr>
            <a:r>
              <a:rPr lang="cs-CZ" sz="1700" dirty="0" smtClean="0"/>
              <a:t> Provozování   solárií</a:t>
            </a:r>
            <a:endParaRPr lang="cs-CZ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Průvodcovská činnost horská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1800" dirty="0" smtClean="0"/>
              <a:t>Činnost   horského   průvodce   spočívá   v   organizování a   provádění   jednotlivců   nebo   skupin   v   horském   prostředí, s   výjimkou   oblastí   ledovců,   skal,   </a:t>
            </a:r>
            <a:r>
              <a:rPr lang="cs-CZ" sz="1800" dirty="0" err="1" smtClean="0"/>
              <a:t>kaňoningu</a:t>
            </a:r>
            <a:r>
              <a:rPr lang="cs-CZ" sz="1800" dirty="0" smtClean="0"/>
              <a:t>   a   všech dalších   terénů,   v   nichž   postup   vyžaduje   použití horolezecké   techniky,   horolezeckých   pomůcek   a   materiálu  (zejména   stoupacích   želez,   cepínů,   lan,   jistících prostředků),   kdy   v   zasněžených   horských   terénech   je provádění   možné   pouze   ve   zvlněných   terénech   severského typu   a   je   vyloučena   realizace   jakýchkoli   lyžařských, </a:t>
            </a:r>
            <a:r>
              <a:rPr lang="cs-CZ" sz="1800" dirty="0" err="1" smtClean="0"/>
              <a:t>skialpinistických</a:t>
            </a:r>
            <a:r>
              <a:rPr lang="cs-CZ" sz="1800" dirty="0" smtClean="0"/>
              <a:t>   a   obdobných   činností,   s   výjimkou   chůze na   sněžnicích   po   značených   turistických   cestách.</a:t>
            </a:r>
          </a:p>
          <a:p>
            <a:pPr>
              <a:buNone/>
            </a:pPr>
            <a:r>
              <a:rPr lang="cs-CZ" sz="1800" dirty="0" smtClean="0"/>
              <a:t>Činnost   horského   vůdce,   kterou   je   organizování a   provádění   jednotlivců   nebo   skupin   ve    vysokohorském prostředí,   včetně   ledovců,   při   skalním   lezení a   horolezectví   na   zajištěných   cestách,   umělých   lezeckých stěnách,   při   </a:t>
            </a:r>
            <a:r>
              <a:rPr lang="cs-CZ" sz="1800" dirty="0" err="1" smtClean="0"/>
              <a:t>skialpinistických</a:t>
            </a:r>
            <a:r>
              <a:rPr lang="cs-CZ" sz="1800" dirty="0" smtClean="0"/>
              <a:t>   túrách,   vedení a   organizování   vysokohorských   expedic,   včetně  zajišťování   bezpečnosti.</a:t>
            </a:r>
          </a:p>
          <a:p>
            <a:pPr>
              <a:buNone/>
            </a:pPr>
            <a:r>
              <a:rPr lang="cs-CZ" sz="1800" dirty="0" smtClean="0"/>
              <a:t>V   rámci   živnosti   je   možno   uskutečňovat   činnost informační,   půjčování   lezecké,   horolezecké, </a:t>
            </a:r>
            <a:r>
              <a:rPr lang="cs-CZ" sz="1800" dirty="0" err="1" smtClean="0"/>
              <a:t>skialpinistické</a:t>
            </a:r>
            <a:r>
              <a:rPr lang="cs-CZ" sz="1800" dirty="0" smtClean="0"/>
              <a:t>   a   obdobné   výzbroje   a   výstroje.</a:t>
            </a: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Průvodcovská činnost horská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1800" dirty="0" smtClean="0"/>
              <a:t>a)   střední   vzdělání   s   maturitní   zkouškou   a   profesní   kvalifikace   pro  horskou   průvodcovskou   činnost   podle   zvláštního   právního   předpisu</a:t>
            </a:r>
          </a:p>
          <a:p>
            <a:pPr>
              <a:buNone/>
            </a:pPr>
            <a:r>
              <a:rPr lang="cs-CZ" sz="1800" dirty="0" smtClean="0"/>
              <a:t>Nebo</a:t>
            </a:r>
          </a:p>
          <a:p>
            <a:pPr>
              <a:buNone/>
            </a:pPr>
            <a:endParaRPr lang="cs-CZ" sz="1800" dirty="0" smtClean="0"/>
          </a:p>
          <a:p>
            <a:pPr>
              <a:buNone/>
            </a:pPr>
            <a:r>
              <a:rPr lang="cs-CZ" sz="1800" dirty="0" smtClean="0"/>
              <a:t>b)   osvědčení   o   rekvalifikaci   nebo   jiný   doklad   o   odborné   kvalifikaci  pro   příslušnou   pracovní   činnost   vydaný   zařízením   akreditovaným  Ministerstvem   školství,   mládeže   a   tělovýchovy,   nebo   ministerstvem, do   jehož   působnosti   patří   odvětví,   v   němž   je   živnost   provozována,  a   4   roky   praxe   v   oboru</a:t>
            </a: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Živnostenská správa</a:t>
            </a:r>
            <a:endParaRPr lang="fr-CA" smtClean="0"/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57375"/>
            <a:ext cx="8229600" cy="4525963"/>
          </a:xfrm>
        </p:spPr>
        <p:txBody>
          <a:bodyPr/>
          <a:lstStyle/>
          <a:p>
            <a:pPr eaLnBrk="1" hangingPunct="1">
              <a:buNone/>
            </a:pPr>
            <a:r>
              <a:rPr lang="cs-CZ" sz="2400" dirty="0" smtClean="0"/>
              <a:t>= správa na úseku živnostenského podnikání</a:t>
            </a:r>
          </a:p>
          <a:p>
            <a:pPr eaLnBrk="1" hangingPunct="1"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b="1" dirty="0" smtClean="0"/>
              <a:t>Podnikání</a:t>
            </a:r>
            <a:r>
              <a:rPr lang="cs-CZ" sz="2400" dirty="0" smtClean="0"/>
              <a:t> je vymezeno v soukromém právu</a:t>
            </a:r>
          </a:p>
          <a:p>
            <a:r>
              <a:rPr lang="cs-CZ" sz="2400" dirty="0" smtClean="0"/>
              <a:t>dříve § 2(1) </a:t>
            </a:r>
            <a:r>
              <a:rPr lang="cs-CZ" sz="2400" dirty="0" err="1" smtClean="0"/>
              <a:t>ObchZ</a:t>
            </a:r>
            <a:r>
              <a:rPr lang="cs-CZ" sz="2400" dirty="0" smtClean="0"/>
              <a:t> (podnikání) </a:t>
            </a:r>
          </a:p>
          <a:p>
            <a:r>
              <a:rPr lang="cs-CZ" sz="2400" dirty="0" smtClean="0"/>
              <a:t>nyní § 420(1) NOZ (nepřímo prostřednictvím </a:t>
            </a:r>
            <a:r>
              <a:rPr lang="cs-CZ" sz="2400" b="1" u="sng" dirty="0" smtClean="0"/>
              <a:t>podnikatele</a:t>
            </a:r>
            <a:r>
              <a:rPr lang="cs-CZ" sz="2400" dirty="0" smtClean="0"/>
              <a:t>): </a:t>
            </a:r>
            <a:br>
              <a:rPr lang="cs-CZ" sz="2400" dirty="0" smtClean="0"/>
            </a:br>
            <a:r>
              <a:rPr lang="cs-CZ" sz="2400" dirty="0" smtClean="0"/>
              <a:t>„</a:t>
            </a:r>
            <a:r>
              <a:rPr lang="cs-CZ" sz="2400" i="1" dirty="0" smtClean="0"/>
              <a:t> Kdo samostatně vykonává na vlastní účet a odpovědnost výdělečnou činnost živnostenským nebo obdobným způsobem se záměrem činit tak soustavně za účelem dosažení zisku, je považován se zřetelem k této činnosti za </a:t>
            </a:r>
            <a:r>
              <a:rPr lang="cs-CZ" sz="2400" b="1" i="1" dirty="0" smtClean="0"/>
              <a:t>podnikatele</a:t>
            </a:r>
            <a:r>
              <a:rPr lang="cs-CZ" sz="2400" i="1" dirty="0" smtClean="0"/>
              <a:t>.“</a:t>
            </a:r>
          </a:p>
          <a:p>
            <a:pPr marL="342900" lvl="2" indent="-342900">
              <a:buNone/>
            </a:pPr>
            <a:r>
              <a:rPr lang="cs-CZ" altLang="cs-CZ" dirty="0" smtClean="0"/>
              <a:t>Obdobně vymezena </a:t>
            </a:r>
            <a:r>
              <a:rPr lang="cs-CZ" altLang="cs-CZ" b="1" dirty="0" smtClean="0"/>
              <a:t>živnost </a:t>
            </a:r>
            <a:r>
              <a:rPr lang="cs-CZ" altLang="cs-CZ" dirty="0" smtClean="0"/>
              <a:t>v § 5 živnostenského zákona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Živnosti koncesované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Nejrůznější doprava</a:t>
            </a:r>
          </a:p>
          <a:p>
            <a:r>
              <a:rPr lang="cs-CZ" dirty="0" smtClean="0"/>
              <a:t>Provoz střelnic, krematorií...</a:t>
            </a:r>
          </a:p>
          <a:p>
            <a:r>
              <a:rPr lang="cs-CZ" dirty="0" smtClean="0"/>
              <a:t>Ochrana majetku a osob, detektivní služby</a:t>
            </a:r>
          </a:p>
          <a:p>
            <a:r>
              <a:rPr lang="cs-CZ" dirty="0" smtClean="0"/>
              <a:t>Provozování cestovní kanceláře</a:t>
            </a:r>
          </a:p>
          <a:p>
            <a:r>
              <a:rPr lang="cs-CZ" dirty="0" smtClean="0"/>
              <a:t>Výroba a rozvod tepelné energie apod.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Živnosti koncesované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713387"/>
          </a:xfrm>
        </p:spPr>
        <p:txBody>
          <a:bodyPr/>
          <a:lstStyle/>
          <a:p>
            <a:pPr>
              <a:buNone/>
            </a:pPr>
            <a:r>
              <a:rPr lang="cs-CZ" sz="2000" b="1" dirty="0" smtClean="0"/>
              <a:t>Výroba   a   úprava  kvasného   lihu, lihovin   a   ostatních alkoholických   </a:t>
            </a:r>
            <a:r>
              <a:rPr lang="cs-CZ" sz="2000" b="1" dirty="0" err="1" smtClean="0"/>
              <a:t>nápo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jů</a:t>
            </a:r>
            <a:r>
              <a:rPr lang="cs-CZ" sz="2000" b="1" dirty="0" smtClean="0"/>
              <a:t> (s  výjimkou   piva,   ovocných vín,   ostatních   vín a   medoviny   a   ovocných  destilátů   získaných pěstitelským   pálením)  </a:t>
            </a:r>
            <a:r>
              <a:rPr lang="cs-CZ" sz="2000" dirty="0" smtClean="0"/>
              <a:t>alternativně:</a:t>
            </a:r>
          </a:p>
          <a:p>
            <a:pPr marL="177800" indent="-177800"/>
            <a:r>
              <a:rPr lang="cs-CZ" sz="2000" dirty="0" smtClean="0"/>
              <a:t>a)   vysokoškolské   vzdělání   ve   studijním programu   a   studijním   oboru   zaměřeném na   potravinářskou   technologii, chemii,   zemědělství,  farmacii, lékařství   nebo   veterinární lékařství, </a:t>
            </a:r>
          </a:p>
          <a:p>
            <a:pPr marL="177800" indent="-177800"/>
            <a:r>
              <a:rPr lang="cs-CZ" sz="2000" dirty="0" smtClean="0"/>
              <a:t>b)   vyšší odborné vzdělání v oboru zaměřeném na potravinářskou technologii,   chemii, zemědělství, farmacii nebo veterinární lékařství a 3 roky praxe v oboru, </a:t>
            </a:r>
          </a:p>
          <a:p>
            <a:pPr marL="177800" indent="-177800"/>
            <a:r>
              <a:rPr lang="cs-CZ" sz="2000" dirty="0" smtClean="0"/>
              <a:t>c)   střední   vzdělání   s   maturitní zkouškou   v   oboru   vzdělání   zaměřeném na   potravinářskou   technologii, chemii, zemědělství,   nebo   v   oboru laborant   pro farmaceutickou   výrobu a 3   roky   praxe   v   oboru,</a:t>
            </a:r>
          </a:p>
          <a:p>
            <a:pPr marL="177800" indent="-177800"/>
            <a:r>
              <a:rPr lang="cs-CZ" sz="2000" dirty="0" smtClean="0"/>
              <a:t>d)   osvědčení   o   rekvalifikaci   nebo   jiný doklad   o   odborné   kvalifikaci   pro příslušnou   pracovní   činnost   vydaný zařízením   akr.  podle zvláštních   právních   předpisů, zařízením akreditovaným MŠMT,  nebo </a:t>
            </a:r>
            <a:r>
              <a:rPr lang="cs-CZ" sz="2000" dirty="0" err="1" smtClean="0"/>
              <a:t>minist</a:t>
            </a:r>
            <a:r>
              <a:rPr lang="cs-CZ" sz="2000" dirty="0" smtClean="0"/>
              <a:t>.,  do  jehož   působnosti   patří   odvětví, v   němž   je   živnost   provozována,   a   3 roky   praxe   v   oboru,  </a:t>
            </a:r>
          </a:p>
          <a:p>
            <a:pPr marL="177800" indent="-177800"/>
            <a:r>
              <a:rPr lang="cs-CZ" sz="2000" dirty="0" smtClean="0"/>
              <a:t>e)   doklady   podle   §   7   odst.   5   písm.   a),  b),   c),   d)   nebo   e) </a:t>
            </a:r>
            <a:r>
              <a:rPr lang="cs-CZ" sz="2000" dirty="0" err="1" smtClean="0"/>
              <a:t>ZoŽP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Zánik živnostenského oprávnění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8964488" cy="4713387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/>
              <a:t>Zánik živnostenského oprávnění</a:t>
            </a:r>
          </a:p>
          <a:p>
            <a:r>
              <a:rPr lang="cs-CZ" sz="2400" dirty="0" smtClean="0"/>
              <a:t>smrtí podnikatele, nejde-li o případy, kdy pokračuje někdo jiný (§ 13)</a:t>
            </a:r>
          </a:p>
          <a:p>
            <a:r>
              <a:rPr lang="cs-CZ" sz="2400" dirty="0" smtClean="0"/>
              <a:t>zánikem právnické osoby, nejde-li o případy, v nichž pokračuje nástupce (§ 14),</a:t>
            </a:r>
          </a:p>
          <a:p>
            <a:r>
              <a:rPr lang="cs-CZ" sz="2400" dirty="0" smtClean="0"/>
              <a:t>uplynutím doby, pokud bylo živnostenské oprávnění omezeno na dobu určitou,</a:t>
            </a:r>
          </a:p>
          <a:p>
            <a:r>
              <a:rPr lang="cs-CZ" sz="2400" dirty="0" smtClean="0"/>
              <a:t>výmazem zahraniční osoby povinně zapsané v obchodním rejstříku nebo jejího předmětu podnikání z obchodního rejstříku,</a:t>
            </a:r>
          </a:p>
          <a:p>
            <a:r>
              <a:rPr lang="cs-CZ" sz="2400" dirty="0" smtClean="0"/>
              <a:t>stanoví-li tak zvláštní právní předpis,</a:t>
            </a:r>
          </a:p>
          <a:p>
            <a:r>
              <a:rPr lang="cs-CZ" sz="2400" dirty="0" smtClean="0"/>
              <a:t>rozhodnutím živnostenského úřadu o </a:t>
            </a:r>
            <a:r>
              <a:rPr lang="cs-CZ" sz="2400" b="1" dirty="0" smtClean="0"/>
              <a:t>zrušen</a:t>
            </a:r>
            <a:r>
              <a:rPr lang="cs-CZ" sz="2400" dirty="0" smtClean="0"/>
              <a:t>í živnostenského oprávnění.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Zánik živnostenského oprávnění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713387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/>
              <a:t>Zrušení ŽÚ</a:t>
            </a:r>
          </a:p>
          <a:p>
            <a:r>
              <a:rPr lang="cs-CZ" sz="2400" dirty="0" smtClean="0"/>
              <a:t>Nesplňování obecných podmínek</a:t>
            </a:r>
          </a:p>
          <a:p>
            <a:r>
              <a:rPr lang="cs-CZ" sz="2400" dirty="0" smtClean="0"/>
              <a:t>Překážky(§ 8 – konkurz, insolvence, zákaz činnosti)</a:t>
            </a:r>
          </a:p>
          <a:p>
            <a:r>
              <a:rPr lang="cs-CZ" sz="2400" dirty="0" smtClean="0"/>
              <a:t>Žádost podnikatele</a:t>
            </a:r>
          </a:p>
          <a:p>
            <a:r>
              <a:rPr lang="cs-CZ" sz="2400" i="1" dirty="0" smtClean="0"/>
              <a:t>Neprokázání právního důvodu užívání prostor určených pro podnikání</a:t>
            </a:r>
          </a:p>
          <a:p>
            <a:r>
              <a:rPr lang="cs-CZ" sz="2400" i="1" dirty="0" smtClean="0"/>
              <a:t>Na návrh orgánu státní správy vydávajícího stanovisko podle § 52 odst. 1 z důvodu, že podnikatel </a:t>
            </a:r>
            <a:r>
              <a:rPr lang="cs-CZ" sz="2400" b="1" i="1" dirty="0" smtClean="0"/>
              <a:t>závažným způsobem porušil nebo porušuje podmínky stanovené rozhodnutím o udělení koncese, </a:t>
            </a:r>
            <a:r>
              <a:rPr lang="cs-CZ" sz="2400" b="1" i="1" dirty="0" err="1" smtClean="0"/>
              <a:t>ŽivnZ</a:t>
            </a:r>
            <a:r>
              <a:rPr lang="cs-CZ" sz="2400" b="1" i="1" dirty="0" smtClean="0"/>
              <a:t> </a:t>
            </a:r>
            <a:r>
              <a:rPr lang="cs-CZ" sz="2400" i="1" dirty="0" smtClean="0"/>
              <a:t>nebo zvláštními právními předpisy….</a:t>
            </a:r>
          </a:p>
          <a:p>
            <a:r>
              <a:rPr lang="cs-CZ" sz="2400" i="1" dirty="0" smtClean="0"/>
              <a:t>MŮŽE zrušit/pozastavit, jestliže podnikatel závažným způsobem porušil nebo porušuje podmínky stanovené rozhodnutím o udělení koncese, tímto zákonem nebo zvláštními právními předpisy….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Vybrané instituty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968552"/>
          </a:xfrm>
        </p:spPr>
        <p:txBody>
          <a:bodyPr/>
          <a:lstStyle/>
          <a:p>
            <a:pPr eaLnBrk="1" hangingPunct="1">
              <a:buNone/>
            </a:pPr>
            <a:r>
              <a:rPr lang="cs-CZ" sz="2800" b="1" dirty="0" smtClean="0"/>
              <a:t>Odpovědný zástupce</a:t>
            </a:r>
          </a:p>
          <a:p>
            <a:r>
              <a:rPr lang="cs-CZ" sz="2200" dirty="0" smtClean="0"/>
              <a:t>FO ustanovená podnikatelem, která odpovídá za řádný provoz živnosti a za dodržování živnostenskoprávních předpisů a je k podnikateli ve </a:t>
            </a:r>
            <a:r>
              <a:rPr lang="cs-CZ" sz="2200" dirty="0" err="1" smtClean="0"/>
              <a:t>sml</a:t>
            </a:r>
            <a:r>
              <a:rPr lang="cs-CZ" sz="2200" dirty="0" smtClean="0"/>
              <a:t>. vztahu</a:t>
            </a:r>
          </a:p>
          <a:p>
            <a:r>
              <a:rPr lang="cs-CZ" sz="2200" dirty="0" smtClean="0"/>
              <a:t>Může splňovat zvláštní podmínky namísto podnikatele samotného ; musí být u PO, jsou-li dány zvláštní podmínky</a:t>
            </a:r>
          </a:p>
          <a:p>
            <a:pPr eaLnBrk="1" hangingPunct="1">
              <a:buNone/>
            </a:pPr>
            <a:r>
              <a:rPr lang="cs-CZ" sz="2800" b="1" dirty="0" smtClean="0"/>
              <a:t>Provozovna</a:t>
            </a:r>
          </a:p>
          <a:p>
            <a:r>
              <a:rPr lang="cs-CZ" sz="2200" dirty="0" smtClean="0"/>
              <a:t>prostor, v němž je živnost provozována, může jí být i automat nebo obdobné zařízení sloužící k prodeji zboží nebo poskytování služeb a mobilní provozovna</a:t>
            </a:r>
          </a:p>
          <a:p>
            <a:pPr eaLnBrk="1" hangingPunct="1">
              <a:buNone/>
            </a:pPr>
            <a:r>
              <a:rPr lang="cs-CZ" sz="2800" b="1" dirty="0" smtClean="0"/>
              <a:t>Tržní řád</a:t>
            </a:r>
            <a:endParaRPr lang="cs-CZ" sz="2800" dirty="0" smtClean="0"/>
          </a:p>
          <a:p>
            <a:r>
              <a:rPr lang="cs-CZ" sz="2200" dirty="0" smtClean="0"/>
              <a:t>Nařízení obce (vydané v přenesené působnosti), jíž může obec vymezit určité podmínky pro nabízení a prodej zboží a poskytování služeb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Vybrané instituty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400" b="1" dirty="0" smtClean="0"/>
              <a:t>Živnostenský rejstřík</a:t>
            </a:r>
          </a:p>
          <a:p>
            <a:pPr>
              <a:buNone/>
            </a:pPr>
            <a:r>
              <a:rPr lang="cs-CZ" sz="2400" dirty="0" smtClean="0"/>
              <a:t>= informační systém </a:t>
            </a:r>
            <a:r>
              <a:rPr lang="cs-CZ" sz="2400" dirty="0" err="1" smtClean="0"/>
              <a:t>VeSpr</a:t>
            </a:r>
            <a:r>
              <a:rPr lang="cs-CZ" sz="2400" dirty="0" smtClean="0"/>
              <a:t> vedený v elektronické podobě</a:t>
            </a:r>
          </a:p>
          <a:p>
            <a:r>
              <a:rPr lang="cs-CZ" sz="2400" dirty="0" smtClean="0"/>
              <a:t>v časti </a:t>
            </a:r>
            <a:r>
              <a:rPr lang="cs-CZ" sz="2400" u="sng" dirty="0" smtClean="0"/>
              <a:t>veřejným seznamem</a:t>
            </a:r>
          </a:p>
          <a:p>
            <a:pPr lvl="1"/>
            <a:r>
              <a:rPr lang="cs-CZ" sz="2000" dirty="0" smtClean="0"/>
              <a:t>identifikace osoby podnikatele</a:t>
            </a:r>
          </a:p>
          <a:p>
            <a:pPr lvl="1"/>
            <a:r>
              <a:rPr lang="cs-CZ" sz="2000" dirty="0" smtClean="0"/>
              <a:t> předmět podnikání, druh živnosti</a:t>
            </a:r>
          </a:p>
          <a:p>
            <a:pPr lvl="1"/>
            <a:r>
              <a:rPr lang="cs-CZ" sz="2000" dirty="0" smtClean="0"/>
              <a:t>údaje související s živnostenským oprávněním (datum vzniku, platnost apod.)</a:t>
            </a:r>
          </a:p>
          <a:p>
            <a:pPr lvl="1"/>
            <a:r>
              <a:rPr lang="cs-CZ" sz="2000" dirty="0" smtClean="0"/>
              <a:t>překážky provozování živnosti</a:t>
            </a:r>
          </a:p>
          <a:p>
            <a:r>
              <a:rPr lang="cs-CZ" sz="2400" dirty="0" smtClean="0"/>
              <a:t>v části </a:t>
            </a:r>
            <a:r>
              <a:rPr lang="cs-CZ" sz="2400" u="sng" dirty="0" smtClean="0"/>
              <a:t>neveřejným seznamem</a:t>
            </a:r>
          </a:p>
          <a:p>
            <a:pPr lvl="1"/>
            <a:r>
              <a:rPr lang="cs-CZ" sz="2000" dirty="0" smtClean="0"/>
              <a:t>např. udělené pokuty</a:t>
            </a:r>
          </a:p>
          <a:p>
            <a:r>
              <a:rPr lang="cs-CZ" sz="2400" dirty="0" smtClean="0"/>
              <a:t>Spravuje ho ŽÚ ČR (resp. MPO)</a:t>
            </a:r>
          </a:p>
          <a:p>
            <a:r>
              <a:rPr lang="cs-CZ" sz="2400" dirty="0" smtClean="0"/>
              <a:t>Provozovateli jsou krajské ŽÚ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Orgány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5069160"/>
          </a:xfrm>
        </p:spPr>
        <p:txBody>
          <a:bodyPr/>
          <a:lstStyle/>
          <a:p>
            <a:pPr eaLnBrk="1" hangingPunct="1">
              <a:buNone/>
            </a:pPr>
            <a:r>
              <a:rPr lang="cs-CZ" sz="2300" b="1" dirty="0" smtClean="0"/>
              <a:t>Živnostenské úřady </a:t>
            </a:r>
            <a:r>
              <a:rPr lang="cs-CZ" sz="2300" dirty="0" smtClean="0"/>
              <a:t>= orgány státní správy ŽP</a:t>
            </a:r>
          </a:p>
          <a:p>
            <a:pPr>
              <a:buNone/>
            </a:pPr>
            <a:r>
              <a:rPr lang="cs-CZ" sz="2300" b="1" dirty="0" smtClean="0"/>
              <a:t>Obecní</a:t>
            </a:r>
            <a:r>
              <a:rPr lang="cs-CZ" sz="2300" dirty="0" smtClean="0"/>
              <a:t> </a:t>
            </a:r>
            <a:r>
              <a:rPr lang="cs-CZ" sz="2300" b="1" dirty="0" smtClean="0"/>
              <a:t>ŽÚ</a:t>
            </a:r>
            <a:r>
              <a:rPr lang="cs-CZ" sz="2300" dirty="0" smtClean="0"/>
              <a:t> (v rámci obcí III)</a:t>
            </a:r>
          </a:p>
          <a:p>
            <a:r>
              <a:rPr lang="cs-CZ" sz="2300" dirty="0" smtClean="0"/>
              <a:t>vykonává činnosti v rozsahu stanoveném živnostenským </a:t>
            </a:r>
            <a:r>
              <a:rPr lang="cs-CZ" sz="2300" dirty="0" smtClean="0"/>
              <a:t>zákonem</a:t>
            </a:r>
          </a:p>
          <a:p>
            <a:pPr lvl="1"/>
            <a:r>
              <a:rPr lang="cs-CZ" sz="2000" dirty="0" smtClean="0"/>
              <a:t> </a:t>
            </a:r>
            <a:r>
              <a:rPr lang="cs-CZ" sz="2000" dirty="0" smtClean="0"/>
              <a:t>přijímá ohlášky, rozhoduje o koncesích, provádí kontrolu</a:t>
            </a:r>
            <a:endParaRPr lang="cs-CZ" sz="2000" dirty="0" smtClean="0"/>
          </a:p>
          <a:p>
            <a:r>
              <a:rPr lang="cs-CZ" sz="2300" dirty="0" smtClean="0"/>
              <a:t>a </a:t>
            </a:r>
            <a:r>
              <a:rPr lang="cs-CZ" sz="2300" dirty="0" smtClean="0"/>
              <a:t>dále </a:t>
            </a:r>
            <a:r>
              <a:rPr lang="cs-CZ" sz="2300" dirty="0" smtClean="0"/>
              <a:t>zejména (dle Z o ŽÚ)</a:t>
            </a:r>
            <a:endParaRPr lang="cs-CZ" sz="2300" dirty="0" smtClean="0"/>
          </a:p>
          <a:p>
            <a:pPr lvl="1"/>
            <a:r>
              <a:rPr lang="cs-CZ" sz="2000" dirty="0" smtClean="0"/>
              <a:t>přijímá přihlášky k registraci nebo oznámení dle daňového řádu</a:t>
            </a:r>
          </a:p>
          <a:p>
            <a:pPr lvl="1"/>
            <a:r>
              <a:rPr lang="cs-CZ" sz="2000" dirty="0" smtClean="0"/>
              <a:t>přijímá oznámení a hlášení v oblasti sociálního zabezpečení od fyzických osob podnikajících na základě živnostenského oprávnění, a to v rozsahu stanoveném zvláštními právními předpisy</a:t>
            </a:r>
          </a:p>
          <a:p>
            <a:pPr lvl="1"/>
            <a:r>
              <a:rPr lang="cs-CZ" sz="2000" dirty="0" smtClean="0"/>
              <a:t>přijímá oznámení osob podnikajících na základě živnostenského oprávnění o vzniku volných pracovních míst nebo jejich obsazení</a:t>
            </a:r>
          </a:p>
          <a:p>
            <a:pPr lvl="1"/>
            <a:r>
              <a:rPr lang="cs-CZ" sz="2000" dirty="0" smtClean="0"/>
              <a:t>přijímá oznámení a hlášení fyzických osob podnikajících na základě živnostenského oprávnění vůči zdravotním pojišťovnám v rozsahu stanoveném zvláštním právním předpisem</a:t>
            </a:r>
            <a:endParaRPr lang="cs-CZ" sz="2000" i="1" dirty="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Orgány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568952" cy="4713387"/>
          </a:xfrm>
        </p:spPr>
        <p:txBody>
          <a:bodyPr/>
          <a:lstStyle/>
          <a:p>
            <a:pPr>
              <a:buNone/>
            </a:pPr>
            <a:r>
              <a:rPr lang="cs-CZ" sz="2300" b="1" dirty="0" smtClean="0"/>
              <a:t>Krajský ŽÚ</a:t>
            </a:r>
            <a:r>
              <a:rPr lang="cs-CZ" sz="2300" dirty="0" smtClean="0"/>
              <a:t> zejména</a:t>
            </a:r>
          </a:p>
          <a:p>
            <a:r>
              <a:rPr lang="cs-CZ" sz="2300" dirty="0" smtClean="0"/>
              <a:t>rozhoduje o odvolání proti rozhodnutím obecních ŽÚ</a:t>
            </a:r>
          </a:p>
          <a:p>
            <a:r>
              <a:rPr lang="cs-CZ" sz="2300" dirty="0" smtClean="0"/>
              <a:t>vykonává řídící, koordinační, kontrolní a metodickou činnost, a to včetně výkonu funkce centrálních registračních míst a jednotných kontaktních míst, vůči obecním živnostenským úřadům ve svém správním obvodu; obecním živnostenským úřadům ve svém správním obvodu může nařídit provedení živnostenské kontroly</a:t>
            </a:r>
          </a:p>
          <a:p>
            <a:r>
              <a:rPr lang="cs-CZ" sz="2300" dirty="0" smtClean="0"/>
              <a:t>spolupracuje se správními úřady (s jejichž činností se živnostenská správa potkává) </a:t>
            </a:r>
          </a:p>
          <a:p>
            <a:r>
              <a:rPr lang="cs-CZ" sz="2300" dirty="0" smtClean="0"/>
              <a:t>je oprávněn vyžadovat od ústředních správních úřadů potřebná stanoviska a vyjádření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Orgány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/>
              <a:t>Živnostenský úřad České republiky </a:t>
            </a:r>
            <a:r>
              <a:rPr lang="cs-CZ" sz="2400" dirty="0" smtClean="0"/>
              <a:t>zejména</a:t>
            </a:r>
          </a:p>
          <a:p>
            <a:r>
              <a:rPr lang="cs-CZ" sz="2400" dirty="0" smtClean="0"/>
              <a:t>zpracovává koncepce v oblasti živnostenského podnikání, spolupracuje se správními úřady (s jejichž činností se živnostenská správa potkává)</a:t>
            </a:r>
          </a:p>
          <a:p>
            <a:r>
              <a:rPr lang="cs-CZ" sz="2400" dirty="0" smtClean="0"/>
              <a:t>vykonává řídící, koordinační, kontrolní a metodickou činnost vůči krajským  ŽÚ, může nařídit ŽÚ provedení živnostenské kontroly</a:t>
            </a:r>
          </a:p>
          <a:p>
            <a:r>
              <a:rPr lang="cs-CZ" sz="2400" dirty="0" smtClean="0"/>
              <a:t>v zákonem stanovených případech rozhoduje jako 1st. orgán, rozhoduje o odvolání proti rozhodnutím krajských ŽÚ</a:t>
            </a:r>
          </a:p>
          <a:p>
            <a:r>
              <a:rPr lang="cs-CZ" sz="2400" dirty="0" smtClean="0"/>
              <a:t>je správcem živnostenského rejstříku</a:t>
            </a:r>
          </a:p>
          <a:p>
            <a:r>
              <a:rPr lang="cs-CZ" sz="2400" dirty="0" smtClean="0"/>
              <a:t>je oprávněn vyžadovat od ústředních správních úřadů potřebná stanoviska a vyjádření</a:t>
            </a:r>
          </a:p>
          <a:p>
            <a:pPr>
              <a:buNone/>
            </a:pPr>
            <a:r>
              <a:rPr lang="cs-CZ" sz="2400" dirty="0" smtClean="0"/>
              <a:t>POZOR – </a:t>
            </a:r>
            <a:r>
              <a:rPr lang="cs-CZ" sz="2400" b="1" u="sng" dirty="0" smtClean="0"/>
              <a:t>ještě nevznikl </a:t>
            </a:r>
            <a:r>
              <a:rPr lang="cs-CZ" sz="2400" b="1" dirty="0" smtClean="0"/>
              <a:t>=&gt; MPO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Postupy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Ohlášení</a:t>
            </a:r>
          </a:p>
          <a:p>
            <a:pPr lvl="1">
              <a:buNone/>
            </a:pPr>
            <a:r>
              <a:rPr lang="cs-CZ" dirty="0" smtClean="0"/>
              <a:t>-&gt; ohlášení =&gt; vznik,</a:t>
            </a:r>
            <a:br>
              <a:rPr lang="cs-CZ" dirty="0" smtClean="0"/>
            </a:br>
            <a:r>
              <a:rPr lang="cs-CZ" dirty="0" smtClean="0"/>
              <a:t>popř. rozhodnutí o tom, že živnost nevznikla…</a:t>
            </a:r>
          </a:p>
          <a:p>
            <a:pPr eaLnBrk="1" hangingPunct="1"/>
            <a:r>
              <a:rPr lang="cs-CZ" dirty="0" smtClean="0"/>
              <a:t>Koncese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Ústavní základy</a:t>
            </a:r>
            <a:endParaRPr lang="fr-CA" dirty="0" smtClean="0"/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214282" y="1357298"/>
            <a:ext cx="8929718" cy="5214973"/>
          </a:xfrm>
        </p:spPr>
        <p:txBody>
          <a:bodyPr/>
          <a:lstStyle/>
          <a:p>
            <a:pPr>
              <a:buNone/>
            </a:pPr>
            <a:r>
              <a:rPr lang="cs-CZ" sz="2100" b="1" dirty="0" smtClean="0"/>
              <a:t>Čl. 2 Ústavy ČR</a:t>
            </a:r>
            <a:endParaRPr lang="cs-CZ" sz="2100" dirty="0" smtClean="0"/>
          </a:p>
          <a:p>
            <a:pPr>
              <a:buNone/>
            </a:pPr>
            <a:r>
              <a:rPr lang="cs-CZ" sz="2100" dirty="0" smtClean="0"/>
              <a:t>(3) Státní moc slouží všem občanům a lze ji uplatňovat jen v případech, v mezích a způsoby, které stanoví zákon.</a:t>
            </a:r>
          </a:p>
          <a:p>
            <a:pPr>
              <a:buNone/>
            </a:pPr>
            <a:r>
              <a:rPr lang="cs-CZ" sz="2100" dirty="0" smtClean="0"/>
              <a:t>(4) Každý občan může činit, co není zákonem zakázáno, a nikdo nesmí být nucen činit, co zákon neukládá.</a:t>
            </a:r>
          </a:p>
          <a:p>
            <a:endParaRPr lang="cs-CZ" sz="2100" dirty="0" smtClean="0"/>
          </a:p>
          <a:p>
            <a:pPr>
              <a:buNone/>
            </a:pPr>
            <a:r>
              <a:rPr lang="cs-CZ" sz="2100" b="1" dirty="0" smtClean="0"/>
              <a:t>Čl. 2 Listiny</a:t>
            </a:r>
            <a:endParaRPr lang="cs-CZ" sz="2100" dirty="0" smtClean="0"/>
          </a:p>
          <a:p>
            <a:pPr>
              <a:buNone/>
            </a:pPr>
            <a:r>
              <a:rPr lang="cs-CZ" sz="2100" dirty="0" smtClean="0"/>
              <a:t>(2) Státní moc lze uplatňovat jen v případech a v mezích stanovených zákonem, a to způsobem, který zákon stanoví.</a:t>
            </a:r>
          </a:p>
          <a:p>
            <a:pPr>
              <a:buNone/>
            </a:pPr>
            <a:r>
              <a:rPr lang="cs-CZ" sz="2100" dirty="0" smtClean="0"/>
              <a:t>(3) Každý může činit, co není zákonem zakázáno, a nikdo nesmí být nucen činit, co zákon neukládá.</a:t>
            </a:r>
          </a:p>
          <a:p>
            <a:endParaRPr lang="cs-CZ" sz="2100" dirty="0" smtClean="0"/>
          </a:p>
          <a:p>
            <a:pPr>
              <a:buNone/>
            </a:pPr>
            <a:r>
              <a:rPr lang="cs-CZ" sz="2100" b="1" dirty="0" smtClean="0"/>
              <a:t>Čl. 4 Listiny</a:t>
            </a:r>
          </a:p>
          <a:p>
            <a:pPr>
              <a:buNone/>
            </a:pPr>
            <a:r>
              <a:rPr lang="cs-CZ" sz="2100" dirty="0" smtClean="0"/>
              <a:t>(1) Povinnosti mohou být ukládány toliko na základě zákona </a:t>
            </a:r>
            <a:br>
              <a:rPr lang="cs-CZ" sz="2100" dirty="0" smtClean="0"/>
            </a:br>
            <a:r>
              <a:rPr lang="cs-CZ" sz="2100" dirty="0" smtClean="0"/>
              <a:t>a v jeho mezích a jen při zachování základních práv a svobod.</a:t>
            </a:r>
          </a:p>
          <a:p>
            <a:pPr>
              <a:buNone/>
            </a:pPr>
            <a:endParaRPr lang="cs-CZ" sz="21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Živnosti koncesované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424936" cy="4525963"/>
          </a:xfrm>
        </p:spPr>
        <p:txBody>
          <a:bodyPr/>
          <a:lstStyle/>
          <a:p>
            <a:pPr>
              <a:buNone/>
            </a:pPr>
            <a:r>
              <a:rPr lang="cs-CZ" sz="2800" b="1" dirty="0" smtClean="0"/>
              <a:t>Řízení o koncesi (§ 50 a </a:t>
            </a:r>
            <a:r>
              <a:rPr lang="cs-CZ" sz="2800" b="1" dirty="0" err="1" smtClean="0"/>
              <a:t>násl</a:t>
            </a:r>
            <a:r>
              <a:rPr lang="cs-CZ" sz="2800" b="1" dirty="0" smtClean="0"/>
              <a:t>. </a:t>
            </a:r>
            <a:r>
              <a:rPr lang="cs-CZ" sz="2800" b="1" dirty="0" err="1" smtClean="0"/>
              <a:t>ŽivnZ</a:t>
            </a:r>
            <a:r>
              <a:rPr lang="cs-CZ" sz="2800" b="1" dirty="0" smtClean="0"/>
              <a:t>)</a:t>
            </a:r>
          </a:p>
          <a:p>
            <a:r>
              <a:rPr lang="cs-CZ" sz="2400" b="1" dirty="0" smtClean="0"/>
              <a:t>žádost</a:t>
            </a:r>
            <a:r>
              <a:rPr lang="cs-CZ" sz="2400" dirty="0" smtClean="0"/>
              <a:t> (náležitosti + doklady, které jsou nezbytné k zaujetí stanoviska příslušného orgánu státní správy)</a:t>
            </a:r>
          </a:p>
          <a:p>
            <a:r>
              <a:rPr lang="cs-CZ" sz="2400" dirty="0" smtClean="0"/>
              <a:t>je-li nutné oprávnění nebo souhlas nebo povolení nebo vyjádření </a:t>
            </a:r>
            <a:r>
              <a:rPr lang="cs-CZ" sz="2400" u="sng" dirty="0" smtClean="0"/>
              <a:t>orgánu státní správy</a:t>
            </a:r>
            <a:r>
              <a:rPr lang="cs-CZ" sz="2400" dirty="0" smtClean="0"/>
              <a:t>, živnostenský úřad mu předloží žádost, aby zaujal stanovisko do 30 dnů od doručení žádosti</a:t>
            </a:r>
          </a:p>
          <a:p>
            <a:r>
              <a:rPr lang="cs-CZ" sz="2400" i="1" dirty="0" smtClean="0"/>
              <a:t>Před rozhodnutím o koncesi živnostenský úřad zjišťuje, zda jsou splněny všeobecné a zvláštní podmínky pro provozování živnosti a zda netrvá překážka provozování živnosti (§ 53 odst. 1)</a:t>
            </a:r>
          </a:p>
          <a:p>
            <a:r>
              <a:rPr lang="cs-CZ" sz="2400" dirty="0" smtClean="0"/>
              <a:t>§ 53 odst. 2 </a:t>
            </a:r>
            <a:r>
              <a:rPr lang="cs-CZ" sz="2400" i="1" dirty="0" smtClean="0"/>
              <a:t>Není-li splněna některá z podmínek podle odstavce 1 </a:t>
            </a:r>
            <a:r>
              <a:rPr lang="cs-CZ" sz="2400" i="1" u="sng" dirty="0" smtClean="0"/>
              <a:t>nebo nesouhlasí-li s udělením koncese </a:t>
            </a:r>
            <a:r>
              <a:rPr lang="cs-CZ" sz="2400" i="1" dirty="0" smtClean="0"/>
              <a:t>orgán státní správy příslušný podle přílohy č. 3 k tomuto zákonu, živnostenský úřad žádost zamítne.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Živnosti koncesované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424936" cy="4525963"/>
          </a:xfrm>
        </p:spPr>
        <p:txBody>
          <a:bodyPr/>
          <a:lstStyle/>
          <a:p>
            <a:pPr>
              <a:buNone/>
            </a:pPr>
            <a:r>
              <a:rPr lang="cs-CZ" sz="2800" b="1" dirty="0" smtClean="0"/>
              <a:t>Výroba a úprava kvasného lihu…</a:t>
            </a:r>
          </a:p>
          <a:p>
            <a:r>
              <a:rPr lang="cs-CZ" sz="2400" b="1" dirty="0" smtClean="0"/>
              <a:t>žádost</a:t>
            </a:r>
            <a:r>
              <a:rPr lang="cs-CZ" sz="2400" dirty="0" smtClean="0"/>
              <a:t> (náležitosti + doklady, které jsou nezbytné k zaujetí stanoviska příslušného orgánu státní správy)</a:t>
            </a:r>
          </a:p>
          <a:p>
            <a:r>
              <a:rPr lang="cs-CZ" sz="2400" dirty="0" smtClean="0"/>
              <a:t>orgán, který se vyjadřuje k žádosti o koncesi Ministerstvo zemědělství</a:t>
            </a:r>
          </a:p>
          <a:p>
            <a:r>
              <a:rPr lang="cs-CZ" sz="2400" dirty="0" smtClean="0"/>
              <a:t>relevantním je zákon č. 61/1997 Sb. (o lihu)</a:t>
            </a:r>
          </a:p>
          <a:p>
            <a:r>
              <a:rPr lang="cs-CZ" sz="2400" i="1" dirty="0" smtClean="0"/>
              <a:t>Před rozhodnutím o koncesi živnostenský úřad zjišťuje, zda jsou splněny všeobecné a zvláštní podmínky pro provozování živnosti a zda netrvá překážka provozování živnosti (§ 53 odst. 1)</a:t>
            </a:r>
          </a:p>
          <a:p>
            <a:r>
              <a:rPr lang="cs-CZ" sz="2400" i="1" dirty="0" smtClean="0"/>
              <a:t>Není-li splněna některá z daných podmínek </a:t>
            </a:r>
            <a:r>
              <a:rPr lang="cs-CZ" sz="2400" i="1" u="sng" dirty="0" smtClean="0"/>
              <a:t>nebo nesouhlasí-li s udělením koncese</a:t>
            </a:r>
            <a:r>
              <a:rPr lang="cs-CZ" sz="2400" i="1" dirty="0" smtClean="0"/>
              <a:t> Ministerstvo zemědělství, ŽÚ žádost zamítne.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prováděna ŽÚ (fakticky jejich zaměstnanci)</a:t>
            </a:r>
          </a:p>
          <a:p>
            <a:r>
              <a:rPr lang="cs-CZ" sz="2400" dirty="0" smtClean="0"/>
              <a:t>z moci úřední, postupem podle kontrolního řádu (zákon č. 255/2012 Sb.)</a:t>
            </a:r>
          </a:p>
          <a:p>
            <a:pPr lvl="1"/>
            <a:r>
              <a:rPr lang="cs-CZ" sz="2200" dirty="0" smtClean="0"/>
              <a:t>kontrolovaný je povinen poskytnout součinnost</a:t>
            </a:r>
          </a:p>
          <a:p>
            <a:pPr lvl="1"/>
            <a:r>
              <a:rPr lang="cs-CZ" sz="2200" dirty="0" smtClean="0"/>
              <a:t>o kontrole se sepisuje protokol (do 30, </a:t>
            </a:r>
            <a:r>
              <a:rPr lang="cs-CZ" sz="2200" dirty="0" err="1" smtClean="0"/>
              <a:t>max</a:t>
            </a:r>
            <a:r>
              <a:rPr lang="cs-CZ" sz="2200" dirty="0" smtClean="0"/>
              <a:t> 60 dní), který se doručuje kontrolované osobě</a:t>
            </a:r>
          </a:p>
          <a:p>
            <a:pPr lvl="1"/>
            <a:r>
              <a:rPr lang="cs-CZ" sz="2200" dirty="0" smtClean="0"/>
              <a:t>kontrolovaný proti němu může do 15 dnů podat námitky</a:t>
            </a:r>
          </a:p>
          <a:p>
            <a:pPr marL="342900" lvl="1" indent="-342900">
              <a:buFont typeface="Arial" charset="0"/>
              <a:buChar char="•"/>
            </a:pPr>
            <a:r>
              <a:rPr lang="cs-CZ" sz="2400" dirty="0" smtClean="0"/>
              <a:t>je zaměřena na plnění </a:t>
            </a:r>
          </a:p>
          <a:p>
            <a:pPr marL="742950" lvl="2" indent="-342900"/>
            <a:r>
              <a:rPr lang="cs-CZ" sz="2200" dirty="0" smtClean="0"/>
              <a:t>povinností stanovených </a:t>
            </a:r>
            <a:r>
              <a:rPr lang="cs-CZ" sz="2200" dirty="0" err="1" smtClean="0"/>
              <a:t>ŽivnZ</a:t>
            </a:r>
            <a:r>
              <a:rPr lang="cs-CZ" sz="2200" dirty="0" smtClean="0"/>
              <a:t>, zvl. předpisy (dopadajícími na živnostenské podnikání)</a:t>
            </a:r>
          </a:p>
          <a:p>
            <a:pPr marL="742950" lvl="2" indent="-342900"/>
            <a:r>
              <a:rPr lang="cs-CZ" sz="2200" dirty="0" smtClean="0"/>
              <a:t>podmínek provozování živnosti v rozhodnutí o udělení koncese</a:t>
            </a:r>
          </a:p>
          <a:p>
            <a:pPr marL="342900" lvl="1" indent="-342900">
              <a:buFont typeface="Arial" charset="0"/>
              <a:buChar char="•"/>
            </a:pPr>
            <a:endParaRPr lang="cs-CZ" dirty="0" smtClean="0"/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delikty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r>
              <a:rPr lang="cs-CZ" sz="2800" dirty="0" smtClean="0"/>
              <a:t>Přestupky</a:t>
            </a:r>
          </a:p>
          <a:p>
            <a:pPr lvl="1"/>
            <a:r>
              <a:rPr lang="cs-CZ" sz="2400" dirty="0" smtClean="0"/>
              <a:t>§ 61</a:t>
            </a:r>
          </a:p>
          <a:p>
            <a:pPr lvl="1"/>
            <a:r>
              <a:rPr lang="cs-CZ" sz="2400" dirty="0" smtClean="0"/>
              <a:t>jen FO, subjektivní odpovědnost (zavinění)</a:t>
            </a:r>
          </a:p>
          <a:p>
            <a:pPr lvl="1"/>
            <a:r>
              <a:rPr lang="cs-CZ" sz="2400" dirty="0" smtClean="0"/>
              <a:t>procesní postup dle </a:t>
            </a:r>
            <a:r>
              <a:rPr lang="cs-CZ" sz="2400" dirty="0" err="1" smtClean="0"/>
              <a:t>ŽivnZ</a:t>
            </a:r>
            <a:r>
              <a:rPr lang="cs-CZ" sz="2400" dirty="0" smtClean="0"/>
              <a:t> (odst. 5) + </a:t>
            </a:r>
            <a:r>
              <a:rPr lang="cs-CZ" sz="2400" dirty="0" err="1" smtClean="0"/>
              <a:t>PřestZ</a:t>
            </a:r>
            <a:r>
              <a:rPr lang="cs-CZ" sz="2400" dirty="0" smtClean="0"/>
              <a:t> + </a:t>
            </a:r>
            <a:r>
              <a:rPr lang="cs-CZ" sz="2400" dirty="0" err="1" smtClean="0"/>
              <a:t>SprŘ</a:t>
            </a:r>
            <a:endParaRPr lang="cs-CZ" sz="2400" dirty="0" smtClean="0"/>
          </a:p>
          <a:p>
            <a:r>
              <a:rPr lang="cs-CZ" sz="2800" dirty="0" smtClean="0"/>
              <a:t>Jiné správní delikty</a:t>
            </a:r>
          </a:p>
          <a:p>
            <a:pPr lvl="1"/>
            <a:r>
              <a:rPr lang="cs-CZ" sz="2400" dirty="0" smtClean="0"/>
              <a:t>§ 62</a:t>
            </a:r>
          </a:p>
          <a:p>
            <a:pPr lvl="1"/>
            <a:r>
              <a:rPr lang="cs-CZ" sz="2400" dirty="0" smtClean="0"/>
              <a:t>PO nebo podnikající FO, objektivní odpovědnost (s možností liberace – osoba za správní delikt neodpovídá, jestliže prokáže, že vynaložila veškeré úsilí, které bylo možno požadovat, aby porušení právní povinnosti zabránila)</a:t>
            </a:r>
          </a:p>
          <a:p>
            <a:pPr lvl="1"/>
            <a:r>
              <a:rPr lang="cs-CZ" sz="2400" dirty="0" smtClean="0"/>
              <a:t>procesní postup dle </a:t>
            </a:r>
            <a:r>
              <a:rPr lang="cs-CZ" sz="2400" dirty="0" err="1" smtClean="0"/>
              <a:t>ŽivnZ</a:t>
            </a:r>
            <a:r>
              <a:rPr lang="cs-CZ" sz="2400" dirty="0" smtClean="0"/>
              <a:t> + </a:t>
            </a:r>
            <a:r>
              <a:rPr lang="cs-CZ" sz="2400" dirty="0" err="1" smtClean="0"/>
              <a:t>SprŘ</a:t>
            </a:r>
            <a:endParaRPr lang="cs-CZ" sz="2400" dirty="0" smtClean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Přestupky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pPr>
              <a:buNone/>
            </a:pPr>
            <a:r>
              <a:rPr lang="cs-CZ" sz="2800" b="1" dirty="0" smtClean="0"/>
              <a:t>Přestupky (§ 61)</a:t>
            </a:r>
          </a:p>
          <a:p>
            <a:r>
              <a:rPr lang="cs-CZ" sz="2800" dirty="0" smtClean="0"/>
              <a:t>neustanovení odpovědného zástupce, neoznámení, že hodlá pokračovat v provozování živnosti, nebo neustanoví odpovědného zástupce (jako správce dědictví nebo </a:t>
            </a:r>
            <a:r>
              <a:rPr lang="cs-CZ" sz="2800" dirty="0" err="1" smtClean="0"/>
              <a:t>insolvenční</a:t>
            </a:r>
            <a:r>
              <a:rPr lang="cs-CZ" sz="2800" dirty="0" smtClean="0"/>
              <a:t> správce) (do 10.000 Kč)</a:t>
            </a:r>
          </a:p>
          <a:p>
            <a:r>
              <a:rPr lang="cs-CZ" sz="2800" dirty="0" smtClean="0"/>
              <a:t>předložení nepravdivého čestného prohlášení o bezúhonnosti (do 100.000 Kč)</a:t>
            </a:r>
          </a:p>
          <a:p>
            <a:r>
              <a:rPr lang="cs-CZ" sz="2800" dirty="0" smtClean="0"/>
              <a:t>provozování činnosti, která je živností, bez příslušného oprávnění (do 500.000 Kč – do 1.000.000 Kč)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Jiné správní delikty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785395"/>
          </a:xfrm>
        </p:spPr>
        <p:txBody>
          <a:bodyPr/>
          <a:lstStyle/>
          <a:p>
            <a:r>
              <a:rPr lang="cs-CZ" sz="2800" dirty="0" smtClean="0"/>
              <a:t>Smíšené delikty (§ 62 odst. 1)</a:t>
            </a:r>
          </a:p>
          <a:p>
            <a:pPr lvl="1"/>
            <a:r>
              <a:rPr lang="cs-CZ" sz="2400" dirty="0" smtClean="0"/>
              <a:t>Např. neprokázání na žádost živnostenského úřadu vlastnické nebo užívací právo k objektům nebo místnostem provozovny, nebo oprávněnost umístění mobilní provozovny</a:t>
            </a:r>
          </a:p>
          <a:p>
            <a:pPr lvl="1"/>
            <a:r>
              <a:rPr lang="cs-CZ" sz="2400" dirty="0" smtClean="0"/>
              <a:t>nezajištění, aby jeho zaměstnanci prokázali splnění podmínky bezúhonnosti podle § 31 odst. 9</a:t>
            </a:r>
          </a:p>
          <a:p>
            <a:pPr lvl="1"/>
            <a:r>
              <a:rPr lang="cs-CZ" sz="2400" dirty="0" smtClean="0"/>
              <a:t>nevydání na žádost zákazníka doklad o prodeji zboží nebo poskytnutí služby, nebo na dokladu neuvede zákonem stanovené údaje podle § 31 odst. 14</a:t>
            </a:r>
          </a:p>
          <a:p>
            <a:r>
              <a:rPr lang="cs-CZ" sz="2800" dirty="0" smtClean="0"/>
              <a:t>Delikty PO (odst. 3), delikty podnikající FO (odst. 2) </a:t>
            </a:r>
          </a:p>
          <a:p>
            <a:pPr lvl="1"/>
            <a:r>
              <a:rPr lang="cs-CZ" sz="2400" dirty="0" smtClean="0"/>
              <a:t>např. PO se dopustí správního deliktu dále tím, že provozuje činnost, která je živností, aniž by pro tuto živnost měla živnostenské oprávnění.</a:t>
            </a:r>
            <a:endParaRPr lang="cs-CZ" sz="2400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Jiné správní delikty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 osoba se dopustí správního deliktu dále tím, že provozuje činnost, pro níž je potřebné živnostenské oprávnění, aniž by jej měla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Jiné správní delikty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713387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/>
              <a:t>Některá společná ustanovení</a:t>
            </a:r>
          </a:p>
          <a:p>
            <a:pPr>
              <a:buNone/>
            </a:pPr>
            <a:r>
              <a:rPr lang="cs-CZ" sz="2400" dirty="0" smtClean="0"/>
              <a:t>Právnická osoba za správní delikt neodpovídá, jestliže prokáže, že </a:t>
            </a:r>
            <a:r>
              <a:rPr lang="cs-CZ" sz="2400" u="sng" dirty="0" smtClean="0"/>
              <a:t>vynaložila veškeré úsilí</a:t>
            </a:r>
            <a:r>
              <a:rPr lang="cs-CZ" sz="2400" dirty="0" smtClean="0"/>
              <a:t>, které bylo možno požadovat, aby porušení právní povinnosti zabránila.</a:t>
            </a:r>
          </a:p>
          <a:p>
            <a:pPr>
              <a:buNone/>
            </a:pPr>
            <a:r>
              <a:rPr lang="cs-CZ" sz="2400" dirty="0" smtClean="0"/>
              <a:t>Při určení výměry pokuty právnické osobě se </a:t>
            </a:r>
            <a:r>
              <a:rPr lang="cs-CZ" sz="2400" u="sng" dirty="0" smtClean="0"/>
              <a:t>přihlédne k</a:t>
            </a:r>
            <a:r>
              <a:rPr lang="cs-CZ" sz="2400" dirty="0" smtClean="0"/>
              <a:t> závažnosti správního deliktu, zejména ke způsobu jeho spáchání a jeho následkům a k okolnostem, za nichž byl spáchán.</a:t>
            </a:r>
          </a:p>
          <a:p>
            <a:pPr>
              <a:buNone/>
            </a:pPr>
            <a:r>
              <a:rPr lang="cs-CZ" sz="2400" dirty="0" smtClean="0"/>
              <a:t>Odpovědnost právnické osoby za správní delikt zaniká, jestliže správní orgán o něm </a:t>
            </a:r>
            <a:r>
              <a:rPr lang="cs-CZ" sz="2400" u="sng" dirty="0" smtClean="0"/>
              <a:t>nezahájil řízení do 1 roku ode dne, kdy se o něm dozvěděl, nejpozději však do 3 let ode dne, kdy byl spáchán</a:t>
            </a:r>
            <a:r>
              <a:rPr lang="cs-CZ" sz="2400" dirty="0" smtClean="0"/>
              <a:t>.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Espace réservé du contenu 2"/>
          <p:cNvSpPr>
            <a:spLocks noGrp="1"/>
          </p:cNvSpPr>
          <p:nvPr>
            <p:ph idx="1"/>
          </p:nvPr>
        </p:nvSpPr>
        <p:spPr>
          <a:xfrm>
            <a:off x="457200" y="1857375"/>
            <a:ext cx="8229600" cy="4525963"/>
          </a:xfrm>
        </p:spPr>
        <p:txBody>
          <a:bodyPr/>
          <a:lstStyle/>
          <a:p>
            <a:pPr algn="ctr" eaLnBrk="1" hangingPunct="1">
              <a:buNone/>
            </a:pPr>
            <a:endParaRPr lang="cs-CZ" dirty="0" smtClean="0"/>
          </a:p>
          <a:p>
            <a:pPr algn="ctr" eaLnBrk="1" hangingPunct="1">
              <a:buNone/>
            </a:pPr>
            <a:r>
              <a:rPr lang="cs-CZ" sz="6000" b="1" dirty="0" smtClean="0"/>
              <a:t>Děkuji Vám za pozornost</a:t>
            </a:r>
            <a:endParaRPr lang="cs-CZ" dirty="0" smtClean="0"/>
          </a:p>
          <a:p>
            <a:pPr eaLnBrk="1" hangingPunct="1"/>
            <a:endParaRPr lang="fr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Ústavní základy</a:t>
            </a:r>
            <a:endParaRPr lang="fr-CA" smtClean="0"/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457200" y="1857375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/>
              <a:t>Čl. 26 Listiny</a:t>
            </a: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 (1) Každý má právo na svobodnou volbu povolání a přípravu k němu, jakož i právo </a:t>
            </a:r>
            <a:r>
              <a:rPr lang="cs-CZ" sz="2400" b="1" dirty="0" smtClean="0"/>
              <a:t>podnikat a provozovat jinou hospodářskou činnost.</a:t>
            </a:r>
          </a:p>
          <a:p>
            <a:pPr>
              <a:buNone/>
            </a:pPr>
            <a:r>
              <a:rPr lang="cs-CZ" sz="2400" dirty="0" smtClean="0"/>
              <a:t>(2) </a:t>
            </a:r>
            <a:r>
              <a:rPr lang="cs-CZ" sz="2400" u="sng" dirty="0" smtClean="0"/>
              <a:t>Zákon</a:t>
            </a:r>
            <a:r>
              <a:rPr lang="cs-CZ" sz="2400" dirty="0" smtClean="0"/>
              <a:t> může stanovit podmínky a omezení pro výkon určitých povolání nebo činností.</a:t>
            </a:r>
          </a:p>
          <a:p>
            <a:pPr>
              <a:buNone/>
            </a:pPr>
            <a:endParaRPr lang="cs-CZ" sz="2400" i="1" dirty="0" smtClean="0"/>
          </a:p>
          <a:p>
            <a:pPr>
              <a:buNone/>
            </a:pPr>
            <a:r>
              <a:rPr lang="cs-CZ" sz="2400" i="1" dirty="0" smtClean="0"/>
              <a:t>Zákaz provozovat živnost lze učinit jen zákonem, např.</a:t>
            </a:r>
          </a:p>
          <a:p>
            <a:pPr>
              <a:buNone/>
            </a:pPr>
            <a:r>
              <a:rPr lang="cs-CZ" sz="2400" i="1" dirty="0" smtClean="0"/>
              <a:t>- soudci, příslušníci bezpečnostních sborů a ozbrojených sil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Ústavní základy</a:t>
            </a:r>
            <a:endParaRPr lang="fr-CA" smtClean="0"/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5"/>
            <a:ext cx="8363272" cy="4970563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/>
              <a:t>Článek 49 Smlouvy o fungování EU</a:t>
            </a:r>
            <a:r>
              <a:rPr lang="cs-CZ" sz="2400" dirty="0" smtClean="0"/>
              <a:t> </a:t>
            </a:r>
          </a:p>
          <a:p>
            <a:r>
              <a:rPr lang="cs-CZ" sz="2400" dirty="0" smtClean="0"/>
              <a:t>V rámci níže uvedených ustanovení jsou </a:t>
            </a:r>
            <a:r>
              <a:rPr lang="cs-CZ" sz="2400" b="1" dirty="0" smtClean="0"/>
              <a:t>zakázána omezení svobody usazování pro státní příslušníky jednoho členského státu na území jiného členského státu</a:t>
            </a:r>
            <a:r>
              <a:rPr lang="cs-CZ" sz="2400" dirty="0" smtClean="0"/>
              <a:t>. Stejně tak jsou zakázána omezení při zřizování zastoupení, poboček nebo dceřiných společností státními příslušníky jednoho členského státu usazenými na území jiného členského státu. </a:t>
            </a:r>
          </a:p>
          <a:p>
            <a:r>
              <a:rPr lang="cs-CZ" sz="2400" dirty="0" smtClean="0"/>
              <a:t>Svoboda usazování zahrnuje přístup </a:t>
            </a:r>
            <a:r>
              <a:rPr lang="cs-CZ" sz="2400" b="1" dirty="0" smtClean="0"/>
              <a:t>k samostatně výdělečným činnostem a jejich výkon, jakož i zřizování a řízení podniků</a:t>
            </a:r>
            <a:r>
              <a:rPr lang="cs-CZ" sz="2400" dirty="0" smtClean="0"/>
              <a:t>, zejména společností ve smyslu čl. 54 druhého pododstavce, </a:t>
            </a:r>
            <a:r>
              <a:rPr lang="cs-CZ" sz="2400" b="1" dirty="0" smtClean="0"/>
              <a:t>za podmínek stanovených pro vlastní státní příslušníky právem země usazení</a:t>
            </a:r>
            <a:r>
              <a:rPr lang="cs-CZ" sz="2400" dirty="0" smtClean="0"/>
              <a:t>, nestanoví-li kapitola o pohybu kapitálu jinak.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Prameny právní úpravy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Ústava &amp; Listina</a:t>
            </a:r>
          </a:p>
          <a:p>
            <a:r>
              <a:rPr lang="cs-CZ" dirty="0" smtClean="0"/>
              <a:t>Zákon č. 455/1991 Sb., o živnostenském podnikání (</a:t>
            </a:r>
            <a:r>
              <a:rPr lang="cs-CZ" b="1" dirty="0" smtClean="0"/>
              <a:t>živnostenský zákon</a:t>
            </a:r>
            <a:r>
              <a:rPr lang="cs-CZ" dirty="0" smtClean="0"/>
              <a:t>)</a:t>
            </a:r>
          </a:p>
          <a:p>
            <a:r>
              <a:rPr lang="cs-CZ" dirty="0" smtClean="0"/>
              <a:t>Zákon č. 570/1991 Sb., </a:t>
            </a:r>
            <a:r>
              <a:rPr lang="cs-CZ" b="1" dirty="0" smtClean="0"/>
              <a:t>o živnostenských úřadech</a:t>
            </a:r>
          </a:p>
          <a:p>
            <a:r>
              <a:rPr lang="cs-CZ" dirty="0" smtClean="0"/>
              <a:t>Nařízení vlády č. 278/2008 Sb., </a:t>
            </a:r>
            <a:r>
              <a:rPr lang="cs-CZ" b="1" dirty="0" smtClean="0"/>
              <a:t>o obsahových náplních </a:t>
            </a:r>
            <a:r>
              <a:rPr lang="cs-CZ" dirty="0" smtClean="0"/>
              <a:t>jednotlivých živností</a:t>
            </a:r>
          </a:p>
          <a:p>
            <a:r>
              <a:rPr lang="cs-CZ" b="1" dirty="0" smtClean="0"/>
              <a:t>Správní řád</a:t>
            </a:r>
            <a:endParaRPr lang="cs-CZ" sz="1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Zákonná úprava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b="1" dirty="0" smtClean="0"/>
              <a:t>Živnostenský zákon</a:t>
            </a:r>
          </a:p>
          <a:p>
            <a:r>
              <a:rPr lang="cs-CZ" sz="2400" dirty="0" smtClean="0"/>
              <a:t>upravuje veřejnoprávní vztahy, a to</a:t>
            </a:r>
          </a:p>
          <a:p>
            <a:pPr lvl="1"/>
            <a:r>
              <a:rPr lang="cs-CZ" sz="2400" dirty="0" err="1" smtClean="0"/>
              <a:t>h</a:t>
            </a:r>
            <a:r>
              <a:rPr lang="cs-CZ" sz="2400" dirty="0" err="1" smtClean="0"/>
              <a:t>motněprávní</a:t>
            </a:r>
            <a:r>
              <a:rPr lang="cs-CZ" sz="2400" dirty="0" smtClean="0"/>
              <a:t> </a:t>
            </a:r>
            <a:r>
              <a:rPr lang="cs-CZ" sz="2400" dirty="0" smtClean="0"/>
              <a:t>a </a:t>
            </a:r>
            <a:r>
              <a:rPr lang="cs-CZ" sz="2400" dirty="0" err="1" smtClean="0"/>
              <a:t>procesněprávní</a:t>
            </a:r>
            <a:r>
              <a:rPr lang="cs-CZ" sz="2400" dirty="0" smtClean="0"/>
              <a:t> podmínky pro živnostenské podnikání a</a:t>
            </a:r>
          </a:p>
          <a:p>
            <a:pPr lvl="1"/>
            <a:r>
              <a:rPr lang="cs-CZ" sz="2400" dirty="0" smtClean="0"/>
              <a:t>pravidla pro výkon kontroly nad dodržováním</a:t>
            </a:r>
          </a:p>
          <a:p>
            <a:r>
              <a:rPr lang="cs-CZ" sz="2400" dirty="0" smtClean="0"/>
              <a:t>na něj navazuje </a:t>
            </a:r>
            <a:r>
              <a:rPr lang="cs-CZ" sz="2400" b="1" dirty="0" smtClean="0"/>
              <a:t>zákon o živnostenských úřadech</a:t>
            </a:r>
          </a:p>
          <a:p>
            <a:pPr lvl="1"/>
            <a:r>
              <a:rPr lang="cs-CZ" sz="2400" dirty="0" smtClean="0"/>
              <a:t>působnost a pravomoc živnostenských úřadů (ne vše však existuje…)</a:t>
            </a:r>
          </a:p>
          <a:p>
            <a:r>
              <a:rPr lang="cs-CZ" sz="2400" dirty="0" smtClean="0"/>
              <a:t>často novelizovaný (cca 20 novel za posledních 5 let)</a:t>
            </a:r>
            <a:endParaRPr lang="cs-CZ" sz="2400" b="1" dirty="0" smtClean="0"/>
          </a:p>
          <a:p>
            <a:r>
              <a:rPr lang="cs-CZ" sz="2400" dirty="0" smtClean="0"/>
              <a:t>další vztahy při podnikání upravují jiné právní předpisy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Základní pojmy a instituty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784976" cy="5112568"/>
          </a:xfrm>
        </p:spPr>
        <p:txBody>
          <a:bodyPr/>
          <a:lstStyle/>
          <a:p>
            <a:pPr eaLnBrk="1" hangingPunct="1"/>
            <a:r>
              <a:rPr lang="cs-CZ" sz="2200" b="1" dirty="0" smtClean="0"/>
              <a:t>Živnost</a:t>
            </a:r>
            <a:r>
              <a:rPr lang="cs-CZ" sz="2200" dirty="0" smtClean="0"/>
              <a:t> = podnikatelská činnost, která je </a:t>
            </a:r>
          </a:p>
          <a:p>
            <a:pPr lvl="1"/>
            <a:r>
              <a:rPr lang="cs-CZ" sz="2200" dirty="0" smtClean="0"/>
              <a:t>soustavná (nikoli nahodilá či jednorázová; ovšem sezónní ano)</a:t>
            </a:r>
          </a:p>
          <a:p>
            <a:pPr lvl="1"/>
            <a:r>
              <a:rPr lang="cs-CZ" sz="2200" dirty="0" smtClean="0"/>
              <a:t>provozovaná samostatně (nejedná se o činnost v závislém, podřízeném postavení; tedy zaměstnaneckém poměru)</a:t>
            </a:r>
          </a:p>
          <a:p>
            <a:pPr lvl="1"/>
            <a:r>
              <a:rPr lang="cs-CZ" sz="2200" dirty="0" smtClean="0"/>
              <a:t>vlastním jménem</a:t>
            </a:r>
          </a:p>
          <a:p>
            <a:pPr lvl="1"/>
            <a:r>
              <a:rPr lang="cs-CZ" sz="2200" dirty="0" smtClean="0"/>
              <a:t>na vlastní odpovědnost (živnostník odpovídá za závazky celým svým majetkem)</a:t>
            </a:r>
          </a:p>
          <a:p>
            <a:pPr lvl="1"/>
            <a:r>
              <a:rPr lang="cs-CZ" sz="2200" dirty="0" smtClean="0"/>
              <a:t>za účelem dosažení zisku a</a:t>
            </a:r>
          </a:p>
          <a:p>
            <a:pPr lvl="1"/>
            <a:r>
              <a:rPr lang="cs-CZ" sz="2200" dirty="0" smtClean="0"/>
              <a:t>za podmínek stanovených živnostenským zákonem</a:t>
            </a:r>
          </a:p>
          <a:p>
            <a:r>
              <a:rPr lang="cs-CZ" sz="2200" b="1" dirty="0" smtClean="0"/>
              <a:t>Živnostenské oprávnění </a:t>
            </a:r>
            <a:r>
              <a:rPr lang="cs-CZ" sz="2200" dirty="0" smtClean="0"/>
              <a:t>je svou povahou subjektivním právem veřejnoprávní povahy.</a:t>
            </a:r>
          </a:p>
          <a:p>
            <a:r>
              <a:rPr lang="cs-CZ" sz="2200" b="1" dirty="0" smtClean="0"/>
              <a:t>Živnostenský rejstřík </a:t>
            </a:r>
            <a:r>
              <a:rPr lang="cs-CZ" sz="2200" dirty="0" smtClean="0"/>
              <a:t>= veřejně přístupný seznam úřední povahy provozovaný </a:t>
            </a:r>
            <a:r>
              <a:rPr lang="cs-CZ" sz="2200" dirty="0" err="1" smtClean="0"/>
              <a:t>KrŽÚ</a:t>
            </a:r>
            <a:r>
              <a:rPr lang="cs-CZ" sz="2200" dirty="0" smtClean="0"/>
              <a:t>; dostupný online </a:t>
            </a:r>
            <a:r>
              <a:rPr lang="cs-CZ" sz="2200" dirty="0" smtClean="0">
                <a:hlinkClick r:id="rId2"/>
              </a:rPr>
              <a:t>http://www.</a:t>
            </a:r>
            <a:r>
              <a:rPr lang="cs-CZ" sz="2200" dirty="0" err="1" smtClean="0">
                <a:hlinkClick r:id="rId2"/>
              </a:rPr>
              <a:t>rzp.cz</a:t>
            </a:r>
            <a:r>
              <a:rPr lang="cs-CZ" sz="2200" dirty="0" smtClean="0">
                <a:hlinkClick r:id="rId2"/>
              </a:rPr>
              <a:t>/</a:t>
            </a:r>
            <a:endParaRPr lang="cs-CZ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Živnosti přednášk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Živnosti přednáška</Template>
  <TotalTime>1987</TotalTime>
  <Words>3630</Words>
  <Application>Microsoft Office PowerPoint</Application>
  <PresentationFormat>Předvádění na obrazovce (4:3)</PresentationFormat>
  <Paragraphs>394</Paragraphs>
  <Slides>48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48</vt:i4>
      </vt:variant>
    </vt:vector>
  </HeadingPairs>
  <TitlesOfParts>
    <vt:vector size="49" baseType="lpstr">
      <vt:lpstr>Živnosti přednáška</vt:lpstr>
      <vt:lpstr>Správa živnostenská</vt:lpstr>
      <vt:lpstr>Obsah</vt:lpstr>
      <vt:lpstr>Živnostenská správa</vt:lpstr>
      <vt:lpstr>Ústavní základy</vt:lpstr>
      <vt:lpstr>Ústavní základy</vt:lpstr>
      <vt:lpstr>Ústavní základy</vt:lpstr>
      <vt:lpstr>Prameny právní úpravy</vt:lpstr>
      <vt:lpstr>Zákonná úprava</vt:lpstr>
      <vt:lpstr>Základní pojmy a instituty</vt:lpstr>
      <vt:lpstr>Základní pojmy a instituty</vt:lpstr>
      <vt:lpstr>Základní pojmy a instituty</vt:lpstr>
      <vt:lpstr>Základní pojmy a instituty</vt:lpstr>
      <vt:lpstr>Přístupové režimy</vt:lpstr>
      <vt:lpstr>Ohlašovací živnosti</vt:lpstr>
      <vt:lpstr>Ohlašovací živnosti</vt:lpstr>
      <vt:lpstr>Koncesované živnosti</vt:lpstr>
      <vt:lpstr>Podmínky pro získání Ž oprávnění</vt:lpstr>
      <vt:lpstr>Podmínky pro získání Ž oprávnění</vt:lpstr>
      <vt:lpstr>Překážky</vt:lpstr>
      <vt:lpstr>Překážky</vt:lpstr>
      <vt:lpstr>Překážky</vt:lpstr>
      <vt:lpstr>Živnost volná</vt:lpstr>
      <vt:lpstr>Výroba,   obchod   a   služby jinde nezařazené</vt:lpstr>
      <vt:lpstr>Živnosti   řemeslné</vt:lpstr>
      <vt:lpstr>Hostinská   činnost</vt:lpstr>
      <vt:lpstr>Hostinská   činnost</vt:lpstr>
      <vt:lpstr>Živnosti vázané</vt:lpstr>
      <vt:lpstr>Průvodcovská činnost horská</vt:lpstr>
      <vt:lpstr>Průvodcovská činnost horská</vt:lpstr>
      <vt:lpstr>Živnosti koncesované</vt:lpstr>
      <vt:lpstr>Živnosti koncesované</vt:lpstr>
      <vt:lpstr>Zánik živnostenského oprávnění</vt:lpstr>
      <vt:lpstr>Zánik živnostenského oprávnění</vt:lpstr>
      <vt:lpstr>Vybrané instituty</vt:lpstr>
      <vt:lpstr>Vybrané instituty</vt:lpstr>
      <vt:lpstr>Orgány</vt:lpstr>
      <vt:lpstr>Orgány</vt:lpstr>
      <vt:lpstr>Orgány</vt:lpstr>
      <vt:lpstr>Postupy</vt:lpstr>
      <vt:lpstr>Živnosti koncesované</vt:lpstr>
      <vt:lpstr>Živnosti koncesované</vt:lpstr>
      <vt:lpstr>Kontrola</vt:lpstr>
      <vt:lpstr>Správní delikty</vt:lpstr>
      <vt:lpstr>Přestupky</vt:lpstr>
      <vt:lpstr>Jiné správní delikty</vt:lpstr>
      <vt:lpstr>Jiné správní delikty</vt:lpstr>
      <vt:lpstr>Jiné správní delikty</vt:lpstr>
      <vt:lpstr>Snímek 48</vt:lpstr>
    </vt:vector>
  </TitlesOfParts>
  <Company>Your Organization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živnostenská</dc:title>
  <dc:creator>Veronika Kudrová</dc:creator>
  <cp:lastModifiedBy>V. Kudrová</cp:lastModifiedBy>
  <cp:revision>142</cp:revision>
  <dcterms:created xsi:type="dcterms:W3CDTF">2012-10-25T10:57:31Z</dcterms:created>
  <dcterms:modified xsi:type="dcterms:W3CDTF">2016-11-25T14:03:24Z</dcterms:modified>
</cp:coreProperties>
</file>