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1"/>
  </p:notesMasterIdLst>
  <p:sldIdLst>
    <p:sldId id="256" r:id="rId2"/>
    <p:sldId id="257" r:id="rId3"/>
    <p:sldId id="258" r:id="rId4"/>
    <p:sldId id="262" r:id="rId5"/>
    <p:sldId id="265" r:id="rId6"/>
    <p:sldId id="266" r:id="rId7"/>
    <p:sldId id="267" r:id="rId8"/>
    <p:sldId id="277" r:id="rId9"/>
    <p:sldId id="268" r:id="rId10"/>
    <p:sldId id="381" r:id="rId11"/>
    <p:sldId id="382" r:id="rId12"/>
    <p:sldId id="383" r:id="rId13"/>
    <p:sldId id="269" r:id="rId14"/>
    <p:sldId id="270" r:id="rId15"/>
    <p:sldId id="271" r:id="rId16"/>
    <p:sldId id="272" r:id="rId17"/>
    <p:sldId id="273" r:id="rId18"/>
    <p:sldId id="274" r:id="rId19"/>
    <p:sldId id="275" r:id="rId20"/>
    <p:sldId id="276" r:id="rId21"/>
    <p:sldId id="353" r:id="rId22"/>
    <p:sldId id="354" r:id="rId23"/>
    <p:sldId id="355" r:id="rId24"/>
    <p:sldId id="356" r:id="rId25"/>
    <p:sldId id="357" r:id="rId26"/>
    <p:sldId id="419" r:id="rId27"/>
    <p:sldId id="386" r:id="rId28"/>
    <p:sldId id="387" r:id="rId29"/>
    <p:sldId id="388" r:id="rId30"/>
    <p:sldId id="389" r:id="rId31"/>
    <p:sldId id="390" r:id="rId32"/>
    <p:sldId id="391" r:id="rId33"/>
    <p:sldId id="392" r:id="rId34"/>
    <p:sldId id="393" r:id="rId35"/>
    <p:sldId id="394" r:id="rId36"/>
    <p:sldId id="395" r:id="rId37"/>
    <p:sldId id="396" r:id="rId38"/>
    <p:sldId id="397" r:id="rId39"/>
    <p:sldId id="398" r:id="rId40"/>
    <p:sldId id="399" r:id="rId41"/>
    <p:sldId id="400" r:id="rId42"/>
    <p:sldId id="401" r:id="rId43"/>
    <p:sldId id="402" r:id="rId44"/>
    <p:sldId id="403" r:id="rId45"/>
    <p:sldId id="404" r:id="rId46"/>
    <p:sldId id="405" r:id="rId47"/>
    <p:sldId id="406" r:id="rId48"/>
    <p:sldId id="407" r:id="rId49"/>
    <p:sldId id="408" r:id="rId50"/>
    <p:sldId id="409" r:id="rId51"/>
    <p:sldId id="410" r:id="rId52"/>
    <p:sldId id="411" r:id="rId53"/>
    <p:sldId id="412" r:id="rId54"/>
    <p:sldId id="413" r:id="rId55"/>
    <p:sldId id="414" r:id="rId56"/>
    <p:sldId id="415" r:id="rId57"/>
    <p:sldId id="416" r:id="rId58"/>
    <p:sldId id="417" r:id="rId59"/>
    <p:sldId id="384" r:id="rId60"/>
    <p:sldId id="339" r:id="rId61"/>
    <p:sldId id="421" r:id="rId62"/>
    <p:sldId id="340" r:id="rId63"/>
    <p:sldId id="341" r:id="rId64"/>
    <p:sldId id="342" r:id="rId65"/>
    <p:sldId id="420" r:id="rId66"/>
    <p:sldId id="343" r:id="rId67"/>
    <p:sldId id="344" r:id="rId68"/>
    <p:sldId id="345" r:id="rId69"/>
    <p:sldId id="346" r:id="rId70"/>
    <p:sldId id="347" r:id="rId71"/>
    <p:sldId id="348" r:id="rId72"/>
    <p:sldId id="349" r:id="rId73"/>
    <p:sldId id="350" r:id="rId74"/>
    <p:sldId id="351" r:id="rId75"/>
    <p:sldId id="352" r:id="rId76"/>
    <p:sldId id="358" r:id="rId77"/>
    <p:sldId id="359" r:id="rId78"/>
    <p:sldId id="360" r:id="rId79"/>
    <p:sldId id="361" r:id="rId80"/>
    <p:sldId id="362" r:id="rId81"/>
    <p:sldId id="363" r:id="rId82"/>
    <p:sldId id="364" r:id="rId83"/>
    <p:sldId id="303" r:id="rId84"/>
    <p:sldId id="304" r:id="rId85"/>
    <p:sldId id="305" r:id="rId86"/>
    <p:sldId id="306" r:id="rId87"/>
    <p:sldId id="307" r:id="rId88"/>
    <p:sldId id="308" r:id="rId89"/>
    <p:sldId id="366" r:id="rId90"/>
    <p:sldId id="367" r:id="rId91"/>
    <p:sldId id="368" r:id="rId92"/>
    <p:sldId id="369" r:id="rId93"/>
    <p:sldId id="370" r:id="rId94"/>
    <p:sldId id="371" r:id="rId95"/>
    <p:sldId id="372" r:id="rId96"/>
    <p:sldId id="373" r:id="rId97"/>
    <p:sldId id="374" r:id="rId98"/>
    <p:sldId id="375" r:id="rId99"/>
    <p:sldId id="376" r:id="rId100"/>
    <p:sldId id="377" r:id="rId101"/>
    <p:sldId id="378" r:id="rId102"/>
    <p:sldId id="379" r:id="rId103"/>
    <p:sldId id="325" r:id="rId104"/>
    <p:sldId id="328" r:id="rId105"/>
    <p:sldId id="329" r:id="rId106"/>
    <p:sldId id="330" r:id="rId107"/>
    <p:sldId id="331" r:id="rId108"/>
    <p:sldId id="333" r:id="rId109"/>
    <p:sldId id="312" r:id="rId110"/>
    <p:sldId id="313" r:id="rId111"/>
    <p:sldId id="315" r:id="rId112"/>
    <p:sldId id="317" r:id="rId113"/>
    <p:sldId id="319" r:id="rId114"/>
    <p:sldId id="320" r:id="rId115"/>
    <p:sldId id="422" r:id="rId116"/>
    <p:sldId id="309" r:id="rId117"/>
    <p:sldId id="310" r:id="rId118"/>
    <p:sldId id="311" r:id="rId119"/>
    <p:sldId id="365" r:id="rId1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149F95-0E3A-493F-B22D-D07285D125D7}" type="doc">
      <dgm:prSet loTypeId="urn:microsoft.com/office/officeart/2005/8/layout/orgChart1" loCatId="hierarchy" qsTypeId="urn:microsoft.com/office/officeart/2005/8/quickstyle/simple1" qsCatId="simple" csTypeId="urn:microsoft.com/office/officeart/2005/8/colors/accent1_2" csCatId="accent1"/>
      <dgm:spPr/>
    </dgm:pt>
    <dgm:pt modelId="{E777565A-50DA-4D69-98AF-6EC9A6247EE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rPr>
            <a:t>Stavební úřady</a:t>
          </a:r>
          <a:endParaRPr kumimoji="0" lang="cs-CZ" altLang="cs-CZ" b="0" i="0" u="none" strike="noStrike" cap="none" normalizeH="0" baseline="0" smtClean="0">
            <a:ln>
              <a:noFill/>
            </a:ln>
            <a:solidFill>
              <a:schemeClr val="tx1"/>
            </a:solidFill>
            <a:effectLst/>
          </a:endParaRPr>
        </a:p>
      </dgm:t>
    </dgm:pt>
    <dgm:pt modelId="{18D898A4-EC1C-483B-95F3-2D8E312DFABC}" type="parTrans" cxnId="{0B1CC784-815C-44D5-AB55-750CEAE207AB}">
      <dgm:prSet/>
      <dgm:spPr/>
    </dgm:pt>
    <dgm:pt modelId="{AE253081-47AB-4896-BF9A-2A871CB1F2AB}" type="sibTrans" cxnId="{0B1CC784-815C-44D5-AB55-750CEAE207AB}">
      <dgm:prSet/>
      <dgm:spPr/>
    </dgm:pt>
    <dgm:pt modelId="{1C5CE94C-ED86-4F87-A75F-687E3C0F231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rPr>
            <a:t>Obecné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rPr>
            <a:t>stavební úřady</a:t>
          </a:r>
          <a:endParaRPr kumimoji="0" lang="cs-CZ" altLang="cs-CZ" b="0" i="0" u="none" strike="noStrike" cap="none" normalizeH="0" baseline="0" smtClean="0">
            <a:ln>
              <a:noFill/>
            </a:ln>
            <a:solidFill>
              <a:schemeClr val="tx1"/>
            </a:solidFill>
            <a:effectLst/>
          </a:endParaRPr>
        </a:p>
      </dgm:t>
    </dgm:pt>
    <dgm:pt modelId="{9F18024B-ED17-4C11-BF42-0B8B714F73BD}" type="parTrans" cxnId="{7F4EBF25-CC78-4768-972F-350C17C9097D}">
      <dgm:prSet/>
      <dgm:spPr/>
    </dgm:pt>
    <dgm:pt modelId="{A57680ED-D217-475C-ACEC-D2F0C0873119}" type="sibTrans" cxnId="{7F4EBF25-CC78-4768-972F-350C17C9097D}">
      <dgm:prSet/>
      <dgm:spPr/>
    </dgm:pt>
    <dgm:pt modelId="{F06525CB-CF3E-4ADF-8D92-5ABF83592BF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rPr>
            <a:t>Speciální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rPr>
            <a:t>stavební úřady </a:t>
          </a:r>
          <a:endParaRPr kumimoji="0" lang="cs-CZ" altLang="cs-CZ" b="0" i="0" u="none" strike="noStrike" cap="none" normalizeH="0" baseline="0" smtClean="0">
            <a:ln>
              <a:noFill/>
            </a:ln>
            <a:solidFill>
              <a:schemeClr val="tx1"/>
            </a:solidFill>
            <a:effectLst/>
          </a:endParaRPr>
        </a:p>
      </dgm:t>
    </dgm:pt>
    <dgm:pt modelId="{16807BEB-7733-4A64-A230-AFF978C7CE1C}" type="parTrans" cxnId="{7CD490D2-9587-43B7-BB9D-0DA635532792}">
      <dgm:prSet/>
      <dgm:spPr/>
    </dgm:pt>
    <dgm:pt modelId="{79E8D82D-42FC-4297-B1B8-D9DD6680BDFA}" type="sibTrans" cxnId="{7CD490D2-9587-43B7-BB9D-0DA635532792}">
      <dgm:prSet/>
      <dgm:spPr/>
    </dgm:pt>
    <dgm:pt modelId="{4F3ABE13-06AB-4EB1-AE7B-80BE676E526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rPr>
            <a:t>Vojenské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rPr>
            <a:t>stavební úřady</a:t>
          </a:r>
          <a:endParaRPr kumimoji="0" lang="cs-CZ" altLang="cs-CZ" b="0" i="0" u="none" strike="noStrike" cap="none" normalizeH="0" baseline="0" smtClean="0">
            <a:ln>
              <a:noFill/>
            </a:ln>
            <a:solidFill>
              <a:schemeClr val="tx1"/>
            </a:solidFill>
            <a:effectLst/>
          </a:endParaRPr>
        </a:p>
      </dgm:t>
    </dgm:pt>
    <dgm:pt modelId="{34D3382A-14EA-420E-8F7C-738828F2E49D}" type="parTrans" cxnId="{CF4261DE-F6AB-4960-8CF9-73171C559D37}">
      <dgm:prSet/>
      <dgm:spPr/>
    </dgm:pt>
    <dgm:pt modelId="{D755BF10-80CF-408C-BC73-C655836B6756}" type="sibTrans" cxnId="{CF4261DE-F6AB-4960-8CF9-73171C559D37}">
      <dgm:prSet/>
      <dgm:spPr/>
    </dgm:pt>
    <dgm:pt modelId="{87D7B56D-0E9F-4FA6-A0F7-E13B241086FF}" type="pres">
      <dgm:prSet presAssocID="{12149F95-0E3A-493F-B22D-D07285D125D7}" presName="hierChild1" presStyleCnt="0">
        <dgm:presLayoutVars>
          <dgm:orgChart val="1"/>
          <dgm:chPref val="1"/>
          <dgm:dir/>
          <dgm:animOne val="branch"/>
          <dgm:animLvl val="lvl"/>
          <dgm:resizeHandles/>
        </dgm:presLayoutVars>
      </dgm:prSet>
      <dgm:spPr/>
    </dgm:pt>
    <dgm:pt modelId="{ED9A8EFA-46D1-4BAD-AD96-382C3AF8C96A}" type="pres">
      <dgm:prSet presAssocID="{E777565A-50DA-4D69-98AF-6EC9A6247EE8}" presName="hierRoot1" presStyleCnt="0">
        <dgm:presLayoutVars>
          <dgm:hierBranch/>
        </dgm:presLayoutVars>
      </dgm:prSet>
      <dgm:spPr/>
    </dgm:pt>
    <dgm:pt modelId="{02D5C910-40E0-451B-BF30-B9087D43CAAC}" type="pres">
      <dgm:prSet presAssocID="{E777565A-50DA-4D69-98AF-6EC9A6247EE8}" presName="rootComposite1" presStyleCnt="0"/>
      <dgm:spPr/>
    </dgm:pt>
    <dgm:pt modelId="{7BA1EE2E-34D7-4D6E-87A8-A7E366400D70}" type="pres">
      <dgm:prSet presAssocID="{E777565A-50DA-4D69-98AF-6EC9A6247EE8}" presName="rootText1" presStyleLbl="node0" presStyleIdx="0" presStyleCnt="1">
        <dgm:presLayoutVars>
          <dgm:chPref val="3"/>
        </dgm:presLayoutVars>
      </dgm:prSet>
      <dgm:spPr/>
    </dgm:pt>
    <dgm:pt modelId="{CB2C07C1-2BF9-4D31-B74E-D6149D8B53FA}" type="pres">
      <dgm:prSet presAssocID="{E777565A-50DA-4D69-98AF-6EC9A6247EE8}" presName="rootConnector1" presStyleLbl="node1" presStyleIdx="0" presStyleCnt="0"/>
      <dgm:spPr/>
    </dgm:pt>
    <dgm:pt modelId="{B9E9F7D4-1513-42CE-958D-4B3EF372E759}" type="pres">
      <dgm:prSet presAssocID="{E777565A-50DA-4D69-98AF-6EC9A6247EE8}" presName="hierChild2" presStyleCnt="0"/>
      <dgm:spPr/>
    </dgm:pt>
    <dgm:pt modelId="{66792411-BDFF-4C90-8036-9F8271CA2D10}" type="pres">
      <dgm:prSet presAssocID="{9F18024B-ED17-4C11-BF42-0B8B714F73BD}" presName="Name35" presStyleLbl="parChTrans1D2" presStyleIdx="0" presStyleCnt="3"/>
      <dgm:spPr/>
    </dgm:pt>
    <dgm:pt modelId="{DD09B474-DE1B-4B63-A8BA-196569799A90}" type="pres">
      <dgm:prSet presAssocID="{1C5CE94C-ED86-4F87-A75F-687E3C0F231A}" presName="hierRoot2" presStyleCnt="0">
        <dgm:presLayoutVars>
          <dgm:hierBranch/>
        </dgm:presLayoutVars>
      </dgm:prSet>
      <dgm:spPr/>
    </dgm:pt>
    <dgm:pt modelId="{AD198250-FB03-4696-AF82-E028FBF2F32F}" type="pres">
      <dgm:prSet presAssocID="{1C5CE94C-ED86-4F87-A75F-687E3C0F231A}" presName="rootComposite" presStyleCnt="0"/>
      <dgm:spPr/>
    </dgm:pt>
    <dgm:pt modelId="{C8253618-5C3E-45E6-AE83-F2150EF6846C}" type="pres">
      <dgm:prSet presAssocID="{1C5CE94C-ED86-4F87-A75F-687E3C0F231A}" presName="rootText" presStyleLbl="node2" presStyleIdx="0" presStyleCnt="3">
        <dgm:presLayoutVars>
          <dgm:chPref val="3"/>
        </dgm:presLayoutVars>
      </dgm:prSet>
      <dgm:spPr/>
    </dgm:pt>
    <dgm:pt modelId="{11F6A382-FFAF-435C-BC55-C70E261B4B53}" type="pres">
      <dgm:prSet presAssocID="{1C5CE94C-ED86-4F87-A75F-687E3C0F231A}" presName="rootConnector" presStyleLbl="node2" presStyleIdx="0" presStyleCnt="3"/>
      <dgm:spPr/>
    </dgm:pt>
    <dgm:pt modelId="{A404AB68-B637-485F-88AD-1A1450B48F61}" type="pres">
      <dgm:prSet presAssocID="{1C5CE94C-ED86-4F87-A75F-687E3C0F231A}" presName="hierChild4" presStyleCnt="0"/>
      <dgm:spPr/>
    </dgm:pt>
    <dgm:pt modelId="{9C782F26-EE5D-4D85-8512-46C2E1D014B2}" type="pres">
      <dgm:prSet presAssocID="{1C5CE94C-ED86-4F87-A75F-687E3C0F231A}" presName="hierChild5" presStyleCnt="0"/>
      <dgm:spPr/>
    </dgm:pt>
    <dgm:pt modelId="{AFCACAAD-F109-4384-AF13-01F2BF29F975}" type="pres">
      <dgm:prSet presAssocID="{16807BEB-7733-4A64-A230-AFF978C7CE1C}" presName="Name35" presStyleLbl="parChTrans1D2" presStyleIdx="1" presStyleCnt="3"/>
      <dgm:spPr/>
    </dgm:pt>
    <dgm:pt modelId="{563E9D70-E224-43DC-A5CA-BCD9920F59AD}" type="pres">
      <dgm:prSet presAssocID="{F06525CB-CF3E-4ADF-8D92-5ABF83592BFE}" presName="hierRoot2" presStyleCnt="0">
        <dgm:presLayoutVars>
          <dgm:hierBranch/>
        </dgm:presLayoutVars>
      </dgm:prSet>
      <dgm:spPr/>
    </dgm:pt>
    <dgm:pt modelId="{281C90DE-51B0-4F36-AFBA-CE42AF55F57C}" type="pres">
      <dgm:prSet presAssocID="{F06525CB-CF3E-4ADF-8D92-5ABF83592BFE}" presName="rootComposite" presStyleCnt="0"/>
      <dgm:spPr/>
    </dgm:pt>
    <dgm:pt modelId="{D217173B-169A-4D43-9B57-BCEBA8E30F45}" type="pres">
      <dgm:prSet presAssocID="{F06525CB-CF3E-4ADF-8D92-5ABF83592BFE}" presName="rootText" presStyleLbl="node2" presStyleIdx="1" presStyleCnt="3">
        <dgm:presLayoutVars>
          <dgm:chPref val="3"/>
        </dgm:presLayoutVars>
      </dgm:prSet>
      <dgm:spPr/>
    </dgm:pt>
    <dgm:pt modelId="{7981EF8E-B2DA-48B7-8DC2-7797353ED280}" type="pres">
      <dgm:prSet presAssocID="{F06525CB-CF3E-4ADF-8D92-5ABF83592BFE}" presName="rootConnector" presStyleLbl="node2" presStyleIdx="1" presStyleCnt="3"/>
      <dgm:spPr/>
    </dgm:pt>
    <dgm:pt modelId="{3813C95F-31C3-4C92-9288-9D800BF7BF82}" type="pres">
      <dgm:prSet presAssocID="{F06525CB-CF3E-4ADF-8D92-5ABF83592BFE}" presName="hierChild4" presStyleCnt="0"/>
      <dgm:spPr/>
    </dgm:pt>
    <dgm:pt modelId="{113092A6-6D00-45F2-A788-4D8311C22538}" type="pres">
      <dgm:prSet presAssocID="{F06525CB-CF3E-4ADF-8D92-5ABF83592BFE}" presName="hierChild5" presStyleCnt="0"/>
      <dgm:spPr/>
    </dgm:pt>
    <dgm:pt modelId="{86F7EC31-543A-4651-BE5C-05F21D8BE3A0}" type="pres">
      <dgm:prSet presAssocID="{34D3382A-14EA-420E-8F7C-738828F2E49D}" presName="Name35" presStyleLbl="parChTrans1D2" presStyleIdx="2" presStyleCnt="3"/>
      <dgm:spPr/>
    </dgm:pt>
    <dgm:pt modelId="{8A8F368E-08AC-4006-AC99-B613B0DBDA0C}" type="pres">
      <dgm:prSet presAssocID="{4F3ABE13-06AB-4EB1-AE7B-80BE676E526F}" presName="hierRoot2" presStyleCnt="0">
        <dgm:presLayoutVars>
          <dgm:hierBranch/>
        </dgm:presLayoutVars>
      </dgm:prSet>
      <dgm:spPr/>
    </dgm:pt>
    <dgm:pt modelId="{F5957FB5-F9BB-4FDD-B0A2-1C790CE95518}" type="pres">
      <dgm:prSet presAssocID="{4F3ABE13-06AB-4EB1-AE7B-80BE676E526F}" presName="rootComposite" presStyleCnt="0"/>
      <dgm:spPr/>
    </dgm:pt>
    <dgm:pt modelId="{C84D3B98-33B2-431E-8433-62A2DCDF1D8A}" type="pres">
      <dgm:prSet presAssocID="{4F3ABE13-06AB-4EB1-AE7B-80BE676E526F}" presName="rootText" presStyleLbl="node2" presStyleIdx="2" presStyleCnt="3">
        <dgm:presLayoutVars>
          <dgm:chPref val="3"/>
        </dgm:presLayoutVars>
      </dgm:prSet>
      <dgm:spPr/>
    </dgm:pt>
    <dgm:pt modelId="{9DE27B49-E6B3-4F2A-AC20-5C21390195C0}" type="pres">
      <dgm:prSet presAssocID="{4F3ABE13-06AB-4EB1-AE7B-80BE676E526F}" presName="rootConnector" presStyleLbl="node2" presStyleIdx="2" presStyleCnt="3"/>
      <dgm:spPr/>
    </dgm:pt>
    <dgm:pt modelId="{DD56CA15-2500-477B-8450-407D85BA4EC3}" type="pres">
      <dgm:prSet presAssocID="{4F3ABE13-06AB-4EB1-AE7B-80BE676E526F}" presName="hierChild4" presStyleCnt="0"/>
      <dgm:spPr/>
    </dgm:pt>
    <dgm:pt modelId="{40A11F94-8DBC-4018-8680-D0D4F5564EC8}" type="pres">
      <dgm:prSet presAssocID="{4F3ABE13-06AB-4EB1-AE7B-80BE676E526F}" presName="hierChild5" presStyleCnt="0"/>
      <dgm:spPr/>
    </dgm:pt>
    <dgm:pt modelId="{DE2EC0A6-5614-4F2C-8A59-5B1CEDE391B0}" type="pres">
      <dgm:prSet presAssocID="{E777565A-50DA-4D69-98AF-6EC9A6247EE8}" presName="hierChild3" presStyleCnt="0"/>
      <dgm:spPr/>
    </dgm:pt>
  </dgm:ptLst>
  <dgm:cxnLst>
    <dgm:cxn modelId="{BB627460-E872-4AD5-974F-168B79A36B2A}" type="presOf" srcId="{F06525CB-CF3E-4ADF-8D92-5ABF83592BFE}" destId="{D217173B-169A-4D43-9B57-BCEBA8E30F45}" srcOrd="0" destOrd="0" presId="urn:microsoft.com/office/officeart/2005/8/layout/orgChart1"/>
    <dgm:cxn modelId="{E8B488D3-4315-4DE1-8708-93B4C94A1F2E}" type="presOf" srcId="{4F3ABE13-06AB-4EB1-AE7B-80BE676E526F}" destId="{C84D3B98-33B2-431E-8433-62A2DCDF1D8A}" srcOrd="0" destOrd="0" presId="urn:microsoft.com/office/officeart/2005/8/layout/orgChart1"/>
    <dgm:cxn modelId="{463E2E70-EC9D-4367-B407-ACE7389B99EA}" type="presOf" srcId="{12149F95-0E3A-493F-B22D-D07285D125D7}" destId="{87D7B56D-0E9F-4FA6-A0F7-E13B241086FF}" srcOrd="0" destOrd="0" presId="urn:microsoft.com/office/officeart/2005/8/layout/orgChart1"/>
    <dgm:cxn modelId="{15F6C63F-54D3-4BF4-BBAC-692B3F34CE59}" type="presOf" srcId="{F06525CB-CF3E-4ADF-8D92-5ABF83592BFE}" destId="{7981EF8E-B2DA-48B7-8DC2-7797353ED280}" srcOrd="1" destOrd="0" presId="urn:microsoft.com/office/officeart/2005/8/layout/orgChart1"/>
    <dgm:cxn modelId="{CF4261DE-F6AB-4960-8CF9-73171C559D37}" srcId="{E777565A-50DA-4D69-98AF-6EC9A6247EE8}" destId="{4F3ABE13-06AB-4EB1-AE7B-80BE676E526F}" srcOrd="2" destOrd="0" parTransId="{34D3382A-14EA-420E-8F7C-738828F2E49D}" sibTransId="{D755BF10-80CF-408C-BC73-C655836B6756}"/>
    <dgm:cxn modelId="{0B1CC784-815C-44D5-AB55-750CEAE207AB}" srcId="{12149F95-0E3A-493F-B22D-D07285D125D7}" destId="{E777565A-50DA-4D69-98AF-6EC9A6247EE8}" srcOrd="0" destOrd="0" parTransId="{18D898A4-EC1C-483B-95F3-2D8E312DFABC}" sibTransId="{AE253081-47AB-4896-BF9A-2A871CB1F2AB}"/>
    <dgm:cxn modelId="{6966293D-6798-4EF7-A7A4-1BF95837A870}" type="presOf" srcId="{1C5CE94C-ED86-4F87-A75F-687E3C0F231A}" destId="{11F6A382-FFAF-435C-BC55-C70E261B4B53}" srcOrd="1" destOrd="0" presId="urn:microsoft.com/office/officeart/2005/8/layout/orgChart1"/>
    <dgm:cxn modelId="{EFDBDB4B-BA4F-443E-BDEE-F53B7C07E614}" type="presOf" srcId="{34D3382A-14EA-420E-8F7C-738828F2E49D}" destId="{86F7EC31-543A-4651-BE5C-05F21D8BE3A0}" srcOrd="0" destOrd="0" presId="urn:microsoft.com/office/officeart/2005/8/layout/orgChart1"/>
    <dgm:cxn modelId="{985A2963-AFE4-45D7-8690-6EA9F912C5C9}" type="presOf" srcId="{9F18024B-ED17-4C11-BF42-0B8B714F73BD}" destId="{66792411-BDFF-4C90-8036-9F8271CA2D10}" srcOrd="0" destOrd="0" presId="urn:microsoft.com/office/officeart/2005/8/layout/orgChart1"/>
    <dgm:cxn modelId="{78E14C3E-7034-4212-9586-28A415740AF2}" type="presOf" srcId="{E777565A-50DA-4D69-98AF-6EC9A6247EE8}" destId="{7BA1EE2E-34D7-4D6E-87A8-A7E366400D70}" srcOrd="0" destOrd="0" presId="urn:microsoft.com/office/officeart/2005/8/layout/orgChart1"/>
    <dgm:cxn modelId="{7F4EBF25-CC78-4768-972F-350C17C9097D}" srcId="{E777565A-50DA-4D69-98AF-6EC9A6247EE8}" destId="{1C5CE94C-ED86-4F87-A75F-687E3C0F231A}" srcOrd="0" destOrd="0" parTransId="{9F18024B-ED17-4C11-BF42-0B8B714F73BD}" sibTransId="{A57680ED-D217-475C-ACEC-D2F0C0873119}"/>
    <dgm:cxn modelId="{7CD490D2-9587-43B7-BB9D-0DA635532792}" srcId="{E777565A-50DA-4D69-98AF-6EC9A6247EE8}" destId="{F06525CB-CF3E-4ADF-8D92-5ABF83592BFE}" srcOrd="1" destOrd="0" parTransId="{16807BEB-7733-4A64-A230-AFF978C7CE1C}" sibTransId="{79E8D82D-42FC-4297-B1B8-D9DD6680BDFA}"/>
    <dgm:cxn modelId="{4AD32F5D-6A35-45F2-B885-B14B89DA096F}" type="presOf" srcId="{4F3ABE13-06AB-4EB1-AE7B-80BE676E526F}" destId="{9DE27B49-E6B3-4F2A-AC20-5C21390195C0}" srcOrd="1" destOrd="0" presId="urn:microsoft.com/office/officeart/2005/8/layout/orgChart1"/>
    <dgm:cxn modelId="{F8FED0DA-4DEF-460E-A140-01C8FEDCFF65}" type="presOf" srcId="{1C5CE94C-ED86-4F87-A75F-687E3C0F231A}" destId="{C8253618-5C3E-45E6-AE83-F2150EF6846C}" srcOrd="0" destOrd="0" presId="urn:microsoft.com/office/officeart/2005/8/layout/orgChart1"/>
    <dgm:cxn modelId="{01837D49-7C3D-4FDC-AD27-3CF2B87E73D5}" type="presOf" srcId="{16807BEB-7733-4A64-A230-AFF978C7CE1C}" destId="{AFCACAAD-F109-4384-AF13-01F2BF29F975}" srcOrd="0" destOrd="0" presId="urn:microsoft.com/office/officeart/2005/8/layout/orgChart1"/>
    <dgm:cxn modelId="{EB0A0C8E-783E-49AF-A618-DF6304D7A621}" type="presOf" srcId="{E777565A-50DA-4D69-98AF-6EC9A6247EE8}" destId="{CB2C07C1-2BF9-4D31-B74E-D6149D8B53FA}" srcOrd="1" destOrd="0" presId="urn:microsoft.com/office/officeart/2005/8/layout/orgChart1"/>
    <dgm:cxn modelId="{214E93C3-4FBF-402A-BA6B-C94397529E7F}" type="presParOf" srcId="{87D7B56D-0E9F-4FA6-A0F7-E13B241086FF}" destId="{ED9A8EFA-46D1-4BAD-AD96-382C3AF8C96A}" srcOrd="0" destOrd="0" presId="urn:microsoft.com/office/officeart/2005/8/layout/orgChart1"/>
    <dgm:cxn modelId="{D87075A6-5554-42FE-86F3-47934D2EF636}" type="presParOf" srcId="{ED9A8EFA-46D1-4BAD-AD96-382C3AF8C96A}" destId="{02D5C910-40E0-451B-BF30-B9087D43CAAC}" srcOrd="0" destOrd="0" presId="urn:microsoft.com/office/officeart/2005/8/layout/orgChart1"/>
    <dgm:cxn modelId="{11487700-98E8-4D5B-9447-DEA975AFDBBA}" type="presParOf" srcId="{02D5C910-40E0-451B-BF30-B9087D43CAAC}" destId="{7BA1EE2E-34D7-4D6E-87A8-A7E366400D70}" srcOrd="0" destOrd="0" presId="urn:microsoft.com/office/officeart/2005/8/layout/orgChart1"/>
    <dgm:cxn modelId="{A3E53B5C-03F0-49D5-B056-261C8EF3CA92}" type="presParOf" srcId="{02D5C910-40E0-451B-BF30-B9087D43CAAC}" destId="{CB2C07C1-2BF9-4D31-B74E-D6149D8B53FA}" srcOrd="1" destOrd="0" presId="urn:microsoft.com/office/officeart/2005/8/layout/orgChart1"/>
    <dgm:cxn modelId="{FF93B25C-B4E5-4AFE-BBD5-3BED47263631}" type="presParOf" srcId="{ED9A8EFA-46D1-4BAD-AD96-382C3AF8C96A}" destId="{B9E9F7D4-1513-42CE-958D-4B3EF372E759}" srcOrd="1" destOrd="0" presId="urn:microsoft.com/office/officeart/2005/8/layout/orgChart1"/>
    <dgm:cxn modelId="{BF6064B4-61BD-4AA0-B5CC-B4390DE63EA9}" type="presParOf" srcId="{B9E9F7D4-1513-42CE-958D-4B3EF372E759}" destId="{66792411-BDFF-4C90-8036-9F8271CA2D10}" srcOrd="0" destOrd="0" presId="urn:microsoft.com/office/officeart/2005/8/layout/orgChart1"/>
    <dgm:cxn modelId="{DB91BA2D-C561-4E63-97FE-2BF856CBCF78}" type="presParOf" srcId="{B9E9F7D4-1513-42CE-958D-4B3EF372E759}" destId="{DD09B474-DE1B-4B63-A8BA-196569799A90}" srcOrd="1" destOrd="0" presId="urn:microsoft.com/office/officeart/2005/8/layout/orgChart1"/>
    <dgm:cxn modelId="{662CA51E-6640-4EE5-9570-B56199226FB7}" type="presParOf" srcId="{DD09B474-DE1B-4B63-A8BA-196569799A90}" destId="{AD198250-FB03-4696-AF82-E028FBF2F32F}" srcOrd="0" destOrd="0" presId="urn:microsoft.com/office/officeart/2005/8/layout/orgChart1"/>
    <dgm:cxn modelId="{7AF514A7-5250-468B-86F5-58AECC3E37EF}" type="presParOf" srcId="{AD198250-FB03-4696-AF82-E028FBF2F32F}" destId="{C8253618-5C3E-45E6-AE83-F2150EF6846C}" srcOrd="0" destOrd="0" presId="urn:microsoft.com/office/officeart/2005/8/layout/orgChart1"/>
    <dgm:cxn modelId="{F80A2C4D-AE7F-43DD-88E5-C7AFDA9732A2}" type="presParOf" srcId="{AD198250-FB03-4696-AF82-E028FBF2F32F}" destId="{11F6A382-FFAF-435C-BC55-C70E261B4B53}" srcOrd="1" destOrd="0" presId="urn:microsoft.com/office/officeart/2005/8/layout/orgChart1"/>
    <dgm:cxn modelId="{9FB1AF0A-5657-4775-999C-BA67CA996603}" type="presParOf" srcId="{DD09B474-DE1B-4B63-A8BA-196569799A90}" destId="{A404AB68-B637-485F-88AD-1A1450B48F61}" srcOrd="1" destOrd="0" presId="urn:microsoft.com/office/officeart/2005/8/layout/orgChart1"/>
    <dgm:cxn modelId="{79AC0714-4B0C-4773-886A-667CC35E7C33}" type="presParOf" srcId="{DD09B474-DE1B-4B63-A8BA-196569799A90}" destId="{9C782F26-EE5D-4D85-8512-46C2E1D014B2}" srcOrd="2" destOrd="0" presId="urn:microsoft.com/office/officeart/2005/8/layout/orgChart1"/>
    <dgm:cxn modelId="{BB2549C9-4806-4771-A9E8-080DE4FAEF36}" type="presParOf" srcId="{B9E9F7D4-1513-42CE-958D-4B3EF372E759}" destId="{AFCACAAD-F109-4384-AF13-01F2BF29F975}" srcOrd="2" destOrd="0" presId="urn:microsoft.com/office/officeart/2005/8/layout/orgChart1"/>
    <dgm:cxn modelId="{45F74E51-FE2A-47AC-A540-B320CDB2044E}" type="presParOf" srcId="{B9E9F7D4-1513-42CE-958D-4B3EF372E759}" destId="{563E9D70-E224-43DC-A5CA-BCD9920F59AD}" srcOrd="3" destOrd="0" presId="urn:microsoft.com/office/officeart/2005/8/layout/orgChart1"/>
    <dgm:cxn modelId="{A025D703-E311-4892-804D-1D0FB2040207}" type="presParOf" srcId="{563E9D70-E224-43DC-A5CA-BCD9920F59AD}" destId="{281C90DE-51B0-4F36-AFBA-CE42AF55F57C}" srcOrd="0" destOrd="0" presId="urn:microsoft.com/office/officeart/2005/8/layout/orgChart1"/>
    <dgm:cxn modelId="{D7E0E18B-FE2A-4BCF-8A5C-F1AF2163EBFC}" type="presParOf" srcId="{281C90DE-51B0-4F36-AFBA-CE42AF55F57C}" destId="{D217173B-169A-4D43-9B57-BCEBA8E30F45}" srcOrd="0" destOrd="0" presId="urn:microsoft.com/office/officeart/2005/8/layout/orgChart1"/>
    <dgm:cxn modelId="{2EFCA8BC-EC58-401D-9BB0-76127C37E565}" type="presParOf" srcId="{281C90DE-51B0-4F36-AFBA-CE42AF55F57C}" destId="{7981EF8E-B2DA-48B7-8DC2-7797353ED280}" srcOrd="1" destOrd="0" presId="urn:microsoft.com/office/officeart/2005/8/layout/orgChart1"/>
    <dgm:cxn modelId="{5C3907B9-71AF-4D76-8678-8848BCF77A3D}" type="presParOf" srcId="{563E9D70-E224-43DC-A5CA-BCD9920F59AD}" destId="{3813C95F-31C3-4C92-9288-9D800BF7BF82}" srcOrd="1" destOrd="0" presId="urn:microsoft.com/office/officeart/2005/8/layout/orgChart1"/>
    <dgm:cxn modelId="{2DF0D835-C39E-42ED-A0A5-9C7E4EEADD97}" type="presParOf" srcId="{563E9D70-E224-43DC-A5CA-BCD9920F59AD}" destId="{113092A6-6D00-45F2-A788-4D8311C22538}" srcOrd="2" destOrd="0" presId="urn:microsoft.com/office/officeart/2005/8/layout/orgChart1"/>
    <dgm:cxn modelId="{9ACAC34C-8CFE-4261-A7DE-A25BC7DA1598}" type="presParOf" srcId="{B9E9F7D4-1513-42CE-958D-4B3EF372E759}" destId="{86F7EC31-543A-4651-BE5C-05F21D8BE3A0}" srcOrd="4" destOrd="0" presId="urn:microsoft.com/office/officeart/2005/8/layout/orgChart1"/>
    <dgm:cxn modelId="{328D5633-B4BE-437D-A70C-F7758FA699DF}" type="presParOf" srcId="{B9E9F7D4-1513-42CE-958D-4B3EF372E759}" destId="{8A8F368E-08AC-4006-AC99-B613B0DBDA0C}" srcOrd="5" destOrd="0" presId="urn:microsoft.com/office/officeart/2005/8/layout/orgChart1"/>
    <dgm:cxn modelId="{F6650A43-FB2B-4794-9D8D-66607C2E1645}" type="presParOf" srcId="{8A8F368E-08AC-4006-AC99-B613B0DBDA0C}" destId="{F5957FB5-F9BB-4FDD-B0A2-1C790CE95518}" srcOrd="0" destOrd="0" presId="urn:microsoft.com/office/officeart/2005/8/layout/orgChart1"/>
    <dgm:cxn modelId="{654BDB3C-F296-4DDF-AB6A-C75893D47D27}" type="presParOf" srcId="{F5957FB5-F9BB-4FDD-B0A2-1C790CE95518}" destId="{C84D3B98-33B2-431E-8433-62A2DCDF1D8A}" srcOrd="0" destOrd="0" presId="urn:microsoft.com/office/officeart/2005/8/layout/orgChart1"/>
    <dgm:cxn modelId="{8E950269-9D0F-4351-967D-1B5D0B259BC0}" type="presParOf" srcId="{F5957FB5-F9BB-4FDD-B0A2-1C790CE95518}" destId="{9DE27B49-E6B3-4F2A-AC20-5C21390195C0}" srcOrd="1" destOrd="0" presId="urn:microsoft.com/office/officeart/2005/8/layout/orgChart1"/>
    <dgm:cxn modelId="{81FA7B6B-F96E-41BE-8C87-9B7454C41F14}" type="presParOf" srcId="{8A8F368E-08AC-4006-AC99-B613B0DBDA0C}" destId="{DD56CA15-2500-477B-8450-407D85BA4EC3}" srcOrd="1" destOrd="0" presId="urn:microsoft.com/office/officeart/2005/8/layout/orgChart1"/>
    <dgm:cxn modelId="{125249CB-F744-4217-849B-0D64F3F28E8C}" type="presParOf" srcId="{8A8F368E-08AC-4006-AC99-B613B0DBDA0C}" destId="{40A11F94-8DBC-4018-8680-D0D4F5564EC8}" srcOrd="2" destOrd="0" presId="urn:microsoft.com/office/officeart/2005/8/layout/orgChart1"/>
    <dgm:cxn modelId="{09B7FD0A-54E3-4673-8756-22AF393A8219}" type="presParOf" srcId="{ED9A8EFA-46D1-4BAD-AD96-382C3AF8C96A}" destId="{DE2EC0A6-5614-4F2C-8A59-5B1CEDE391B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6290C6-0F91-4FA6-8F63-A9198B16A566}" type="doc">
      <dgm:prSet loTypeId="urn:microsoft.com/office/officeart/2005/8/layout/orgChart1" loCatId="hierarchy" qsTypeId="urn:microsoft.com/office/officeart/2005/8/quickstyle/simple1" qsCatId="simple" csTypeId="urn:microsoft.com/office/officeart/2005/8/colors/accent1_2" csCatId="accent1"/>
      <dgm:spPr/>
    </dgm:pt>
    <dgm:pt modelId="{A0346C11-A909-42FF-A88E-595E693D472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rPr>
            <a:t>Územní rozhodnutí</a:t>
          </a:r>
          <a:endParaRPr kumimoji="0" lang="cs-CZ" altLang="cs-CZ" b="0" i="0" u="none" strike="noStrike" cap="none" normalizeH="0" baseline="0" smtClean="0">
            <a:ln>
              <a:noFill/>
            </a:ln>
            <a:solidFill>
              <a:schemeClr val="tx1"/>
            </a:solidFill>
            <a:effectLst/>
          </a:endParaRPr>
        </a:p>
      </dgm:t>
    </dgm:pt>
    <dgm:pt modelId="{FBF05FD3-7013-4048-A904-E64E8AE9E5B4}" type="parTrans" cxnId="{921AFCAE-AEAF-4EDA-AB06-CBF962B70E08}">
      <dgm:prSet/>
      <dgm:spPr/>
    </dgm:pt>
    <dgm:pt modelId="{9FFA147F-AACF-4A73-B452-2CA1F73C7011}" type="sibTrans" cxnId="{921AFCAE-AEAF-4EDA-AB06-CBF962B70E08}">
      <dgm:prSet/>
      <dgm:spPr/>
    </dgm:pt>
    <dgm:pt modelId="{78D75FB7-F0C4-4C56-94BF-D25AA09E6EE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rPr>
            <a:t>klasické</a:t>
          </a:r>
          <a:endParaRPr kumimoji="0" lang="cs-CZ" altLang="cs-CZ" b="0" i="0" u="none" strike="noStrike" cap="none" normalizeH="0" baseline="0" smtClean="0">
            <a:ln>
              <a:noFill/>
            </a:ln>
            <a:solidFill>
              <a:schemeClr val="tx1"/>
            </a:solidFill>
            <a:effectLst/>
          </a:endParaRPr>
        </a:p>
      </dgm:t>
    </dgm:pt>
    <dgm:pt modelId="{64E23C23-C854-4641-B485-E568932B6F8A}" type="parTrans" cxnId="{3668946F-B2A8-4B97-A47C-2A91673A7935}">
      <dgm:prSet/>
      <dgm:spPr/>
    </dgm:pt>
    <dgm:pt modelId="{0C349E6C-5629-4953-A4B3-D736EC2B691B}" type="sibTrans" cxnId="{3668946F-B2A8-4B97-A47C-2A91673A7935}">
      <dgm:prSet/>
      <dgm:spPr/>
    </dgm:pt>
    <dgm:pt modelId="{2DE32C61-5544-455B-8A0F-CD3AFE0A1B4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rPr>
            <a:t>zjednodušené</a:t>
          </a:r>
          <a:endParaRPr kumimoji="0" lang="cs-CZ" altLang="cs-CZ" b="0" i="0" u="none" strike="noStrike" cap="none" normalizeH="0" baseline="0" smtClean="0">
            <a:ln>
              <a:noFill/>
            </a:ln>
            <a:solidFill>
              <a:schemeClr val="tx1"/>
            </a:solidFill>
            <a:effectLst/>
          </a:endParaRPr>
        </a:p>
      </dgm:t>
    </dgm:pt>
    <dgm:pt modelId="{C3BA9D2D-5359-44C7-A4B8-B34D1AC951C1}" type="parTrans" cxnId="{DBF08D3F-BFAF-4367-A397-F59B4E48FFA7}">
      <dgm:prSet/>
      <dgm:spPr/>
    </dgm:pt>
    <dgm:pt modelId="{E310FFED-8520-4F6E-A4A0-1D297F0646CD}" type="sibTrans" cxnId="{DBF08D3F-BFAF-4367-A397-F59B4E48FFA7}">
      <dgm:prSet/>
      <dgm:spPr/>
    </dgm:pt>
    <dgm:pt modelId="{B4C1D3DF-92FC-4EA2-BF36-3EACDEC92E2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rPr>
            <a:t>Územní souhlas</a:t>
          </a:r>
          <a:endParaRPr kumimoji="0" lang="cs-CZ" altLang="cs-CZ" b="0" i="0" u="none" strike="noStrike" cap="none" normalizeH="0" baseline="0" smtClean="0">
            <a:ln>
              <a:noFill/>
            </a:ln>
            <a:solidFill>
              <a:schemeClr val="tx1"/>
            </a:solidFill>
            <a:effectLst/>
          </a:endParaRPr>
        </a:p>
      </dgm:t>
    </dgm:pt>
    <dgm:pt modelId="{304B063E-168E-43A4-AE67-E88836CBFD42}" type="parTrans" cxnId="{E63E9A0D-5DD3-44AF-BBC6-775BDB9710B6}">
      <dgm:prSet/>
      <dgm:spPr/>
    </dgm:pt>
    <dgm:pt modelId="{D2CF6549-4F06-40F9-BF2F-5C5DC7345835}" type="sibTrans" cxnId="{E63E9A0D-5DD3-44AF-BBC6-775BDB9710B6}">
      <dgm:prSet/>
      <dgm:spPr/>
    </dgm:pt>
    <dgm:pt modelId="{0D970251-D4AD-44D0-B813-57F3FE1DC883}" type="pres">
      <dgm:prSet presAssocID="{1D6290C6-0F91-4FA6-8F63-A9198B16A566}" presName="hierChild1" presStyleCnt="0">
        <dgm:presLayoutVars>
          <dgm:orgChart val="1"/>
          <dgm:chPref val="1"/>
          <dgm:dir/>
          <dgm:animOne val="branch"/>
          <dgm:animLvl val="lvl"/>
          <dgm:resizeHandles/>
        </dgm:presLayoutVars>
      </dgm:prSet>
      <dgm:spPr/>
    </dgm:pt>
    <dgm:pt modelId="{D36C5FF0-F7F2-4CAB-86DA-ACCC2D2764C9}" type="pres">
      <dgm:prSet presAssocID="{A0346C11-A909-42FF-A88E-595E693D4721}" presName="hierRoot1" presStyleCnt="0">
        <dgm:presLayoutVars>
          <dgm:hierBranch/>
        </dgm:presLayoutVars>
      </dgm:prSet>
      <dgm:spPr/>
    </dgm:pt>
    <dgm:pt modelId="{738AED48-B3CB-471D-A614-A6AE72E561E1}" type="pres">
      <dgm:prSet presAssocID="{A0346C11-A909-42FF-A88E-595E693D4721}" presName="rootComposite1" presStyleCnt="0"/>
      <dgm:spPr/>
    </dgm:pt>
    <dgm:pt modelId="{A35BB2EE-7E2D-43BA-8C96-DA5343892BBF}" type="pres">
      <dgm:prSet presAssocID="{A0346C11-A909-42FF-A88E-595E693D4721}" presName="rootText1" presStyleLbl="node0" presStyleIdx="0" presStyleCnt="1">
        <dgm:presLayoutVars>
          <dgm:chPref val="3"/>
        </dgm:presLayoutVars>
      </dgm:prSet>
      <dgm:spPr/>
    </dgm:pt>
    <dgm:pt modelId="{388C4972-97F1-4457-B885-38043AEE6A4E}" type="pres">
      <dgm:prSet presAssocID="{A0346C11-A909-42FF-A88E-595E693D4721}" presName="rootConnector1" presStyleLbl="node1" presStyleIdx="0" presStyleCnt="0"/>
      <dgm:spPr/>
    </dgm:pt>
    <dgm:pt modelId="{230403F2-DED7-4419-ABAE-2C30CF97F0EF}" type="pres">
      <dgm:prSet presAssocID="{A0346C11-A909-42FF-A88E-595E693D4721}" presName="hierChild2" presStyleCnt="0"/>
      <dgm:spPr/>
    </dgm:pt>
    <dgm:pt modelId="{5FC5D013-E09B-40C3-82E0-421D49FDB209}" type="pres">
      <dgm:prSet presAssocID="{64E23C23-C854-4641-B485-E568932B6F8A}" presName="Name35" presStyleLbl="parChTrans1D2" presStyleIdx="0" presStyleCnt="3"/>
      <dgm:spPr/>
    </dgm:pt>
    <dgm:pt modelId="{90A71EF9-569B-4A88-BF84-DDB7DDCAD1AA}" type="pres">
      <dgm:prSet presAssocID="{78D75FB7-F0C4-4C56-94BF-D25AA09E6EEE}" presName="hierRoot2" presStyleCnt="0">
        <dgm:presLayoutVars>
          <dgm:hierBranch/>
        </dgm:presLayoutVars>
      </dgm:prSet>
      <dgm:spPr/>
    </dgm:pt>
    <dgm:pt modelId="{BDFCC439-7034-4632-92CD-D0301FE707E0}" type="pres">
      <dgm:prSet presAssocID="{78D75FB7-F0C4-4C56-94BF-D25AA09E6EEE}" presName="rootComposite" presStyleCnt="0"/>
      <dgm:spPr/>
    </dgm:pt>
    <dgm:pt modelId="{3B8D5F69-E382-46DF-AD49-B026E6A6A108}" type="pres">
      <dgm:prSet presAssocID="{78D75FB7-F0C4-4C56-94BF-D25AA09E6EEE}" presName="rootText" presStyleLbl="node2" presStyleIdx="0" presStyleCnt="3">
        <dgm:presLayoutVars>
          <dgm:chPref val="3"/>
        </dgm:presLayoutVars>
      </dgm:prSet>
      <dgm:spPr/>
    </dgm:pt>
    <dgm:pt modelId="{B230FDE3-8595-48B1-9A51-5CD352736C78}" type="pres">
      <dgm:prSet presAssocID="{78D75FB7-F0C4-4C56-94BF-D25AA09E6EEE}" presName="rootConnector" presStyleLbl="node2" presStyleIdx="0" presStyleCnt="3"/>
      <dgm:spPr/>
    </dgm:pt>
    <dgm:pt modelId="{2A8EB43A-85FA-4B06-BA65-D4EE09C731B9}" type="pres">
      <dgm:prSet presAssocID="{78D75FB7-F0C4-4C56-94BF-D25AA09E6EEE}" presName="hierChild4" presStyleCnt="0"/>
      <dgm:spPr/>
    </dgm:pt>
    <dgm:pt modelId="{7C9A5572-A1A5-4B77-87C9-C65B42FDB522}" type="pres">
      <dgm:prSet presAssocID="{78D75FB7-F0C4-4C56-94BF-D25AA09E6EEE}" presName="hierChild5" presStyleCnt="0"/>
      <dgm:spPr/>
    </dgm:pt>
    <dgm:pt modelId="{DF084A28-6C30-4878-9F48-47BB69A4E9B2}" type="pres">
      <dgm:prSet presAssocID="{C3BA9D2D-5359-44C7-A4B8-B34D1AC951C1}" presName="Name35" presStyleLbl="parChTrans1D2" presStyleIdx="1" presStyleCnt="3"/>
      <dgm:spPr/>
    </dgm:pt>
    <dgm:pt modelId="{14109CE4-EFB6-42CB-AE88-A38D1BF7B3C9}" type="pres">
      <dgm:prSet presAssocID="{2DE32C61-5544-455B-8A0F-CD3AFE0A1B4D}" presName="hierRoot2" presStyleCnt="0">
        <dgm:presLayoutVars>
          <dgm:hierBranch/>
        </dgm:presLayoutVars>
      </dgm:prSet>
      <dgm:spPr/>
    </dgm:pt>
    <dgm:pt modelId="{688BB7EA-3F75-40FB-8C9D-7375C642778B}" type="pres">
      <dgm:prSet presAssocID="{2DE32C61-5544-455B-8A0F-CD3AFE0A1B4D}" presName="rootComposite" presStyleCnt="0"/>
      <dgm:spPr/>
    </dgm:pt>
    <dgm:pt modelId="{92360095-A876-4863-9213-68EF816CAEE7}" type="pres">
      <dgm:prSet presAssocID="{2DE32C61-5544-455B-8A0F-CD3AFE0A1B4D}" presName="rootText" presStyleLbl="node2" presStyleIdx="1" presStyleCnt="3">
        <dgm:presLayoutVars>
          <dgm:chPref val="3"/>
        </dgm:presLayoutVars>
      </dgm:prSet>
      <dgm:spPr/>
    </dgm:pt>
    <dgm:pt modelId="{0F25BF5E-57C6-47E1-A6C9-EC7B6503C52E}" type="pres">
      <dgm:prSet presAssocID="{2DE32C61-5544-455B-8A0F-CD3AFE0A1B4D}" presName="rootConnector" presStyleLbl="node2" presStyleIdx="1" presStyleCnt="3"/>
      <dgm:spPr/>
    </dgm:pt>
    <dgm:pt modelId="{AD8C6E03-4761-437D-A1A4-D74217FFD763}" type="pres">
      <dgm:prSet presAssocID="{2DE32C61-5544-455B-8A0F-CD3AFE0A1B4D}" presName="hierChild4" presStyleCnt="0"/>
      <dgm:spPr/>
    </dgm:pt>
    <dgm:pt modelId="{2565A0FB-3F38-4FE5-BA21-524821B95758}" type="pres">
      <dgm:prSet presAssocID="{2DE32C61-5544-455B-8A0F-CD3AFE0A1B4D}" presName="hierChild5" presStyleCnt="0"/>
      <dgm:spPr/>
    </dgm:pt>
    <dgm:pt modelId="{E3FCA3B8-8EBA-418D-975D-DAE573247924}" type="pres">
      <dgm:prSet presAssocID="{304B063E-168E-43A4-AE67-E88836CBFD42}" presName="Name35" presStyleLbl="parChTrans1D2" presStyleIdx="2" presStyleCnt="3"/>
      <dgm:spPr/>
    </dgm:pt>
    <dgm:pt modelId="{7E1AFD1B-7E5C-4B65-A743-0C80B1D77DC7}" type="pres">
      <dgm:prSet presAssocID="{B4C1D3DF-92FC-4EA2-BF36-3EACDEC92E29}" presName="hierRoot2" presStyleCnt="0">
        <dgm:presLayoutVars>
          <dgm:hierBranch/>
        </dgm:presLayoutVars>
      </dgm:prSet>
      <dgm:spPr/>
    </dgm:pt>
    <dgm:pt modelId="{374B1EEA-6430-4D66-B743-A4A5D2AAD53E}" type="pres">
      <dgm:prSet presAssocID="{B4C1D3DF-92FC-4EA2-BF36-3EACDEC92E29}" presName="rootComposite" presStyleCnt="0"/>
      <dgm:spPr/>
    </dgm:pt>
    <dgm:pt modelId="{48DBDA0F-E667-4853-AD17-9B8FEE2D03CF}" type="pres">
      <dgm:prSet presAssocID="{B4C1D3DF-92FC-4EA2-BF36-3EACDEC92E29}" presName="rootText" presStyleLbl="node2" presStyleIdx="2" presStyleCnt="3">
        <dgm:presLayoutVars>
          <dgm:chPref val="3"/>
        </dgm:presLayoutVars>
      </dgm:prSet>
      <dgm:spPr/>
    </dgm:pt>
    <dgm:pt modelId="{8BEA48CF-6168-469E-A7AC-0F7FC118F913}" type="pres">
      <dgm:prSet presAssocID="{B4C1D3DF-92FC-4EA2-BF36-3EACDEC92E29}" presName="rootConnector" presStyleLbl="node2" presStyleIdx="2" presStyleCnt="3"/>
      <dgm:spPr/>
    </dgm:pt>
    <dgm:pt modelId="{FB470785-33CA-406C-8B94-24AD6CC11A4F}" type="pres">
      <dgm:prSet presAssocID="{B4C1D3DF-92FC-4EA2-BF36-3EACDEC92E29}" presName="hierChild4" presStyleCnt="0"/>
      <dgm:spPr/>
    </dgm:pt>
    <dgm:pt modelId="{5532EDCC-AFC6-4990-A9DA-632A2661DE9A}" type="pres">
      <dgm:prSet presAssocID="{B4C1D3DF-92FC-4EA2-BF36-3EACDEC92E29}" presName="hierChild5" presStyleCnt="0"/>
      <dgm:spPr/>
    </dgm:pt>
    <dgm:pt modelId="{0E887D8C-F739-45D2-ACD5-31A1DD538ABC}" type="pres">
      <dgm:prSet presAssocID="{A0346C11-A909-42FF-A88E-595E693D4721}" presName="hierChild3" presStyleCnt="0"/>
      <dgm:spPr/>
    </dgm:pt>
  </dgm:ptLst>
  <dgm:cxnLst>
    <dgm:cxn modelId="{7C08B0C5-426E-45E6-BC3B-3CD58399F72B}" type="presOf" srcId="{64E23C23-C854-4641-B485-E568932B6F8A}" destId="{5FC5D013-E09B-40C3-82E0-421D49FDB209}" srcOrd="0" destOrd="0" presId="urn:microsoft.com/office/officeart/2005/8/layout/orgChart1"/>
    <dgm:cxn modelId="{B5A4A997-5A24-4A11-A346-51336B8C5848}" type="presOf" srcId="{A0346C11-A909-42FF-A88E-595E693D4721}" destId="{A35BB2EE-7E2D-43BA-8C96-DA5343892BBF}" srcOrd="0" destOrd="0" presId="urn:microsoft.com/office/officeart/2005/8/layout/orgChart1"/>
    <dgm:cxn modelId="{DBF08D3F-BFAF-4367-A397-F59B4E48FFA7}" srcId="{A0346C11-A909-42FF-A88E-595E693D4721}" destId="{2DE32C61-5544-455B-8A0F-CD3AFE0A1B4D}" srcOrd="1" destOrd="0" parTransId="{C3BA9D2D-5359-44C7-A4B8-B34D1AC951C1}" sibTransId="{E310FFED-8520-4F6E-A4A0-1D297F0646CD}"/>
    <dgm:cxn modelId="{4E5985EE-E030-4AAD-843E-5EECFF9084C4}" type="presOf" srcId="{1D6290C6-0F91-4FA6-8F63-A9198B16A566}" destId="{0D970251-D4AD-44D0-B813-57F3FE1DC883}" srcOrd="0" destOrd="0" presId="urn:microsoft.com/office/officeart/2005/8/layout/orgChart1"/>
    <dgm:cxn modelId="{13C82D0C-A970-40B1-B4E8-4998E4232EA0}" type="presOf" srcId="{2DE32C61-5544-455B-8A0F-CD3AFE0A1B4D}" destId="{0F25BF5E-57C6-47E1-A6C9-EC7B6503C52E}" srcOrd="1" destOrd="0" presId="urn:microsoft.com/office/officeart/2005/8/layout/orgChart1"/>
    <dgm:cxn modelId="{4AF05B32-340D-441E-93E4-F1A6720C0486}" type="presOf" srcId="{304B063E-168E-43A4-AE67-E88836CBFD42}" destId="{E3FCA3B8-8EBA-418D-975D-DAE573247924}" srcOrd="0" destOrd="0" presId="urn:microsoft.com/office/officeart/2005/8/layout/orgChart1"/>
    <dgm:cxn modelId="{36A7AECC-5FC5-43B9-BC35-AD1D71C6E2A5}" type="presOf" srcId="{A0346C11-A909-42FF-A88E-595E693D4721}" destId="{388C4972-97F1-4457-B885-38043AEE6A4E}" srcOrd="1" destOrd="0" presId="urn:microsoft.com/office/officeart/2005/8/layout/orgChart1"/>
    <dgm:cxn modelId="{921AFCAE-AEAF-4EDA-AB06-CBF962B70E08}" srcId="{1D6290C6-0F91-4FA6-8F63-A9198B16A566}" destId="{A0346C11-A909-42FF-A88E-595E693D4721}" srcOrd="0" destOrd="0" parTransId="{FBF05FD3-7013-4048-A904-E64E8AE9E5B4}" sibTransId="{9FFA147F-AACF-4A73-B452-2CA1F73C7011}"/>
    <dgm:cxn modelId="{722ACC8E-8000-4110-816F-410734738A74}" type="presOf" srcId="{78D75FB7-F0C4-4C56-94BF-D25AA09E6EEE}" destId="{B230FDE3-8595-48B1-9A51-5CD352736C78}" srcOrd="1" destOrd="0" presId="urn:microsoft.com/office/officeart/2005/8/layout/orgChart1"/>
    <dgm:cxn modelId="{6EC4EDD0-F71C-42A4-9106-23F21861D1D2}" type="presOf" srcId="{B4C1D3DF-92FC-4EA2-BF36-3EACDEC92E29}" destId="{8BEA48CF-6168-469E-A7AC-0F7FC118F913}" srcOrd="1" destOrd="0" presId="urn:microsoft.com/office/officeart/2005/8/layout/orgChart1"/>
    <dgm:cxn modelId="{C695E396-80DE-432A-88DB-D6FE951CA66B}" type="presOf" srcId="{B4C1D3DF-92FC-4EA2-BF36-3EACDEC92E29}" destId="{48DBDA0F-E667-4853-AD17-9B8FEE2D03CF}" srcOrd="0" destOrd="0" presId="urn:microsoft.com/office/officeart/2005/8/layout/orgChart1"/>
    <dgm:cxn modelId="{73B48B44-DC5A-4C49-AB8F-EE86178ACB04}" type="presOf" srcId="{C3BA9D2D-5359-44C7-A4B8-B34D1AC951C1}" destId="{DF084A28-6C30-4878-9F48-47BB69A4E9B2}" srcOrd="0" destOrd="0" presId="urn:microsoft.com/office/officeart/2005/8/layout/orgChart1"/>
    <dgm:cxn modelId="{3668946F-B2A8-4B97-A47C-2A91673A7935}" srcId="{A0346C11-A909-42FF-A88E-595E693D4721}" destId="{78D75FB7-F0C4-4C56-94BF-D25AA09E6EEE}" srcOrd="0" destOrd="0" parTransId="{64E23C23-C854-4641-B485-E568932B6F8A}" sibTransId="{0C349E6C-5629-4953-A4B3-D736EC2B691B}"/>
    <dgm:cxn modelId="{C70154AB-196F-4808-BB09-07E13C410CCE}" type="presOf" srcId="{2DE32C61-5544-455B-8A0F-CD3AFE0A1B4D}" destId="{92360095-A876-4863-9213-68EF816CAEE7}" srcOrd="0" destOrd="0" presId="urn:microsoft.com/office/officeart/2005/8/layout/orgChart1"/>
    <dgm:cxn modelId="{87B990B9-CB38-455E-AB59-1F53A6983942}" type="presOf" srcId="{78D75FB7-F0C4-4C56-94BF-D25AA09E6EEE}" destId="{3B8D5F69-E382-46DF-AD49-B026E6A6A108}" srcOrd="0" destOrd="0" presId="urn:microsoft.com/office/officeart/2005/8/layout/orgChart1"/>
    <dgm:cxn modelId="{E63E9A0D-5DD3-44AF-BBC6-775BDB9710B6}" srcId="{A0346C11-A909-42FF-A88E-595E693D4721}" destId="{B4C1D3DF-92FC-4EA2-BF36-3EACDEC92E29}" srcOrd="2" destOrd="0" parTransId="{304B063E-168E-43A4-AE67-E88836CBFD42}" sibTransId="{D2CF6549-4F06-40F9-BF2F-5C5DC7345835}"/>
    <dgm:cxn modelId="{BFFE01C9-3DF4-4390-A2C7-50EC4DDE0D54}" type="presParOf" srcId="{0D970251-D4AD-44D0-B813-57F3FE1DC883}" destId="{D36C5FF0-F7F2-4CAB-86DA-ACCC2D2764C9}" srcOrd="0" destOrd="0" presId="urn:microsoft.com/office/officeart/2005/8/layout/orgChart1"/>
    <dgm:cxn modelId="{5F45867A-F036-4514-99DE-49C467F89C36}" type="presParOf" srcId="{D36C5FF0-F7F2-4CAB-86DA-ACCC2D2764C9}" destId="{738AED48-B3CB-471D-A614-A6AE72E561E1}" srcOrd="0" destOrd="0" presId="urn:microsoft.com/office/officeart/2005/8/layout/orgChart1"/>
    <dgm:cxn modelId="{25D1CA57-55FA-49EE-8A73-FCAA85C839FF}" type="presParOf" srcId="{738AED48-B3CB-471D-A614-A6AE72E561E1}" destId="{A35BB2EE-7E2D-43BA-8C96-DA5343892BBF}" srcOrd="0" destOrd="0" presId="urn:microsoft.com/office/officeart/2005/8/layout/orgChart1"/>
    <dgm:cxn modelId="{DAB46359-0500-4374-BCDE-BC93D3DBBF23}" type="presParOf" srcId="{738AED48-B3CB-471D-A614-A6AE72E561E1}" destId="{388C4972-97F1-4457-B885-38043AEE6A4E}" srcOrd="1" destOrd="0" presId="urn:microsoft.com/office/officeart/2005/8/layout/orgChart1"/>
    <dgm:cxn modelId="{B52DED9C-B97C-4172-88CF-A7CDECE12B2E}" type="presParOf" srcId="{D36C5FF0-F7F2-4CAB-86DA-ACCC2D2764C9}" destId="{230403F2-DED7-4419-ABAE-2C30CF97F0EF}" srcOrd="1" destOrd="0" presId="urn:microsoft.com/office/officeart/2005/8/layout/orgChart1"/>
    <dgm:cxn modelId="{5D1F17A6-7989-40B6-BA5D-0E2C15A7B4FE}" type="presParOf" srcId="{230403F2-DED7-4419-ABAE-2C30CF97F0EF}" destId="{5FC5D013-E09B-40C3-82E0-421D49FDB209}" srcOrd="0" destOrd="0" presId="urn:microsoft.com/office/officeart/2005/8/layout/orgChart1"/>
    <dgm:cxn modelId="{A9DE9F17-8980-443D-B24A-C70F33AA4F4B}" type="presParOf" srcId="{230403F2-DED7-4419-ABAE-2C30CF97F0EF}" destId="{90A71EF9-569B-4A88-BF84-DDB7DDCAD1AA}" srcOrd="1" destOrd="0" presId="urn:microsoft.com/office/officeart/2005/8/layout/orgChart1"/>
    <dgm:cxn modelId="{60E44D3A-A5EF-4395-9AF0-917201AB694B}" type="presParOf" srcId="{90A71EF9-569B-4A88-BF84-DDB7DDCAD1AA}" destId="{BDFCC439-7034-4632-92CD-D0301FE707E0}" srcOrd="0" destOrd="0" presId="urn:microsoft.com/office/officeart/2005/8/layout/orgChart1"/>
    <dgm:cxn modelId="{8BC18CCA-B831-4EF4-A229-0DCADA897C81}" type="presParOf" srcId="{BDFCC439-7034-4632-92CD-D0301FE707E0}" destId="{3B8D5F69-E382-46DF-AD49-B026E6A6A108}" srcOrd="0" destOrd="0" presId="urn:microsoft.com/office/officeart/2005/8/layout/orgChart1"/>
    <dgm:cxn modelId="{2B649369-5684-4E30-9359-AB6E42D8AFD5}" type="presParOf" srcId="{BDFCC439-7034-4632-92CD-D0301FE707E0}" destId="{B230FDE3-8595-48B1-9A51-5CD352736C78}" srcOrd="1" destOrd="0" presId="urn:microsoft.com/office/officeart/2005/8/layout/orgChart1"/>
    <dgm:cxn modelId="{9892637F-D198-4C44-A2DA-27C24EC55362}" type="presParOf" srcId="{90A71EF9-569B-4A88-BF84-DDB7DDCAD1AA}" destId="{2A8EB43A-85FA-4B06-BA65-D4EE09C731B9}" srcOrd="1" destOrd="0" presId="urn:microsoft.com/office/officeart/2005/8/layout/orgChart1"/>
    <dgm:cxn modelId="{C984D117-0E18-4BC0-AE86-6E46F9446CB3}" type="presParOf" srcId="{90A71EF9-569B-4A88-BF84-DDB7DDCAD1AA}" destId="{7C9A5572-A1A5-4B77-87C9-C65B42FDB522}" srcOrd="2" destOrd="0" presId="urn:microsoft.com/office/officeart/2005/8/layout/orgChart1"/>
    <dgm:cxn modelId="{3B6D9456-D61A-43EF-8646-79FA52F4493A}" type="presParOf" srcId="{230403F2-DED7-4419-ABAE-2C30CF97F0EF}" destId="{DF084A28-6C30-4878-9F48-47BB69A4E9B2}" srcOrd="2" destOrd="0" presId="urn:microsoft.com/office/officeart/2005/8/layout/orgChart1"/>
    <dgm:cxn modelId="{E059DD2D-556C-4DAC-B98F-650EDD80B03B}" type="presParOf" srcId="{230403F2-DED7-4419-ABAE-2C30CF97F0EF}" destId="{14109CE4-EFB6-42CB-AE88-A38D1BF7B3C9}" srcOrd="3" destOrd="0" presId="urn:microsoft.com/office/officeart/2005/8/layout/orgChart1"/>
    <dgm:cxn modelId="{C4979D75-F883-4FCA-B21D-13C644C8D050}" type="presParOf" srcId="{14109CE4-EFB6-42CB-AE88-A38D1BF7B3C9}" destId="{688BB7EA-3F75-40FB-8C9D-7375C642778B}" srcOrd="0" destOrd="0" presId="urn:microsoft.com/office/officeart/2005/8/layout/orgChart1"/>
    <dgm:cxn modelId="{D60EF86E-7D7C-4229-A18E-AD70DDB79653}" type="presParOf" srcId="{688BB7EA-3F75-40FB-8C9D-7375C642778B}" destId="{92360095-A876-4863-9213-68EF816CAEE7}" srcOrd="0" destOrd="0" presId="urn:microsoft.com/office/officeart/2005/8/layout/orgChart1"/>
    <dgm:cxn modelId="{FE68179F-B0A9-4605-A04E-4DB8B3DF201E}" type="presParOf" srcId="{688BB7EA-3F75-40FB-8C9D-7375C642778B}" destId="{0F25BF5E-57C6-47E1-A6C9-EC7B6503C52E}" srcOrd="1" destOrd="0" presId="urn:microsoft.com/office/officeart/2005/8/layout/orgChart1"/>
    <dgm:cxn modelId="{29AAD7F5-AF94-4EFD-AC8C-D9B04E829B00}" type="presParOf" srcId="{14109CE4-EFB6-42CB-AE88-A38D1BF7B3C9}" destId="{AD8C6E03-4761-437D-A1A4-D74217FFD763}" srcOrd="1" destOrd="0" presId="urn:microsoft.com/office/officeart/2005/8/layout/orgChart1"/>
    <dgm:cxn modelId="{35176FD4-E22E-4CFD-A1FE-53864C69020F}" type="presParOf" srcId="{14109CE4-EFB6-42CB-AE88-A38D1BF7B3C9}" destId="{2565A0FB-3F38-4FE5-BA21-524821B95758}" srcOrd="2" destOrd="0" presId="urn:microsoft.com/office/officeart/2005/8/layout/orgChart1"/>
    <dgm:cxn modelId="{B542A92F-BA25-47B2-835A-CD2927FB6109}" type="presParOf" srcId="{230403F2-DED7-4419-ABAE-2C30CF97F0EF}" destId="{E3FCA3B8-8EBA-418D-975D-DAE573247924}" srcOrd="4" destOrd="0" presId="urn:microsoft.com/office/officeart/2005/8/layout/orgChart1"/>
    <dgm:cxn modelId="{C56BE3F6-EE9D-4EB9-AC1F-1AB21BD1C08D}" type="presParOf" srcId="{230403F2-DED7-4419-ABAE-2C30CF97F0EF}" destId="{7E1AFD1B-7E5C-4B65-A743-0C80B1D77DC7}" srcOrd="5" destOrd="0" presId="urn:microsoft.com/office/officeart/2005/8/layout/orgChart1"/>
    <dgm:cxn modelId="{14B3B415-E287-4460-B5A0-E93E0651C6F3}" type="presParOf" srcId="{7E1AFD1B-7E5C-4B65-A743-0C80B1D77DC7}" destId="{374B1EEA-6430-4D66-B743-A4A5D2AAD53E}" srcOrd="0" destOrd="0" presId="urn:microsoft.com/office/officeart/2005/8/layout/orgChart1"/>
    <dgm:cxn modelId="{5C1EB983-0086-430D-9F91-EB157FA68AA5}" type="presParOf" srcId="{374B1EEA-6430-4D66-B743-A4A5D2AAD53E}" destId="{48DBDA0F-E667-4853-AD17-9B8FEE2D03CF}" srcOrd="0" destOrd="0" presId="urn:microsoft.com/office/officeart/2005/8/layout/orgChart1"/>
    <dgm:cxn modelId="{722BCC0C-5914-4EC7-8136-E789B52176C4}" type="presParOf" srcId="{374B1EEA-6430-4D66-B743-A4A5D2AAD53E}" destId="{8BEA48CF-6168-469E-A7AC-0F7FC118F913}" srcOrd="1" destOrd="0" presId="urn:microsoft.com/office/officeart/2005/8/layout/orgChart1"/>
    <dgm:cxn modelId="{B517D549-EFCA-4D49-A835-F48A1E952DA4}" type="presParOf" srcId="{7E1AFD1B-7E5C-4B65-A743-0C80B1D77DC7}" destId="{FB470785-33CA-406C-8B94-24AD6CC11A4F}" srcOrd="1" destOrd="0" presId="urn:microsoft.com/office/officeart/2005/8/layout/orgChart1"/>
    <dgm:cxn modelId="{ED39C3C0-91FE-407B-A17A-7FA40C7047F3}" type="presParOf" srcId="{7E1AFD1B-7E5C-4B65-A743-0C80B1D77DC7}" destId="{5532EDCC-AFC6-4990-A9DA-632A2661DE9A}" srcOrd="2" destOrd="0" presId="urn:microsoft.com/office/officeart/2005/8/layout/orgChart1"/>
    <dgm:cxn modelId="{C54ABA36-48DD-44CD-B884-583A8A9FBC0E}" type="presParOf" srcId="{D36C5FF0-F7F2-4CAB-86DA-ACCC2D2764C9}" destId="{0E887D8C-F739-45D2-ACD5-31A1DD538AB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6AB0CE-A408-4657-9A81-19FF2D0484BA}" type="doc">
      <dgm:prSet loTypeId="urn:microsoft.com/office/officeart/2005/8/layout/orgChart1" loCatId="hierarchy" qsTypeId="urn:microsoft.com/office/officeart/2005/8/quickstyle/simple1" qsCatId="simple" csTypeId="urn:microsoft.com/office/officeart/2005/8/colors/accent1_2" csCatId="accent1"/>
      <dgm:spPr/>
    </dgm:pt>
    <dgm:pt modelId="{BC054720-82DC-4B96-AFDE-E0CA8AA99FD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rPr>
            <a:t>ohlášení</a:t>
          </a:r>
          <a:endParaRPr kumimoji="0" lang="cs-CZ" altLang="cs-CZ" b="0" i="0" u="none" strike="noStrike" cap="none" normalizeH="0" baseline="0" smtClean="0">
            <a:ln>
              <a:noFill/>
            </a:ln>
            <a:solidFill>
              <a:schemeClr val="tx1"/>
            </a:solidFill>
            <a:effectLst/>
          </a:endParaRPr>
        </a:p>
      </dgm:t>
    </dgm:pt>
    <dgm:pt modelId="{452E683E-475F-448C-A7E8-EB11D7566C5D}" type="parTrans" cxnId="{8964D79C-1DC4-4492-A072-24E0F6F317B9}">
      <dgm:prSet/>
      <dgm:spPr/>
    </dgm:pt>
    <dgm:pt modelId="{30BC7927-A580-46D6-88E2-303C4818D640}" type="sibTrans" cxnId="{8964D79C-1DC4-4492-A072-24E0F6F317B9}">
      <dgm:prSet/>
      <dgm:spPr/>
    </dgm:pt>
    <dgm:pt modelId="{17361461-1DCA-4732-8CE1-C601427621B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rPr>
            <a:t>Odložení (usnesení)</a:t>
          </a:r>
          <a:endParaRPr kumimoji="0" lang="cs-CZ" altLang="cs-CZ" b="0" i="0" u="none" strike="noStrike" cap="none" normalizeH="0" baseline="0" smtClean="0">
            <a:ln>
              <a:noFill/>
            </a:ln>
            <a:solidFill>
              <a:schemeClr val="tx1"/>
            </a:solidFill>
            <a:effectLst/>
          </a:endParaRPr>
        </a:p>
      </dgm:t>
    </dgm:pt>
    <dgm:pt modelId="{481B9D21-9B5B-46D7-BE17-1B1508DD7D4D}" type="parTrans" cxnId="{252A8473-388A-4B36-A1F4-5A44EC065EC4}">
      <dgm:prSet/>
      <dgm:spPr/>
    </dgm:pt>
    <dgm:pt modelId="{F0B05FE8-5B2B-4A05-B940-C7BE20BA678B}" type="sibTrans" cxnId="{252A8473-388A-4B36-A1F4-5A44EC065EC4}">
      <dgm:prSet/>
      <dgm:spPr/>
    </dgm:pt>
    <dgm:pt modelId="{118CA4E4-F190-4F62-AA1A-10DDF5EA59A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rPr>
            <a:t>Písemný souhlas</a:t>
          </a:r>
          <a:endParaRPr kumimoji="0" lang="cs-CZ" altLang="cs-CZ" b="0" i="0" u="none" strike="noStrike" cap="none" normalizeH="0" baseline="0" smtClean="0">
            <a:ln>
              <a:noFill/>
            </a:ln>
            <a:solidFill>
              <a:schemeClr val="tx1"/>
            </a:solidFill>
            <a:effectLst/>
          </a:endParaRPr>
        </a:p>
      </dgm:t>
    </dgm:pt>
    <dgm:pt modelId="{B596BB8B-088E-4597-8C04-6ECDC194168F}" type="parTrans" cxnId="{8390398E-8CCC-421F-8EA7-15093A1F96E1}">
      <dgm:prSet/>
      <dgm:spPr/>
    </dgm:pt>
    <dgm:pt modelId="{CD1A2185-190C-4929-A37F-9361BA90DC1F}" type="sibTrans" cxnId="{8390398E-8CCC-421F-8EA7-15093A1F96E1}">
      <dgm:prSet/>
      <dgm:spPr/>
    </dgm:pt>
    <dgm:pt modelId="{7553020E-99B8-4D6F-96BE-864F04DDC42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rPr>
            <a:t>fikce</a:t>
          </a:r>
          <a:endParaRPr kumimoji="0" lang="cs-CZ" altLang="cs-CZ" b="0" i="0" u="none" strike="noStrike" cap="none" normalizeH="0" baseline="0" smtClean="0">
            <a:ln>
              <a:noFill/>
            </a:ln>
            <a:solidFill>
              <a:schemeClr val="tx1"/>
            </a:solidFill>
            <a:effectLst/>
          </a:endParaRPr>
        </a:p>
      </dgm:t>
    </dgm:pt>
    <dgm:pt modelId="{E0BB60F5-8FEB-4245-BA5A-61C304F45D91}" type="parTrans" cxnId="{D02C52A5-FD02-4CA2-9817-89AFE59D5B67}">
      <dgm:prSet/>
      <dgm:spPr/>
    </dgm:pt>
    <dgm:pt modelId="{C285A159-2775-4640-BB72-D4D41CE09A08}" type="sibTrans" cxnId="{D02C52A5-FD02-4CA2-9817-89AFE59D5B67}">
      <dgm:prSet/>
      <dgm:spPr/>
    </dgm:pt>
    <dgm:pt modelId="{320A5593-C808-425F-8F56-93DCAE08EA7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rPr>
            <a:t>Zákaz (rozhodnutí)</a:t>
          </a:r>
          <a:endParaRPr kumimoji="0" lang="cs-CZ" altLang="cs-CZ" b="0" i="0" u="none" strike="noStrike" cap="none" normalizeH="0" baseline="0" smtClean="0">
            <a:ln>
              <a:noFill/>
            </a:ln>
            <a:solidFill>
              <a:schemeClr val="tx1"/>
            </a:solidFill>
            <a:effectLst/>
          </a:endParaRPr>
        </a:p>
      </dgm:t>
    </dgm:pt>
    <dgm:pt modelId="{383E67EA-29FA-46BF-8405-263E711C7F71}" type="parTrans" cxnId="{F757768C-E3A0-4D47-BB80-A0C415127E98}">
      <dgm:prSet/>
      <dgm:spPr/>
    </dgm:pt>
    <dgm:pt modelId="{0FCE4D9B-3B37-44D8-90C1-78942B7A7FF3}" type="sibTrans" cxnId="{F757768C-E3A0-4D47-BB80-A0C415127E98}">
      <dgm:prSet/>
      <dgm:spPr/>
    </dgm:pt>
    <dgm:pt modelId="{A7D673F6-BE44-44EC-B65E-0CFED7D2AEE8}" type="pres">
      <dgm:prSet presAssocID="{4F6AB0CE-A408-4657-9A81-19FF2D0484BA}" presName="hierChild1" presStyleCnt="0">
        <dgm:presLayoutVars>
          <dgm:orgChart val="1"/>
          <dgm:chPref val="1"/>
          <dgm:dir/>
          <dgm:animOne val="branch"/>
          <dgm:animLvl val="lvl"/>
          <dgm:resizeHandles/>
        </dgm:presLayoutVars>
      </dgm:prSet>
      <dgm:spPr/>
    </dgm:pt>
    <dgm:pt modelId="{81A8C3CC-0EC3-4DF0-84C1-9E52E85D812B}" type="pres">
      <dgm:prSet presAssocID="{BC054720-82DC-4B96-AFDE-E0CA8AA99FDF}" presName="hierRoot1" presStyleCnt="0">
        <dgm:presLayoutVars>
          <dgm:hierBranch/>
        </dgm:presLayoutVars>
      </dgm:prSet>
      <dgm:spPr/>
    </dgm:pt>
    <dgm:pt modelId="{10A1B509-A391-4EF4-AFB8-868F098C2038}" type="pres">
      <dgm:prSet presAssocID="{BC054720-82DC-4B96-AFDE-E0CA8AA99FDF}" presName="rootComposite1" presStyleCnt="0"/>
      <dgm:spPr/>
    </dgm:pt>
    <dgm:pt modelId="{2C36D30E-6551-4CAF-9167-79871783CEA4}" type="pres">
      <dgm:prSet presAssocID="{BC054720-82DC-4B96-AFDE-E0CA8AA99FDF}" presName="rootText1" presStyleLbl="node0" presStyleIdx="0" presStyleCnt="1">
        <dgm:presLayoutVars>
          <dgm:chPref val="3"/>
        </dgm:presLayoutVars>
      </dgm:prSet>
      <dgm:spPr/>
    </dgm:pt>
    <dgm:pt modelId="{14DE038E-D96B-4189-A6CD-04F6B1E89B6A}" type="pres">
      <dgm:prSet presAssocID="{BC054720-82DC-4B96-AFDE-E0CA8AA99FDF}" presName="rootConnector1" presStyleLbl="node1" presStyleIdx="0" presStyleCnt="0"/>
      <dgm:spPr/>
    </dgm:pt>
    <dgm:pt modelId="{630A698B-BEF5-4F45-B059-B0671FC2EE8E}" type="pres">
      <dgm:prSet presAssocID="{BC054720-82DC-4B96-AFDE-E0CA8AA99FDF}" presName="hierChild2" presStyleCnt="0"/>
      <dgm:spPr/>
    </dgm:pt>
    <dgm:pt modelId="{E9CD3300-398D-4219-B38C-E5A32AF334DF}" type="pres">
      <dgm:prSet presAssocID="{481B9D21-9B5B-46D7-BE17-1B1508DD7D4D}" presName="Name35" presStyleLbl="parChTrans1D2" presStyleIdx="0" presStyleCnt="4"/>
      <dgm:spPr/>
    </dgm:pt>
    <dgm:pt modelId="{F7BC8D42-FA19-4E11-B1B5-662F333FC3B1}" type="pres">
      <dgm:prSet presAssocID="{17361461-1DCA-4732-8CE1-C601427621B1}" presName="hierRoot2" presStyleCnt="0">
        <dgm:presLayoutVars>
          <dgm:hierBranch/>
        </dgm:presLayoutVars>
      </dgm:prSet>
      <dgm:spPr/>
    </dgm:pt>
    <dgm:pt modelId="{8F8986FC-D059-4539-A0FF-69EF18AD7DD9}" type="pres">
      <dgm:prSet presAssocID="{17361461-1DCA-4732-8CE1-C601427621B1}" presName="rootComposite" presStyleCnt="0"/>
      <dgm:spPr/>
    </dgm:pt>
    <dgm:pt modelId="{CD143B1D-454A-437D-A245-1879012EB84E}" type="pres">
      <dgm:prSet presAssocID="{17361461-1DCA-4732-8CE1-C601427621B1}" presName="rootText" presStyleLbl="node2" presStyleIdx="0" presStyleCnt="4">
        <dgm:presLayoutVars>
          <dgm:chPref val="3"/>
        </dgm:presLayoutVars>
      </dgm:prSet>
      <dgm:spPr/>
    </dgm:pt>
    <dgm:pt modelId="{E480A121-A63A-4E61-92D9-7C1C5D2EA08F}" type="pres">
      <dgm:prSet presAssocID="{17361461-1DCA-4732-8CE1-C601427621B1}" presName="rootConnector" presStyleLbl="node2" presStyleIdx="0" presStyleCnt="4"/>
      <dgm:spPr/>
    </dgm:pt>
    <dgm:pt modelId="{065C638A-7DE0-49F3-8B54-E2F54A21E150}" type="pres">
      <dgm:prSet presAssocID="{17361461-1DCA-4732-8CE1-C601427621B1}" presName="hierChild4" presStyleCnt="0"/>
      <dgm:spPr/>
    </dgm:pt>
    <dgm:pt modelId="{A1370F35-99AF-40F2-970B-25290433B82E}" type="pres">
      <dgm:prSet presAssocID="{17361461-1DCA-4732-8CE1-C601427621B1}" presName="hierChild5" presStyleCnt="0"/>
      <dgm:spPr/>
    </dgm:pt>
    <dgm:pt modelId="{02510870-45AF-4FAB-BE16-BC0F46A5A439}" type="pres">
      <dgm:prSet presAssocID="{B596BB8B-088E-4597-8C04-6ECDC194168F}" presName="Name35" presStyleLbl="parChTrans1D2" presStyleIdx="1" presStyleCnt="4"/>
      <dgm:spPr/>
    </dgm:pt>
    <dgm:pt modelId="{27739A61-DDE7-4594-BBC5-44E9D6374433}" type="pres">
      <dgm:prSet presAssocID="{118CA4E4-F190-4F62-AA1A-10DDF5EA59A6}" presName="hierRoot2" presStyleCnt="0">
        <dgm:presLayoutVars>
          <dgm:hierBranch/>
        </dgm:presLayoutVars>
      </dgm:prSet>
      <dgm:spPr/>
    </dgm:pt>
    <dgm:pt modelId="{8C4A8C60-D057-48E8-B87A-BC72328FA45C}" type="pres">
      <dgm:prSet presAssocID="{118CA4E4-F190-4F62-AA1A-10DDF5EA59A6}" presName="rootComposite" presStyleCnt="0"/>
      <dgm:spPr/>
    </dgm:pt>
    <dgm:pt modelId="{9A58CCE5-19FE-4F15-8389-7F2A76125D53}" type="pres">
      <dgm:prSet presAssocID="{118CA4E4-F190-4F62-AA1A-10DDF5EA59A6}" presName="rootText" presStyleLbl="node2" presStyleIdx="1" presStyleCnt="4">
        <dgm:presLayoutVars>
          <dgm:chPref val="3"/>
        </dgm:presLayoutVars>
      </dgm:prSet>
      <dgm:spPr/>
    </dgm:pt>
    <dgm:pt modelId="{9191EA25-5ACD-4747-82C3-0EC6515A23C0}" type="pres">
      <dgm:prSet presAssocID="{118CA4E4-F190-4F62-AA1A-10DDF5EA59A6}" presName="rootConnector" presStyleLbl="node2" presStyleIdx="1" presStyleCnt="4"/>
      <dgm:spPr/>
    </dgm:pt>
    <dgm:pt modelId="{657F1A9D-FA87-4448-A76E-110B34E4876F}" type="pres">
      <dgm:prSet presAssocID="{118CA4E4-F190-4F62-AA1A-10DDF5EA59A6}" presName="hierChild4" presStyleCnt="0"/>
      <dgm:spPr/>
    </dgm:pt>
    <dgm:pt modelId="{EDF348AE-CD15-4E63-A667-DC83CE9A99B7}" type="pres">
      <dgm:prSet presAssocID="{118CA4E4-F190-4F62-AA1A-10DDF5EA59A6}" presName="hierChild5" presStyleCnt="0"/>
      <dgm:spPr/>
    </dgm:pt>
    <dgm:pt modelId="{134402AF-4ABB-4EA7-B4A4-79EC227FC7ED}" type="pres">
      <dgm:prSet presAssocID="{E0BB60F5-8FEB-4245-BA5A-61C304F45D91}" presName="Name35" presStyleLbl="parChTrans1D2" presStyleIdx="2" presStyleCnt="4"/>
      <dgm:spPr/>
    </dgm:pt>
    <dgm:pt modelId="{B60022BD-3FF7-4B14-82A3-9EA34DA217DB}" type="pres">
      <dgm:prSet presAssocID="{7553020E-99B8-4D6F-96BE-864F04DDC427}" presName="hierRoot2" presStyleCnt="0">
        <dgm:presLayoutVars>
          <dgm:hierBranch/>
        </dgm:presLayoutVars>
      </dgm:prSet>
      <dgm:spPr/>
    </dgm:pt>
    <dgm:pt modelId="{FFE69DAF-2701-47FE-9588-3748A15C1774}" type="pres">
      <dgm:prSet presAssocID="{7553020E-99B8-4D6F-96BE-864F04DDC427}" presName="rootComposite" presStyleCnt="0"/>
      <dgm:spPr/>
    </dgm:pt>
    <dgm:pt modelId="{D30A78E8-2A6D-4691-9150-C54E5A3C74EF}" type="pres">
      <dgm:prSet presAssocID="{7553020E-99B8-4D6F-96BE-864F04DDC427}" presName="rootText" presStyleLbl="node2" presStyleIdx="2" presStyleCnt="4">
        <dgm:presLayoutVars>
          <dgm:chPref val="3"/>
        </dgm:presLayoutVars>
      </dgm:prSet>
      <dgm:spPr/>
    </dgm:pt>
    <dgm:pt modelId="{3FA663DA-1E7D-4887-A778-F7A012DD47AD}" type="pres">
      <dgm:prSet presAssocID="{7553020E-99B8-4D6F-96BE-864F04DDC427}" presName="rootConnector" presStyleLbl="node2" presStyleIdx="2" presStyleCnt="4"/>
      <dgm:spPr/>
    </dgm:pt>
    <dgm:pt modelId="{8922AFB9-1A0E-4BCD-9C1E-B6F2A18B12F2}" type="pres">
      <dgm:prSet presAssocID="{7553020E-99B8-4D6F-96BE-864F04DDC427}" presName="hierChild4" presStyleCnt="0"/>
      <dgm:spPr/>
    </dgm:pt>
    <dgm:pt modelId="{19721D47-E044-4543-9A43-4189EEA3CB21}" type="pres">
      <dgm:prSet presAssocID="{7553020E-99B8-4D6F-96BE-864F04DDC427}" presName="hierChild5" presStyleCnt="0"/>
      <dgm:spPr/>
    </dgm:pt>
    <dgm:pt modelId="{0F85D42E-A496-402B-9D73-358830C80C60}" type="pres">
      <dgm:prSet presAssocID="{383E67EA-29FA-46BF-8405-263E711C7F71}" presName="Name35" presStyleLbl="parChTrans1D2" presStyleIdx="3" presStyleCnt="4"/>
      <dgm:spPr/>
    </dgm:pt>
    <dgm:pt modelId="{F95E2C52-8EB1-491B-8527-1D60D36AE19E}" type="pres">
      <dgm:prSet presAssocID="{320A5593-C808-425F-8F56-93DCAE08EA7D}" presName="hierRoot2" presStyleCnt="0">
        <dgm:presLayoutVars>
          <dgm:hierBranch/>
        </dgm:presLayoutVars>
      </dgm:prSet>
      <dgm:spPr/>
    </dgm:pt>
    <dgm:pt modelId="{4CF1D1FA-7AD4-47BE-8BA1-0180A507EF46}" type="pres">
      <dgm:prSet presAssocID="{320A5593-C808-425F-8F56-93DCAE08EA7D}" presName="rootComposite" presStyleCnt="0"/>
      <dgm:spPr/>
    </dgm:pt>
    <dgm:pt modelId="{D76CE797-C130-486F-90CA-4C0D1E554E45}" type="pres">
      <dgm:prSet presAssocID="{320A5593-C808-425F-8F56-93DCAE08EA7D}" presName="rootText" presStyleLbl="node2" presStyleIdx="3" presStyleCnt="4">
        <dgm:presLayoutVars>
          <dgm:chPref val="3"/>
        </dgm:presLayoutVars>
      </dgm:prSet>
      <dgm:spPr/>
    </dgm:pt>
    <dgm:pt modelId="{2EA80C14-8029-442D-80CA-1EB38D7F6283}" type="pres">
      <dgm:prSet presAssocID="{320A5593-C808-425F-8F56-93DCAE08EA7D}" presName="rootConnector" presStyleLbl="node2" presStyleIdx="3" presStyleCnt="4"/>
      <dgm:spPr/>
    </dgm:pt>
    <dgm:pt modelId="{2E69720D-A4BF-4860-82F7-93519BE9CEB5}" type="pres">
      <dgm:prSet presAssocID="{320A5593-C808-425F-8F56-93DCAE08EA7D}" presName="hierChild4" presStyleCnt="0"/>
      <dgm:spPr/>
    </dgm:pt>
    <dgm:pt modelId="{845D6738-4EBD-4F17-B451-A979903F1847}" type="pres">
      <dgm:prSet presAssocID="{320A5593-C808-425F-8F56-93DCAE08EA7D}" presName="hierChild5" presStyleCnt="0"/>
      <dgm:spPr/>
    </dgm:pt>
    <dgm:pt modelId="{6A576E9B-1DD8-477B-A354-1FD2E23C1613}" type="pres">
      <dgm:prSet presAssocID="{BC054720-82DC-4B96-AFDE-E0CA8AA99FDF}" presName="hierChild3" presStyleCnt="0"/>
      <dgm:spPr/>
    </dgm:pt>
  </dgm:ptLst>
  <dgm:cxnLst>
    <dgm:cxn modelId="{8755420F-9B7B-4E7B-A9C1-CA936C595560}" type="presOf" srcId="{17361461-1DCA-4732-8CE1-C601427621B1}" destId="{CD143B1D-454A-437D-A245-1879012EB84E}" srcOrd="0" destOrd="0" presId="urn:microsoft.com/office/officeart/2005/8/layout/orgChart1"/>
    <dgm:cxn modelId="{8D5472EE-BCEE-44DA-9315-A3D2D3BF799D}" type="presOf" srcId="{383E67EA-29FA-46BF-8405-263E711C7F71}" destId="{0F85D42E-A496-402B-9D73-358830C80C60}" srcOrd="0" destOrd="0" presId="urn:microsoft.com/office/officeart/2005/8/layout/orgChart1"/>
    <dgm:cxn modelId="{5BAE7F2D-A41C-43BA-BA87-B215F6390322}" type="presOf" srcId="{320A5593-C808-425F-8F56-93DCAE08EA7D}" destId="{D76CE797-C130-486F-90CA-4C0D1E554E45}" srcOrd="0" destOrd="0" presId="urn:microsoft.com/office/officeart/2005/8/layout/orgChart1"/>
    <dgm:cxn modelId="{04FFCACC-060B-4286-A364-F5215A15F68C}" type="presOf" srcId="{B596BB8B-088E-4597-8C04-6ECDC194168F}" destId="{02510870-45AF-4FAB-BE16-BC0F46A5A439}" srcOrd="0" destOrd="0" presId="urn:microsoft.com/office/officeart/2005/8/layout/orgChart1"/>
    <dgm:cxn modelId="{FEDE4BD9-5A7F-469A-BBC6-CBC6B2843AF0}" type="presOf" srcId="{320A5593-C808-425F-8F56-93DCAE08EA7D}" destId="{2EA80C14-8029-442D-80CA-1EB38D7F6283}" srcOrd="1" destOrd="0" presId="urn:microsoft.com/office/officeart/2005/8/layout/orgChart1"/>
    <dgm:cxn modelId="{06C7E328-056C-4D1C-997A-EA22EC482097}" type="presOf" srcId="{118CA4E4-F190-4F62-AA1A-10DDF5EA59A6}" destId="{9191EA25-5ACD-4747-82C3-0EC6515A23C0}" srcOrd="1" destOrd="0" presId="urn:microsoft.com/office/officeart/2005/8/layout/orgChart1"/>
    <dgm:cxn modelId="{A6410BAB-2C9C-4910-AE29-CBE143E55CB7}" type="presOf" srcId="{BC054720-82DC-4B96-AFDE-E0CA8AA99FDF}" destId="{14DE038E-D96B-4189-A6CD-04F6B1E89B6A}" srcOrd="1" destOrd="0" presId="urn:microsoft.com/office/officeart/2005/8/layout/orgChart1"/>
    <dgm:cxn modelId="{18C08701-309D-44B0-90F9-3AF18B6B8520}" type="presOf" srcId="{7553020E-99B8-4D6F-96BE-864F04DDC427}" destId="{D30A78E8-2A6D-4691-9150-C54E5A3C74EF}" srcOrd="0" destOrd="0" presId="urn:microsoft.com/office/officeart/2005/8/layout/orgChart1"/>
    <dgm:cxn modelId="{9EA3D717-413F-4667-9C04-6BDFD1E9D039}" type="presOf" srcId="{4F6AB0CE-A408-4657-9A81-19FF2D0484BA}" destId="{A7D673F6-BE44-44EC-B65E-0CFED7D2AEE8}" srcOrd="0" destOrd="0" presId="urn:microsoft.com/office/officeart/2005/8/layout/orgChart1"/>
    <dgm:cxn modelId="{8964D79C-1DC4-4492-A072-24E0F6F317B9}" srcId="{4F6AB0CE-A408-4657-9A81-19FF2D0484BA}" destId="{BC054720-82DC-4B96-AFDE-E0CA8AA99FDF}" srcOrd="0" destOrd="0" parTransId="{452E683E-475F-448C-A7E8-EB11D7566C5D}" sibTransId="{30BC7927-A580-46D6-88E2-303C4818D640}"/>
    <dgm:cxn modelId="{252A8473-388A-4B36-A1F4-5A44EC065EC4}" srcId="{BC054720-82DC-4B96-AFDE-E0CA8AA99FDF}" destId="{17361461-1DCA-4732-8CE1-C601427621B1}" srcOrd="0" destOrd="0" parTransId="{481B9D21-9B5B-46D7-BE17-1B1508DD7D4D}" sibTransId="{F0B05FE8-5B2B-4A05-B940-C7BE20BA678B}"/>
    <dgm:cxn modelId="{8390398E-8CCC-421F-8EA7-15093A1F96E1}" srcId="{BC054720-82DC-4B96-AFDE-E0CA8AA99FDF}" destId="{118CA4E4-F190-4F62-AA1A-10DDF5EA59A6}" srcOrd="1" destOrd="0" parTransId="{B596BB8B-088E-4597-8C04-6ECDC194168F}" sibTransId="{CD1A2185-190C-4929-A37F-9361BA90DC1F}"/>
    <dgm:cxn modelId="{D083A322-A0F0-40F9-A668-BCE6EAD5B2F8}" type="presOf" srcId="{7553020E-99B8-4D6F-96BE-864F04DDC427}" destId="{3FA663DA-1E7D-4887-A778-F7A012DD47AD}" srcOrd="1" destOrd="0" presId="urn:microsoft.com/office/officeart/2005/8/layout/orgChart1"/>
    <dgm:cxn modelId="{93BAD7B8-EFCC-4422-B61F-BD64F578F93B}" type="presOf" srcId="{BC054720-82DC-4B96-AFDE-E0CA8AA99FDF}" destId="{2C36D30E-6551-4CAF-9167-79871783CEA4}" srcOrd="0" destOrd="0" presId="urn:microsoft.com/office/officeart/2005/8/layout/orgChart1"/>
    <dgm:cxn modelId="{D02C52A5-FD02-4CA2-9817-89AFE59D5B67}" srcId="{BC054720-82DC-4B96-AFDE-E0CA8AA99FDF}" destId="{7553020E-99B8-4D6F-96BE-864F04DDC427}" srcOrd="2" destOrd="0" parTransId="{E0BB60F5-8FEB-4245-BA5A-61C304F45D91}" sibTransId="{C285A159-2775-4640-BB72-D4D41CE09A08}"/>
    <dgm:cxn modelId="{6DCEFCF5-BBE6-49FF-8944-A06B2B91B143}" type="presOf" srcId="{481B9D21-9B5B-46D7-BE17-1B1508DD7D4D}" destId="{E9CD3300-398D-4219-B38C-E5A32AF334DF}" srcOrd="0" destOrd="0" presId="urn:microsoft.com/office/officeart/2005/8/layout/orgChart1"/>
    <dgm:cxn modelId="{E3BC6298-805F-4E5F-8B9B-BE90246C471C}" type="presOf" srcId="{E0BB60F5-8FEB-4245-BA5A-61C304F45D91}" destId="{134402AF-4ABB-4EA7-B4A4-79EC227FC7ED}" srcOrd="0" destOrd="0" presId="urn:microsoft.com/office/officeart/2005/8/layout/orgChart1"/>
    <dgm:cxn modelId="{E064205C-FF46-44B3-8379-23E8E6848C7D}" type="presOf" srcId="{17361461-1DCA-4732-8CE1-C601427621B1}" destId="{E480A121-A63A-4E61-92D9-7C1C5D2EA08F}" srcOrd="1" destOrd="0" presId="urn:microsoft.com/office/officeart/2005/8/layout/orgChart1"/>
    <dgm:cxn modelId="{F757768C-E3A0-4D47-BB80-A0C415127E98}" srcId="{BC054720-82DC-4B96-AFDE-E0CA8AA99FDF}" destId="{320A5593-C808-425F-8F56-93DCAE08EA7D}" srcOrd="3" destOrd="0" parTransId="{383E67EA-29FA-46BF-8405-263E711C7F71}" sibTransId="{0FCE4D9B-3B37-44D8-90C1-78942B7A7FF3}"/>
    <dgm:cxn modelId="{436E3DBB-0855-4733-83E0-BFF60DC8FF00}" type="presOf" srcId="{118CA4E4-F190-4F62-AA1A-10DDF5EA59A6}" destId="{9A58CCE5-19FE-4F15-8389-7F2A76125D53}" srcOrd="0" destOrd="0" presId="urn:microsoft.com/office/officeart/2005/8/layout/orgChart1"/>
    <dgm:cxn modelId="{456995C3-BCF4-410C-AB3E-F22EC3F329C3}" type="presParOf" srcId="{A7D673F6-BE44-44EC-B65E-0CFED7D2AEE8}" destId="{81A8C3CC-0EC3-4DF0-84C1-9E52E85D812B}" srcOrd="0" destOrd="0" presId="urn:microsoft.com/office/officeart/2005/8/layout/orgChart1"/>
    <dgm:cxn modelId="{CEF3AF18-5BCF-4F9B-A934-DE238708652B}" type="presParOf" srcId="{81A8C3CC-0EC3-4DF0-84C1-9E52E85D812B}" destId="{10A1B509-A391-4EF4-AFB8-868F098C2038}" srcOrd="0" destOrd="0" presId="urn:microsoft.com/office/officeart/2005/8/layout/orgChart1"/>
    <dgm:cxn modelId="{8CB2E180-8686-4C6F-AE3C-C5A2D435EEAC}" type="presParOf" srcId="{10A1B509-A391-4EF4-AFB8-868F098C2038}" destId="{2C36D30E-6551-4CAF-9167-79871783CEA4}" srcOrd="0" destOrd="0" presId="urn:microsoft.com/office/officeart/2005/8/layout/orgChart1"/>
    <dgm:cxn modelId="{AF56F3B8-E67D-4353-8DF4-0B16426B8DC2}" type="presParOf" srcId="{10A1B509-A391-4EF4-AFB8-868F098C2038}" destId="{14DE038E-D96B-4189-A6CD-04F6B1E89B6A}" srcOrd="1" destOrd="0" presId="urn:microsoft.com/office/officeart/2005/8/layout/orgChart1"/>
    <dgm:cxn modelId="{226A89B7-A5FF-4B20-9203-4AE976D88AE2}" type="presParOf" srcId="{81A8C3CC-0EC3-4DF0-84C1-9E52E85D812B}" destId="{630A698B-BEF5-4F45-B059-B0671FC2EE8E}" srcOrd="1" destOrd="0" presId="urn:microsoft.com/office/officeart/2005/8/layout/orgChart1"/>
    <dgm:cxn modelId="{73B8BF19-61E1-4821-9467-3543B0FABCD3}" type="presParOf" srcId="{630A698B-BEF5-4F45-B059-B0671FC2EE8E}" destId="{E9CD3300-398D-4219-B38C-E5A32AF334DF}" srcOrd="0" destOrd="0" presId="urn:microsoft.com/office/officeart/2005/8/layout/orgChart1"/>
    <dgm:cxn modelId="{09464368-095E-4D7F-9DB6-F862120835CA}" type="presParOf" srcId="{630A698B-BEF5-4F45-B059-B0671FC2EE8E}" destId="{F7BC8D42-FA19-4E11-B1B5-662F333FC3B1}" srcOrd="1" destOrd="0" presId="urn:microsoft.com/office/officeart/2005/8/layout/orgChart1"/>
    <dgm:cxn modelId="{C50FC0DD-CDEA-4ED3-8254-4EA1592DC4E1}" type="presParOf" srcId="{F7BC8D42-FA19-4E11-B1B5-662F333FC3B1}" destId="{8F8986FC-D059-4539-A0FF-69EF18AD7DD9}" srcOrd="0" destOrd="0" presId="urn:microsoft.com/office/officeart/2005/8/layout/orgChart1"/>
    <dgm:cxn modelId="{C2888E74-3B11-45C8-B394-BCB778C1F2FA}" type="presParOf" srcId="{8F8986FC-D059-4539-A0FF-69EF18AD7DD9}" destId="{CD143B1D-454A-437D-A245-1879012EB84E}" srcOrd="0" destOrd="0" presId="urn:microsoft.com/office/officeart/2005/8/layout/orgChart1"/>
    <dgm:cxn modelId="{F65677F0-C737-4686-B607-D04F8C9FD0EB}" type="presParOf" srcId="{8F8986FC-D059-4539-A0FF-69EF18AD7DD9}" destId="{E480A121-A63A-4E61-92D9-7C1C5D2EA08F}" srcOrd="1" destOrd="0" presId="urn:microsoft.com/office/officeart/2005/8/layout/orgChart1"/>
    <dgm:cxn modelId="{FFFA3BFE-C259-4BEB-9EFE-845681B9550A}" type="presParOf" srcId="{F7BC8D42-FA19-4E11-B1B5-662F333FC3B1}" destId="{065C638A-7DE0-49F3-8B54-E2F54A21E150}" srcOrd="1" destOrd="0" presId="urn:microsoft.com/office/officeart/2005/8/layout/orgChart1"/>
    <dgm:cxn modelId="{671B4A72-26B6-4962-8194-9DAAB8D55550}" type="presParOf" srcId="{F7BC8D42-FA19-4E11-B1B5-662F333FC3B1}" destId="{A1370F35-99AF-40F2-970B-25290433B82E}" srcOrd="2" destOrd="0" presId="urn:microsoft.com/office/officeart/2005/8/layout/orgChart1"/>
    <dgm:cxn modelId="{BCD26899-799C-4FB2-944C-618C1A5CB305}" type="presParOf" srcId="{630A698B-BEF5-4F45-B059-B0671FC2EE8E}" destId="{02510870-45AF-4FAB-BE16-BC0F46A5A439}" srcOrd="2" destOrd="0" presId="urn:microsoft.com/office/officeart/2005/8/layout/orgChart1"/>
    <dgm:cxn modelId="{A6C4C0FD-A292-4DCB-B355-C8AA851D8A2B}" type="presParOf" srcId="{630A698B-BEF5-4F45-B059-B0671FC2EE8E}" destId="{27739A61-DDE7-4594-BBC5-44E9D6374433}" srcOrd="3" destOrd="0" presId="urn:microsoft.com/office/officeart/2005/8/layout/orgChart1"/>
    <dgm:cxn modelId="{C36842F3-24E0-41CF-A4EC-8FB8F7AE7748}" type="presParOf" srcId="{27739A61-DDE7-4594-BBC5-44E9D6374433}" destId="{8C4A8C60-D057-48E8-B87A-BC72328FA45C}" srcOrd="0" destOrd="0" presId="urn:microsoft.com/office/officeart/2005/8/layout/orgChart1"/>
    <dgm:cxn modelId="{9E2903E8-E6FA-4399-B6A9-0FED50FAABC3}" type="presParOf" srcId="{8C4A8C60-D057-48E8-B87A-BC72328FA45C}" destId="{9A58CCE5-19FE-4F15-8389-7F2A76125D53}" srcOrd="0" destOrd="0" presId="urn:microsoft.com/office/officeart/2005/8/layout/orgChart1"/>
    <dgm:cxn modelId="{6121CF5C-A679-4A51-8DB8-439FD1188A03}" type="presParOf" srcId="{8C4A8C60-D057-48E8-B87A-BC72328FA45C}" destId="{9191EA25-5ACD-4747-82C3-0EC6515A23C0}" srcOrd="1" destOrd="0" presId="urn:microsoft.com/office/officeart/2005/8/layout/orgChart1"/>
    <dgm:cxn modelId="{8C7D6A3F-A91B-46D4-A849-89C7E67C4CEF}" type="presParOf" srcId="{27739A61-DDE7-4594-BBC5-44E9D6374433}" destId="{657F1A9D-FA87-4448-A76E-110B34E4876F}" srcOrd="1" destOrd="0" presId="urn:microsoft.com/office/officeart/2005/8/layout/orgChart1"/>
    <dgm:cxn modelId="{699DB852-1913-474A-AEB6-53B6C67C4D76}" type="presParOf" srcId="{27739A61-DDE7-4594-BBC5-44E9D6374433}" destId="{EDF348AE-CD15-4E63-A667-DC83CE9A99B7}" srcOrd="2" destOrd="0" presId="urn:microsoft.com/office/officeart/2005/8/layout/orgChart1"/>
    <dgm:cxn modelId="{9E7B652A-1F3B-4AB2-AD6E-CD91C659CE0B}" type="presParOf" srcId="{630A698B-BEF5-4F45-B059-B0671FC2EE8E}" destId="{134402AF-4ABB-4EA7-B4A4-79EC227FC7ED}" srcOrd="4" destOrd="0" presId="urn:microsoft.com/office/officeart/2005/8/layout/orgChart1"/>
    <dgm:cxn modelId="{616AF20B-A227-40D1-8190-066D08C8597F}" type="presParOf" srcId="{630A698B-BEF5-4F45-B059-B0671FC2EE8E}" destId="{B60022BD-3FF7-4B14-82A3-9EA34DA217DB}" srcOrd="5" destOrd="0" presId="urn:microsoft.com/office/officeart/2005/8/layout/orgChart1"/>
    <dgm:cxn modelId="{4C5BA6FE-BFCD-41FD-AC02-773EB160EFBB}" type="presParOf" srcId="{B60022BD-3FF7-4B14-82A3-9EA34DA217DB}" destId="{FFE69DAF-2701-47FE-9588-3748A15C1774}" srcOrd="0" destOrd="0" presId="urn:microsoft.com/office/officeart/2005/8/layout/orgChart1"/>
    <dgm:cxn modelId="{A4B1E23E-2FC9-4F10-80D0-D82C7FDF78C0}" type="presParOf" srcId="{FFE69DAF-2701-47FE-9588-3748A15C1774}" destId="{D30A78E8-2A6D-4691-9150-C54E5A3C74EF}" srcOrd="0" destOrd="0" presId="urn:microsoft.com/office/officeart/2005/8/layout/orgChart1"/>
    <dgm:cxn modelId="{4FC2CC4F-36C7-4BE4-B24D-412C784C2448}" type="presParOf" srcId="{FFE69DAF-2701-47FE-9588-3748A15C1774}" destId="{3FA663DA-1E7D-4887-A778-F7A012DD47AD}" srcOrd="1" destOrd="0" presId="urn:microsoft.com/office/officeart/2005/8/layout/orgChart1"/>
    <dgm:cxn modelId="{752E1989-ABFF-4B12-9BA1-89E63AA8C812}" type="presParOf" srcId="{B60022BD-3FF7-4B14-82A3-9EA34DA217DB}" destId="{8922AFB9-1A0E-4BCD-9C1E-B6F2A18B12F2}" srcOrd="1" destOrd="0" presId="urn:microsoft.com/office/officeart/2005/8/layout/orgChart1"/>
    <dgm:cxn modelId="{7836C0C6-7BD4-4922-8B08-7FBAD445122D}" type="presParOf" srcId="{B60022BD-3FF7-4B14-82A3-9EA34DA217DB}" destId="{19721D47-E044-4543-9A43-4189EEA3CB21}" srcOrd="2" destOrd="0" presId="urn:microsoft.com/office/officeart/2005/8/layout/orgChart1"/>
    <dgm:cxn modelId="{D239AB5A-F1F2-4D83-B26C-FBFAE5C76438}" type="presParOf" srcId="{630A698B-BEF5-4F45-B059-B0671FC2EE8E}" destId="{0F85D42E-A496-402B-9D73-358830C80C60}" srcOrd="6" destOrd="0" presId="urn:microsoft.com/office/officeart/2005/8/layout/orgChart1"/>
    <dgm:cxn modelId="{465CFBE0-891E-4F6D-9D7A-8753A6C313D4}" type="presParOf" srcId="{630A698B-BEF5-4F45-B059-B0671FC2EE8E}" destId="{F95E2C52-8EB1-491B-8527-1D60D36AE19E}" srcOrd="7" destOrd="0" presId="urn:microsoft.com/office/officeart/2005/8/layout/orgChart1"/>
    <dgm:cxn modelId="{CA8DB872-84D1-4181-94F1-67FD38827B31}" type="presParOf" srcId="{F95E2C52-8EB1-491B-8527-1D60D36AE19E}" destId="{4CF1D1FA-7AD4-47BE-8BA1-0180A507EF46}" srcOrd="0" destOrd="0" presId="urn:microsoft.com/office/officeart/2005/8/layout/orgChart1"/>
    <dgm:cxn modelId="{23BEF46C-9EEE-4E6F-B616-E3A57306C169}" type="presParOf" srcId="{4CF1D1FA-7AD4-47BE-8BA1-0180A507EF46}" destId="{D76CE797-C130-486F-90CA-4C0D1E554E45}" srcOrd="0" destOrd="0" presId="urn:microsoft.com/office/officeart/2005/8/layout/orgChart1"/>
    <dgm:cxn modelId="{EB096850-B6AD-4EE9-ABBD-107F1611C09B}" type="presParOf" srcId="{4CF1D1FA-7AD4-47BE-8BA1-0180A507EF46}" destId="{2EA80C14-8029-442D-80CA-1EB38D7F6283}" srcOrd="1" destOrd="0" presId="urn:microsoft.com/office/officeart/2005/8/layout/orgChart1"/>
    <dgm:cxn modelId="{C0C18405-42AF-4543-BE27-1FC0B99D45B1}" type="presParOf" srcId="{F95E2C52-8EB1-491B-8527-1D60D36AE19E}" destId="{2E69720D-A4BF-4860-82F7-93519BE9CEB5}" srcOrd="1" destOrd="0" presId="urn:microsoft.com/office/officeart/2005/8/layout/orgChart1"/>
    <dgm:cxn modelId="{84BDC0D3-1B07-4943-9611-4A818EAC6613}" type="presParOf" srcId="{F95E2C52-8EB1-491B-8527-1D60D36AE19E}" destId="{845D6738-4EBD-4F17-B451-A979903F1847}" srcOrd="2" destOrd="0" presId="urn:microsoft.com/office/officeart/2005/8/layout/orgChart1"/>
    <dgm:cxn modelId="{6151611C-7B29-40CB-8AEA-63B9FC3E3F8E}" type="presParOf" srcId="{81A8C3CC-0EC3-4DF0-84C1-9E52E85D812B}" destId="{6A576E9B-1DD8-477B-A354-1FD2E23C161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7EC31-543A-4651-BE5C-05F21D8BE3A0}">
      <dsp:nvSpPr>
        <dsp:cNvPr id="0" name=""/>
        <dsp:cNvSpPr/>
      </dsp:nvSpPr>
      <dsp:spPr>
        <a:xfrm>
          <a:off x="3954462" y="1822552"/>
          <a:ext cx="2797811" cy="485570"/>
        </a:xfrm>
        <a:custGeom>
          <a:avLst/>
          <a:gdLst/>
          <a:ahLst/>
          <a:cxnLst/>
          <a:rect l="0" t="0" r="0" b="0"/>
          <a:pathLst>
            <a:path>
              <a:moveTo>
                <a:pt x="0" y="0"/>
              </a:moveTo>
              <a:lnTo>
                <a:pt x="0" y="242785"/>
              </a:lnTo>
              <a:lnTo>
                <a:pt x="2797811" y="242785"/>
              </a:lnTo>
              <a:lnTo>
                <a:pt x="2797811" y="4855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CACAAD-F109-4384-AF13-01F2BF29F975}">
      <dsp:nvSpPr>
        <dsp:cNvPr id="0" name=""/>
        <dsp:cNvSpPr/>
      </dsp:nvSpPr>
      <dsp:spPr>
        <a:xfrm>
          <a:off x="3908742" y="1822552"/>
          <a:ext cx="91440" cy="485570"/>
        </a:xfrm>
        <a:custGeom>
          <a:avLst/>
          <a:gdLst/>
          <a:ahLst/>
          <a:cxnLst/>
          <a:rect l="0" t="0" r="0" b="0"/>
          <a:pathLst>
            <a:path>
              <a:moveTo>
                <a:pt x="45720" y="0"/>
              </a:moveTo>
              <a:lnTo>
                <a:pt x="45720" y="4855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792411-BDFF-4C90-8036-9F8271CA2D10}">
      <dsp:nvSpPr>
        <dsp:cNvPr id="0" name=""/>
        <dsp:cNvSpPr/>
      </dsp:nvSpPr>
      <dsp:spPr>
        <a:xfrm>
          <a:off x="1156651" y="1822552"/>
          <a:ext cx="2797811" cy="485570"/>
        </a:xfrm>
        <a:custGeom>
          <a:avLst/>
          <a:gdLst/>
          <a:ahLst/>
          <a:cxnLst/>
          <a:rect l="0" t="0" r="0" b="0"/>
          <a:pathLst>
            <a:path>
              <a:moveTo>
                <a:pt x="2797811" y="0"/>
              </a:moveTo>
              <a:lnTo>
                <a:pt x="2797811" y="242785"/>
              </a:lnTo>
              <a:lnTo>
                <a:pt x="0" y="242785"/>
              </a:lnTo>
              <a:lnTo>
                <a:pt x="0" y="4855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A1EE2E-34D7-4D6E-87A8-A7E366400D70}">
      <dsp:nvSpPr>
        <dsp:cNvPr id="0" name=""/>
        <dsp:cNvSpPr/>
      </dsp:nvSpPr>
      <dsp:spPr>
        <a:xfrm>
          <a:off x="2798342" y="666431"/>
          <a:ext cx="2312240" cy="1156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500" b="0" i="0" u="none" strike="noStrike" kern="1200" cap="none" normalizeH="0" baseline="0" smtClean="0">
              <a:ln>
                <a:noFill/>
              </a:ln>
              <a:solidFill>
                <a:schemeClr val="tx1"/>
              </a:solidFill>
              <a:effectLst/>
            </a:rPr>
            <a:t>Stavební úřady</a:t>
          </a:r>
          <a:endParaRPr kumimoji="0" lang="cs-CZ" altLang="cs-CZ" sz="2500" b="0" i="0" u="none" strike="noStrike" kern="1200" cap="none" normalizeH="0" baseline="0" smtClean="0">
            <a:ln>
              <a:noFill/>
            </a:ln>
            <a:solidFill>
              <a:schemeClr val="tx1"/>
            </a:solidFill>
            <a:effectLst/>
          </a:endParaRPr>
        </a:p>
      </dsp:txBody>
      <dsp:txXfrm>
        <a:off x="2798342" y="666431"/>
        <a:ext cx="2312240" cy="1156120"/>
      </dsp:txXfrm>
    </dsp:sp>
    <dsp:sp modelId="{C8253618-5C3E-45E6-AE83-F2150EF6846C}">
      <dsp:nvSpPr>
        <dsp:cNvPr id="0" name=""/>
        <dsp:cNvSpPr/>
      </dsp:nvSpPr>
      <dsp:spPr>
        <a:xfrm>
          <a:off x="530" y="2308122"/>
          <a:ext cx="2312240" cy="1156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500" b="0" i="0" u="none" strike="noStrike" kern="1200" cap="none" normalizeH="0" baseline="0" smtClean="0">
              <a:ln>
                <a:noFill/>
              </a:ln>
              <a:solidFill>
                <a:schemeClr val="tx1"/>
              </a:solidFill>
              <a:effectLst/>
            </a:rPr>
            <a:t>Obecné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500" b="0" i="0" u="none" strike="noStrike" kern="1200" cap="none" normalizeH="0" baseline="0" smtClean="0">
              <a:ln>
                <a:noFill/>
              </a:ln>
              <a:solidFill>
                <a:schemeClr val="tx1"/>
              </a:solidFill>
              <a:effectLst/>
            </a:rPr>
            <a:t>stavební úřady</a:t>
          </a:r>
          <a:endParaRPr kumimoji="0" lang="cs-CZ" altLang="cs-CZ" sz="2500" b="0" i="0" u="none" strike="noStrike" kern="1200" cap="none" normalizeH="0" baseline="0" smtClean="0">
            <a:ln>
              <a:noFill/>
            </a:ln>
            <a:solidFill>
              <a:schemeClr val="tx1"/>
            </a:solidFill>
            <a:effectLst/>
          </a:endParaRPr>
        </a:p>
      </dsp:txBody>
      <dsp:txXfrm>
        <a:off x="530" y="2308122"/>
        <a:ext cx="2312240" cy="1156120"/>
      </dsp:txXfrm>
    </dsp:sp>
    <dsp:sp modelId="{D217173B-169A-4D43-9B57-BCEBA8E30F45}">
      <dsp:nvSpPr>
        <dsp:cNvPr id="0" name=""/>
        <dsp:cNvSpPr/>
      </dsp:nvSpPr>
      <dsp:spPr>
        <a:xfrm>
          <a:off x="2798342" y="2308122"/>
          <a:ext cx="2312240" cy="1156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500" b="0" i="0" u="none" strike="noStrike" kern="1200" cap="none" normalizeH="0" baseline="0" smtClean="0">
              <a:ln>
                <a:noFill/>
              </a:ln>
              <a:solidFill>
                <a:schemeClr val="tx1"/>
              </a:solidFill>
              <a:effectLst/>
            </a:rPr>
            <a:t>Speciální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500" b="0" i="0" u="none" strike="noStrike" kern="1200" cap="none" normalizeH="0" baseline="0" smtClean="0">
              <a:ln>
                <a:noFill/>
              </a:ln>
              <a:solidFill>
                <a:schemeClr val="tx1"/>
              </a:solidFill>
              <a:effectLst/>
            </a:rPr>
            <a:t>stavební úřady </a:t>
          </a:r>
          <a:endParaRPr kumimoji="0" lang="cs-CZ" altLang="cs-CZ" sz="2500" b="0" i="0" u="none" strike="noStrike" kern="1200" cap="none" normalizeH="0" baseline="0" smtClean="0">
            <a:ln>
              <a:noFill/>
            </a:ln>
            <a:solidFill>
              <a:schemeClr val="tx1"/>
            </a:solidFill>
            <a:effectLst/>
          </a:endParaRPr>
        </a:p>
      </dsp:txBody>
      <dsp:txXfrm>
        <a:off x="2798342" y="2308122"/>
        <a:ext cx="2312240" cy="1156120"/>
      </dsp:txXfrm>
    </dsp:sp>
    <dsp:sp modelId="{C84D3B98-33B2-431E-8433-62A2DCDF1D8A}">
      <dsp:nvSpPr>
        <dsp:cNvPr id="0" name=""/>
        <dsp:cNvSpPr/>
      </dsp:nvSpPr>
      <dsp:spPr>
        <a:xfrm>
          <a:off x="5596153" y="2308122"/>
          <a:ext cx="2312240" cy="1156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500" b="0" i="0" u="none" strike="noStrike" kern="1200" cap="none" normalizeH="0" baseline="0" smtClean="0">
              <a:ln>
                <a:noFill/>
              </a:ln>
              <a:solidFill>
                <a:schemeClr val="tx1"/>
              </a:solidFill>
              <a:effectLst/>
            </a:rPr>
            <a:t>Vojenské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500" b="0" i="0" u="none" strike="noStrike" kern="1200" cap="none" normalizeH="0" baseline="0" smtClean="0">
              <a:ln>
                <a:noFill/>
              </a:ln>
              <a:solidFill>
                <a:schemeClr val="tx1"/>
              </a:solidFill>
              <a:effectLst/>
            </a:rPr>
            <a:t>stavební úřady</a:t>
          </a:r>
          <a:endParaRPr kumimoji="0" lang="cs-CZ" altLang="cs-CZ" sz="2500" b="0" i="0" u="none" strike="noStrike" kern="1200" cap="none" normalizeH="0" baseline="0" smtClean="0">
            <a:ln>
              <a:noFill/>
            </a:ln>
            <a:solidFill>
              <a:schemeClr val="tx1"/>
            </a:solidFill>
            <a:effectLst/>
          </a:endParaRPr>
        </a:p>
      </dsp:txBody>
      <dsp:txXfrm>
        <a:off x="5596153" y="2308122"/>
        <a:ext cx="2312240" cy="115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CA3B8-8EBA-418D-975D-DAE573247924}">
      <dsp:nvSpPr>
        <dsp:cNvPr id="0" name=""/>
        <dsp:cNvSpPr/>
      </dsp:nvSpPr>
      <dsp:spPr>
        <a:xfrm>
          <a:off x="3698080" y="1500949"/>
          <a:ext cx="2616419" cy="454089"/>
        </a:xfrm>
        <a:custGeom>
          <a:avLst/>
          <a:gdLst/>
          <a:ahLst/>
          <a:cxnLst/>
          <a:rect l="0" t="0" r="0" b="0"/>
          <a:pathLst>
            <a:path>
              <a:moveTo>
                <a:pt x="0" y="0"/>
              </a:moveTo>
              <a:lnTo>
                <a:pt x="0" y="227044"/>
              </a:lnTo>
              <a:lnTo>
                <a:pt x="2616419" y="227044"/>
              </a:lnTo>
              <a:lnTo>
                <a:pt x="2616419" y="4540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084A28-6C30-4878-9F48-47BB69A4E9B2}">
      <dsp:nvSpPr>
        <dsp:cNvPr id="0" name=""/>
        <dsp:cNvSpPr/>
      </dsp:nvSpPr>
      <dsp:spPr>
        <a:xfrm>
          <a:off x="3652360" y="1500949"/>
          <a:ext cx="91440" cy="454089"/>
        </a:xfrm>
        <a:custGeom>
          <a:avLst/>
          <a:gdLst/>
          <a:ahLst/>
          <a:cxnLst/>
          <a:rect l="0" t="0" r="0" b="0"/>
          <a:pathLst>
            <a:path>
              <a:moveTo>
                <a:pt x="45720" y="0"/>
              </a:moveTo>
              <a:lnTo>
                <a:pt x="45720" y="4540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C5D013-E09B-40C3-82E0-421D49FDB209}">
      <dsp:nvSpPr>
        <dsp:cNvPr id="0" name=""/>
        <dsp:cNvSpPr/>
      </dsp:nvSpPr>
      <dsp:spPr>
        <a:xfrm>
          <a:off x="1081661" y="1500949"/>
          <a:ext cx="2616419" cy="454089"/>
        </a:xfrm>
        <a:custGeom>
          <a:avLst/>
          <a:gdLst/>
          <a:ahLst/>
          <a:cxnLst/>
          <a:rect l="0" t="0" r="0" b="0"/>
          <a:pathLst>
            <a:path>
              <a:moveTo>
                <a:pt x="2616419" y="0"/>
              </a:moveTo>
              <a:lnTo>
                <a:pt x="2616419" y="227044"/>
              </a:lnTo>
              <a:lnTo>
                <a:pt x="0" y="227044"/>
              </a:lnTo>
              <a:lnTo>
                <a:pt x="0" y="4540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5BB2EE-7E2D-43BA-8C96-DA5343892BBF}">
      <dsp:nvSpPr>
        <dsp:cNvPr id="0" name=""/>
        <dsp:cNvSpPr/>
      </dsp:nvSpPr>
      <dsp:spPr>
        <a:xfrm>
          <a:off x="2616915" y="419784"/>
          <a:ext cx="2162330" cy="10811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600" b="0" i="0" u="none" strike="noStrike" kern="1200" cap="none" normalizeH="0" baseline="0" smtClean="0">
              <a:ln>
                <a:noFill/>
              </a:ln>
              <a:solidFill>
                <a:schemeClr val="tx1"/>
              </a:solidFill>
              <a:effectLst/>
            </a:rPr>
            <a:t>Územní rozhodnutí</a:t>
          </a:r>
          <a:endParaRPr kumimoji="0" lang="cs-CZ" altLang="cs-CZ" sz="2600" b="0" i="0" u="none" strike="noStrike" kern="1200" cap="none" normalizeH="0" baseline="0" smtClean="0">
            <a:ln>
              <a:noFill/>
            </a:ln>
            <a:solidFill>
              <a:schemeClr val="tx1"/>
            </a:solidFill>
            <a:effectLst/>
          </a:endParaRPr>
        </a:p>
      </dsp:txBody>
      <dsp:txXfrm>
        <a:off x="2616915" y="419784"/>
        <a:ext cx="2162330" cy="1081165"/>
      </dsp:txXfrm>
    </dsp:sp>
    <dsp:sp modelId="{3B8D5F69-E382-46DF-AD49-B026E6A6A108}">
      <dsp:nvSpPr>
        <dsp:cNvPr id="0" name=""/>
        <dsp:cNvSpPr/>
      </dsp:nvSpPr>
      <dsp:spPr>
        <a:xfrm>
          <a:off x="496" y="1955038"/>
          <a:ext cx="2162330" cy="10811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600" b="0" i="0" u="none" strike="noStrike" kern="1200" cap="none" normalizeH="0" baseline="0" smtClean="0">
              <a:ln>
                <a:noFill/>
              </a:ln>
              <a:solidFill>
                <a:schemeClr val="tx1"/>
              </a:solidFill>
              <a:effectLst/>
            </a:rPr>
            <a:t>klasické</a:t>
          </a:r>
          <a:endParaRPr kumimoji="0" lang="cs-CZ" altLang="cs-CZ" sz="2600" b="0" i="0" u="none" strike="noStrike" kern="1200" cap="none" normalizeH="0" baseline="0" smtClean="0">
            <a:ln>
              <a:noFill/>
            </a:ln>
            <a:solidFill>
              <a:schemeClr val="tx1"/>
            </a:solidFill>
            <a:effectLst/>
          </a:endParaRPr>
        </a:p>
      </dsp:txBody>
      <dsp:txXfrm>
        <a:off x="496" y="1955038"/>
        <a:ext cx="2162330" cy="1081165"/>
      </dsp:txXfrm>
    </dsp:sp>
    <dsp:sp modelId="{92360095-A876-4863-9213-68EF816CAEE7}">
      <dsp:nvSpPr>
        <dsp:cNvPr id="0" name=""/>
        <dsp:cNvSpPr/>
      </dsp:nvSpPr>
      <dsp:spPr>
        <a:xfrm>
          <a:off x="2616915" y="1955038"/>
          <a:ext cx="2162330" cy="10811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600" b="0" i="0" u="none" strike="noStrike" kern="1200" cap="none" normalizeH="0" baseline="0" smtClean="0">
              <a:ln>
                <a:noFill/>
              </a:ln>
              <a:solidFill>
                <a:schemeClr val="tx1"/>
              </a:solidFill>
              <a:effectLst/>
            </a:rPr>
            <a:t>zjednodušené</a:t>
          </a:r>
          <a:endParaRPr kumimoji="0" lang="cs-CZ" altLang="cs-CZ" sz="2600" b="0" i="0" u="none" strike="noStrike" kern="1200" cap="none" normalizeH="0" baseline="0" smtClean="0">
            <a:ln>
              <a:noFill/>
            </a:ln>
            <a:solidFill>
              <a:schemeClr val="tx1"/>
            </a:solidFill>
            <a:effectLst/>
          </a:endParaRPr>
        </a:p>
      </dsp:txBody>
      <dsp:txXfrm>
        <a:off x="2616915" y="1955038"/>
        <a:ext cx="2162330" cy="1081165"/>
      </dsp:txXfrm>
    </dsp:sp>
    <dsp:sp modelId="{48DBDA0F-E667-4853-AD17-9B8FEE2D03CF}">
      <dsp:nvSpPr>
        <dsp:cNvPr id="0" name=""/>
        <dsp:cNvSpPr/>
      </dsp:nvSpPr>
      <dsp:spPr>
        <a:xfrm>
          <a:off x="5233335" y="1955038"/>
          <a:ext cx="2162330" cy="10811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600" b="0" i="0" u="none" strike="noStrike" kern="1200" cap="none" normalizeH="0" baseline="0" smtClean="0">
              <a:ln>
                <a:noFill/>
              </a:ln>
              <a:solidFill>
                <a:schemeClr val="tx1"/>
              </a:solidFill>
              <a:effectLst/>
            </a:rPr>
            <a:t>Územní souhlas</a:t>
          </a:r>
          <a:endParaRPr kumimoji="0" lang="cs-CZ" altLang="cs-CZ" sz="2600" b="0" i="0" u="none" strike="noStrike" kern="1200" cap="none" normalizeH="0" baseline="0" smtClean="0">
            <a:ln>
              <a:noFill/>
            </a:ln>
            <a:solidFill>
              <a:schemeClr val="tx1"/>
            </a:solidFill>
            <a:effectLst/>
          </a:endParaRPr>
        </a:p>
      </dsp:txBody>
      <dsp:txXfrm>
        <a:off x="5233335" y="1955038"/>
        <a:ext cx="2162330" cy="10811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5D42E-A496-402B-9D73-358830C80C60}">
      <dsp:nvSpPr>
        <dsp:cNvPr id="0" name=""/>
        <dsp:cNvSpPr/>
      </dsp:nvSpPr>
      <dsp:spPr>
        <a:xfrm>
          <a:off x="3698081" y="1560435"/>
          <a:ext cx="2896359" cy="335116"/>
        </a:xfrm>
        <a:custGeom>
          <a:avLst/>
          <a:gdLst/>
          <a:ahLst/>
          <a:cxnLst/>
          <a:rect l="0" t="0" r="0" b="0"/>
          <a:pathLst>
            <a:path>
              <a:moveTo>
                <a:pt x="0" y="0"/>
              </a:moveTo>
              <a:lnTo>
                <a:pt x="0" y="167558"/>
              </a:lnTo>
              <a:lnTo>
                <a:pt x="2896359" y="167558"/>
              </a:lnTo>
              <a:lnTo>
                <a:pt x="2896359" y="3351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4402AF-4ABB-4EA7-B4A4-79EC227FC7ED}">
      <dsp:nvSpPr>
        <dsp:cNvPr id="0" name=""/>
        <dsp:cNvSpPr/>
      </dsp:nvSpPr>
      <dsp:spPr>
        <a:xfrm>
          <a:off x="3698081" y="1560435"/>
          <a:ext cx="965453" cy="335116"/>
        </a:xfrm>
        <a:custGeom>
          <a:avLst/>
          <a:gdLst/>
          <a:ahLst/>
          <a:cxnLst/>
          <a:rect l="0" t="0" r="0" b="0"/>
          <a:pathLst>
            <a:path>
              <a:moveTo>
                <a:pt x="0" y="0"/>
              </a:moveTo>
              <a:lnTo>
                <a:pt x="0" y="167558"/>
              </a:lnTo>
              <a:lnTo>
                <a:pt x="965453" y="167558"/>
              </a:lnTo>
              <a:lnTo>
                <a:pt x="965453" y="3351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510870-45AF-4FAB-BE16-BC0F46A5A439}">
      <dsp:nvSpPr>
        <dsp:cNvPr id="0" name=""/>
        <dsp:cNvSpPr/>
      </dsp:nvSpPr>
      <dsp:spPr>
        <a:xfrm>
          <a:off x="2732627" y="1560435"/>
          <a:ext cx="965453" cy="335116"/>
        </a:xfrm>
        <a:custGeom>
          <a:avLst/>
          <a:gdLst/>
          <a:ahLst/>
          <a:cxnLst/>
          <a:rect l="0" t="0" r="0" b="0"/>
          <a:pathLst>
            <a:path>
              <a:moveTo>
                <a:pt x="965453" y="0"/>
              </a:moveTo>
              <a:lnTo>
                <a:pt x="965453" y="167558"/>
              </a:lnTo>
              <a:lnTo>
                <a:pt x="0" y="167558"/>
              </a:lnTo>
              <a:lnTo>
                <a:pt x="0" y="3351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CD3300-398D-4219-B38C-E5A32AF334DF}">
      <dsp:nvSpPr>
        <dsp:cNvPr id="0" name=""/>
        <dsp:cNvSpPr/>
      </dsp:nvSpPr>
      <dsp:spPr>
        <a:xfrm>
          <a:off x="801721" y="1560435"/>
          <a:ext cx="2896359" cy="335116"/>
        </a:xfrm>
        <a:custGeom>
          <a:avLst/>
          <a:gdLst/>
          <a:ahLst/>
          <a:cxnLst/>
          <a:rect l="0" t="0" r="0" b="0"/>
          <a:pathLst>
            <a:path>
              <a:moveTo>
                <a:pt x="2896359" y="0"/>
              </a:moveTo>
              <a:lnTo>
                <a:pt x="2896359" y="167558"/>
              </a:lnTo>
              <a:lnTo>
                <a:pt x="0" y="167558"/>
              </a:lnTo>
              <a:lnTo>
                <a:pt x="0" y="3351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36D30E-6551-4CAF-9167-79871783CEA4}">
      <dsp:nvSpPr>
        <dsp:cNvPr id="0" name=""/>
        <dsp:cNvSpPr/>
      </dsp:nvSpPr>
      <dsp:spPr>
        <a:xfrm>
          <a:off x="2900185" y="762540"/>
          <a:ext cx="1595790" cy="7978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100" b="0" i="0" u="none" strike="noStrike" kern="1200" cap="none" normalizeH="0" baseline="0" smtClean="0">
              <a:ln>
                <a:noFill/>
              </a:ln>
              <a:solidFill>
                <a:schemeClr val="tx1"/>
              </a:solidFill>
              <a:effectLst/>
            </a:rPr>
            <a:t>ohlášení</a:t>
          </a:r>
          <a:endParaRPr kumimoji="0" lang="cs-CZ" altLang="cs-CZ" sz="2100" b="0" i="0" u="none" strike="noStrike" kern="1200" cap="none" normalizeH="0" baseline="0" smtClean="0">
            <a:ln>
              <a:noFill/>
            </a:ln>
            <a:solidFill>
              <a:schemeClr val="tx1"/>
            </a:solidFill>
            <a:effectLst/>
          </a:endParaRPr>
        </a:p>
      </dsp:txBody>
      <dsp:txXfrm>
        <a:off x="2900185" y="762540"/>
        <a:ext cx="1595790" cy="797895"/>
      </dsp:txXfrm>
    </dsp:sp>
    <dsp:sp modelId="{CD143B1D-454A-437D-A245-1879012EB84E}">
      <dsp:nvSpPr>
        <dsp:cNvPr id="0" name=""/>
        <dsp:cNvSpPr/>
      </dsp:nvSpPr>
      <dsp:spPr>
        <a:xfrm>
          <a:off x="3825" y="1895552"/>
          <a:ext cx="1595790" cy="7978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100" b="0" i="0" u="none" strike="noStrike" kern="1200" cap="none" normalizeH="0" baseline="0" smtClean="0">
              <a:ln>
                <a:noFill/>
              </a:ln>
              <a:solidFill>
                <a:schemeClr val="tx1"/>
              </a:solidFill>
              <a:effectLst/>
            </a:rPr>
            <a:t>Odložení (usnesení)</a:t>
          </a:r>
          <a:endParaRPr kumimoji="0" lang="cs-CZ" altLang="cs-CZ" sz="2100" b="0" i="0" u="none" strike="noStrike" kern="1200" cap="none" normalizeH="0" baseline="0" smtClean="0">
            <a:ln>
              <a:noFill/>
            </a:ln>
            <a:solidFill>
              <a:schemeClr val="tx1"/>
            </a:solidFill>
            <a:effectLst/>
          </a:endParaRPr>
        </a:p>
      </dsp:txBody>
      <dsp:txXfrm>
        <a:off x="3825" y="1895552"/>
        <a:ext cx="1595790" cy="797895"/>
      </dsp:txXfrm>
    </dsp:sp>
    <dsp:sp modelId="{9A58CCE5-19FE-4F15-8389-7F2A76125D53}">
      <dsp:nvSpPr>
        <dsp:cNvPr id="0" name=""/>
        <dsp:cNvSpPr/>
      </dsp:nvSpPr>
      <dsp:spPr>
        <a:xfrm>
          <a:off x="1934732" y="1895552"/>
          <a:ext cx="1595790" cy="7978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100" b="0" i="0" u="none" strike="noStrike" kern="1200" cap="none" normalizeH="0" baseline="0" smtClean="0">
              <a:ln>
                <a:noFill/>
              </a:ln>
              <a:solidFill>
                <a:schemeClr val="tx1"/>
              </a:solidFill>
              <a:effectLst/>
            </a:rPr>
            <a:t>Písemný souhlas</a:t>
          </a:r>
          <a:endParaRPr kumimoji="0" lang="cs-CZ" altLang="cs-CZ" sz="2100" b="0" i="0" u="none" strike="noStrike" kern="1200" cap="none" normalizeH="0" baseline="0" smtClean="0">
            <a:ln>
              <a:noFill/>
            </a:ln>
            <a:solidFill>
              <a:schemeClr val="tx1"/>
            </a:solidFill>
            <a:effectLst/>
          </a:endParaRPr>
        </a:p>
      </dsp:txBody>
      <dsp:txXfrm>
        <a:off x="1934732" y="1895552"/>
        <a:ext cx="1595790" cy="797895"/>
      </dsp:txXfrm>
    </dsp:sp>
    <dsp:sp modelId="{D30A78E8-2A6D-4691-9150-C54E5A3C74EF}">
      <dsp:nvSpPr>
        <dsp:cNvPr id="0" name=""/>
        <dsp:cNvSpPr/>
      </dsp:nvSpPr>
      <dsp:spPr>
        <a:xfrm>
          <a:off x="3865639" y="1895552"/>
          <a:ext cx="1595790" cy="7978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100" b="0" i="0" u="none" strike="noStrike" kern="1200" cap="none" normalizeH="0" baseline="0" smtClean="0">
              <a:ln>
                <a:noFill/>
              </a:ln>
              <a:solidFill>
                <a:schemeClr val="tx1"/>
              </a:solidFill>
              <a:effectLst/>
            </a:rPr>
            <a:t>fikce</a:t>
          </a:r>
          <a:endParaRPr kumimoji="0" lang="cs-CZ" altLang="cs-CZ" sz="2100" b="0" i="0" u="none" strike="noStrike" kern="1200" cap="none" normalizeH="0" baseline="0" smtClean="0">
            <a:ln>
              <a:noFill/>
            </a:ln>
            <a:solidFill>
              <a:schemeClr val="tx1"/>
            </a:solidFill>
            <a:effectLst/>
          </a:endParaRPr>
        </a:p>
      </dsp:txBody>
      <dsp:txXfrm>
        <a:off x="3865639" y="1895552"/>
        <a:ext cx="1595790" cy="797895"/>
      </dsp:txXfrm>
    </dsp:sp>
    <dsp:sp modelId="{D76CE797-C130-486F-90CA-4C0D1E554E45}">
      <dsp:nvSpPr>
        <dsp:cNvPr id="0" name=""/>
        <dsp:cNvSpPr/>
      </dsp:nvSpPr>
      <dsp:spPr>
        <a:xfrm>
          <a:off x="5796545" y="1895552"/>
          <a:ext cx="1595790" cy="7978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100" b="0" i="0" u="none" strike="noStrike" kern="1200" cap="none" normalizeH="0" baseline="0" smtClean="0">
              <a:ln>
                <a:noFill/>
              </a:ln>
              <a:solidFill>
                <a:schemeClr val="tx1"/>
              </a:solidFill>
              <a:effectLst/>
            </a:rPr>
            <a:t>Zákaz (rozhodnutí)</a:t>
          </a:r>
          <a:endParaRPr kumimoji="0" lang="cs-CZ" altLang="cs-CZ" sz="2100" b="0" i="0" u="none" strike="noStrike" kern="1200" cap="none" normalizeH="0" baseline="0" smtClean="0">
            <a:ln>
              <a:noFill/>
            </a:ln>
            <a:solidFill>
              <a:schemeClr val="tx1"/>
            </a:solidFill>
            <a:effectLst/>
          </a:endParaRPr>
        </a:p>
      </dsp:txBody>
      <dsp:txXfrm>
        <a:off x="5796545" y="1895552"/>
        <a:ext cx="1595790" cy="79789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41AA2D-555B-4B87-B38C-295D0299F71C}" type="datetimeFigureOut">
              <a:rPr lang="cs-CZ" smtClean="0"/>
              <a:pPr/>
              <a:t>18.11.2016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73C2A9-818C-4CE6-8BC5-301B57B0380C}"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89C8876D-EC16-476E-A13B-0E05BE0DE4BB}" type="slidenum">
              <a:rPr lang="cs-CZ" altLang="cs-CZ"/>
              <a:pPr/>
              <a:t>63</a:t>
            </a:fld>
            <a:endParaRPr lang="cs-CZ" altLang="cs-CZ"/>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cs-CZ" altLang="cs-CZ"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E6F9B8CD-342D-4579-98EC-A8FD6B7370E1}" type="datetimeFigureOut">
              <a:rPr lang="en-US" smtClean="0"/>
              <a:pPr/>
              <a:t>11/18/2016</a:t>
            </a:fld>
            <a:endParaRPr lang="en-US" dirty="0"/>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ovací čár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ovací čár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ovací čár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E6F9B8CD-342D-4579-98EC-A8FD6B7370E1}" type="datetimeFigureOut">
              <a:rPr lang="en-US" smtClean="0"/>
              <a:pPr/>
              <a:t>11/18/2016</a:t>
            </a:fld>
            <a:endParaRPr lang="en-US"/>
          </a:p>
        </p:txBody>
      </p:sp>
      <p:sp>
        <p:nvSpPr>
          <p:cNvPr id="5" name="Zástupný symbol pro zápatí 4"/>
          <p:cNvSpPr>
            <a:spLocks noGrp="1"/>
          </p:cNvSpPr>
          <p:nvPr>
            <p:ph type="ftr" sz="quarter" idx="11"/>
          </p:nvPr>
        </p:nvSpPr>
        <p:spPr/>
        <p:txBody>
          <a:bodyPr/>
          <a:lstStyle/>
          <a:p>
            <a:endParaRPr kumimoji="0" lang="en-US"/>
          </a:p>
        </p:txBody>
      </p:sp>
      <p:sp>
        <p:nvSpPr>
          <p:cNvPr id="6" name="Zástupný symbol pro číslo snímku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E6F9B8CD-342D-4579-98EC-A8FD6B7370E1}" type="datetimeFigureOut">
              <a:rPr lang="en-US" smtClean="0"/>
              <a:pPr/>
              <a:t>11/18/2016</a:t>
            </a:fld>
            <a:endParaRPr lang="en-US"/>
          </a:p>
        </p:txBody>
      </p:sp>
      <p:sp>
        <p:nvSpPr>
          <p:cNvPr id="5" name="Zástupný symbol pro zápatí 4"/>
          <p:cNvSpPr>
            <a:spLocks noGrp="1"/>
          </p:cNvSpPr>
          <p:nvPr>
            <p:ph type="ftr" sz="quarter" idx="11"/>
          </p:nvPr>
        </p:nvSpPr>
        <p:spPr/>
        <p:txBody>
          <a:bodyPr/>
          <a:lstStyle/>
          <a:p>
            <a:endParaRPr kumimoji="0" lang="en-US"/>
          </a:p>
        </p:txBody>
      </p:sp>
      <p:sp>
        <p:nvSpPr>
          <p:cNvPr id="6" name="Zástupný symbol pro číslo snímku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Nadpis a diagram nebo organizační schém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objekt SmartArt 2"/>
          <p:cNvSpPr>
            <a:spLocks noGrp="1"/>
          </p:cNvSpPr>
          <p:nvPr>
            <p:ph type="dgm" idx="1"/>
          </p:nvPr>
        </p:nvSpPr>
        <p:spPr>
          <a:xfrm>
            <a:off x="457200" y="1600200"/>
            <a:ext cx="8229600" cy="4525963"/>
          </a:xfrm>
        </p:spPr>
        <p:txBody>
          <a:bodyPr/>
          <a:lstStyle/>
          <a:p>
            <a:pPr lvl="0"/>
            <a:endParaRPr lang="cs-CZ"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cs-CZ"/>
          </a:p>
        </p:txBody>
      </p:sp>
      <p:sp>
        <p:nvSpPr>
          <p:cNvPr id="5" name="Rectangle 3"/>
          <p:cNvSpPr>
            <a:spLocks noGrp="1" noChangeArrowheads="1"/>
          </p:cNvSpPr>
          <p:nvPr>
            <p:ph type="sldNum" sz="quarter" idx="11"/>
          </p:nvPr>
        </p:nvSpPr>
        <p:spPr>
          <a:ln/>
        </p:spPr>
        <p:txBody>
          <a:bodyPr/>
          <a:lstStyle>
            <a:lvl1pPr>
              <a:defRPr/>
            </a:lvl1pPr>
          </a:lstStyle>
          <a:p>
            <a:fld id="{4A29C803-0A84-4367-BF23-C2DFBD1547F9}" type="slidenum">
              <a:rPr lang="cs-CZ"/>
              <a:pPr/>
              <a:t>‹#›</a:t>
            </a:fld>
            <a:endParaRPr lang="cs-CZ"/>
          </a:p>
        </p:txBody>
      </p:sp>
      <p:sp>
        <p:nvSpPr>
          <p:cNvPr id="6" name="Rectangle 14"/>
          <p:cNvSpPr>
            <a:spLocks noGrp="1" noChangeArrowheads="1"/>
          </p:cNvSpPr>
          <p:nvPr>
            <p:ph type="ftr" sz="quarter" idx="12"/>
          </p:nvPr>
        </p:nvSpPr>
        <p:spPr>
          <a:ln/>
        </p:spPr>
        <p:txBody>
          <a:bodyPr/>
          <a:lstStyle>
            <a:lvl1pPr>
              <a:defRPr/>
            </a:lvl1pPr>
          </a:lstStyle>
          <a:p>
            <a:pPr>
              <a:defRPr/>
            </a:pPr>
            <a:endParaRPr lang="cs-CZ"/>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11/18/2016</a:t>
            </a:fld>
            <a:endParaRPr lang="en-US"/>
          </a:p>
        </p:txBody>
      </p:sp>
      <p:sp>
        <p:nvSpPr>
          <p:cNvPr id="9" name="Zástupný symbol pro číslo snímku 8"/>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10" name="Zástupný symbol pro zápatí 9"/>
          <p:cNvSpPr>
            <a:spLocks noGrp="1"/>
          </p:cNvSpPr>
          <p:nvPr>
            <p:ph type="ftr" sz="quarter" idx="16"/>
          </p:nvPr>
        </p:nvSpPr>
        <p:spPr/>
        <p:txBody>
          <a:bodyPr rtlCol="0"/>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E6F9B8CD-342D-4579-98EC-A8FD6B7370E1}" type="datetimeFigureOut">
              <a:rPr lang="en-US" smtClean="0"/>
              <a:pPr/>
              <a:t>11/18/2016</a:t>
            </a:fld>
            <a:endParaRPr lang="en-US"/>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ovací čár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ovací čár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ovací čár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fld id="{E6F9B8CD-342D-4579-98EC-A8FD6B7370E1}" type="datetimeFigureOut">
              <a:rPr lang="en-US" smtClean="0"/>
              <a:pPr/>
              <a:t>11/18/2016</a:t>
            </a:fld>
            <a:endParaRPr lang="en-US"/>
          </a:p>
        </p:txBody>
      </p:sp>
      <p:sp>
        <p:nvSpPr>
          <p:cNvPr id="6" name="Zástupný symbol pro zápatí 5"/>
          <p:cNvSpPr>
            <a:spLocks noGrp="1"/>
          </p:cNvSpPr>
          <p:nvPr>
            <p:ph type="ftr" sz="quarter" idx="11"/>
          </p:nvPr>
        </p:nvSpPr>
        <p:spPr/>
        <p:txBody>
          <a:bodyPr/>
          <a:lstStyle/>
          <a:p>
            <a:endParaRPr kumimoji="0" lang="en-US"/>
          </a:p>
        </p:txBody>
      </p:sp>
      <p:sp>
        <p:nvSpPr>
          <p:cNvPr id="7" name="Zástupný symbol pro číslo snímku 6"/>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Klepnutím lze upravit styl předlohy nadpisů.</a:t>
            </a:r>
            <a:endParaRPr kumimoji="0" lang="en-US"/>
          </a:p>
        </p:txBody>
      </p:sp>
      <p:sp>
        <p:nvSpPr>
          <p:cNvPr id="7" name="Zástupný symbol pro datum 6"/>
          <p:cNvSpPr>
            <a:spLocks noGrp="1"/>
          </p:cNvSpPr>
          <p:nvPr>
            <p:ph type="dt" sz="half" idx="10"/>
          </p:nvPr>
        </p:nvSpPr>
        <p:spPr/>
        <p:txBody>
          <a:bodyPr/>
          <a:lstStyle/>
          <a:p>
            <a:fld id="{E6F9B8CD-342D-4579-98EC-A8FD6B7370E1}" type="datetimeFigureOut">
              <a:rPr lang="en-US" smtClean="0"/>
              <a:pPr/>
              <a:t>11/18/2016</a:t>
            </a:fld>
            <a:endParaRPr lang="en-US"/>
          </a:p>
        </p:txBody>
      </p:sp>
      <p:sp>
        <p:nvSpPr>
          <p:cNvPr id="8" name="Zástupný symbol pro zápatí 7"/>
          <p:cNvSpPr>
            <a:spLocks noGrp="1"/>
          </p:cNvSpPr>
          <p:nvPr>
            <p:ph type="ftr" sz="quarter" idx="11"/>
          </p:nvPr>
        </p:nvSpPr>
        <p:spPr/>
        <p:txBody>
          <a:bodyPr/>
          <a:lstStyle/>
          <a:p>
            <a:endParaRPr kumimoji="0" lang="en-US"/>
          </a:p>
        </p:txBody>
      </p:sp>
      <p:sp>
        <p:nvSpPr>
          <p:cNvPr id="9" name="Zástupný symbol pro číslo snímku 8"/>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6" name="Zástupný symbol pro datum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11/18/2016</a:t>
            </a:fld>
            <a:endParaRPr lang="en-US"/>
          </a:p>
        </p:txBody>
      </p:sp>
      <p:sp>
        <p:nvSpPr>
          <p:cNvPr id="7" name="Zástupný symbol pro číslo snímku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Zástupný symbol pro zápatí 7"/>
          <p:cNvSpPr>
            <a:spLocks noGrp="1"/>
          </p:cNvSpPr>
          <p:nvPr>
            <p:ph type="ftr" sz="quarter" idx="12"/>
          </p:nvPr>
        </p:nvSpPr>
        <p:spPr/>
        <p:txBody>
          <a:bodyPr rtlCol="0"/>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6F9B8CD-342D-4579-98EC-A8FD6B7370E1}" type="datetimeFigureOut">
              <a:rPr lang="en-US" smtClean="0"/>
              <a:pPr/>
              <a:t>11/18/2016</a:t>
            </a:fld>
            <a:endParaRPr lang="en-US"/>
          </a:p>
        </p:txBody>
      </p:sp>
      <p:sp>
        <p:nvSpPr>
          <p:cNvPr id="3" name="Zástupný symbol pro zápatí 2"/>
          <p:cNvSpPr>
            <a:spLocks noGrp="1"/>
          </p:cNvSpPr>
          <p:nvPr>
            <p:ph type="ftr" sz="quarter" idx="11"/>
          </p:nvPr>
        </p:nvSpPr>
        <p:spPr/>
        <p:txBody>
          <a:bodyPr/>
          <a:lstStyle/>
          <a:p>
            <a:endParaRPr kumimoji="0" lang="en-US"/>
          </a:p>
        </p:txBody>
      </p:sp>
      <p:sp>
        <p:nvSpPr>
          <p:cNvPr id="4" name="Zástupný symbol pro číslo snímku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8" name="Přímá spojovací čár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ovací čár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ovací čár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11/18/2016</a:t>
            </a:fld>
            <a:endParaRPr lang="en-US" dirty="0"/>
          </a:p>
        </p:txBody>
      </p:sp>
      <p:sp>
        <p:nvSpPr>
          <p:cNvPr id="22" name="Zástupný symbol pro číslo snímku 21"/>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3" name="Zástupný symbol pro zápatí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ovací čár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10" name="Přímá spojovací čár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ovací čár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ovací čár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ovací čár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11/18/2016</a:t>
            </a:fld>
            <a:endParaRPr lang="en-US"/>
          </a:p>
        </p:txBody>
      </p:sp>
      <p:sp>
        <p:nvSpPr>
          <p:cNvPr id="18" name="Zástupný symbol pro číslo snímku 17"/>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1" name="Zástupný symbol pro zápatí 20"/>
          <p:cNvSpPr>
            <a:spLocks noGrp="1"/>
          </p:cNvSpPr>
          <p:nvPr>
            <p:ph type="ftr" sz="quarter" idx="12"/>
          </p:nvPr>
        </p:nvSpPr>
        <p:spPr/>
        <p:txBody>
          <a:bodyPr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ovací čár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11/18/2016</a:t>
            </a:fld>
            <a:endParaRPr lang="en-US" dirty="0">
              <a:solidFill>
                <a:schemeClr val="tx2"/>
              </a:solidFill>
            </a:endParaRPr>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Přímá spojovací čár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ovací čár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Veřejné stavební právo</a:t>
            </a:r>
            <a:endParaRPr lang="cs-CZ" dirty="0"/>
          </a:p>
        </p:txBody>
      </p:sp>
      <p:sp>
        <p:nvSpPr>
          <p:cNvPr id="3" name="Podnadpis 2"/>
          <p:cNvSpPr>
            <a:spLocks noGrp="1"/>
          </p:cNvSpPr>
          <p:nvPr>
            <p:ph type="subTitle" idx="1"/>
          </p:nvPr>
        </p:nvSpPr>
        <p:spPr>
          <a:xfrm>
            <a:off x="2286000" y="5229200"/>
            <a:ext cx="6172200" cy="1145722"/>
          </a:xfrm>
        </p:spPr>
        <p:txBody>
          <a:bodyPr/>
          <a:lstStyle/>
          <a:p>
            <a:r>
              <a:rPr lang="cs-CZ" dirty="0" smtClean="0"/>
              <a:t>Michal Matouš</a:t>
            </a:r>
          </a:p>
          <a:p>
            <a:endParaRPr lang="cs-CZ" dirty="0" smtClean="0"/>
          </a:p>
          <a:p>
            <a:pPr algn="r"/>
            <a:r>
              <a:rPr lang="cs-CZ" dirty="0" smtClean="0"/>
              <a:t>18. 11. 2016</a:t>
            </a:r>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smtClean="0"/>
              <a:t>Definice stavby</a:t>
            </a:r>
            <a:endParaRPr lang="cs-CZ" dirty="0"/>
          </a:p>
        </p:txBody>
      </p:sp>
      <p:sp>
        <p:nvSpPr>
          <p:cNvPr id="3" name="Zástupný symbol pro obsah 2"/>
          <p:cNvSpPr>
            <a:spLocks noGrp="1"/>
          </p:cNvSpPr>
          <p:nvPr>
            <p:ph sz="quarter" idx="1"/>
          </p:nvPr>
        </p:nvSpPr>
        <p:spPr>
          <a:xfrm>
            <a:off x="457200" y="908720"/>
            <a:ext cx="7467600" cy="5565232"/>
          </a:xfrm>
        </p:spPr>
        <p:txBody>
          <a:bodyPr>
            <a:normAutofit fontScale="55000" lnSpcReduction="20000"/>
          </a:bodyPr>
          <a:lstStyle/>
          <a:p>
            <a:pPr algn="just"/>
            <a:r>
              <a:rPr lang="cs-CZ" dirty="0" smtClean="0"/>
              <a:t>§ 2 odst. 3 </a:t>
            </a:r>
            <a:r>
              <a:rPr lang="cs-CZ" dirty="0" err="1" smtClean="0"/>
              <a:t>StZ</a:t>
            </a:r>
            <a:endParaRPr lang="cs-CZ" dirty="0" smtClean="0"/>
          </a:p>
          <a:p>
            <a:pPr algn="just"/>
            <a:r>
              <a:rPr lang="cs-CZ" dirty="0" smtClean="0"/>
              <a:t>„</a:t>
            </a:r>
            <a:r>
              <a:rPr lang="cs-CZ" b="1" dirty="0" smtClean="0"/>
              <a:t>Stavbou se rozumí veškerá stavební díla, která vznikají stavební nebo montážní technologií, bez zřetele na jejich stavebně technické provedení, použité stavební výrobky, materiály a konstrukce, na účel využití a dobu trvání. </a:t>
            </a:r>
            <a:r>
              <a:rPr lang="cs-CZ" dirty="0" smtClean="0"/>
              <a:t>Dočasná stavba je stavba, u které stavební úřad předem omezí dobu jejího trvání. Za stavbu se považuje také výrobek plnící funkci stavby. Stavba, která slouží reklamním účelům, je stavba pro reklamu.“</a:t>
            </a:r>
            <a:endParaRPr lang="cs-CZ" sz="4000" dirty="0" smtClean="0"/>
          </a:p>
          <a:p>
            <a:pPr algn="just"/>
            <a:r>
              <a:rPr lang="cs-CZ" dirty="0" smtClean="0"/>
              <a:t>„Pokud se v tomto zákoně používá pojmu stavba, rozumí se tím podle okolností i její část nebo změna dokončené.“ (§ 2 odst. 4 </a:t>
            </a:r>
            <a:r>
              <a:rPr lang="cs-CZ" dirty="0" err="1" smtClean="0"/>
              <a:t>StZ</a:t>
            </a:r>
            <a:r>
              <a:rPr lang="cs-CZ" dirty="0" smtClean="0"/>
              <a:t>)</a:t>
            </a:r>
          </a:p>
          <a:p>
            <a:pPr lvl="0" algn="just"/>
            <a:r>
              <a:rPr lang="cs-CZ" dirty="0" smtClean="0"/>
              <a:t>Znaky:</a:t>
            </a:r>
          </a:p>
          <a:p>
            <a:pPr lvl="1" algn="just"/>
            <a:r>
              <a:rPr lang="cs-CZ" b="1" i="1" dirty="0" smtClean="0"/>
              <a:t>Účast lidského činitele </a:t>
            </a:r>
            <a:r>
              <a:rPr lang="cs-CZ" i="1" dirty="0" smtClean="0"/>
              <a:t>(přítomnost člověka) při „procesu stavění“ – vzniku stavebního díla jako záměrné lidské činnosti sledující určitý cíl [stavebním dílem, tedy stavbou, tak nemůže být např. jen náhodné, ale ani záměrné pouhé „nahromadění“ (složení) stavebního materiálu na určitém místě apod.] </a:t>
            </a:r>
            <a:r>
              <a:rPr lang="cs-CZ" dirty="0" smtClean="0"/>
              <a:t>[…]</a:t>
            </a:r>
            <a:r>
              <a:rPr lang="cs-CZ" i="1" dirty="0" smtClean="0"/>
              <a:t>.</a:t>
            </a:r>
            <a:endParaRPr lang="cs-CZ" dirty="0" smtClean="0"/>
          </a:p>
          <a:p>
            <a:pPr lvl="1" algn="just"/>
            <a:r>
              <a:rPr lang="cs-CZ" b="1" i="1" dirty="0" smtClean="0"/>
              <a:t>Použití stavebního materiálu </a:t>
            </a:r>
            <a:r>
              <a:rPr lang="cs-CZ" i="1" dirty="0" smtClean="0"/>
              <a:t>(stavebních výrobků), když stavebním materiálem může být, v závislosti zejména na typu, účelu a místu stavby, prakticky cokoliv.</a:t>
            </a:r>
            <a:endParaRPr lang="cs-CZ" dirty="0" smtClean="0"/>
          </a:p>
          <a:p>
            <a:pPr lvl="1" algn="just"/>
            <a:r>
              <a:rPr lang="cs-CZ" b="1" i="1" dirty="0" smtClean="0"/>
              <a:t>Použití stavební nebo montážní technologie </a:t>
            </a:r>
            <a:r>
              <a:rPr lang="cs-CZ" i="1" dirty="0" smtClean="0"/>
              <a:t>k jeho vzniku [touto technologií lze v tomto případě bez rozlišení, zda jde v konkrétním případě o stavební nebo montážní technologii nebo o od sebe neoddělitelnou kombinaci obou (viz poznámka výše), jen velmi obecně a jistě zjednodušeně vyjádřeno rozumět „soubor určitých znalostí a dovedností (postupů) nutných ke vzniku stavebního díla“]. Nebylo by tedy možné hovořit o stavebním díle, kdyby k jeho vzniku žádné takové ani základní schopnosti (znalosti, odborné postupy) třeba nebyly </a:t>
            </a:r>
            <a:r>
              <a:rPr lang="cs-CZ" dirty="0" smtClean="0"/>
              <a:t>[…]</a:t>
            </a:r>
            <a:r>
              <a:rPr lang="cs-CZ" i="1" dirty="0" smtClean="0"/>
              <a:t>.</a:t>
            </a:r>
            <a:endParaRPr lang="cs-CZ" dirty="0" smtClean="0"/>
          </a:p>
          <a:p>
            <a:pPr lvl="1" algn="just"/>
            <a:r>
              <a:rPr lang="cs-CZ" b="1" i="1" dirty="0" smtClean="0"/>
              <a:t>Účel, ke kterému má stavební dílo po svém dokončení sloužit </a:t>
            </a:r>
            <a:r>
              <a:rPr lang="cs-CZ" i="1" dirty="0" smtClean="0"/>
              <a:t>(lze si jistě jen obtížně představit, že by někdo začal připravovat realizaci jakékoliv stavby, aniž by ještě předtím alespoň neuvažoval, k jakému účelu bude toto dílo po svém dokončení sloužit) [pozn.: lze konstatovat, jak uvedeno již výše, že právě účelem užívání (tj. účelem, pro který je určeno) se bude stavební dílo lišit od jiných „děl“, která jinak budou vykazovat shodně všechny ostatní znaky stavebního díla].</a:t>
            </a:r>
            <a:endParaRPr lang="cs-CZ" dirty="0" smtClean="0"/>
          </a:p>
          <a:p>
            <a:pPr lvl="1" algn="just"/>
            <a:r>
              <a:rPr lang="cs-CZ" b="1" i="1" dirty="0" smtClean="0"/>
              <a:t>Stavební pozemek </a:t>
            </a:r>
            <a:r>
              <a:rPr lang="cs-CZ" i="1" dirty="0" smtClean="0"/>
              <a:t>(resp. nejobecněji vyjádřeno jakékoliv místo, na němž bude stavba prováděna, umístěna), když stavba může být v zásadě umístěna buď „přímo“ na pozemku, nebo s ním musí být alespoň „zprostředkovaně“ (nepřímo) spojena (např. posed umístěný v koruně stromu apod.).</a:t>
            </a:r>
            <a:endParaRPr lang="cs-CZ" dirty="0" smtClean="0"/>
          </a:p>
          <a:p>
            <a:pPr algn="just"/>
            <a:endParaRPr lang="cs-CZ" dirty="0" smtClean="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Stavební úřad</a:t>
            </a:r>
            <a:endParaRPr lang="cs-CZ" dirty="0"/>
          </a:p>
        </p:txBody>
      </p:sp>
      <p:sp>
        <p:nvSpPr>
          <p:cNvPr id="3" name="Zástupný symbol pro obsah 2"/>
          <p:cNvSpPr>
            <a:spLocks noGrp="1"/>
          </p:cNvSpPr>
          <p:nvPr>
            <p:ph idx="1"/>
          </p:nvPr>
        </p:nvSpPr>
        <p:spPr>
          <a:xfrm>
            <a:off x="1113233" y="2088776"/>
            <a:ext cx="7131175" cy="3926541"/>
          </a:xfrm>
        </p:spPr>
        <p:txBody>
          <a:bodyPr>
            <a:normAutofit fontScale="70000" lnSpcReduction="20000"/>
          </a:bodyPr>
          <a:lstStyle/>
          <a:p>
            <a:pPr algn="just"/>
            <a:r>
              <a:rPr lang="cs-CZ" dirty="0" smtClean="0"/>
              <a:t>Po oznámení musí stavební úřad zajistit </a:t>
            </a:r>
            <a:r>
              <a:rPr lang="cs-CZ" b="1" dirty="0" smtClean="0"/>
              <a:t>zveřejnění</a:t>
            </a:r>
            <a:r>
              <a:rPr lang="cs-CZ" dirty="0" smtClean="0"/>
              <a:t> posouzeného záměru -&gt; větší ochrana dotčených osob než tomu bylo v minulosti.</a:t>
            </a:r>
          </a:p>
          <a:p>
            <a:pPr algn="just"/>
            <a:r>
              <a:rPr lang="cs-CZ" b="1" dirty="0" smtClean="0"/>
              <a:t>Bez zbytečného odkladu </a:t>
            </a:r>
            <a:r>
              <a:rPr lang="cs-CZ" dirty="0" smtClean="0"/>
              <a:t>stavební úřad vyvěsí </a:t>
            </a:r>
            <a:r>
              <a:rPr lang="cs-CZ" b="1" dirty="0" smtClean="0"/>
              <a:t>na úřední desce </a:t>
            </a:r>
            <a:r>
              <a:rPr lang="cs-CZ" dirty="0" smtClean="0"/>
              <a:t>oznámení stavebního záměru po dobu </a:t>
            </a:r>
            <a:r>
              <a:rPr lang="cs-CZ" b="1" dirty="0" smtClean="0"/>
              <a:t>30 dnů</a:t>
            </a:r>
            <a:r>
              <a:rPr lang="cs-CZ" dirty="0" smtClean="0"/>
              <a:t>.</a:t>
            </a:r>
          </a:p>
          <a:p>
            <a:pPr algn="just"/>
            <a:r>
              <a:rPr lang="cs-CZ" dirty="0" smtClean="0"/>
              <a:t>Osobám podle § 109 </a:t>
            </a:r>
            <a:r>
              <a:rPr lang="cs-CZ" dirty="0" err="1" smtClean="0"/>
              <a:t>StZ</a:t>
            </a:r>
            <a:r>
              <a:rPr lang="cs-CZ" dirty="0" smtClean="0"/>
              <a:t> umožní </a:t>
            </a:r>
            <a:r>
              <a:rPr lang="cs-CZ" b="1" dirty="0" smtClean="0"/>
              <a:t>nahlížet do spisu</a:t>
            </a:r>
            <a:r>
              <a:rPr lang="cs-CZ" dirty="0" smtClean="0"/>
              <a:t>.</a:t>
            </a:r>
          </a:p>
          <a:p>
            <a:pPr algn="just"/>
            <a:r>
              <a:rPr lang="cs-CZ" dirty="0" smtClean="0"/>
              <a:t>V uvedené 30ti denní lhůtě mohou tyto osoby vznášet </a:t>
            </a:r>
            <a:r>
              <a:rPr lang="cs-CZ" b="1" dirty="0" smtClean="0"/>
              <a:t>námitky</a:t>
            </a:r>
            <a:r>
              <a:rPr lang="cs-CZ" dirty="0" smtClean="0"/>
              <a:t>, a to pouze z důvodu, že neodpovídá podkladům, na základě kterých osoby udělily souhlas, nebo z důvodu, že jejich souhlas nebyl udělen.</a:t>
            </a:r>
          </a:p>
          <a:p>
            <a:pPr algn="just"/>
            <a:r>
              <a:rPr lang="cs-CZ" dirty="0" smtClean="0"/>
              <a:t>Ve stejné lhůtě mohou dotčené orgány nebo stavební úřad uplatnit </a:t>
            </a:r>
            <a:r>
              <a:rPr lang="cs-CZ" b="1" dirty="0" smtClean="0"/>
              <a:t>výhrady</a:t>
            </a:r>
            <a:r>
              <a:rPr lang="cs-CZ" dirty="0" smtClean="0"/>
              <a:t>, pokud záměr není možné nechat posoudit autorizovaného inspektora, autorizovaný inspektor porušil zákaz činnosti podle § 148 </a:t>
            </a:r>
            <a:r>
              <a:rPr lang="cs-CZ" dirty="0" err="1" smtClean="0"/>
              <a:t>StZ</a:t>
            </a:r>
            <a:r>
              <a:rPr lang="cs-CZ" dirty="0" smtClean="0"/>
              <a:t>, oznámení nesplňuje zákonem stanovené podmínky nebo obsahuje zákonné náležitosti, při posouzení stavby nebyly splněny požadavky dle § 111 odst. 1 a 2 </a:t>
            </a:r>
            <a:r>
              <a:rPr lang="cs-CZ" dirty="0" err="1" smtClean="0"/>
              <a:t>StZ</a:t>
            </a:r>
            <a:r>
              <a:rPr lang="cs-CZ" dirty="0" smtClean="0"/>
              <a:t> nebo o stavebním záměru probíhá stavební řízení.</a:t>
            </a:r>
          </a:p>
        </p:txBody>
      </p:sp>
    </p:spTree>
    <p:extLst>
      <p:ext uri="{BB962C8B-B14F-4D97-AF65-F5344CB8AC3E}">
        <p14:creationId xmlns:p14="http://schemas.microsoft.com/office/powerpoint/2010/main" val="32330787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Stavební úřad</a:t>
            </a:r>
            <a:endParaRPr lang="cs-CZ" dirty="0"/>
          </a:p>
        </p:txBody>
      </p:sp>
      <p:sp>
        <p:nvSpPr>
          <p:cNvPr id="3" name="Zástupný symbol pro obsah 2"/>
          <p:cNvSpPr>
            <a:spLocks noGrp="1"/>
          </p:cNvSpPr>
          <p:nvPr>
            <p:ph idx="1"/>
          </p:nvPr>
        </p:nvSpPr>
        <p:spPr>
          <a:xfrm>
            <a:off x="1113233" y="2097741"/>
            <a:ext cx="7131175" cy="3995555"/>
          </a:xfrm>
        </p:spPr>
        <p:txBody>
          <a:bodyPr>
            <a:normAutofit fontScale="85000" lnSpcReduction="20000"/>
          </a:bodyPr>
          <a:lstStyle/>
          <a:p>
            <a:pPr algn="just"/>
            <a:r>
              <a:rPr lang="cs-CZ" dirty="0" smtClean="0"/>
              <a:t>Podání námitek či uplatnění výhrad má </a:t>
            </a:r>
            <a:r>
              <a:rPr lang="cs-CZ" b="1" dirty="0" smtClean="0"/>
              <a:t>odkladný účinek </a:t>
            </a:r>
            <a:r>
              <a:rPr lang="cs-CZ" dirty="0" smtClean="0"/>
              <a:t>a </a:t>
            </a:r>
            <a:r>
              <a:rPr lang="cs-CZ" b="1" dirty="0" smtClean="0"/>
              <a:t>právo provést stavbu nevznikne</a:t>
            </a:r>
            <a:r>
              <a:rPr lang="cs-CZ" dirty="0" smtClean="0"/>
              <a:t>.</a:t>
            </a:r>
          </a:p>
          <a:p>
            <a:pPr algn="just"/>
            <a:r>
              <a:rPr lang="cs-CZ" dirty="0" smtClean="0"/>
              <a:t>Tuto skutečnost stavební úřad </a:t>
            </a:r>
            <a:r>
              <a:rPr lang="cs-CZ" b="1" dirty="0" smtClean="0"/>
              <a:t>oznámí </a:t>
            </a:r>
            <a:r>
              <a:rPr lang="cs-CZ" dirty="0" smtClean="0"/>
              <a:t>stavebníkovi a věc </a:t>
            </a:r>
            <a:r>
              <a:rPr lang="cs-CZ" b="1" dirty="0" smtClean="0"/>
              <a:t>předloží do 15 dnů </a:t>
            </a:r>
            <a:r>
              <a:rPr lang="cs-CZ" dirty="0" smtClean="0"/>
              <a:t>k rozhodnutí správnímu orgánu, který by jinak rozhodoval o odvolání proti stavebnímu povolení.</a:t>
            </a:r>
          </a:p>
          <a:p>
            <a:pPr algn="just"/>
            <a:r>
              <a:rPr lang="cs-CZ" dirty="0" smtClean="0"/>
              <a:t>„Odvolací“ správní orgán oznámení přezkoumá stavebního záměru přezkoumá z hlediska souladu s právními předpisy.</a:t>
            </a:r>
          </a:p>
          <a:p>
            <a:pPr algn="just"/>
            <a:r>
              <a:rPr lang="cs-CZ" dirty="0" smtClean="0"/>
              <a:t>V případě nesouladu rozhodne, že oznámení nemá právní účinky.</a:t>
            </a:r>
          </a:p>
          <a:p>
            <a:pPr algn="just"/>
            <a:r>
              <a:rPr lang="cs-CZ" dirty="0" smtClean="0"/>
              <a:t>V případě souladu rozhodne o zamítnutí námitek nebo výhrad.</a:t>
            </a:r>
          </a:p>
          <a:p>
            <a:pPr algn="just"/>
            <a:r>
              <a:rPr lang="cs-CZ" dirty="0" smtClean="0"/>
              <a:t>Rozhodnutí se doručuje stavebníkovi, autorizovanému inspektorovi a osobám, které námitky podaly.</a:t>
            </a:r>
          </a:p>
          <a:p>
            <a:pPr algn="just"/>
            <a:r>
              <a:rPr lang="cs-CZ" dirty="0" smtClean="0"/>
              <a:t>Proti tomuto rozhodnutí se nelze odvolat.</a:t>
            </a:r>
            <a:endParaRPr lang="cs-CZ" dirty="0"/>
          </a:p>
        </p:txBody>
      </p:sp>
    </p:spTree>
    <p:extLst>
      <p:ext uri="{BB962C8B-B14F-4D97-AF65-F5344CB8AC3E}">
        <p14:creationId xmlns:p14="http://schemas.microsoft.com/office/powerpoint/2010/main" val="886438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Právo provést stavbu</a:t>
            </a:r>
            <a:endParaRPr lang="cs-CZ" dirty="0"/>
          </a:p>
        </p:txBody>
      </p:sp>
      <p:sp>
        <p:nvSpPr>
          <p:cNvPr id="3" name="Zástupný symbol pro obsah 2"/>
          <p:cNvSpPr>
            <a:spLocks noGrp="1"/>
          </p:cNvSpPr>
          <p:nvPr>
            <p:ph idx="1"/>
          </p:nvPr>
        </p:nvSpPr>
        <p:spPr/>
        <p:txBody>
          <a:bodyPr>
            <a:normAutofit lnSpcReduction="10000"/>
          </a:bodyPr>
          <a:lstStyle/>
          <a:p>
            <a:pPr algn="just"/>
            <a:r>
              <a:rPr lang="cs-CZ" dirty="0" smtClean="0"/>
              <a:t>Stavebníkovi vznikne právo provést oznámený stavební záměr marným uplynutím pro podání námitek a výhrad nebo dnem následujícím po dni, kdy mu bylo oznámeno rozhodnutí o zamítnutí námitek nebo výhrad.</a:t>
            </a:r>
          </a:p>
          <a:p>
            <a:pPr algn="just"/>
            <a:r>
              <a:rPr lang="cs-CZ" dirty="0" smtClean="0"/>
              <a:t>Po vzniku práva stavbu provést stavební úřad zašle stavebníkovi štítek obsahující identifikaci povolené stavby, včetně údajů o autorizovaném inspektorovi a uvedením dne vzniku práva stavbu provést.</a:t>
            </a:r>
          </a:p>
          <a:p>
            <a:pPr algn="just"/>
            <a:r>
              <a:rPr lang="cs-CZ" dirty="0" smtClean="0"/>
              <a:t>Právo stavbu provést zaniká, jestliže nebyla stavba zahájena do 2 let ode dne následujícím po dni vzniku práva stavbu provést.</a:t>
            </a:r>
          </a:p>
          <a:p>
            <a:pPr algn="just"/>
            <a:r>
              <a:rPr lang="cs-CZ" dirty="0" smtClean="0"/>
              <a:t>Lhůtu lze na žádost stavebníka prodloužit.</a:t>
            </a:r>
          </a:p>
        </p:txBody>
      </p:sp>
    </p:spTree>
    <p:extLst>
      <p:ext uri="{BB962C8B-B14F-4D97-AF65-F5344CB8AC3E}">
        <p14:creationId xmlns:p14="http://schemas.microsoft.com/office/powerpoint/2010/main" val="39499013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Veřejnoprávní smlouva</a:t>
            </a:r>
            <a:endParaRPr lang="cs-CZ" dirty="0"/>
          </a:p>
        </p:txBody>
      </p:sp>
      <p:sp>
        <p:nvSpPr>
          <p:cNvPr id="3" name="Zástupný symbol pro obsah 2"/>
          <p:cNvSpPr>
            <a:spLocks noGrp="1"/>
          </p:cNvSpPr>
          <p:nvPr>
            <p:ph idx="1"/>
          </p:nvPr>
        </p:nvSpPr>
        <p:spPr/>
        <p:txBody>
          <a:bodyPr>
            <a:normAutofit lnSpcReduction="10000"/>
          </a:bodyPr>
          <a:lstStyle/>
          <a:p>
            <a:pPr algn="just"/>
            <a:r>
              <a:rPr lang="cs-CZ" dirty="0" smtClean="0"/>
              <a:t>Dle </a:t>
            </a:r>
            <a:r>
              <a:rPr lang="cs-CZ" b="1" dirty="0" smtClean="0"/>
              <a:t>§ 161 odst. 1 SŘ </a:t>
            </a:r>
            <a:r>
              <a:rPr lang="cs-CZ" dirty="0" smtClean="0"/>
              <a:t>– „</a:t>
            </a:r>
            <a:r>
              <a:rPr lang="cs-CZ" i="1" dirty="0" smtClean="0"/>
              <a:t>Stanoví-li tak </a:t>
            </a:r>
            <a:r>
              <a:rPr lang="cs-CZ" b="1" i="1" dirty="0" smtClean="0"/>
              <a:t>zvláštní zákon</a:t>
            </a:r>
            <a:r>
              <a:rPr lang="cs-CZ" i="1" dirty="0" smtClean="0"/>
              <a:t>, může správní orgán uzavřít </a:t>
            </a:r>
            <a:r>
              <a:rPr lang="cs-CZ" b="1" i="1" dirty="0" smtClean="0"/>
              <a:t>veřejnoprávní smlouvu </a:t>
            </a:r>
            <a:r>
              <a:rPr lang="cs-CZ" i="1" dirty="0" smtClean="0"/>
              <a:t>s osobou, která by byla účastníkem řízení podle § 27 odst. 1… a to i </a:t>
            </a:r>
            <a:r>
              <a:rPr lang="cs-CZ" b="1" i="1" dirty="0" smtClean="0"/>
              <a:t>namísto vydání rozhodnutí</a:t>
            </a:r>
            <a:r>
              <a:rPr lang="cs-CZ" i="1" dirty="0" smtClean="0"/>
              <a:t>.</a:t>
            </a:r>
            <a:r>
              <a:rPr lang="cs-CZ" dirty="0" smtClean="0"/>
              <a:t>“</a:t>
            </a:r>
          </a:p>
          <a:p>
            <a:pPr algn="just"/>
            <a:r>
              <a:rPr lang="cs-CZ" dirty="0" smtClean="0"/>
              <a:t>Zvláštním zákonem je i zák. č. 183/2006 Sb., o územním plánování a stavební řád.</a:t>
            </a:r>
          </a:p>
          <a:p>
            <a:pPr algn="just"/>
            <a:r>
              <a:rPr lang="cs-CZ" b="1" dirty="0" smtClean="0"/>
              <a:t>§ 116 odst. 1 </a:t>
            </a:r>
            <a:r>
              <a:rPr lang="cs-CZ" b="1" dirty="0" err="1" smtClean="0"/>
              <a:t>StZ</a:t>
            </a:r>
            <a:r>
              <a:rPr lang="cs-CZ" b="1" dirty="0" smtClean="0"/>
              <a:t> </a:t>
            </a:r>
            <a:r>
              <a:rPr lang="cs-CZ" dirty="0" smtClean="0"/>
              <a:t>– „</a:t>
            </a:r>
            <a:r>
              <a:rPr lang="cs-CZ" i="1" dirty="0" smtClean="0"/>
              <a:t>U staveb vyžadujících stavební povolení může stavební úřad uzavřít se stavebníkem </a:t>
            </a:r>
            <a:r>
              <a:rPr lang="cs-CZ" b="1" i="1" dirty="0" smtClean="0"/>
              <a:t>veřejnoprávní smlouvu o provedení stavby, která nahrazuje stavební povolení</a:t>
            </a:r>
            <a:r>
              <a:rPr lang="cs-CZ" i="1" dirty="0" smtClean="0"/>
              <a:t>.</a:t>
            </a:r>
            <a:r>
              <a:rPr lang="cs-CZ" dirty="0" smtClean="0"/>
              <a:t>“</a:t>
            </a:r>
          </a:p>
          <a:p>
            <a:pPr algn="just"/>
            <a:r>
              <a:rPr lang="cs-CZ" dirty="0" smtClean="0"/>
              <a:t>§ 116 </a:t>
            </a:r>
            <a:r>
              <a:rPr lang="cs-CZ" dirty="0" err="1" smtClean="0"/>
              <a:t>StZ</a:t>
            </a:r>
            <a:r>
              <a:rPr lang="cs-CZ" dirty="0" smtClean="0"/>
              <a:t> upravuje mj. i samotný postup procesu uzavírání veřejnoprávní smlouvy!</a:t>
            </a:r>
            <a:endParaRPr lang="cs-CZ" dirty="0"/>
          </a:p>
        </p:txBody>
      </p:sp>
    </p:spTree>
    <p:extLst>
      <p:ext uri="{BB962C8B-B14F-4D97-AF65-F5344CB8AC3E}">
        <p14:creationId xmlns:p14="http://schemas.microsoft.com/office/powerpoint/2010/main" val="1727189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Posouzení návrhu veřejnoprávní smlouvy</a:t>
            </a:r>
            <a:endParaRPr lang="cs-CZ" dirty="0"/>
          </a:p>
        </p:txBody>
      </p:sp>
      <p:sp>
        <p:nvSpPr>
          <p:cNvPr id="3" name="Zástupný symbol pro obsah 2"/>
          <p:cNvSpPr>
            <a:spLocks noGrp="1"/>
          </p:cNvSpPr>
          <p:nvPr>
            <p:ph idx="1"/>
          </p:nvPr>
        </p:nvSpPr>
        <p:spPr/>
        <p:txBody>
          <a:bodyPr/>
          <a:lstStyle/>
          <a:p>
            <a:pPr algn="just"/>
            <a:r>
              <a:rPr lang="cs-CZ" dirty="0" smtClean="0"/>
              <a:t>Stavební úřad návrh </a:t>
            </a:r>
            <a:r>
              <a:rPr lang="cs-CZ" b="1" dirty="0" smtClean="0"/>
              <a:t>přijme nebo odmítne</a:t>
            </a:r>
          </a:p>
          <a:p>
            <a:pPr algn="just"/>
            <a:r>
              <a:rPr lang="cs-CZ" b="1" dirty="0" smtClean="0"/>
              <a:t>Lhůta</a:t>
            </a:r>
            <a:r>
              <a:rPr lang="cs-CZ" dirty="0" smtClean="0"/>
              <a:t> je stanovena na </a:t>
            </a:r>
            <a:r>
              <a:rPr lang="cs-CZ" b="1" dirty="0" smtClean="0"/>
              <a:t>30 dní </a:t>
            </a:r>
            <a:r>
              <a:rPr lang="cs-CZ" dirty="0" smtClean="0"/>
              <a:t>ode dne doručení návrhu stavebnímu úřadu</a:t>
            </a:r>
          </a:p>
          <a:p>
            <a:pPr algn="just"/>
            <a:r>
              <a:rPr lang="cs-CZ" dirty="0" smtClean="0"/>
              <a:t>Stavební úřad u návrhu zkoumá:</a:t>
            </a:r>
          </a:p>
          <a:p>
            <a:pPr marL="0" indent="0" algn="just">
              <a:buNone/>
            </a:pPr>
            <a:r>
              <a:rPr lang="cs-CZ" dirty="0"/>
              <a:t>	</a:t>
            </a:r>
            <a:r>
              <a:rPr lang="cs-CZ" dirty="0" smtClean="0"/>
              <a:t>- náležitosti podle § 116 odst. 2 </a:t>
            </a:r>
            <a:r>
              <a:rPr lang="cs-CZ" dirty="0" err="1" smtClean="0"/>
              <a:t>StZ</a:t>
            </a:r>
            <a:endParaRPr lang="cs-CZ" dirty="0" smtClean="0"/>
          </a:p>
          <a:p>
            <a:pPr marL="0" indent="0" algn="just">
              <a:buNone/>
            </a:pPr>
            <a:r>
              <a:rPr lang="cs-CZ" dirty="0"/>
              <a:t>	</a:t>
            </a:r>
            <a:r>
              <a:rPr lang="cs-CZ" dirty="0" smtClean="0"/>
              <a:t>- splnění hledisek podle § 111 odst. 1 a 2 </a:t>
            </a:r>
            <a:r>
              <a:rPr lang="cs-CZ" dirty="0" err="1" smtClean="0"/>
              <a:t>StZ</a:t>
            </a:r>
            <a:endParaRPr lang="cs-CZ" dirty="0" smtClean="0"/>
          </a:p>
          <a:p>
            <a:pPr marL="0" indent="0" algn="just">
              <a:buNone/>
            </a:pPr>
            <a:r>
              <a:rPr lang="cs-CZ" dirty="0"/>
              <a:t>	</a:t>
            </a:r>
            <a:r>
              <a:rPr lang="cs-CZ" dirty="0" smtClean="0"/>
              <a:t>- zda byla projektová dokumentace 	zpracována projektantem</a:t>
            </a:r>
          </a:p>
        </p:txBody>
      </p:sp>
    </p:spTree>
    <p:extLst>
      <p:ext uri="{BB962C8B-B14F-4D97-AF65-F5344CB8AC3E}">
        <p14:creationId xmlns:p14="http://schemas.microsoft.com/office/powerpoint/2010/main" val="42583208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Odmítnutí návrhu veřejnoprávní smlouvy</a:t>
            </a:r>
            <a:endParaRPr lang="cs-CZ" dirty="0"/>
          </a:p>
        </p:txBody>
      </p:sp>
      <p:sp>
        <p:nvSpPr>
          <p:cNvPr id="3" name="Zástupný symbol pro obsah 2"/>
          <p:cNvSpPr>
            <a:spLocks noGrp="1"/>
          </p:cNvSpPr>
          <p:nvPr>
            <p:ph idx="1"/>
          </p:nvPr>
        </p:nvSpPr>
        <p:spPr/>
        <p:txBody>
          <a:bodyPr/>
          <a:lstStyle/>
          <a:p>
            <a:pPr algn="just"/>
            <a:r>
              <a:rPr lang="cs-CZ" dirty="0" smtClean="0"/>
              <a:t>Pokud stavební úřad návrh odmítne, sdělí stavebníkovi </a:t>
            </a:r>
            <a:r>
              <a:rPr lang="cs-CZ" b="1" dirty="0" smtClean="0"/>
              <a:t>důvody</a:t>
            </a:r>
            <a:r>
              <a:rPr lang="cs-CZ" dirty="0" smtClean="0"/>
              <a:t> odmítnutí</a:t>
            </a:r>
          </a:p>
          <a:p>
            <a:pPr algn="just"/>
            <a:r>
              <a:rPr lang="cs-CZ" dirty="0" smtClean="0"/>
              <a:t>Návrh se </a:t>
            </a:r>
            <a:r>
              <a:rPr lang="cs-CZ" b="1" dirty="0" smtClean="0"/>
              <a:t>odmítne vždy</a:t>
            </a:r>
            <a:r>
              <a:rPr lang="cs-CZ" dirty="0" smtClean="0"/>
              <a:t>, pokud nebyla projektová dokumentace zpracována projektantem!</a:t>
            </a:r>
            <a:endParaRPr lang="cs-CZ" dirty="0"/>
          </a:p>
        </p:txBody>
      </p:sp>
    </p:spTree>
    <p:extLst>
      <p:ext uri="{BB962C8B-B14F-4D97-AF65-F5344CB8AC3E}">
        <p14:creationId xmlns:p14="http://schemas.microsoft.com/office/powerpoint/2010/main" val="20459104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Přijetí návrhu veřejnoprávní smlouvy</a:t>
            </a:r>
            <a:endParaRPr lang="cs-CZ" dirty="0"/>
          </a:p>
        </p:txBody>
      </p:sp>
      <p:sp>
        <p:nvSpPr>
          <p:cNvPr id="3" name="Zástupný symbol pro obsah 2"/>
          <p:cNvSpPr>
            <a:spLocks noGrp="1"/>
          </p:cNvSpPr>
          <p:nvPr>
            <p:ph idx="1"/>
          </p:nvPr>
        </p:nvSpPr>
        <p:spPr>
          <a:xfrm>
            <a:off x="1113233" y="2070848"/>
            <a:ext cx="7059167" cy="4285129"/>
          </a:xfrm>
        </p:spPr>
        <p:txBody>
          <a:bodyPr>
            <a:normAutofit fontScale="70000" lnSpcReduction="20000"/>
          </a:bodyPr>
          <a:lstStyle/>
          <a:p>
            <a:pPr algn="just"/>
            <a:r>
              <a:rPr lang="cs-CZ" dirty="0" smtClean="0"/>
              <a:t>Po uzavření veřejnoprávní smlouvy je </a:t>
            </a:r>
            <a:r>
              <a:rPr lang="cs-CZ" b="1" dirty="0" smtClean="0"/>
              <a:t>stavebník povinen zajistit souhlasy osob</a:t>
            </a:r>
            <a:r>
              <a:rPr lang="cs-CZ" dirty="0" smtClean="0"/>
              <a:t>, které by byly účastníky stavebního řízení, s danou veřejnoprávní smlouvou.</a:t>
            </a:r>
          </a:p>
          <a:p>
            <a:pPr algn="just"/>
            <a:r>
              <a:rPr lang="cs-CZ" dirty="0" smtClean="0"/>
              <a:t>Po zajištění uvedených souhlasů stavebník předloží veřejnoprávní smlouvu stavebnímu úřadu k </a:t>
            </a:r>
            <a:r>
              <a:rPr lang="cs-CZ" b="1" dirty="0" smtClean="0"/>
              <a:t>vyznačení účinnosti veřejnoprávní smlouvy</a:t>
            </a:r>
            <a:r>
              <a:rPr lang="cs-CZ" dirty="0" smtClean="0"/>
              <a:t>, a to společně s výše uvedenými souhlasy.</a:t>
            </a:r>
          </a:p>
          <a:p>
            <a:pPr algn="just"/>
            <a:r>
              <a:rPr lang="cs-CZ" dirty="0" smtClean="0"/>
              <a:t>Po vyznačení účinnosti veřejnoprávní smlouvy </a:t>
            </a:r>
            <a:r>
              <a:rPr lang="cs-CZ" b="1" dirty="0" smtClean="0"/>
              <a:t>stavební úřad ověří projektovou dokumentaci</a:t>
            </a:r>
            <a:r>
              <a:rPr lang="cs-CZ" dirty="0" smtClean="0"/>
              <a:t>.</a:t>
            </a:r>
          </a:p>
          <a:p>
            <a:pPr algn="just"/>
            <a:r>
              <a:rPr lang="cs-CZ" dirty="0" smtClean="0"/>
              <a:t>Jedno vyhotovení projektové dokumentace zůstává stavebnímu úřadu</a:t>
            </a:r>
          </a:p>
          <a:p>
            <a:pPr algn="just"/>
            <a:r>
              <a:rPr lang="cs-CZ" dirty="0" smtClean="0"/>
              <a:t>Jedno vyhotovení společně se </a:t>
            </a:r>
            <a:r>
              <a:rPr lang="cs-CZ" b="1" dirty="0" smtClean="0"/>
              <a:t>štítkem</a:t>
            </a:r>
            <a:r>
              <a:rPr lang="cs-CZ" dirty="0" smtClean="0"/>
              <a:t> obsahujícím údaje o povolené stavbě</a:t>
            </a:r>
          </a:p>
          <a:p>
            <a:pPr algn="just"/>
            <a:r>
              <a:rPr lang="cs-CZ" dirty="0" smtClean="0"/>
              <a:t>Po jednom vyhotovení obdrží:	- vlastník stavby, není-li stavebníkem</a:t>
            </a:r>
          </a:p>
          <a:p>
            <a:pPr marL="0" indent="0" algn="just">
              <a:buNone/>
            </a:pPr>
            <a:r>
              <a:rPr lang="cs-CZ" dirty="0"/>
              <a:t>	</a:t>
            </a:r>
            <a:r>
              <a:rPr lang="cs-CZ" dirty="0" smtClean="0"/>
              <a:t>								- místní obecní úřad, není-li stavebním úřadem</a:t>
            </a:r>
            <a:endParaRPr lang="cs-CZ" dirty="0"/>
          </a:p>
        </p:txBody>
      </p:sp>
    </p:spTree>
    <p:extLst>
      <p:ext uri="{BB962C8B-B14F-4D97-AF65-F5344CB8AC3E}">
        <p14:creationId xmlns:p14="http://schemas.microsoft.com/office/powerpoint/2010/main" val="34864011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Účinky veřejnoprávní smlouvy</a:t>
            </a:r>
            <a:endParaRPr lang="cs-CZ" dirty="0"/>
          </a:p>
        </p:txBody>
      </p:sp>
      <p:sp>
        <p:nvSpPr>
          <p:cNvPr id="3" name="Zástupný symbol pro obsah 2"/>
          <p:cNvSpPr>
            <a:spLocks noGrp="1"/>
          </p:cNvSpPr>
          <p:nvPr>
            <p:ph idx="1"/>
          </p:nvPr>
        </p:nvSpPr>
        <p:spPr/>
        <p:txBody>
          <a:bodyPr>
            <a:normAutofit/>
          </a:bodyPr>
          <a:lstStyle/>
          <a:p>
            <a:pPr algn="just"/>
            <a:r>
              <a:rPr lang="cs-CZ" dirty="0" smtClean="0"/>
              <a:t>Účinky veřejnoprávní smlouvy zanikají </a:t>
            </a:r>
            <a:r>
              <a:rPr lang="cs-CZ" b="1" dirty="0" smtClean="0"/>
              <a:t>uplynutím 2 let </a:t>
            </a:r>
            <a:r>
              <a:rPr lang="cs-CZ" dirty="0" smtClean="0"/>
              <a:t>ode dne její účinnosti, </a:t>
            </a:r>
            <a:r>
              <a:rPr lang="cs-CZ" b="1" dirty="0" smtClean="0"/>
              <a:t>nebyla-li stavba </a:t>
            </a:r>
            <a:r>
              <a:rPr lang="cs-CZ" dirty="0" smtClean="0"/>
              <a:t>v této lhůtě </a:t>
            </a:r>
            <a:r>
              <a:rPr lang="cs-CZ" b="1" dirty="0" smtClean="0"/>
              <a:t>zahájena</a:t>
            </a:r>
            <a:r>
              <a:rPr lang="cs-CZ" dirty="0" smtClean="0"/>
              <a:t>.</a:t>
            </a:r>
          </a:p>
          <a:p>
            <a:pPr algn="just"/>
            <a:r>
              <a:rPr lang="cs-CZ" dirty="0" smtClean="0"/>
              <a:t>Účinky </a:t>
            </a:r>
            <a:r>
              <a:rPr lang="cs-CZ" b="1" dirty="0" smtClean="0"/>
              <a:t>lze</a:t>
            </a:r>
            <a:r>
              <a:rPr lang="cs-CZ" dirty="0" smtClean="0"/>
              <a:t> na žádost stavebníka </a:t>
            </a:r>
            <a:r>
              <a:rPr lang="cs-CZ" b="1" dirty="0" smtClean="0"/>
              <a:t>prodloužit</a:t>
            </a:r>
            <a:r>
              <a:rPr lang="cs-CZ" dirty="0" smtClean="0"/>
              <a:t>, avšak žádost musí být stavebnímu úřadu doručena před zánikem účinků veřejnoprávní smlouvy.</a:t>
            </a:r>
          </a:p>
          <a:p>
            <a:pPr algn="just"/>
            <a:r>
              <a:rPr lang="cs-CZ" dirty="0" smtClean="0"/>
              <a:t>Pokud </a:t>
            </a:r>
            <a:r>
              <a:rPr lang="cs-CZ" b="1" dirty="0" smtClean="0"/>
              <a:t>osoby</a:t>
            </a:r>
            <a:r>
              <a:rPr lang="cs-CZ" dirty="0" smtClean="0"/>
              <a:t>, které by byly účastníky stavebního řízení, </a:t>
            </a:r>
            <a:r>
              <a:rPr lang="cs-CZ" b="1" dirty="0" smtClean="0"/>
              <a:t>nevyjádří souhlas </a:t>
            </a:r>
            <a:r>
              <a:rPr lang="cs-CZ" dirty="0" smtClean="0"/>
              <a:t>s prodloužením účinnosti veřejnoprávní smlouvy, </a:t>
            </a:r>
            <a:r>
              <a:rPr lang="cs-CZ" b="1" dirty="0" smtClean="0"/>
              <a:t>stavební úřad rozhodne postupem podle § 115 odst. 4 </a:t>
            </a:r>
            <a:r>
              <a:rPr lang="cs-CZ" b="1" dirty="0" err="1" smtClean="0"/>
              <a:t>StZ</a:t>
            </a:r>
            <a:r>
              <a:rPr lang="cs-CZ" dirty="0" smtClean="0"/>
              <a:t> -&gt; návrh posoudí jako žádost o prodloužení účinnosti stavebního povolení.</a:t>
            </a:r>
            <a:endParaRPr lang="cs-CZ" dirty="0"/>
          </a:p>
        </p:txBody>
      </p:sp>
    </p:spTree>
    <p:extLst>
      <p:ext uri="{BB962C8B-B14F-4D97-AF65-F5344CB8AC3E}">
        <p14:creationId xmlns:p14="http://schemas.microsoft.com/office/powerpoint/2010/main" val="15327344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Opravné prostředky</a:t>
            </a:r>
            <a:endParaRPr lang="cs-CZ" dirty="0"/>
          </a:p>
        </p:txBody>
      </p:sp>
      <p:sp>
        <p:nvSpPr>
          <p:cNvPr id="3" name="Zástupný symbol pro obsah 2"/>
          <p:cNvSpPr>
            <a:spLocks noGrp="1"/>
          </p:cNvSpPr>
          <p:nvPr>
            <p:ph idx="1"/>
          </p:nvPr>
        </p:nvSpPr>
        <p:spPr/>
        <p:txBody>
          <a:bodyPr/>
          <a:lstStyle/>
          <a:p>
            <a:pPr algn="just"/>
            <a:r>
              <a:rPr lang="cs-CZ" dirty="0" smtClean="0"/>
              <a:t>Pouze </a:t>
            </a:r>
            <a:r>
              <a:rPr lang="cs-CZ" b="1" dirty="0" smtClean="0"/>
              <a:t>přezkum zákonnosti </a:t>
            </a:r>
            <a:r>
              <a:rPr lang="cs-CZ" dirty="0" smtClean="0"/>
              <a:t>uzavřené veřejnoprávní smlouvy.</a:t>
            </a:r>
          </a:p>
          <a:p>
            <a:pPr algn="just"/>
            <a:r>
              <a:rPr lang="cs-CZ" dirty="0" smtClean="0"/>
              <a:t>Z moci úřední v přezkumném řízení podle SŘ -&gt; </a:t>
            </a:r>
            <a:r>
              <a:rPr lang="cs-CZ" b="1" dirty="0" smtClean="0"/>
              <a:t>§ 165 SŘ</a:t>
            </a:r>
            <a:r>
              <a:rPr lang="cs-CZ" dirty="0" smtClean="0"/>
              <a:t>.</a:t>
            </a:r>
          </a:p>
          <a:p>
            <a:pPr algn="just"/>
            <a:r>
              <a:rPr lang="cs-CZ" dirty="0" smtClean="0"/>
              <a:t>Lze </a:t>
            </a:r>
            <a:r>
              <a:rPr lang="cs-CZ" b="1" dirty="0" smtClean="0"/>
              <a:t>zahájit</a:t>
            </a:r>
            <a:r>
              <a:rPr lang="cs-CZ" dirty="0" smtClean="0"/>
              <a:t> přezkumné řízení  </a:t>
            </a:r>
            <a:r>
              <a:rPr lang="cs-CZ" b="1" dirty="0" smtClean="0"/>
              <a:t>ve lhůtě 1 roku od účinnosti </a:t>
            </a:r>
            <a:r>
              <a:rPr lang="cs-CZ" dirty="0" smtClean="0"/>
              <a:t>veřejnoprávní smlouvy.</a:t>
            </a:r>
          </a:p>
          <a:p>
            <a:pPr algn="just"/>
            <a:r>
              <a:rPr lang="cs-CZ" b="1" dirty="0" smtClean="0"/>
              <a:t>Rozhodnutí</a:t>
            </a:r>
            <a:r>
              <a:rPr lang="cs-CZ" dirty="0" smtClean="0"/>
              <a:t> ve věci přezkumu v prvním stupni nelze vydat po uplynutí </a:t>
            </a:r>
            <a:r>
              <a:rPr lang="cs-CZ" b="1" dirty="0" smtClean="0"/>
              <a:t>15 měsíců ode dne účinnosti </a:t>
            </a:r>
            <a:r>
              <a:rPr lang="cs-CZ" dirty="0" smtClean="0"/>
              <a:t>veřejnoprávní smlouvy.</a:t>
            </a:r>
            <a:endParaRPr lang="cs-CZ" dirty="0"/>
          </a:p>
        </p:txBody>
      </p:sp>
    </p:spTree>
    <p:extLst>
      <p:ext uri="{BB962C8B-B14F-4D97-AF65-F5344CB8AC3E}">
        <p14:creationId xmlns:p14="http://schemas.microsoft.com/office/powerpoint/2010/main" val="30034774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Kolaudace</a:t>
            </a:r>
            <a:endParaRPr lang="cs-CZ" dirty="0"/>
          </a:p>
        </p:txBody>
      </p:sp>
      <p:sp>
        <p:nvSpPr>
          <p:cNvPr id="3" name="Zástupný symbol pro obsah 2"/>
          <p:cNvSpPr>
            <a:spLocks noGrp="1"/>
          </p:cNvSpPr>
          <p:nvPr>
            <p:ph idx="1"/>
          </p:nvPr>
        </p:nvSpPr>
        <p:spPr/>
        <p:txBody>
          <a:bodyPr/>
          <a:lstStyle/>
          <a:p>
            <a:pPr algn="just"/>
            <a:r>
              <a:rPr lang="cs-CZ" dirty="0" smtClean="0"/>
              <a:t>Postup stavebního úřadu, kterým se povoluje </a:t>
            </a:r>
            <a:r>
              <a:rPr lang="cs-CZ" b="1" dirty="0" smtClean="0"/>
              <a:t>užívání stavby</a:t>
            </a:r>
            <a:r>
              <a:rPr lang="cs-CZ" dirty="0" smtClean="0"/>
              <a:t>.</a:t>
            </a:r>
          </a:p>
          <a:p>
            <a:pPr algn="just"/>
            <a:r>
              <a:rPr lang="cs-CZ" dirty="0" smtClean="0"/>
              <a:t>Významná </a:t>
            </a:r>
            <a:r>
              <a:rPr lang="cs-CZ" b="1" dirty="0" smtClean="0"/>
              <a:t>novela</a:t>
            </a:r>
            <a:r>
              <a:rPr lang="cs-CZ" dirty="0" smtClean="0"/>
              <a:t> stavebního zákona v roce 2006, kterým došlo ke změně v celkovém přístupu k povolování užívání stavby -&gt; zavedeny </a:t>
            </a:r>
            <a:r>
              <a:rPr lang="cs-CZ" dirty="0" err="1" smtClean="0"/>
              <a:t>zjednodušenné</a:t>
            </a:r>
            <a:r>
              <a:rPr lang="cs-CZ" dirty="0" smtClean="0"/>
              <a:t> postupy a rozdělení dle typu stavby a jejich užívání</a:t>
            </a:r>
          </a:p>
          <a:p>
            <a:pPr algn="just"/>
            <a:r>
              <a:rPr lang="cs-CZ" dirty="0" smtClean="0"/>
              <a:t>Završení a dokončení procesu výstavby a důvod realizace stavby.</a:t>
            </a:r>
            <a:endParaRPr lang="cs-CZ" dirty="0"/>
          </a:p>
        </p:txBody>
      </p:sp>
    </p:spTree>
    <p:extLst>
      <p:ext uri="{BB962C8B-B14F-4D97-AF65-F5344CB8AC3E}">
        <p14:creationId xmlns:p14="http://schemas.microsoft.com/office/powerpoint/2010/main" val="2046389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stavba</a:t>
            </a:r>
            <a:endParaRPr lang="cs-CZ" dirty="0"/>
          </a:p>
        </p:txBody>
      </p:sp>
      <p:sp>
        <p:nvSpPr>
          <p:cNvPr id="3" name="Zástupný symbol pro obsah 2"/>
          <p:cNvSpPr>
            <a:spLocks noGrp="1"/>
          </p:cNvSpPr>
          <p:nvPr>
            <p:ph sz="quarter" idx="1"/>
          </p:nvPr>
        </p:nvSpPr>
        <p:spPr>
          <a:xfrm>
            <a:off x="457200" y="1600200"/>
            <a:ext cx="7643192" cy="4925144"/>
          </a:xfrm>
        </p:spPr>
        <p:txBody>
          <a:bodyPr>
            <a:normAutofit fontScale="70000" lnSpcReduction="20000"/>
          </a:bodyPr>
          <a:lstStyle/>
          <a:p>
            <a:pPr algn="just"/>
            <a:r>
              <a:rPr lang="cs-CZ" dirty="0" smtClean="0"/>
              <a:t>„Skutečnost, že </a:t>
            </a:r>
            <a:r>
              <a:rPr lang="cs-CZ" b="1" dirty="0" smtClean="0"/>
              <a:t>parkoviště</a:t>
            </a:r>
            <a:r>
              <a:rPr lang="cs-CZ" dirty="0" smtClean="0"/>
              <a:t> není považováno za stavbu ve smyslu občanského práva, nebrání závěru, že parkoviště může být stavbou pro účely stavebního práva, pokud splňuje předpoklady § 2 odst. 3 stavebního zákona z roku 2006.“</a:t>
            </a:r>
          </a:p>
          <a:p>
            <a:pPr algn="just">
              <a:buNone/>
            </a:pPr>
            <a:r>
              <a:rPr lang="cs-CZ" dirty="0" smtClean="0"/>
              <a:t>	(Podle rozsudku NSS </a:t>
            </a:r>
            <a:r>
              <a:rPr lang="pl-PL" dirty="0" smtClean="0"/>
              <a:t>ze dne 26. 8. 2013, čj. 8 As 37/2013-40)</a:t>
            </a:r>
          </a:p>
          <a:p>
            <a:pPr algn="just">
              <a:buNone/>
            </a:pPr>
            <a:endParaRPr lang="pl-PL" dirty="0" smtClean="0"/>
          </a:p>
          <a:p>
            <a:pPr algn="just"/>
            <a:r>
              <a:rPr lang="cs-CZ" dirty="0" smtClean="0"/>
              <a:t>„Stavební zákon z roku 2006 považuje za stavbu </a:t>
            </a:r>
            <a:r>
              <a:rPr lang="cs-CZ" b="1" dirty="0" smtClean="0"/>
              <a:t>jakékoliv stavební dílo vzniklé stavební či montážní technologií </a:t>
            </a:r>
            <a:r>
              <a:rPr lang="cs-CZ" dirty="0" smtClean="0"/>
              <a:t>(§ 2 odst. 3 citovaného zákona). Je přitom nevýznamné, z jakého materiálu stavba vznikla (zda vznikla z cihel, ze železa, ze skla atp.), jaká byla při stavbě použita technologie (zda stavební, stavebně-montážní, čistě montážní), jaká bude doba trvání stavby (zda se jedná o stavbu trvalou či dočasnou), či jaký bude účel stavby (zda se bude jednat stavbu určenou pro bydlení, pro zvířata, pro výrobu atp.). Ve smyslu stavebního zákona z roku 2006 může být stavbou i lakovací a sušící kabina, která vnikla montáží jednotlivých modulů za použití šroubů a matic (§ 2 odst. 3 citovaného zákona).</a:t>
            </a:r>
          </a:p>
          <a:p>
            <a:pPr algn="just">
              <a:buNone/>
            </a:pPr>
            <a:r>
              <a:rPr lang="cs-CZ" dirty="0" smtClean="0"/>
              <a:t>	(Podle rozsudku Krajského soudu v Brně ze dne 27. 9. 2012, </a:t>
            </a:r>
            <a:r>
              <a:rPr lang="cs-CZ" dirty="0" err="1" smtClean="0"/>
              <a:t>čj</a:t>
            </a:r>
            <a:r>
              <a:rPr lang="cs-CZ" dirty="0" smtClean="0"/>
              <a:t>. 29 A 55/2011-86)</a:t>
            </a:r>
          </a:p>
          <a:p>
            <a:pPr algn="just"/>
            <a:r>
              <a:rPr lang="cs-CZ" dirty="0" smtClean="0"/>
              <a:t>Další rozhodnutí – např. nález Ústavního soudu </a:t>
            </a:r>
            <a:r>
              <a:rPr lang="cs-CZ" dirty="0" err="1" smtClean="0"/>
              <a:t>sp</a:t>
            </a:r>
            <a:r>
              <a:rPr lang="cs-CZ" dirty="0" smtClean="0"/>
              <a:t>. zn. ÚS 403/98, rozhodnutí NS </a:t>
            </a:r>
            <a:r>
              <a:rPr lang="cs-CZ" dirty="0" err="1" smtClean="0"/>
              <a:t>sp</a:t>
            </a:r>
            <a:r>
              <a:rPr lang="cs-CZ" dirty="0" smtClean="0"/>
              <a:t>. zn. 22 </a:t>
            </a:r>
            <a:r>
              <a:rPr lang="cs-CZ" dirty="0" err="1" smtClean="0"/>
              <a:t>Cdo</a:t>
            </a:r>
            <a:r>
              <a:rPr lang="cs-CZ" dirty="0" smtClean="0"/>
              <a:t> 2534/2000 a rozsudek NSS </a:t>
            </a:r>
            <a:r>
              <a:rPr lang="cs-CZ" dirty="0" err="1" smtClean="0"/>
              <a:t>sp</a:t>
            </a:r>
            <a:r>
              <a:rPr lang="cs-CZ" dirty="0" smtClean="0"/>
              <a:t>. zn. 1 As 96/2008</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Užívání stavby</a:t>
            </a:r>
            <a:endParaRPr lang="cs-CZ" dirty="0"/>
          </a:p>
        </p:txBody>
      </p:sp>
      <p:sp>
        <p:nvSpPr>
          <p:cNvPr id="3" name="Zástupný symbol pro obsah 2"/>
          <p:cNvSpPr>
            <a:spLocks noGrp="1"/>
          </p:cNvSpPr>
          <p:nvPr>
            <p:ph idx="1"/>
          </p:nvPr>
        </p:nvSpPr>
        <p:spPr/>
        <p:txBody>
          <a:bodyPr>
            <a:normAutofit/>
          </a:bodyPr>
          <a:lstStyle/>
          <a:p>
            <a:pPr algn="just"/>
            <a:r>
              <a:rPr lang="cs-CZ" dirty="0" smtClean="0"/>
              <a:t>Užívat lze jen </a:t>
            </a:r>
            <a:r>
              <a:rPr lang="cs-CZ" b="1" dirty="0" smtClean="0"/>
              <a:t>stavbu</a:t>
            </a:r>
            <a:r>
              <a:rPr lang="cs-CZ" dirty="0" smtClean="0"/>
              <a:t> </a:t>
            </a:r>
            <a:r>
              <a:rPr lang="cs-CZ" b="1" dirty="0" smtClean="0"/>
              <a:t>dokončenou</a:t>
            </a:r>
            <a:r>
              <a:rPr lang="cs-CZ" dirty="0" smtClean="0"/>
              <a:t>, popřípadě </a:t>
            </a:r>
            <a:r>
              <a:rPr lang="cs-CZ" b="1" dirty="0" smtClean="0"/>
              <a:t>část stavby </a:t>
            </a:r>
            <a:r>
              <a:rPr lang="cs-CZ" dirty="0" smtClean="0"/>
              <a:t>schopnou samostatného užívání.</a:t>
            </a:r>
          </a:p>
          <a:p>
            <a:pPr algn="just"/>
            <a:r>
              <a:rPr lang="cs-CZ" dirty="0" smtClean="0"/>
              <a:t>Stavbu lze </a:t>
            </a:r>
            <a:r>
              <a:rPr lang="cs-CZ" b="1" dirty="0" smtClean="0"/>
              <a:t>užívat</a:t>
            </a:r>
            <a:r>
              <a:rPr lang="cs-CZ" dirty="0" smtClean="0"/>
              <a:t>:</a:t>
            </a:r>
          </a:p>
          <a:p>
            <a:pPr marL="0" indent="0" algn="just">
              <a:buNone/>
            </a:pPr>
            <a:r>
              <a:rPr lang="cs-CZ" dirty="0"/>
              <a:t>	</a:t>
            </a:r>
            <a:r>
              <a:rPr lang="cs-CZ" dirty="0" smtClean="0"/>
              <a:t>- bez posouzení stavebního úřadu</a:t>
            </a:r>
          </a:p>
          <a:p>
            <a:pPr marL="0" indent="0" algn="just">
              <a:buNone/>
            </a:pPr>
            <a:r>
              <a:rPr lang="cs-CZ" dirty="0"/>
              <a:t>	</a:t>
            </a:r>
            <a:r>
              <a:rPr lang="cs-CZ" dirty="0" smtClean="0"/>
              <a:t>- na základě oznámení stavebnímu úřadu -&gt; </a:t>
            </a:r>
          </a:p>
          <a:p>
            <a:pPr marL="0" indent="0" algn="just">
              <a:buNone/>
            </a:pPr>
            <a:r>
              <a:rPr lang="cs-CZ" dirty="0" smtClean="0"/>
              <a:t>	§ </a:t>
            </a:r>
            <a:r>
              <a:rPr lang="cs-CZ" dirty="0"/>
              <a:t>119 odst. 1 </a:t>
            </a:r>
            <a:r>
              <a:rPr lang="cs-CZ" dirty="0" err="1"/>
              <a:t>StZ</a:t>
            </a:r>
            <a:endParaRPr lang="cs-CZ" dirty="0"/>
          </a:p>
          <a:p>
            <a:pPr marL="0" indent="0" algn="just">
              <a:buNone/>
            </a:pPr>
            <a:r>
              <a:rPr lang="cs-CZ" dirty="0"/>
              <a:t>	</a:t>
            </a:r>
            <a:r>
              <a:rPr lang="cs-CZ" dirty="0" smtClean="0"/>
              <a:t>- na základě kolaudačního souhlasu -&gt; </a:t>
            </a:r>
          </a:p>
          <a:p>
            <a:pPr marL="0" indent="0" algn="just">
              <a:buNone/>
            </a:pPr>
            <a:r>
              <a:rPr lang="cs-CZ" dirty="0" smtClean="0"/>
              <a:t>	§ 122 odst. 1 </a:t>
            </a:r>
            <a:r>
              <a:rPr lang="cs-CZ" dirty="0" err="1" smtClean="0"/>
              <a:t>StZ</a:t>
            </a:r>
            <a:endParaRPr lang="cs-CZ" dirty="0" smtClean="0"/>
          </a:p>
          <a:p>
            <a:pPr marL="0" indent="0" algn="just">
              <a:buNone/>
            </a:pPr>
            <a:endParaRPr lang="cs-CZ" dirty="0" smtClean="0"/>
          </a:p>
          <a:p>
            <a:pPr marL="0" indent="0" algn="just">
              <a:buNone/>
            </a:pPr>
            <a:r>
              <a:rPr lang="cs-CZ" b="1" dirty="0" smtClean="0"/>
              <a:t>Připravovaná novela </a:t>
            </a:r>
            <a:r>
              <a:rPr lang="cs-CZ" b="1" dirty="0" err="1" smtClean="0"/>
              <a:t>StZ</a:t>
            </a:r>
            <a:r>
              <a:rPr lang="cs-CZ" b="1" dirty="0" smtClean="0"/>
              <a:t> zřejmě zruší možnost užívat stavbu bez souhlasu či povolení!</a:t>
            </a:r>
          </a:p>
        </p:txBody>
      </p:sp>
    </p:spTree>
    <p:extLst>
      <p:ext uri="{BB962C8B-B14F-4D97-AF65-F5344CB8AC3E}">
        <p14:creationId xmlns:p14="http://schemas.microsoft.com/office/powerpoint/2010/main" val="334188578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Před započetím užívání stavby</a:t>
            </a:r>
            <a:endParaRPr lang="cs-CZ" dirty="0"/>
          </a:p>
        </p:txBody>
      </p:sp>
      <p:sp>
        <p:nvSpPr>
          <p:cNvPr id="3" name="Zástupný symbol pro obsah 2"/>
          <p:cNvSpPr>
            <a:spLocks noGrp="1"/>
          </p:cNvSpPr>
          <p:nvPr>
            <p:ph idx="1"/>
          </p:nvPr>
        </p:nvSpPr>
        <p:spPr>
          <a:xfrm>
            <a:off x="1113233" y="2097741"/>
            <a:ext cx="6987159" cy="3693459"/>
          </a:xfrm>
        </p:spPr>
        <p:txBody>
          <a:bodyPr>
            <a:normAutofit fontScale="70000" lnSpcReduction="20000"/>
          </a:bodyPr>
          <a:lstStyle/>
          <a:p>
            <a:pPr algn="just"/>
            <a:r>
              <a:rPr lang="cs-CZ" dirty="0" smtClean="0"/>
              <a:t>Stavebník má povinnost zajistit, aby byla provedeny a vyhodnoceny </a:t>
            </a:r>
            <a:r>
              <a:rPr lang="cs-CZ" b="1" dirty="0" smtClean="0"/>
              <a:t>zkoušky a měření </a:t>
            </a:r>
            <a:r>
              <a:rPr lang="cs-CZ" dirty="0" smtClean="0"/>
              <a:t>předepsaných zvláštními právními předpisy.</a:t>
            </a:r>
          </a:p>
          <a:p>
            <a:pPr algn="just"/>
            <a:r>
              <a:rPr lang="cs-CZ" dirty="0" smtClean="0"/>
              <a:t>Pokud stavba vyžaduje před samotným užíváním posouzení stavebním úřadem, stavební úřad musí zkoumat, zda stavba byla provedena v </a:t>
            </a:r>
            <a:r>
              <a:rPr lang="cs-CZ" b="1" dirty="0" smtClean="0"/>
              <a:t>souladu</a:t>
            </a:r>
            <a:r>
              <a:rPr lang="cs-CZ" dirty="0" smtClean="0"/>
              <a:t> s rozhodnutím o umístění nebo jiným úkonem nahrazujícím územní rozhodnutí a povolení stavby, a dokumentaci.</a:t>
            </a:r>
          </a:p>
          <a:p>
            <a:pPr algn="just"/>
            <a:r>
              <a:rPr lang="cs-CZ" dirty="0" smtClean="0"/>
              <a:t>Zkoumá se </a:t>
            </a:r>
            <a:r>
              <a:rPr lang="cs-CZ" b="1" dirty="0" smtClean="0"/>
              <a:t>soulad</a:t>
            </a:r>
            <a:r>
              <a:rPr lang="cs-CZ" dirty="0" smtClean="0"/>
              <a:t> se závaznými stanovisky dotčených orgánů a dodržení obecných požadavků na výstavbu.</a:t>
            </a:r>
          </a:p>
          <a:p>
            <a:pPr algn="just"/>
            <a:r>
              <a:rPr lang="cs-CZ" dirty="0" smtClean="0"/>
              <a:t>Dále se zkoumá, zda stavba nebude ohrožovat život a veřejné zdraví, život nebo zdraví zvířat, bezpečnost a životní prostředí.</a:t>
            </a:r>
          </a:p>
          <a:p>
            <a:pPr algn="just"/>
            <a:r>
              <a:rPr lang="cs-CZ" dirty="0" smtClean="0"/>
              <a:t>Užívání stavby řeší </a:t>
            </a:r>
            <a:r>
              <a:rPr lang="cs-CZ" b="1" dirty="0" smtClean="0"/>
              <a:t>příslušný stavební úřad</a:t>
            </a:r>
            <a:r>
              <a:rPr lang="cs-CZ" dirty="0" smtClean="0"/>
              <a:t>, který pro stavbu vydal stavební povolení, či kterému byla stavba ohlášena.</a:t>
            </a:r>
            <a:endParaRPr lang="cs-CZ" dirty="0"/>
          </a:p>
        </p:txBody>
      </p:sp>
    </p:spTree>
    <p:extLst>
      <p:ext uri="{BB962C8B-B14F-4D97-AF65-F5344CB8AC3E}">
        <p14:creationId xmlns:p14="http://schemas.microsoft.com/office/powerpoint/2010/main" val="378116013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Oznámení užívání stavby</a:t>
            </a:r>
            <a:endParaRPr lang="cs-CZ" dirty="0"/>
          </a:p>
        </p:txBody>
      </p:sp>
      <p:sp>
        <p:nvSpPr>
          <p:cNvPr id="3" name="Zástupný symbol pro obsah 2"/>
          <p:cNvSpPr>
            <a:spLocks noGrp="1"/>
          </p:cNvSpPr>
          <p:nvPr>
            <p:ph idx="1"/>
          </p:nvPr>
        </p:nvSpPr>
        <p:spPr/>
        <p:txBody>
          <a:bodyPr/>
          <a:lstStyle/>
          <a:p>
            <a:pPr algn="just"/>
            <a:r>
              <a:rPr lang="cs-CZ" dirty="0" smtClean="0"/>
              <a:t>Stavby, u kterých měl stavební úřad posuzovat oprávnění k užívání a které </a:t>
            </a:r>
            <a:r>
              <a:rPr lang="cs-CZ" b="1" dirty="0" smtClean="0"/>
              <a:t>nejsou uvedeny v § 122 </a:t>
            </a:r>
            <a:r>
              <a:rPr lang="cs-CZ" b="1" dirty="0" err="1" smtClean="0"/>
              <a:t>StZ</a:t>
            </a:r>
            <a:r>
              <a:rPr lang="cs-CZ" dirty="0" smtClean="0"/>
              <a:t>.</a:t>
            </a:r>
          </a:p>
          <a:p>
            <a:pPr algn="just"/>
            <a:r>
              <a:rPr lang="cs-CZ" dirty="0" smtClean="0"/>
              <a:t>Tyto stavby je možné užívat na základě </a:t>
            </a:r>
            <a:r>
              <a:rPr lang="cs-CZ" b="1" dirty="0" smtClean="0"/>
              <a:t>oznámení dle § 120 </a:t>
            </a:r>
            <a:r>
              <a:rPr lang="cs-CZ" b="1" dirty="0" err="1" smtClean="0"/>
              <a:t>StZ</a:t>
            </a:r>
            <a:r>
              <a:rPr lang="cs-CZ" dirty="0" smtClean="0"/>
              <a:t>.</a:t>
            </a:r>
          </a:p>
          <a:p>
            <a:pPr algn="just"/>
            <a:r>
              <a:rPr lang="cs-CZ" dirty="0" smtClean="0"/>
              <a:t>Jedná se o stavby, jejichž budoucí uživatel </a:t>
            </a:r>
            <a:r>
              <a:rPr lang="cs-CZ" b="1" dirty="0" smtClean="0"/>
              <a:t>může ovlivnit jejich vlastnosti</a:t>
            </a:r>
            <a:r>
              <a:rPr lang="cs-CZ" dirty="0" smtClean="0"/>
              <a:t>.</a:t>
            </a:r>
          </a:p>
          <a:p>
            <a:pPr algn="just"/>
            <a:r>
              <a:rPr lang="cs-CZ" dirty="0" smtClean="0"/>
              <a:t>Jednodušší režim posuzování možnosti užívání stavby.</a:t>
            </a:r>
            <a:endParaRPr lang="cs-CZ" dirty="0"/>
          </a:p>
        </p:txBody>
      </p:sp>
    </p:spTree>
    <p:extLst>
      <p:ext uri="{BB962C8B-B14F-4D97-AF65-F5344CB8AC3E}">
        <p14:creationId xmlns:p14="http://schemas.microsoft.com/office/powerpoint/2010/main" val="255618678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Oznámení užívání stavby</a:t>
            </a:r>
            <a:endParaRPr lang="cs-CZ" dirty="0"/>
          </a:p>
        </p:txBody>
      </p:sp>
      <p:sp>
        <p:nvSpPr>
          <p:cNvPr id="3" name="Zástupný symbol pro obsah 2"/>
          <p:cNvSpPr>
            <a:spLocks noGrp="1"/>
          </p:cNvSpPr>
          <p:nvPr>
            <p:ph idx="1"/>
          </p:nvPr>
        </p:nvSpPr>
        <p:spPr>
          <a:xfrm>
            <a:off x="1113233" y="2205318"/>
            <a:ext cx="6915151" cy="4176009"/>
          </a:xfrm>
        </p:spPr>
        <p:txBody>
          <a:bodyPr>
            <a:normAutofit fontScale="77500" lnSpcReduction="20000"/>
          </a:bodyPr>
          <a:lstStyle/>
          <a:p>
            <a:pPr algn="just"/>
            <a:r>
              <a:rPr lang="cs-CZ" dirty="0" smtClean="0"/>
              <a:t>Stavební úřad je oprávněn provést </a:t>
            </a:r>
            <a:r>
              <a:rPr lang="cs-CZ" b="1" dirty="0" smtClean="0"/>
              <a:t>závěrečnou kontrolní prohlídku </a:t>
            </a:r>
            <a:r>
              <a:rPr lang="cs-CZ" dirty="0" smtClean="0"/>
              <a:t>-&gt; protokol</a:t>
            </a:r>
          </a:p>
          <a:p>
            <a:pPr algn="just"/>
            <a:r>
              <a:rPr lang="cs-CZ" dirty="0" smtClean="0"/>
              <a:t>Vlastník může </a:t>
            </a:r>
            <a:r>
              <a:rPr lang="cs-CZ" b="1" dirty="0" smtClean="0"/>
              <a:t>započít s užívání </a:t>
            </a:r>
            <a:r>
              <a:rPr lang="cs-CZ" dirty="0" smtClean="0"/>
              <a:t>stavby následující den </a:t>
            </a:r>
            <a:r>
              <a:rPr lang="cs-CZ" b="1" dirty="0" smtClean="0"/>
              <a:t>po provedení závěrečné kontrolní prohlídky</a:t>
            </a:r>
            <a:r>
              <a:rPr lang="cs-CZ" dirty="0" smtClean="0"/>
              <a:t>, pokud nebyl zjištěn nedostatek, popř. </a:t>
            </a:r>
            <a:r>
              <a:rPr lang="cs-CZ" b="1" dirty="0" smtClean="0"/>
              <a:t>po uplynutí 30 dnů</a:t>
            </a:r>
            <a:r>
              <a:rPr lang="cs-CZ" dirty="0" smtClean="0"/>
              <a:t>  od oznámení stavebnímu úřadu, pokud stavební úřad rozhodnutím užívání nezakáže.</a:t>
            </a:r>
          </a:p>
          <a:p>
            <a:pPr algn="just"/>
            <a:r>
              <a:rPr lang="cs-CZ" dirty="0" smtClean="0"/>
              <a:t>Stavební úřad může zakázat užívání stavby </a:t>
            </a:r>
            <a:r>
              <a:rPr lang="cs-CZ" b="1" dirty="0" smtClean="0"/>
              <a:t>rozhodnutím</a:t>
            </a:r>
            <a:r>
              <a:rPr lang="cs-CZ" dirty="0" smtClean="0"/>
              <a:t>.</a:t>
            </a:r>
          </a:p>
          <a:p>
            <a:pPr algn="just"/>
            <a:r>
              <a:rPr lang="cs-CZ" b="1" dirty="0" smtClean="0"/>
              <a:t>Účastníkem</a:t>
            </a:r>
            <a:r>
              <a:rPr lang="cs-CZ" dirty="0" smtClean="0"/>
              <a:t> řízení pouze stavebník, popř. vlastník stavby.</a:t>
            </a:r>
          </a:p>
          <a:p>
            <a:pPr algn="just"/>
            <a:r>
              <a:rPr lang="cs-CZ" dirty="0" smtClean="0"/>
              <a:t>Je přípustné </a:t>
            </a:r>
            <a:r>
              <a:rPr lang="cs-CZ" b="1" dirty="0" smtClean="0"/>
              <a:t>odvolání</a:t>
            </a:r>
            <a:r>
              <a:rPr lang="cs-CZ" dirty="0" smtClean="0"/>
              <a:t>, které nemá odkladný účinek.</a:t>
            </a:r>
          </a:p>
          <a:p>
            <a:pPr algn="just"/>
            <a:r>
              <a:rPr lang="cs-CZ" dirty="0" smtClean="0"/>
              <a:t>Po odstranění nedostatků lze započít s užívání na základě souhlasu, jinak řízení o nařízení odstranění stavby, v rámci kterého však lze požádat o dodatečné povolení stavby.</a:t>
            </a:r>
            <a:endParaRPr lang="cs-CZ" dirty="0"/>
          </a:p>
        </p:txBody>
      </p:sp>
    </p:spTree>
    <p:extLst>
      <p:ext uri="{BB962C8B-B14F-4D97-AF65-F5344CB8AC3E}">
        <p14:creationId xmlns:p14="http://schemas.microsoft.com/office/powerpoint/2010/main" val="188279117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Kolaudační souhlas</a:t>
            </a:r>
            <a:endParaRPr lang="cs-CZ" dirty="0"/>
          </a:p>
        </p:txBody>
      </p:sp>
      <p:sp>
        <p:nvSpPr>
          <p:cNvPr id="3" name="Zástupný symbol pro obsah 2"/>
          <p:cNvSpPr>
            <a:spLocks noGrp="1"/>
          </p:cNvSpPr>
          <p:nvPr>
            <p:ph idx="1"/>
          </p:nvPr>
        </p:nvSpPr>
        <p:spPr/>
        <p:txBody>
          <a:bodyPr>
            <a:normAutofit/>
          </a:bodyPr>
          <a:lstStyle/>
          <a:p>
            <a:r>
              <a:rPr lang="cs-CZ" dirty="0" smtClean="0"/>
              <a:t>Stavby, jejichž vlastnosti nemohou budoucí uživatelé ovlivnit</a:t>
            </a:r>
          </a:p>
          <a:p>
            <a:r>
              <a:rPr lang="cs-CZ" dirty="0" smtClean="0"/>
              <a:t>Stavby, u kterých bylo stanoveno provedení zkušebního provozu</a:t>
            </a:r>
          </a:p>
          <a:p>
            <a:r>
              <a:rPr lang="cs-CZ" dirty="0" smtClean="0"/>
              <a:t>Změna stavby, která je kulturní památkou</a:t>
            </a:r>
          </a:p>
          <a:p>
            <a:r>
              <a:rPr lang="cs-CZ" dirty="0" smtClean="0"/>
              <a:t>Tyto stavby lze užívat pouze na základě kolaudačního souhlasu -&gt; </a:t>
            </a:r>
            <a:r>
              <a:rPr lang="cs-CZ" b="1" dirty="0" smtClean="0"/>
              <a:t>§ 122 </a:t>
            </a:r>
            <a:r>
              <a:rPr lang="cs-CZ" b="1" dirty="0" err="1" smtClean="0"/>
              <a:t>StZ</a:t>
            </a:r>
            <a:endParaRPr lang="cs-CZ" b="1" dirty="0" smtClean="0"/>
          </a:p>
          <a:p>
            <a:r>
              <a:rPr lang="cs-CZ" dirty="0" smtClean="0"/>
              <a:t>Jedná se např. o nemocnice, školy, nájemní bytový dům, atd.</a:t>
            </a:r>
          </a:p>
          <a:p>
            <a:r>
              <a:rPr lang="cs-CZ" dirty="0" smtClean="0"/>
              <a:t>Povinnost podat žádost o vydání kolaudačního souhlasu může být stanovena rovněž ve stavebním povolení či v souhlasu.</a:t>
            </a:r>
            <a:endParaRPr lang="cs-CZ" dirty="0"/>
          </a:p>
        </p:txBody>
      </p:sp>
    </p:spTree>
    <p:extLst>
      <p:ext uri="{BB962C8B-B14F-4D97-AF65-F5344CB8AC3E}">
        <p14:creationId xmlns:p14="http://schemas.microsoft.com/office/powerpoint/2010/main" val="3007161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Změna stavby a změna v účelu užívání stavby</a:t>
            </a:r>
            <a:endParaRPr lang="cs-CZ" dirty="0"/>
          </a:p>
        </p:txBody>
      </p:sp>
      <p:sp>
        <p:nvSpPr>
          <p:cNvPr id="3" name="Zástupný symbol pro obsah 2"/>
          <p:cNvSpPr>
            <a:spLocks noGrp="1"/>
          </p:cNvSpPr>
          <p:nvPr>
            <p:ph sz="quarter" idx="1"/>
          </p:nvPr>
        </p:nvSpPr>
        <p:spPr/>
        <p:txBody>
          <a:bodyPr/>
          <a:lstStyle/>
          <a:p>
            <a:r>
              <a:rPr lang="cs-CZ" dirty="0" smtClean="0"/>
              <a:t>Změna stavby před jejím dokončením - § 118 </a:t>
            </a:r>
            <a:r>
              <a:rPr lang="cs-CZ" dirty="0" err="1" smtClean="0"/>
              <a:t>StZ</a:t>
            </a:r>
            <a:endParaRPr lang="cs-CZ" dirty="0" smtClean="0"/>
          </a:p>
          <a:p>
            <a:endParaRPr lang="cs-CZ" dirty="0" smtClean="0"/>
          </a:p>
          <a:p>
            <a:r>
              <a:rPr lang="cs-CZ" dirty="0" smtClean="0"/>
              <a:t>Změna v účelu užívání stavby - § 126 </a:t>
            </a:r>
            <a:r>
              <a:rPr lang="cs-CZ" dirty="0" err="1" smtClean="0"/>
              <a:t>StZ</a:t>
            </a:r>
            <a:endParaRPr lang="cs-CZ" dirty="0" smtClean="0"/>
          </a:p>
          <a:p>
            <a:pPr lvl="1" algn="just">
              <a:buNone/>
            </a:pPr>
            <a:r>
              <a:rPr lang="cs-CZ" dirty="0" smtClean="0"/>
              <a:t>	-&gt;odlišný způsob využívání stavby oproti tomu, který je uvedený ve správním úkonu, kterým se umožňuje stavbu užívat (kolaudační souhlas, oznámení užívání stavby, stavební povolení, souhlas s ohlášeným stavebním záměrem, aj.). </a:t>
            </a:r>
          </a:p>
          <a:p>
            <a:pPr lvl="1" algn="just">
              <a:buNone/>
            </a:pPr>
            <a:r>
              <a:rPr lang="cs-CZ" dirty="0" smtClean="0"/>
              <a:t>	Jde např. o změnu, kdy se z nebytového prostoru stane prostor určený k bydlení, z garáže obytný prostor nebo z bytu mateřská školka. </a:t>
            </a:r>
            <a:endParaRPr lang="cs-CZ"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8"/>
          <p:cNvSpPr>
            <a:spLocks noGrp="1" noChangeArrowheads="1"/>
          </p:cNvSpPr>
          <p:nvPr>
            <p:ph type="title"/>
          </p:nvPr>
        </p:nvSpPr>
        <p:spPr/>
        <p:txBody>
          <a:bodyPr/>
          <a:lstStyle/>
          <a:p>
            <a:pPr eaLnBrk="1" hangingPunct="1"/>
            <a:r>
              <a:rPr lang="cs-CZ" smtClean="0"/>
              <a:t>Odstraňování staveb</a:t>
            </a:r>
          </a:p>
        </p:txBody>
      </p:sp>
      <p:sp>
        <p:nvSpPr>
          <p:cNvPr id="41987" name="Rectangle 9"/>
          <p:cNvSpPr>
            <a:spLocks noGrp="1" noChangeArrowheads="1"/>
          </p:cNvSpPr>
          <p:nvPr>
            <p:ph type="body" sz="half" idx="1"/>
          </p:nvPr>
        </p:nvSpPr>
        <p:spPr>
          <a:xfrm>
            <a:off x="838200" y="2362200"/>
            <a:ext cx="3775075" cy="3724275"/>
          </a:xfrm>
        </p:spPr>
        <p:txBody>
          <a:bodyPr/>
          <a:lstStyle/>
          <a:p>
            <a:pPr eaLnBrk="1" hangingPunct="1"/>
            <a:r>
              <a:rPr lang="cs-CZ" sz="2400" smtClean="0"/>
              <a:t>Povolení odstranění na základě ohlášení odstranění</a:t>
            </a:r>
          </a:p>
        </p:txBody>
      </p:sp>
      <p:sp>
        <p:nvSpPr>
          <p:cNvPr id="41988" name="Rectangle 10"/>
          <p:cNvSpPr>
            <a:spLocks noGrp="1" noChangeArrowheads="1"/>
          </p:cNvSpPr>
          <p:nvPr>
            <p:ph type="body" sz="half" idx="2"/>
          </p:nvPr>
        </p:nvSpPr>
        <p:spPr>
          <a:xfrm>
            <a:off x="4756150" y="2362200"/>
            <a:ext cx="3775075" cy="3724275"/>
          </a:xfrm>
        </p:spPr>
        <p:txBody>
          <a:bodyPr/>
          <a:lstStyle/>
          <a:p>
            <a:pPr eaLnBrk="1" hangingPunct="1"/>
            <a:r>
              <a:rPr lang="cs-CZ" sz="2400" smtClean="0"/>
              <a:t>Nařízení odstranění</a:t>
            </a:r>
          </a:p>
          <a:p>
            <a:pPr eaLnBrk="1" hangingPunct="1">
              <a:buFont typeface="Wingdings" pitchFamily="2" charset="2"/>
              <a:buNone/>
            </a:pPr>
            <a:endParaRPr lang="cs-CZ" sz="2400" smtClean="0"/>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p:txBody>
          <a:bodyPr/>
          <a:lstStyle/>
          <a:p>
            <a:pPr eaLnBrk="1" hangingPunct="1"/>
            <a:r>
              <a:rPr lang="cs-CZ" smtClean="0"/>
              <a:t>Odstranění stavby</a:t>
            </a:r>
          </a:p>
        </p:txBody>
      </p:sp>
      <p:sp>
        <p:nvSpPr>
          <p:cNvPr id="43011" name="Rectangle 3"/>
          <p:cNvSpPr>
            <a:spLocks noGrp="1" noChangeArrowheads="1"/>
          </p:cNvSpPr>
          <p:nvPr>
            <p:ph type="body" idx="1"/>
          </p:nvPr>
        </p:nvSpPr>
        <p:spPr/>
        <p:txBody>
          <a:bodyPr/>
          <a:lstStyle/>
          <a:p>
            <a:pPr eaLnBrk="1" hangingPunct="1"/>
            <a:r>
              <a:rPr lang="cs-CZ" u="sng" smtClean="0"/>
              <a:t>OHLÁŠENÍ</a:t>
            </a:r>
          </a:p>
          <a:p>
            <a:pPr eaLnBrk="1" hangingPunct="1"/>
            <a:r>
              <a:rPr lang="cs-CZ" smtClean="0"/>
              <a:t>Povinnost stavebníka ohlásit záměr odstranit stavbu ( výjimka, kdy není potřeba ohlášení ani povolení)</a:t>
            </a:r>
          </a:p>
          <a:p>
            <a:pPr eaLnBrk="1" hangingPunct="1"/>
            <a:r>
              <a:rPr lang="cs-CZ" smtClean="0"/>
              <a:t>Ohlášení – součást plán bouracích prací</a:t>
            </a:r>
          </a:p>
          <a:p>
            <a:pPr eaLnBrk="1" hangingPunct="1">
              <a:buFont typeface="Wingdings" pitchFamily="2" charset="2"/>
              <a:buNone/>
            </a:pPr>
            <a:r>
              <a:rPr lang="cs-CZ" smtClean="0"/>
              <a:t>	            - doklad o vlastnickém právu</a:t>
            </a:r>
          </a:p>
          <a:p>
            <a:pPr eaLnBrk="1" hangingPunct="1"/>
            <a:endParaRPr lang="cs-CZ" smtClean="0"/>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Grp="1" noChangeArrowheads="1"/>
          </p:cNvSpPr>
          <p:nvPr>
            <p:ph type="title"/>
          </p:nvPr>
        </p:nvSpPr>
        <p:spPr/>
        <p:txBody>
          <a:bodyPr/>
          <a:lstStyle/>
          <a:p>
            <a:pPr eaLnBrk="1" hangingPunct="1"/>
            <a:r>
              <a:rPr lang="cs-CZ" smtClean="0"/>
              <a:t>Nařízení odstranění staveb</a:t>
            </a:r>
          </a:p>
        </p:txBody>
      </p:sp>
      <p:sp>
        <p:nvSpPr>
          <p:cNvPr id="44035" name="Rectangle 3"/>
          <p:cNvSpPr>
            <a:spLocks noGrp="1" noChangeArrowheads="1"/>
          </p:cNvSpPr>
          <p:nvPr>
            <p:ph type="body" idx="1"/>
          </p:nvPr>
        </p:nvSpPr>
        <p:spPr/>
        <p:txBody>
          <a:bodyPr/>
          <a:lstStyle/>
          <a:p>
            <a:pPr eaLnBrk="1" hangingPunct="1">
              <a:lnSpc>
                <a:spcPct val="90000"/>
              </a:lnSpc>
            </a:pPr>
            <a:r>
              <a:rPr lang="cs-CZ" sz="2000" smtClean="0"/>
              <a:t>v případě, kdy dochází k ohrožení zdraví či života osob či života zvířat</a:t>
            </a:r>
          </a:p>
          <a:p>
            <a:pPr eaLnBrk="1" hangingPunct="1">
              <a:lnSpc>
                <a:spcPct val="90000"/>
              </a:lnSpc>
            </a:pPr>
            <a:r>
              <a:rPr lang="cs-CZ" sz="2000" smtClean="0"/>
              <a:t>stavba ohrožuje bezpečnost, životní prostředí anebo majetek třetích osob a její vlastník přes rozhodnutí stavebního úřadu ve stanovené lhůtě neodstranil závadný stav stavby,</a:t>
            </a:r>
          </a:p>
          <a:p>
            <a:pPr eaLnBrk="1" hangingPunct="1">
              <a:lnSpc>
                <a:spcPct val="90000"/>
              </a:lnSpc>
            </a:pPr>
            <a:r>
              <a:rPr lang="cs-CZ" sz="2000" smtClean="0"/>
              <a:t>stavba bez rozhodnutí nebo opatření,</a:t>
            </a:r>
          </a:p>
          <a:p>
            <a:pPr eaLnBrk="1" hangingPunct="1">
              <a:lnSpc>
                <a:spcPct val="90000"/>
              </a:lnSpc>
            </a:pPr>
            <a:r>
              <a:rPr lang="cs-CZ" sz="2000" smtClean="0"/>
              <a:t>dočasné stavby, u které uplynula stanovená doba jejího trvání.   </a:t>
            </a: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Správní delikty</a:t>
            </a:r>
            <a:endParaRPr lang="cs-CZ" dirty="0"/>
          </a:p>
        </p:txBody>
      </p:sp>
      <p:sp>
        <p:nvSpPr>
          <p:cNvPr id="3" name="Zástupný symbol pro obsah 2"/>
          <p:cNvSpPr>
            <a:spLocks noGrp="1"/>
          </p:cNvSpPr>
          <p:nvPr>
            <p:ph sz="quarter" idx="1"/>
          </p:nvPr>
        </p:nvSpPr>
        <p:spPr/>
        <p:txBody>
          <a:bodyPr/>
          <a:lstStyle/>
          <a:p>
            <a:r>
              <a:rPr lang="cs-CZ" dirty="0" smtClean="0"/>
              <a:t>§ 178 a </a:t>
            </a:r>
            <a:r>
              <a:rPr lang="cs-CZ" dirty="0" err="1" smtClean="0"/>
              <a:t>násl</a:t>
            </a:r>
            <a:r>
              <a:rPr lang="cs-CZ" dirty="0" smtClean="0"/>
              <a:t>. </a:t>
            </a:r>
            <a:r>
              <a:rPr lang="cs-CZ" dirty="0" err="1" smtClean="0"/>
              <a:t>StZ</a:t>
            </a:r>
            <a:endParaRPr lang="cs-CZ" dirty="0" smtClean="0"/>
          </a:p>
          <a:p>
            <a:r>
              <a:rPr lang="cs-CZ" dirty="0" smtClean="0"/>
              <a:t>Přestupky fyzických osob</a:t>
            </a:r>
          </a:p>
          <a:p>
            <a:r>
              <a:rPr lang="cs-CZ" dirty="0" smtClean="0"/>
              <a:t>Správní delikty právnických osob a osob fyzických podnikajících</a:t>
            </a:r>
          </a:p>
          <a:p>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Stavbou není</a:t>
            </a:r>
            <a:endParaRPr lang="cs-CZ" dirty="0"/>
          </a:p>
        </p:txBody>
      </p:sp>
      <p:sp>
        <p:nvSpPr>
          <p:cNvPr id="3" name="Zástupný symbol pro obsah 2"/>
          <p:cNvSpPr>
            <a:spLocks noGrp="1"/>
          </p:cNvSpPr>
          <p:nvPr>
            <p:ph sz="quarter" idx="1"/>
          </p:nvPr>
        </p:nvSpPr>
        <p:spPr/>
        <p:txBody>
          <a:bodyPr/>
          <a:lstStyle/>
          <a:p>
            <a:r>
              <a:rPr lang="cs-CZ" dirty="0" smtClean="0"/>
              <a:t>Volně položené panely (viz rozsudek Krajského soudu v Hradci Králové ze dne 25. 4. 2003, č. </a:t>
            </a:r>
            <a:r>
              <a:rPr lang="cs-CZ" dirty="0" err="1" smtClean="0"/>
              <a:t>j</a:t>
            </a:r>
            <a:r>
              <a:rPr lang="cs-CZ" dirty="0" smtClean="0"/>
              <a:t>. 31 Ca 24/2002 – 27</a:t>
            </a:r>
          </a:p>
          <a:p>
            <a:r>
              <a:rPr lang="cs-CZ" dirty="0" smtClean="0"/>
              <a:t>Pozor na přestavbu!</a:t>
            </a:r>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rrowheads="1"/>
          </p:cNvSpPr>
          <p:nvPr>
            <p:ph type="title"/>
          </p:nvPr>
        </p:nvSpPr>
        <p:spPr/>
        <p:txBody>
          <a:bodyPr/>
          <a:lstStyle/>
          <a:p>
            <a:pPr eaLnBrk="1" hangingPunct="1">
              <a:defRPr/>
            </a:pPr>
            <a:r>
              <a:rPr lang="cs-CZ" smtClean="0"/>
              <a:t>Definice některých vybraných pojmů § 2 </a:t>
            </a:r>
          </a:p>
        </p:txBody>
      </p:sp>
      <p:sp>
        <p:nvSpPr>
          <p:cNvPr id="261123" name="Rectangle 3"/>
          <p:cNvSpPr>
            <a:spLocks noGrp="1" noChangeArrowheads="1"/>
          </p:cNvSpPr>
          <p:nvPr>
            <p:ph type="body" idx="1"/>
          </p:nvPr>
        </p:nvSpPr>
        <p:spPr/>
        <p:txBody>
          <a:bodyPr>
            <a:normAutofit fontScale="70000" lnSpcReduction="20000"/>
          </a:bodyPr>
          <a:lstStyle/>
          <a:p>
            <a:pPr algn="just"/>
            <a:r>
              <a:rPr lang="cs-CZ" sz="2800" b="1" dirty="0" smtClean="0"/>
              <a:t>stavební pozemek</a:t>
            </a:r>
            <a:r>
              <a:rPr lang="cs-CZ" sz="2800" dirty="0" smtClean="0"/>
              <a:t> - pozemek, jeho část nebo soubor pozemků, vymezený a určený k umístění stavby územním rozhodnutím anebo regulačním plánem, </a:t>
            </a:r>
          </a:p>
          <a:p>
            <a:pPr algn="just"/>
            <a:r>
              <a:rPr lang="cs-CZ" sz="2800" b="1" dirty="0" smtClean="0"/>
              <a:t>zastavěný stavební pozemek</a:t>
            </a:r>
            <a:r>
              <a:rPr lang="cs-CZ" sz="2800" dirty="0" smtClean="0"/>
              <a:t> - pozemek evidovaný v katastru nemovitostí jako stavební parcela a další pozemkové parcely zpravidla pod společným oplocením, tvořící souvislý celek s obytnými a hospodářskými budovami, </a:t>
            </a:r>
          </a:p>
          <a:p>
            <a:pPr algn="just"/>
            <a:r>
              <a:rPr lang="cs-CZ" sz="2800" b="1" dirty="0" smtClean="0"/>
              <a:t>zastavěné území</a:t>
            </a:r>
            <a:r>
              <a:rPr lang="cs-CZ" sz="2800" dirty="0" smtClean="0"/>
              <a:t> - území vymezené územním plánem nebo postupem podle tohoto zákona; nemá-li obec takto vymezené zastavěné území, je zastavěným územím zastavěná část obce vymezená k 1. září 1966 a vyznačená v mapách evidence nemovitostí (dále jen "</a:t>
            </a:r>
            <a:r>
              <a:rPr lang="cs-CZ" sz="2800" dirty="0" err="1" smtClean="0"/>
              <a:t>intravilán</a:t>
            </a:r>
            <a:r>
              <a:rPr lang="cs-CZ" sz="2800" dirty="0" smtClean="0"/>
              <a:t>")</a:t>
            </a:r>
          </a:p>
          <a:p>
            <a:pPr algn="just" eaLnBrk="1" hangingPunct="1">
              <a:defRPr/>
            </a:pPr>
            <a:r>
              <a:rPr lang="cs-CZ" sz="2800" b="1" dirty="0" smtClean="0"/>
              <a:t>koridor</a:t>
            </a:r>
            <a:r>
              <a:rPr lang="cs-CZ" sz="2800" dirty="0" smtClean="0"/>
              <a:t> - plocha vymezená pro umístění vedení dopravní a technické infrastruktury nebo opatření nestavební povahy</a:t>
            </a:r>
          </a:p>
          <a:p>
            <a:pPr algn="just">
              <a:defRPr/>
            </a:pPr>
            <a:r>
              <a:rPr lang="cs-CZ" sz="2800" b="1" dirty="0" smtClean="0"/>
              <a:t>zastavitelná plocha</a:t>
            </a:r>
            <a:r>
              <a:rPr lang="cs-CZ" sz="2800" dirty="0" smtClean="0"/>
              <a:t> - </a:t>
            </a:r>
            <a:r>
              <a:rPr lang="cs-CZ" sz="2800" dirty="0" err="1" smtClean="0"/>
              <a:t>plocha</a:t>
            </a:r>
            <a:r>
              <a:rPr lang="cs-CZ" sz="2800" dirty="0" smtClean="0"/>
              <a:t> vymezená k zastavění v územním plánu nebo v zásadách územního rozvoje, </a:t>
            </a:r>
          </a:p>
          <a:p>
            <a:pPr algn="just" eaLnBrk="1" hangingPunct="1">
              <a:buFont typeface="Wingdings" pitchFamily="2" charset="2"/>
              <a:buNone/>
              <a:defRPr/>
            </a:pPr>
            <a:endParaRPr lang="cs-CZ" sz="2800" dirty="0" smtClean="0"/>
          </a:p>
          <a:p>
            <a:pPr algn="just" eaLnBrk="1" hangingPunct="1">
              <a:defRPr/>
            </a:pPr>
            <a:endParaRPr lang="cs-CZ" sz="28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rrowheads="1"/>
          </p:cNvSpPr>
          <p:nvPr>
            <p:ph type="title"/>
          </p:nvPr>
        </p:nvSpPr>
        <p:spPr>
          <a:xfrm>
            <a:off x="457200" y="274638"/>
            <a:ext cx="7467600" cy="778098"/>
          </a:xfrm>
        </p:spPr>
        <p:txBody>
          <a:bodyPr/>
          <a:lstStyle/>
          <a:p>
            <a:pPr eaLnBrk="1" hangingPunct="1">
              <a:defRPr/>
            </a:pPr>
            <a:r>
              <a:rPr lang="cs-CZ" dirty="0" smtClean="0"/>
              <a:t>Definice dalších vybraných pojmů</a:t>
            </a:r>
          </a:p>
        </p:txBody>
      </p:sp>
      <p:sp>
        <p:nvSpPr>
          <p:cNvPr id="262147" name="Rectangle 3"/>
          <p:cNvSpPr>
            <a:spLocks noGrp="1" noChangeArrowheads="1"/>
          </p:cNvSpPr>
          <p:nvPr>
            <p:ph type="body" idx="1"/>
          </p:nvPr>
        </p:nvSpPr>
        <p:spPr>
          <a:xfrm>
            <a:off x="467544" y="1052736"/>
            <a:ext cx="7467600" cy="6264696"/>
          </a:xfrm>
        </p:spPr>
        <p:txBody>
          <a:bodyPr>
            <a:normAutofit fontScale="62500" lnSpcReduction="20000"/>
          </a:bodyPr>
          <a:lstStyle/>
          <a:p>
            <a:pPr algn="just">
              <a:lnSpc>
                <a:spcPct val="80000"/>
              </a:lnSpc>
              <a:defRPr/>
            </a:pPr>
            <a:r>
              <a:rPr lang="cs-CZ" b="1" dirty="0" smtClean="0"/>
              <a:t>stavba pro bydlení</a:t>
            </a:r>
          </a:p>
          <a:p>
            <a:pPr algn="just">
              <a:lnSpc>
                <a:spcPct val="80000"/>
              </a:lnSpc>
              <a:buNone/>
              <a:defRPr/>
            </a:pPr>
            <a:endParaRPr lang="cs-CZ" dirty="0" smtClean="0"/>
          </a:p>
          <a:p>
            <a:pPr lvl="1" algn="just">
              <a:lnSpc>
                <a:spcPct val="80000"/>
              </a:lnSpc>
              <a:defRPr/>
            </a:pPr>
            <a:r>
              <a:rPr lang="cs-CZ" b="1" dirty="0" smtClean="0"/>
              <a:t>bytový dům</a:t>
            </a:r>
            <a:r>
              <a:rPr lang="cs-CZ" dirty="0" smtClean="0"/>
              <a:t>, ve kterém více než polovina podlahové plochy odpovídá požadavkům na trvalé bydlení a je k tomuto účelu určena,</a:t>
            </a:r>
          </a:p>
          <a:p>
            <a:pPr lvl="1" algn="just">
              <a:lnSpc>
                <a:spcPct val="80000"/>
              </a:lnSpc>
              <a:buNone/>
              <a:defRPr/>
            </a:pPr>
            <a:endParaRPr lang="cs-CZ" dirty="0" smtClean="0"/>
          </a:p>
          <a:p>
            <a:pPr lvl="1" algn="just">
              <a:lnSpc>
                <a:spcPct val="80000"/>
              </a:lnSpc>
              <a:defRPr/>
            </a:pPr>
            <a:r>
              <a:rPr lang="cs-CZ" b="1" dirty="0" smtClean="0"/>
              <a:t>rodinný dům</a:t>
            </a:r>
            <a:r>
              <a:rPr lang="cs-CZ" dirty="0" smtClean="0"/>
              <a:t>, ve kterém více než polovina podlahové plochy odpovídá požadavkům na trvalé rodinné bydlení a je k tomuto účelu určena; rodinný dům může mít nejvýše</a:t>
            </a:r>
            <a:r>
              <a:rPr lang="cs-CZ" b="1" dirty="0" smtClean="0"/>
              <a:t> tři samostatné byty</a:t>
            </a:r>
            <a:r>
              <a:rPr lang="cs-CZ" dirty="0" smtClean="0"/>
              <a:t>, nejvýše </a:t>
            </a:r>
            <a:r>
              <a:rPr lang="cs-CZ" b="1" dirty="0" smtClean="0"/>
              <a:t>dvě nadzemní a jedno podzemní podlaží a podkroví</a:t>
            </a:r>
            <a:r>
              <a:rPr lang="cs-CZ" dirty="0" smtClean="0"/>
              <a:t>,</a:t>
            </a:r>
          </a:p>
          <a:p>
            <a:pPr lvl="1" algn="just">
              <a:lnSpc>
                <a:spcPct val="80000"/>
              </a:lnSpc>
              <a:defRPr/>
            </a:pPr>
            <a:endParaRPr lang="cs-CZ" dirty="0" smtClean="0"/>
          </a:p>
          <a:p>
            <a:pPr algn="just">
              <a:lnSpc>
                <a:spcPct val="80000"/>
              </a:lnSpc>
              <a:defRPr/>
            </a:pPr>
            <a:r>
              <a:rPr lang="cs-CZ" b="1" dirty="0" smtClean="0"/>
              <a:t>stavba pro rodinnou rekreaci </a:t>
            </a:r>
          </a:p>
          <a:p>
            <a:pPr algn="just">
              <a:lnSpc>
                <a:spcPct val="80000"/>
              </a:lnSpc>
              <a:buNone/>
              <a:defRPr/>
            </a:pPr>
            <a:endParaRPr lang="cs-CZ" b="1" dirty="0" smtClean="0"/>
          </a:p>
          <a:p>
            <a:pPr lvl="1" algn="just">
              <a:lnSpc>
                <a:spcPct val="80000"/>
              </a:lnSpc>
              <a:defRPr/>
            </a:pPr>
            <a:r>
              <a:rPr lang="cs-CZ" dirty="0" smtClean="0"/>
              <a:t>stavba, jejíž objemové parametry a vzhled odpovídají požadavkům na rodinnou rekreaci a která je k tomuto účelu určena; stavba pro rodinnou rekreaci může mít nejvýše </a:t>
            </a:r>
            <a:r>
              <a:rPr lang="cs-CZ" b="1" dirty="0" smtClean="0"/>
              <a:t>dvě nadzemní a jedno podzemní podlaží a podkroví</a:t>
            </a:r>
          </a:p>
          <a:p>
            <a:pPr lvl="1" algn="just">
              <a:lnSpc>
                <a:spcPct val="80000"/>
              </a:lnSpc>
              <a:defRPr/>
            </a:pPr>
            <a:endParaRPr lang="cs-CZ" dirty="0" smtClean="0"/>
          </a:p>
          <a:p>
            <a:pPr algn="just">
              <a:lnSpc>
                <a:spcPct val="80000"/>
              </a:lnSpc>
              <a:defRPr/>
            </a:pPr>
            <a:r>
              <a:rPr lang="cs-CZ" b="1" dirty="0" smtClean="0"/>
              <a:t>stavba ubytovacího zařízení</a:t>
            </a:r>
          </a:p>
          <a:p>
            <a:pPr algn="just">
              <a:lnSpc>
                <a:spcPct val="80000"/>
              </a:lnSpc>
              <a:buNone/>
              <a:defRPr/>
            </a:pPr>
            <a:endParaRPr lang="cs-CZ" b="1" dirty="0" smtClean="0"/>
          </a:p>
          <a:p>
            <a:pPr lvl="1" algn="just">
              <a:lnSpc>
                <a:spcPct val="80000"/>
              </a:lnSpc>
              <a:defRPr/>
            </a:pPr>
            <a:r>
              <a:rPr lang="cs-CZ" dirty="0" smtClean="0"/>
              <a:t>stavba nebo její část, kde je poskytováno ubytování a služby s tím spojené; stavbou ubytovacího zařízení není bytový a rodinný dům a stavby pro rodinnou rekreaci; ubytovací zařízení se zařazují podle druhu do kategorií</a:t>
            </a:r>
          </a:p>
          <a:p>
            <a:pPr lvl="1">
              <a:lnSpc>
                <a:spcPct val="80000"/>
              </a:lnSpc>
              <a:buNone/>
              <a:defRPr/>
            </a:pPr>
            <a:r>
              <a:rPr lang="cs-CZ" dirty="0" smtClean="0"/>
              <a:t/>
            </a:r>
            <a:br>
              <a:rPr lang="cs-CZ" dirty="0" smtClean="0"/>
            </a:br>
            <a:r>
              <a:rPr lang="cs-CZ" dirty="0" smtClean="0"/>
              <a:t/>
            </a:r>
            <a:br>
              <a:rPr lang="cs-CZ" dirty="0" smtClean="0"/>
            </a:br>
            <a:r>
              <a:rPr lang="cs-CZ" dirty="0" smtClean="0"/>
              <a:t>      1.  </a:t>
            </a:r>
            <a:r>
              <a:rPr lang="cs-CZ" b="1" dirty="0" smtClean="0"/>
              <a:t>hotel</a:t>
            </a:r>
            <a:r>
              <a:rPr lang="cs-CZ" dirty="0" smtClean="0"/>
              <a:t>, kterým se rozumí ubytovací zařízení s nejméně 10 pokoji pro hosty, vybavené pro poskytování přechodného ubytování a služeb s tím spojených;</a:t>
            </a:r>
            <a:br>
              <a:rPr lang="cs-CZ" dirty="0" smtClean="0"/>
            </a:br>
            <a:r>
              <a:rPr lang="cs-CZ" dirty="0" smtClean="0"/>
              <a:t/>
            </a:r>
            <a:br>
              <a:rPr lang="cs-CZ" dirty="0" smtClean="0"/>
            </a:br>
            <a:r>
              <a:rPr lang="cs-CZ" dirty="0" smtClean="0"/>
              <a:t>      2.  </a:t>
            </a:r>
            <a:r>
              <a:rPr lang="cs-CZ" b="1" dirty="0" smtClean="0"/>
              <a:t>motel</a:t>
            </a:r>
            <a:r>
              <a:rPr lang="cs-CZ" dirty="0" smtClean="0"/>
              <a:t>, kterým se rozumí ubytovací zařízení s nejméně 10 pokoji pro hosty, vybavené pro poskytování přechodného ubytování a služeb s tím spojených pro motoristy;</a:t>
            </a:r>
            <a:br>
              <a:rPr lang="cs-CZ" dirty="0" smtClean="0"/>
            </a:br>
            <a:r>
              <a:rPr lang="cs-CZ" dirty="0" smtClean="0"/>
              <a:t/>
            </a:r>
            <a:br>
              <a:rPr lang="cs-CZ" dirty="0" smtClean="0"/>
            </a:br>
            <a:r>
              <a:rPr lang="cs-CZ" dirty="0" smtClean="0"/>
              <a:t>      3.  </a:t>
            </a:r>
            <a:r>
              <a:rPr lang="cs-CZ" b="1" dirty="0" smtClean="0"/>
              <a:t>penzion</a:t>
            </a:r>
            <a:r>
              <a:rPr lang="cs-CZ" dirty="0" smtClean="0"/>
              <a:t>, kterým se rozumí ubytovací zařízení s nejméně 5 pokoji pro hosty, s omezeným rozsahem společenských a doplňkových služeb, avšak s ubytovacími službami srovnatelnými s hotelem;</a:t>
            </a:r>
            <a:br>
              <a:rPr lang="cs-CZ" dirty="0" smtClean="0"/>
            </a:br>
            <a:r>
              <a:rPr lang="cs-CZ" dirty="0" smtClean="0"/>
              <a:t/>
            </a:r>
            <a:br>
              <a:rPr lang="cs-CZ" dirty="0" smtClean="0"/>
            </a:br>
            <a:r>
              <a:rPr lang="cs-CZ" dirty="0" smtClean="0"/>
              <a:t>      4.  </a:t>
            </a:r>
            <a:r>
              <a:rPr lang="cs-CZ" b="1" dirty="0" smtClean="0"/>
              <a:t>ostatní ubytovací zařízení</a:t>
            </a:r>
            <a:r>
              <a:rPr lang="cs-CZ" dirty="0" smtClean="0"/>
              <a:t>, kterými jsou zejména ubytovny, koleje, svobodárny, internáty, kempy a skupiny chat nebo bungalovů, vybavené pro poskytování přechodného ubytování.</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p:txBody>
          <a:bodyPr/>
          <a:lstStyle/>
          <a:p>
            <a:pPr eaLnBrk="1" hangingPunct="1">
              <a:defRPr/>
            </a:pPr>
            <a:r>
              <a:rPr lang="cs-CZ" smtClean="0"/>
              <a:t>Orgány vykonávající činnost na daném úseku</a:t>
            </a:r>
          </a:p>
        </p:txBody>
      </p:sp>
      <p:graphicFrame>
        <p:nvGraphicFramePr>
          <p:cNvPr id="2" name="Diagram 1"/>
          <p:cNvGraphicFramePr/>
          <p:nvPr/>
        </p:nvGraphicFramePr>
        <p:xfrm>
          <a:off x="582613" y="1866900"/>
          <a:ext cx="7908925" cy="4130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rrowheads="1"/>
          </p:cNvSpPr>
          <p:nvPr>
            <p:ph type="title"/>
          </p:nvPr>
        </p:nvSpPr>
        <p:spPr/>
        <p:txBody>
          <a:bodyPr/>
          <a:lstStyle/>
          <a:p>
            <a:pPr eaLnBrk="1" hangingPunct="1">
              <a:defRPr/>
            </a:pPr>
            <a:r>
              <a:rPr lang="cs-CZ" smtClean="0"/>
              <a:t>Obecné stavební úřady  </a:t>
            </a:r>
          </a:p>
        </p:txBody>
      </p:sp>
      <p:sp>
        <p:nvSpPr>
          <p:cNvPr id="200707" name="Rectangle 3"/>
          <p:cNvSpPr>
            <a:spLocks noGrp="1" noChangeArrowheads="1"/>
          </p:cNvSpPr>
          <p:nvPr>
            <p:ph type="body" idx="1"/>
          </p:nvPr>
        </p:nvSpPr>
        <p:spPr/>
        <p:txBody>
          <a:bodyPr/>
          <a:lstStyle/>
          <a:p>
            <a:pPr algn="just" eaLnBrk="1" hangingPunct="1">
              <a:lnSpc>
                <a:spcPct val="80000"/>
              </a:lnSpc>
              <a:defRPr/>
            </a:pPr>
            <a:r>
              <a:rPr lang="cs-CZ" sz="2300" dirty="0" smtClean="0"/>
              <a:t>ministerstvo, které je ústředním správním úřadem ve věcech stavebního řádu,</a:t>
            </a:r>
          </a:p>
          <a:p>
            <a:pPr algn="just" eaLnBrk="1" hangingPunct="1">
              <a:lnSpc>
                <a:spcPct val="80000"/>
              </a:lnSpc>
              <a:defRPr/>
            </a:pPr>
            <a:r>
              <a:rPr lang="cs-CZ" sz="2300" dirty="0" smtClean="0"/>
              <a:t>krajský úřad,</a:t>
            </a:r>
          </a:p>
          <a:p>
            <a:pPr algn="just" eaLnBrk="1" hangingPunct="1">
              <a:lnSpc>
                <a:spcPct val="80000"/>
              </a:lnSpc>
              <a:defRPr/>
            </a:pPr>
            <a:r>
              <a:rPr lang="cs-CZ" sz="2300" dirty="0" smtClean="0"/>
              <a:t>Magistrát hlavního města Prahy a úřad městské části hlavního města Prahy určený statutem,</a:t>
            </a:r>
          </a:p>
          <a:p>
            <a:pPr algn="just" eaLnBrk="1" hangingPunct="1">
              <a:lnSpc>
                <a:spcPct val="80000"/>
              </a:lnSpc>
              <a:defRPr/>
            </a:pPr>
            <a:r>
              <a:rPr lang="cs-CZ" sz="2300" dirty="0" smtClean="0"/>
              <a:t>magistrát územně členěného statutárního města a úřad jeho obvodu nebo městské části určený statutem,</a:t>
            </a:r>
          </a:p>
          <a:p>
            <a:pPr algn="just" eaLnBrk="1" hangingPunct="1">
              <a:lnSpc>
                <a:spcPct val="80000"/>
              </a:lnSpc>
              <a:defRPr/>
            </a:pPr>
            <a:r>
              <a:rPr lang="cs-CZ" sz="2300" dirty="0" smtClean="0"/>
              <a:t>magistrát statutárního města,</a:t>
            </a:r>
          </a:p>
          <a:p>
            <a:pPr algn="just" eaLnBrk="1" hangingPunct="1">
              <a:lnSpc>
                <a:spcPct val="80000"/>
              </a:lnSpc>
              <a:defRPr/>
            </a:pPr>
            <a:r>
              <a:rPr lang="cs-CZ" sz="2300" dirty="0" smtClean="0"/>
              <a:t>pověřený obecní úřad,</a:t>
            </a:r>
          </a:p>
          <a:p>
            <a:pPr algn="just" eaLnBrk="1" hangingPunct="1">
              <a:lnSpc>
                <a:spcPct val="80000"/>
              </a:lnSpc>
              <a:defRPr/>
            </a:pPr>
            <a:r>
              <a:rPr lang="cs-CZ" sz="2300" dirty="0" smtClean="0"/>
              <a:t>městský a obecní úřad, který tuto působnost vykonával ke dni </a:t>
            </a:r>
          </a:p>
          <a:p>
            <a:pPr algn="just" eaLnBrk="1" hangingPunct="1">
              <a:lnSpc>
                <a:spcPct val="80000"/>
              </a:lnSpc>
              <a:buFont typeface="Wingdings" pitchFamily="2" charset="2"/>
              <a:buNone/>
              <a:defRPr/>
            </a:pPr>
            <a:r>
              <a:rPr lang="cs-CZ" sz="2300" dirty="0" smtClean="0"/>
              <a:t>	31. prosince 2006.</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p:txBody>
          <a:bodyPr/>
          <a:lstStyle/>
          <a:p>
            <a:pPr eaLnBrk="1" hangingPunct="1">
              <a:defRPr/>
            </a:pPr>
            <a:r>
              <a:rPr lang="cs-CZ" smtClean="0"/>
              <a:t>Speciální stavební úřady</a:t>
            </a:r>
          </a:p>
        </p:txBody>
      </p:sp>
      <p:sp>
        <p:nvSpPr>
          <p:cNvPr id="201731" name="Rectangle 3"/>
          <p:cNvSpPr>
            <a:spLocks noGrp="1" noChangeArrowheads="1"/>
          </p:cNvSpPr>
          <p:nvPr>
            <p:ph type="body" idx="1"/>
          </p:nvPr>
        </p:nvSpPr>
        <p:spPr/>
        <p:txBody>
          <a:bodyPr/>
          <a:lstStyle/>
          <a:p>
            <a:pPr marL="609600" indent="-609600" algn="just" eaLnBrk="1" hangingPunct="1">
              <a:lnSpc>
                <a:spcPct val="80000"/>
              </a:lnSpc>
              <a:buFont typeface="Wingdings" pitchFamily="2" charset="2"/>
              <a:buNone/>
              <a:defRPr/>
            </a:pPr>
            <a:r>
              <a:rPr lang="cs-CZ" sz="2000" dirty="0" smtClean="0"/>
              <a:t>	</a:t>
            </a:r>
            <a:r>
              <a:rPr lang="cs-CZ" sz="2600" dirty="0" smtClean="0"/>
              <a:t>Působnost stavebního úřadu, s výjimkou pravomoci ve věcech územního rozhodování, vykonávají u </a:t>
            </a:r>
          </a:p>
          <a:p>
            <a:pPr marL="609600" indent="-609600" algn="just" eaLnBrk="1" hangingPunct="1">
              <a:lnSpc>
                <a:spcPct val="80000"/>
              </a:lnSpc>
              <a:buFont typeface="Wingdings" pitchFamily="2" charset="2"/>
              <a:buNone/>
              <a:defRPr/>
            </a:pPr>
            <a:r>
              <a:rPr lang="cs-CZ" sz="2600" dirty="0" smtClean="0"/>
              <a:t>a)    staveb leteckých,</a:t>
            </a:r>
          </a:p>
          <a:p>
            <a:pPr marL="609600" indent="-609600" algn="just" eaLnBrk="1" hangingPunct="1">
              <a:lnSpc>
                <a:spcPct val="80000"/>
              </a:lnSpc>
              <a:buFont typeface="Wingdings" pitchFamily="2" charset="2"/>
              <a:buNone/>
              <a:defRPr/>
            </a:pPr>
            <a:r>
              <a:rPr lang="cs-CZ" sz="2600" dirty="0" smtClean="0"/>
              <a:t>b) 	staveb drah a na dráze, včetně zařízení na dráze,</a:t>
            </a:r>
          </a:p>
          <a:p>
            <a:pPr marL="609600" indent="-609600" algn="just" eaLnBrk="1" hangingPunct="1">
              <a:lnSpc>
                <a:spcPct val="80000"/>
              </a:lnSpc>
              <a:buFont typeface="Wingdings" pitchFamily="2" charset="2"/>
              <a:buNone/>
              <a:defRPr/>
            </a:pPr>
            <a:r>
              <a:rPr lang="cs-CZ" sz="2600" dirty="0" smtClean="0"/>
              <a:t>c) 	staveb dálnic, silnic, místních komunikací a veřejně přístupných účelových komunikací, </a:t>
            </a:r>
          </a:p>
          <a:p>
            <a:pPr marL="609600" indent="-609600" algn="just" eaLnBrk="1" hangingPunct="1">
              <a:lnSpc>
                <a:spcPct val="80000"/>
              </a:lnSpc>
              <a:buFont typeface="Wingdings" pitchFamily="2" charset="2"/>
              <a:buNone/>
              <a:defRPr/>
            </a:pPr>
            <a:r>
              <a:rPr lang="cs-CZ" sz="2600" dirty="0" smtClean="0"/>
              <a:t>d) 	vodních děl.</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rrowheads="1"/>
          </p:cNvSpPr>
          <p:nvPr>
            <p:ph type="title"/>
          </p:nvPr>
        </p:nvSpPr>
        <p:spPr/>
        <p:txBody>
          <a:bodyPr/>
          <a:lstStyle/>
          <a:p>
            <a:pPr eaLnBrk="1" hangingPunct="1">
              <a:defRPr/>
            </a:pPr>
            <a:r>
              <a:rPr lang="cs-CZ" smtClean="0"/>
              <a:t>Vojenské stavební úřady</a:t>
            </a:r>
          </a:p>
        </p:txBody>
      </p:sp>
      <p:sp>
        <p:nvSpPr>
          <p:cNvPr id="202755" name="Rectangle 3"/>
          <p:cNvSpPr>
            <a:spLocks noGrp="1" noChangeArrowheads="1"/>
          </p:cNvSpPr>
          <p:nvPr>
            <p:ph type="body" idx="1"/>
          </p:nvPr>
        </p:nvSpPr>
        <p:spPr/>
        <p:txBody>
          <a:bodyPr/>
          <a:lstStyle/>
          <a:p>
            <a:pPr marL="609600" indent="-609600" algn="just" eaLnBrk="1" hangingPunct="1">
              <a:lnSpc>
                <a:spcPct val="80000"/>
              </a:lnSpc>
              <a:defRPr/>
            </a:pPr>
            <a:r>
              <a:rPr lang="cs-CZ" sz="2200" dirty="0" smtClean="0"/>
              <a:t>újezdní úřady - na území vojenských újezdů</a:t>
            </a:r>
          </a:p>
          <a:p>
            <a:pPr marL="609600" indent="-609600" algn="just" eaLnBrk="1" hangingPunct="1">
              <a:lnSpc>
                <a:spcPct val="80000"/>
              </a:lnSpc>
              <a:defRPr/>
            </a:pPr>
            <a:r>
              <a:rPr lang="cs-CZ" sz="2200" dirty="0" smtClean="0"/>
              <a:t>Ministerstvo obrany - stavby důležité pro obranu státu mimo území vojenských újezdů,</a:t>
            </a:r>
          </a:p>
          <a:p>
            <a:pPr marL="609600" indent="-609600" algn="just" eaLnBrk="1" hangingPunct="1">
              <a:lnSpc>
                <a:spcPct val="80000"/>
              </a:lnSpc>
              <a:defRPr/>
            </a:pPr>
            <a:r>
              <a:rPr lang="cs-CZ" sz="2200" dirty="0" smtClean="0"/>
              <a:t>Ministerstvo vnitra - stavby pro bezpečnost státu a stavby sloužících k plnění úkolů Národního bezpečnostního úřadu,</a:t>
            </a:r>
          </a:p>
          <a:p>
            <a:pPr marL="609600" indent="-609600" algn="just" eaLnBrk="1" hangingPunct="1">
              <a:lnSpc>
                <a:spcPct val="80000"/>
              </a:lnSpc>
              <a:defRPr/>
            </a:pPr>
            <a:r>
              <a:rPr lang="cs-CZ" sz="2200" dirty="0" smtClean="0"/>
              <a:t>Vězeňská služba České republiky - stavby pro služební účely Vězeňské služby a jejích organizačních složek, </a:t>
            </a:r>
          </a:p>
          <a:p>
            <a:pPr marL="609600" indent="-609600" algn="just" eaLnBrk="1" hangingPunct="1">
              <a:lnSpc>
                <a:spcPct val="80000"/>
              </a:lnSpc>
              <a:defRPr/>
            </a:pPr>
            <a:r>
              <a:rPr lang="cs-CZ" sz="2200" dirty="0" smtClean="0"/>
              <a:t>Ministerstvo průmyslu a obchodu - stavby k účelům těžby, zpracování, transportu a ukládání radioaktivních surovin na území vyhrazeném pro tyto účely a u staveb jaderných zařízení.</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rrowheads="1"/>
          </p:cNvSpPr>
          <p:nvPr>
            <p:ph type="title"/>
          </p:nvPr>
        </p:nvSpPr>
        <p:spPr/>
        <p:txBody>
          <a:bodyPr/>
          <a:lstStyle/>
          <a:p>
            <a:pPr eaLnBrk="1" hangingPunct="1">
              <a:defRPr/>
            </a:pPr>
            <a:r>
              <a:rPr lang="cs-CZ" smtClean="0"/>
              <a:t>Dotčené orgány </a:t>
            </a:r>
          </a:p>
        </p:txBody>
      </p:sp>
      <p:sp>
        <p:nvSpPr>
          <p:cNvPr id="203779" name="Rectangle 3"/>
          <p:cNvSpPr>
            <a:spLocks noGrp="1" noChangeArrowheads="1"/>
          </p:cNvSpPr>
          <p:nvPr>
            <p:ph type="body" sz="half" idx="1"/>
          </p:nvPr>
        </p:nvSpPr>
        <p:spPr>
          <a:xfrm>
            <a:off x="457200" y="1600200"/>
            <a:ext cx="4033838" cy="4525963"/>
          </a:xfrm>
        </p:spPr>
        <p:txBody>
          <a:bodyPr/>
          <a:lstStyle/>
          <a:p>
            <a:pPr eaLnBrk="1" hangingPunct="1">
              <a:lnSpc>
                <a:spcPct val="90000"/>
              </a:lnSpc>
              <a:defRPr/>
            </a:pPr>
            <a:r>
              <a:rPr lang="cs-CZ" sz="2800" b="1" dirty="0" smtClean="0"/>
              <a:t>orgán státní památkové péče </a:t>
            </a:r>
          </a:p>
          <a:p>
            <a:pPr eaLnBrk="1" hangingPunct="1">
              <a:lnSpc>
                <a:spcPct val="90000"/>
              </a:lnSpc>
              <a:defRPr/>
            </a:pPr>
            <a:endParaRPr lang="cs-CZ" sz="2800" b="1" dirty="0" smtClean="0"/>
          </a:p>
          <a:p>
            <a:pPr eaLnBrk="1" hangingPunct="1">
              <a:lnSpc>
                <a:spcPct val="90000"/>
              </a:lnSpc>
              <a:defRPr/>
            </a:pPr>
            <a:r>
              <a:rPr lang="cs-CZ" sz="2800" b="1" dirty="0" smtClean="0"/>
              <a:t>orgán ochrany přírody a krajiny</a:t>
            </a:r>
          </a:p>
          <a:p>
            <a:pPr eaLnBrk="1" hangingPunct="1">
              <a:lnSpc>
                <a:spcPct val="90000"/>
              </a:lnSpc>
              <a:defRPr/>
            </a:pPr>
            <a:endParaRPr lang="cs-CZ" sz="2800" b="1" dirty="0" smtClean="0"/>
          </a:p>
          <a:p>
            <a:pPr eaLnBrk="1" hangingPunct="1">
              <a:lnSpc>
                <a:spcPct val="90000"/>
              </a:lnSpc>
              <a:defRPr/>
            </a:pPr>
            <a:r>
              <a:rPr lang="cs-CZ" sz="2800" b="1" dirty="0" smtClean="0"/>
              <a:t>obce – 500/2004 Sb. </a:t>
            </a:r>
          </a:p>
          <a:p>
            <a:pPr eaLnBrk="1" hangingPunct="1">
              <a:lnSpc>
                <a:spcPct val="90000"/>
              </a:lnSpc>
              <a:buNone/>
              <a:defRPr/>
            </a:pPr>
            <a:endParaRPr lang="cs-CZ" sz="2800" b="1" dirty="0" smtClean="0"/>
          </a:p>
          <a:p>
            <a:pPr eaLnBrk="1" hangingPunct="1">
              <a:lnSpc>
                <a:spcPct val="90000"/>
              </a:lnSpc>
              <a:defRPr/>
            </a:pPr>
            <a:r>
              <a:rPr lang="cs-CZ" sz="2800" b="1" dirty="0" smtClean="0"/>
              <a:t>apod.</a:t>
            </a:r>
          </a:p>
        </p:txBody>
      </p:sp>
      <p:sp>
        <p:nvSpPr>
          <p:cNvPr id="203780" name="Rectangle 4"/>
          <p:cNvSpPr>
            <a:spLocks noGrp="1" noChangeArrowheads="1"/>
          </p:cNvSpPr>
          <p:nvPr>
            <p:ph type="body" sz="half" idx="2"/>
          </p:nvPr>
        </p:nvSpPr>
        <p:spPr>
          <a:xfrm>
            <a:off x="4652963" y="1600200"/>
            <a:ext cx="4033837" cy="4525963"/>
          </a:xfrm>
        </p:spPr>
        <p:txBody>
          <a:bodyPr/>
          <a:lstStyle/>
          <a:p>
            <a:pPr eaLnBrk="1" hangingPunct="1">
              <a:defRPr/>
            </a:pPr>
            <a:r>
              <a:rPr lang="cs-CZ" sz="2800" dirty="0" smtClean="0"/>
              <a:t>nepředvídané nálezy kulturně cenných předmětů, detailů stavby</a:t>
            </a:r>
          </a:p>
          <a:p>
            <a:pPr eaLnBrk="1" hangingPunct="1">
              <a:buNone/>
              <a:defRPr/>
            </a:pPr>
            <a:endParaRPr lang="cs-CZ" sz="2800" dirty="0" smtClean="0"/>
          </a:p>
          <a:p>
            <a:pPr eaLnBrk="1" hangingPunct="1">
              <a:defRPr/>
            </a:pPr>
            <a:r>
              <a:rPr lang="cs-CZ" sz="2800" dirty="0" smtClean="0"/>
              <a:t>chráněné části přírody</a:t>
            </a:r>
          </a:p>
          <a:p>
            <a:pPr eaLnBrk="1" hangingPunct="1">
              <a:buNone/>
              <a:defRPr/>
            </a:pPr>
            <a:r>
              <a:rPr lang="cs-CZ" sz="2800" dirty="0" smtClean="0"/>
              <a:t> </a:t>
            </a:r>
          </a:p>
          <a:p>
            <a:pPr eaLnBrk="1" hangingPunct="1">
              <a:defRPr/>
            </a:pPr>
            <a:r>
              <a:rPr lang="cs-CZ" sz="2800" dirty="0" smtClean="0"/>
              <a:t>archeologické nálezy</a:t>
            </a:r>
          </a:p>
          <a:p>
            <a:pPr eaLnBrk="1" hangingPunct="1">
              <a:defRPr/>
            </a:pPr>
            <a:endParaRPr lang="cs-CZ" sz="28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Zástupný symbol pro obsah 3" descr="Realizace stavebního záměru.png"/>
          <p:cNvPicPr>
            <a:picLocks noGrp="1" noChangeAspect="1"/>
          </p:cNvPicPr>
          <p:nvPr>
            <p:ph sz="quarter" idx="1"/>
          </p:nvPr>
        </p:nvPicPr>
        <p:blipFill>
          <a:blip r:embed="rId2" cstate="print"/>
          <a:stretch>
            <a:fillRect/>
          </a:stretch>
        </p:blipFill>
        <p:spPr>
          <a:xfrm>
            <a:off x="0" y="-38855"/>
            <a:ext cx="9144000" cy="689685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rrowheads="1"/>
          </p:cNvSpPr>
          <p:nvPr>
            <p:ph type="title"/>
          </p:nvPr>
        </p:nvSpPr>
        <p:spPr/>
        <p:txBody>
          <a:bodyPr/>
          <a:lstStyle/>
          <a:p>
            <a:pPr eaLnBrk="1" hangingPunct="1">
              <a:defRPr/>
            </a:pPr>
            <a:r>
              <a:rPr lang="cs-CZ" smtClean="0"/>
              <a:t>Dotčené orgány vydávají:</a:t>
            </a:r>
          </a:p>
        </p:txBody>
      </p:sp>
      <p:sp>
        <p:nvSpPr>
          <p:cNvPr id="243715" name="Rectangle 3"/>
          <p:cNvSpPr>
            <a:spLocks noGrp="1" noChangeArrowheads="1"/>
          </p:cNvSpPr>
          <p:nvPr>
            <p:ph type="body" idx="1"/>
          </p:nvPr>
        </p:nvSpPr>
        <p:spPr/>
        <p:txBody>
          <a:bodyPr/>
          <a:lstStyle/>
          <a:p>
            <a:pPr eaLnBrk="1" hangingPunct="1">
              <a:defRPr/>
            </a:pPr>
            <a:r>
              <a:rPr lang="cs-CZ" smtClean="0"/>
              <a:t>Závazná stanoviska </a:t>
            </a:r>
          </a:p>
          <a:p>
            <a:pPr eaLnBrk="1" hangingPunct="1">
              <a:defRPr/>
            </a:pPr>
            <a:r>
              <a:rPr lang="cs-CZ" smtClean="0"/>
              <a:t>Stanoviska</a:t>
            </a:r>
          </a:p>
          <a:p>
            <a:pPr eaLnBrk="1" hangingPunct="1">
              <a:defRPr/>
            </a:pPr>
            <a:r>
              <a:rPr lang="cs-CZ" smtClean="0"/>
              <a:t>Rozhodnutí</a:t>
            </a:r>
          </a:p>
          <a:p>
            <a:pPr eaLnBrk="1" hangingPunct="1">
              <a:buFont typeface="Wingdings" pitchFamily="2" charset="2"/>
              <a:buNone/>
              <a:defRPr/>
            </a:pPr>
            <a:endParaRPr lang="cs-CZ"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a:xfrm>
            <a:off x="982663" y="457200"/>
            <a:ext cx="7704137" cy="1981200"/>
          </a:xfrm>
        </p:spPr>
        <p:txBody>
          <a:bodyPr/>
          <a:lstStyle/>
          <a:p>
            <a:r>
              <a:rPr lang="cs-CZ" smtClean="0">
                <a:ln>
                  <a:noFill/>
                </a:ln>
              </a:rPr>
              <a:t>Závazná stanoviska</a:t>
            </a:r>
          </a:p>
        </p:txBody>
      </p:sp>
      <p:sp>
        <p:nvSpPr>
          <p:cNvPr id="3" name="Zástupný symbol pro obsah 2"/>
          <p:cNvSpPr>
            <a:spLocks noGrp="1"/>
          </p:cNvSpPr>
          <p:nvPr>
            <p:ph idx="1"/>
          </p:nvPr>
        </p:nvSpPr>
        <p:spPr>
          <a:xfrm>
            <a:off x="982663" y="2667000"/>
            <a:ext cx="7704137" cy="3332163"/>
          </a:xfrm>
        </p:spPr>
        <p:txBody>
          <a:bodyPr rtlCol="0">
            <a:normAutofit fontScale="92500" lnSpcReduction="10000"/>
          </a:bodyPr>
          <a:lstStyle/>
          <a:p>
            <a:pPr fontAlgn="auto">
              <a:buClr>
                <a:schemeClr val="accent1">
                  <a:lumMod val="75000"/>
                </a:schemeClr>
              </a:buClr>
              <a:buFont typeface="Arial"/>
              <a:buChar char="•"/>
              <a:defRPr/>
            </a:pPr>
            <a:r>
              <a:rPr lang="cs-CZ" b="1" dirty="0" smtClean="0"/>
              <a:t>Podklady</a:t>
            </a:r>
            <a:r>
              <a:rPr lang="cs-CZ" dirty="0" smtClean="0"/>
              <a:t> pro vydání správního rozhodnutí nebo jiného úkonu stavebního úřadu, popř. pro úkony autorizovaného inspektora</a:t>
            </a:r>
          </a:p>
          <a:p>
            <a:pPr fontAlgn="auto">
              <a:buClr>
                <a:schemeClr val="accent1">
                  <a:lumMod val="75000"/>
                </a:schemeClr>
              </a:buClr>
              <a:buFont typeface="Arial"/>
              <a:buChar char="•"/>
              <a:defRPr/>
            </a:pPr>
            <a:r>
              <a:rPr lang="cs-CZ" b="1" dirty="0" smtClean="0"/>
              <a:t>Nejsou samostatným rozhodnutím</a:t>
            </a:r>
            <a:r>
              <a:rPr lang="cs-CZ" dirty="0" smtClean="0"/>
              <a:t> ve správním řízení, pokud zákon nestanoví jinak.</a:t>
            </a:r>
          </a:p>
          <a:p>
            <a:pPr fontAlgn="auto">
              <a:buClr>
                <a:schemeClr val="accent1">
                  <a:lumMod val="75000"/>
                </a:schemeClr>
              </a:buClr>
              <a:buFont typeface="Arial"/>
              <a:buChar char="•"/>
              <a:defRPr/>
            </a:pPr>
            <a:r>
              <a:rPr lang="cs-CZ" dirty="0" smtClean="0"/>
              <a:t>Souhlasné, souhlasné s podmínkami a nesouhlasné.</a:t>
            </a:r>
          </a:p>
          <a:p>
            <a:pPr fontAlgn="auto">
              <a:buClr>
                <a:schemeClr val="accent1">
                  <a:lumMod val="75000"/>
                </a:schemeClr>
              </a:buClr>
              <a:buFont typeface="Arial"/>
              <a:buChar char="•"/>
              <a:defRPr/>
            </a:pPr>
            <a:r>
              <a:rPr lang="cs-CZ" dirty="0" smtClean="0"/>
              <a:t>Pokud jsou stanoveny podmínky, stavební úřad je musí promítnout do výrokové části finálního aktu -&gt; </a:t>
            </a:r>
            <a:r>
              <a:rPr lang="cs-CZ" b="1" dirty="0" smtClean="0"/>
              <a:t>závaznost</a:t>
            </a:r>
            <a:r>
              <a:rPr lang="cs-CZ" dirty="0" smtClean="0"/>
              <a:t>.</a:t>
            </a:r>
          </a:p>
          <a:p>
            <a:pPr fontAlgn="auto">
              <a:buClr>
                <a:schemeClr val="accent1">
                  <a:lumMod val="75000"/>
                </a:schemeClr>
              </a:buClr>
              <a:buFont typeface="Arial"/>
              <a:buChar char="•"/>
              <a:defRPr/>
            </a:pPr>
            <a:r>
              <a:rPr lang="cs-CZ" b="1" dirty="0" smtClean="0"/>
              <a:t>Dotčený orgán může kontrolovat jejich dodržování.</a:t>
            </a:r>
            <a:endParaRPr lang="cs-CZ" b="1"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a:xfrm>
            <a:off x="982663" y="457200"/>
            <a:ext cx="7704137" cy="1981200"/>
          </a:xfrm>
        </p:spPr>
        <p:txBody>
          <a:bodyPr/>
          <a:lstStyle/>
          <a:p>
            <a:r>
              <a:rPr lang="cs-CZ" smtClean="0">
                <a:ln>
                  <a:noFill/>
                </a:ln>
              </a:rPr>
              <a:t>Stanoviska</a:t>
            </a:r>
          </a:p>
        </p:txBody>
      </p:sp>
      <p:sp>
        <p:nvSpPr>
          <p:cNvPr id="30723" name="Zástupný symbol pro obsah 2"/>
          <p:cNvSpPr>
            <a:spLocks noGrp="1"/>
          </p:cNvSpPr>
          <p:nvPr>
            <p:ph idx="1"/>
          </p:nvPr>
        </p:nvSpPr>
        <p:spPr>
          <a:xfrm>
            <a:off x="982663" y="2667000"/>
            <a:ext cx="7704137" cy="3332163"/>
          </a:xfrm>
        </p:spPr>
        <p:txBody>
          <a:bodyPr/>
          <a:lstStyle/>
          <a:p>
            <a:r>
              <a:rPr lang="cs-CZ" smtClean="0"/>
              <a:t>Dotčené orgány vydávají pro politiku územního rozvoje a pro opatření obecné povahy -&gt; závaznost!</a:t>
            </a:r>
          </a:p>
          <a:p>
            <a:r>
              <a:rPr lang="cs-CZ" smtClean="0"/>
              <a:t>Nejsou samostatným rozhodnutím ve správním řízení, pokud zákon nestanoví jinak.</a:t>
            </a:r>
          </a:p>
          <a:p>
            <a:r>
              <a:rPr lang="cs-CZ" smtClean="0"/>
              <a:t>Pro ostatní procesy podle stavebního zákona nejsou závazná a mají povahu spíše podpůrnou.</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a:xfrm>
            <a:off x="982663" y="457200"/>
            <a:ext cx="7704137" cy="1981200"/>
          </a:xfrm>
        </p:spPr>
        <p:txBody>
          <a:bodyPr/>
          <a:lstStyle/>
          <a:p>
            <a:r>
              <a:rPr lang="cs-CZ" smtClean="0">
                <a:ln>
                  <a:noFill/>
                </a:ln>
              </a:rPr>
              <a:t>Koordinované závazné stanovisko a stanovisko</a:t>
            </a:r>
          </a:p>
        </p:txBody>
      </p:sp>
      <p:sp>
        <p:nvSpPr>
          <p:cNvPr id="3" name="Zástupný symbol pro obsah 2"/>
          <p:cNvSpPr>
            <a:spLocks noGrp="1"/>
          </p:cNvSpPr>
          <p:nvPr>
            <p:ph idx="1"/>
          </p:nvPr>
        </p:nvSpPr>
        <p:spPr>
          <a:xfrm>
            <a:off x="982663" y="2667000"/>
            <a:ext cx="7704137" cy="3332163"/>
          </a:xfrm>
        </p:spPr>
        <p:txBody>
          <a:bodyPr rtlCol="0">
            <a:normAutofit fontScale="70000" lnSpcReduction="20000"/>
          </a:bodyPr>
          <a:lstStyle/>
          <a:p>
            <a:pPr fontAlgn="auto">
              <a:buClr>
                <a:schemeClr val="accent1">
                  <a:lumMod val="75000"/>
                </a:schemeClr>
              </a:buClr>
              <a:buFont typeface="Arial"/>
              <a:buChar char="•"/>
              <a:defRPr/>
            </a:pPr>
            <a:r>
              <a:rPr lang="cs-CZ" dirty="0" smtClean="0"/>
              <a:t>Zvláštní typ závazného stanoviska a stanoviska</a:t>
            </a:r>
          </a:p>
          <a:p>
            <a:pPr fontAlgn="auto">
              <a:buClr>
                <a:schemeClr val="accent1">
                  <a:lumMod val="75000"/>
                </a:schemeClr>
              </a:buClr>
              <a:buFont typeface="Arial"/>
              <a:buChar char="•"/>
              <a:defRPr/>
            </a:pPr>
            <a:r>
              <a:rPr lang="cs-CZ" dirty="0" smtClean="0"/>
              <a:t>Projev zásady ekonomie řízení -&gt; § 6 odst. 2 SŘ</a:t>
            </a:r>
          </a:p>
          <a:p>
            <a:pPr fontAlgn="auto">
              <a:buClr>
                <a:schemeClr val="accent1">
                  <a:lumMod val="75000"/>
                </a:schemeClr>
              </a:buClr>
              <a:buFont typeface="Arial"/>
              <a:buChar char="•"/>
              <a:defRPr/>
            </a:pPr>
            <a:r>
              <a:rPr lang="cs-CZ" dirty="0" smtClean="0"/>
              <a:t>Zahrnuje požadavky na ochranu více dotčených veřejných zájmů.</a:t>
            </a:r>
          </a:p>
          <a:p>
            <a:pPr fontAlgn="auto">
              <a:buClr>
                <a:schemeClr val="accent1">
                  <a:lumMod val="75000"/>
                </a:schemeClr>
              </a:buClr>
              <a:buFont typeface="Arial"/>
              <a:buChar char="•"/>
              <a:defRPr/>
            </a:pPr>
            <a:r>
              <a:rPr lang="cs-CZ" dirty="0" smtClean="0"/>
              <a:t>Přichází v úvahu tam, kde je dotčeným orgánem ve více směrech ochrany jeden a tentýž správní orgán.</a:t>
            </a:r>
          </a:p>
          <a:p>
            <a:pPr fontAlgn="auto">
              <a:buClr>
                <a:schemeClr val="accent1">
                  <a:lumMod val="75000"/>
                </a:schemeClr>
              </a:buClr>
              <a:buFont typeface="Arial"/>
              <a:buChar char="•"/>
              <a:defRPr/>
            </a:pPr>
            <a:r>
              <a:rPr lang="cs-CZ" dirty="0" smtClean="0"/>
              <a:t>V praxi zejména na úrovni obecních úřadu s rozšířenou působností nebo na úrovni krajských úřadů -&gt; na ochraně se podílí jejich specializované odbory.</a:t>
            </a:r>
          </a:p>
          <a:p>
            <a:pPr fontAlgn="auto">
              <a:buClr>
                <a:schemeClr val="accent1">
                  <a:lumMod val="75000"/>
                </a:schemeClr>
              </a:buClr>
              <a:buFont typeface="Arial"/>
              <a:buChar char="•"/>
              <a:defRPr/>
            </a:pPr>
            <a:r>
              <a:rPr lang="cs-CZ" dirty="0" smtClean="0"/>
              <a:t>Namísto více závazných stanovisek či stanovisek se vydá pouze jeden akt.</a:t>
            </a:r>
          </a:p>
          <a:p>
            <a:pPr fontAlgn="auto">
              <a:buClr>
                <a:schemeClr val="accent1">
                  <a:lumMod val="75000"/>
                </a:schemeClr>
              </a:buClr>
              <a:buFont typeface="Arial"/>
              <a:buChar char="•"/>
              <a:defRPr/>
            </a:pPr>
            <a:r>
              <a:rPr lang="cs-CZ" dirty="0" smtClean="0"/>
              <a:t>Nelze vydat, pokud jsou jednotlivé veřejné zájmy v rozporu.</a:t>
            </a:r>
          </a:p>
          <a:p>
            <a:pPr fontAlgn="auto">
              <a:buClr>
                <a:schemeClr val="accent1">
                  <a:lumMod val="75000"/>
                </a:schemeClr>
              </a:buClr>
              <a:buFont typeface="Arial"/>
              <a:buChar char="•"/>
              <a:defRPr/>
            </a:pPr>
            <a:r>
              <a:rPr lang="cs-CZ" dirty="0" smtClean="0"/>
              <a:t>Na proces vydání tohoto aktu se přiměřeně použije úprava o společném řízení -&gt; § 140 SŘ.</a:t>
            </a:r>
            <a:endParaRPr lang="cs-CZ" dirty="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a:xfrm>
            <a:off x="982663" y="457200"/>
            <a:ext cx="7704137" cy="1171600"/>
          </a:xfrm>
        </p:spPr>
        <p:txBody>
          <a:bodyPr/>
          <a:lstStyle/>
          <a:p>
            <a:r>
              <a:rPr lang="cs-CZ" dirty="0" smtClean="0">
                <a:ln>
                  <a:noFill/>
                </a:ln>
              </a:rPr>
              <a:t>Povaha závazného stanoviska a jeho přezkum</a:t>
            </a:r>
          </a:p>
        </p:txBody>
      </p:sp>
      <p:sp>
        <p:nvSpPr>
          <p:cNvPr id="3" name="Zástupný symbol pro obsah 2"/>
          <p:cNvSpPr>
            <a:spLocks noGrp="1"/>
          </p:cNvSpPr>
          <p:nvPr>
            <p:ph idx="1"/>
          </p:nvPr>
        </p:nvSpPr>
        <p:spPr>
          <a:xfrm>
            <a:off x="982663" y="1844824"/>
            <a:ext cx="7333753" cy="4154339"/>
          </a:xfrm>
        </p:spPr>
        <p:txBody>
          <a:bodyPr rtlCol="0">
            <a:normAutofit fontScale="85000" lnSpcReduction="20000"/>
          </a:bodyPr>
          <a:lstStyle/>
          <a:p>
            <a:pPr fontAlgn="auto">
              <a:buClr>
                <a:schemeClr val="accent1">
                  <a:lumMod val="75000"/>
                </a:schemeClr>
              </a:buClr>
              <a:buFont typeface="Arial"/>
              <a:buChar char="•"/>
              <a:defRPr/>
            </a:pPr>
            <a:r>
              <a:rPr lang="cs-CZ" dirty="0" smtClean="0"/>
              <a:t>Není samostatným rozhodnutím ve smyslu § 67 odst. 1 SŘ</a:t>
            </a:r>
          </a:p>
          <a:p>
            <a:pPr fontAlgn="auto">
              <a:buClr>
                <a:schemeClr val="accent1">
                  <a:lumMod val="75000"/>
                </a:schemeClr>
              </a:buClr>
              <a:buFont typeface="Arial"/>
              <a:buChar char="•"/>
              <a:defRPr/>
            </a:pPr>
            <a:r>
              <a:rPr lang="cs-CZ" dirty="0" smtClean="0"/>
              <a:t>Je jiným správním aktem podle části IV. SŘ</a:t>
            </a:r>
          </a:p>
          <a:p>
            <a:pPr fontAlgn="auto">
              <a:buClr>
                <a:schemeClr val="accent1">
                  <a:lumMod val="75000"/>
                </a:schemeClr>
              </a:buClr>
              <a:buFont typeface="Arial"/>
              <a:buChar char="•"/>
              <a:defRPr/>
            </a:pPr>
            <a:r>
              <a:rPr lang="cs-CZ" dirty="0" smtClean="0"/>
              <a:t>Nelze samostatně přezkoumat, nýbrž až v rámci přezkumu finálního aktu, jehož je podkladem x lze podat podnět pro zahájení přezkumného jednání.</a:t>
            </a:r>
          </a:p>
          <a:p>
            <a:pPr fontAlgn="auto">
              <a:buClr>
                <a:schemeClr val="accent1">
                  <a:lumMod val="75000"/>
                </a:schemeClr>
              </a:buClr>
              <a:buFont typeface="Arial"/>
              <a:buChar char="•"/>
              <a:defRPr/>
            </a:pPr>
            <a:r>
              <a:rPr lang="cs-CZ" dirty="0" smtClean="0"/>
              <a:t>Nejednotná judikatura ohledně povahy:</a:t>
            </a:r>
          </a:p>
          <a:p>
            <a:pPr lvl="1" algn="just" fontAlgn="auto">
              <a:buClr>
                <a:schemeClr val="accent1">
                  <a:lumMod val="75000"/>
                </a:schemeClr>
              </a:buClr>
              <a:buFont typeface="Arial"/>
              <a:buChar char="•"/>
              <a:defRPr/>
            </a:pPr>
            <a:r>
              <a:rPr lang="cs-CZ" dirty="0" smtClean="0"/>
              <a:t>Např</a:t>
            </a:r>
            <a:r>
              <a:rPr lang="cs-CZ" dirty="0"/>
              <a:t>. Usnesení NSS ze dne 28.4.2004, </a:t>
            </a:r>
            <a:r>
              <a:rPr lang="cs-CZ" dirty="0" err="1"/>
              <a:t>sp.zn</a:t>
            </a:r>
            <a:r>
              <a:rPr lang="cs-CZ" dirty="0"/>
              <a:t>. 7 As 90/2001, rozsudek NSS ze dne 24.10.2006, č.j. 2 As 51/2005-34 nebo usnesení rozšířeného senátu NSS ze dne 7.4.2011, č.j. 5 As 7/2011-48.</a:t>
            </a:r>
          </a:p>
          <a:p>
            <a:pPr lvl="1" algn="just" fontAlgn="auto">
              <a:buClr>
                <a:schemeClr val="accent1">
                  <a:lumMod val="75000"/>
                </a:schemeClr>
              </a:buClr>
              <a:buFont typeface="Arial"/>
              <a:buChar char="•"/>
              <a:defRPr/>
            </a:pPr>
            <a:r>
              <a:rPr lang="cs-CZ" dirty="0"/>
              <a:t>Dle rozsudku NSS ze dne 29.8.2007, č.j. 1 As 13/2006-63, není stanovisko EIA závazné pro navazující řízení.</a:t>
            </a:r>
          </a:p>
          <a:p>
            <a:pPr lvl="1" algn="just" fontAlgn="auto">
              <a:buClr>
                <a:schemeClr val="accent1">
                  <a:lumMod val="75000"/>
                </a:schemeClr>
              </a:buClr>
              <a:buFont typeface="Arial"/>
              <a:buChar char="•"/>
              <a:defRPr/>
            </a:pPr>
            <a:r>
              <a:rPr lang="cs-CZ" dirty="0"/>
              <a:t>Po přijetí usnesení rozšířeného senátu NSS ze dne 7.4.2011, č.j. 5 As 7/2011-48, se mohlo zdát, že je konečně judikatura sjednocena…</a:t>
            </a:r>
          </a:p>
          <a:p>
            <a:pPr marL="0" indent="0" fontAlgn="auto">
              <a:buClr>
                <a:schemeClr val="accent1">
                  <a:lumMod val="75000"/>
                </a:schemeClr>
              </a:buClr>
              <a:buFont typeface="Arial"/>
              <a:buNone/>
              <a:defRPr/>
            </a:pPr>
            <a:endParaRPr lang="cs-CZ" dirty="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a:xfrm>
            <a:off x="982663" y="457200"/>
            <a:ext cx="7704137" cy="1099592"/>
          </a:xfrm>
        </p:spPr>
        <p:txBody>
          <a:bodyPr/>
          <a:lstStyle/>
          <a:p>
            <a:r>
              <a:rPr lang="cs-CZ" dirty="0" smtClean="0">
                <a:ln>
                  <a:noFill/>
                </a:ln>
              </a:rPr>
              <a:t>Povaha závazného stanoviska a jeho přezkum</a:t>
            </a:r>
          </a:p>
        </p:txBody>
      </p:sp>
      <p:sp>
        <p:nvSpPr>
          <p:cNvPr id="3" name="Zástupný symbol pro obsah 2"/>
          <p:cNvSpPr>
            <a:spLocks noGrp="1"/>
          </p:cNvSpPr>
          <p:nvPr>
            <p:ph idx="1"/>
          </p:nvPr>
        </p:nvSpPr>
        <p:spPr>
          <a:xfrm>
            <a:off x="982663" y="1844824"/>
            <a:ext cx="7189737" cy="4320480"/>
          </a:xfrm>
        </p:spPr>
        <p:txBody>
          <a:bodyPr rtlCol="0">
            <a:normAutofit fontScale="85000" lnSpcReduction="20000"/>
          </a:bodyPr>
          <a:lstStyle/>
          <a:p>
            <a:pPr marL="0" indent="0" algn="just" fontAlgn="auto">
              <a:buClr>
                <a:schemeClr val="accent1">
                  <a:lumMod val="75000"/>
                </a:schemeClr>
              </a:buClr>
              <a:buFont typeface="Arial"/>
              <a:buNone/>
              <a:defRPr/>
            </a:pPr>
            <a:r>
              <a:rPr lang="cs-CZ" dirty="0"/>
              <a:t>… Avšak</a:t>
            </a:r>
          </a:p>
          <a:p>
            <a:pPr algn="just" fontAlgn="auto">
              <a:buClr>
                <a:schemeClr val="accent1">
                  <a:lumMod val="75000"/>
                </a:schemeClr>
              </a:buClr>
              <a:buFont typeface="Arial"/>
              <a:buChar char="•"/>
              <a:defRPr/>
            </a:pPr>
            <a:r>
              <a:rPr lang="cs-CZ" dirty="0"/>
              <a:t>Dne 29. listopadu 2012 vydal čtvrtý senát NSS rozsudek č.j. 4 As 52/2012-26</a:t>
            </a:r>
          </a:p>
          <a:p>
            <a:pPr marL="0" indent="0" algn="just" fontAlgn="auto">
              <a:buClr>
                <a:schemeClr val="accent1">
                  <a:lumMod val="75000"/>
                </a:schemeClr>
              </a:buClr>
              <a:buFont typeface="Arial"/>
              <a:buNone/>
              <a:defRPr/>
            </a:pPr>
            <a:r>
              <a:rPr lang="cs-CZ" dirty="0"/>
              <a:t>	- správní akt podle § 4 odst. 2 zák. č. 114/1992 Sb. </a:t>
            </a:r>
            <a:r>
              <a:rPr lang="cs-CZ" b="1" dirty="0"/>
              <a:t>je závazným stanoviskem</a:t>
            </a:r>
            <a:r>
              <a:rPr lang="cs-CZ" dirty="0"/>
              <a:t>, i </a:t>
            </a:r>
            <a:r>
              <a:rPr lang="cs-CZ" dirty="0" smtClean="0"/>
              <a:t>	když </a:t>
            </a:r>
            <a:r>
              <a:rPr lang="cs-CZ" dirty="0"/>
              <a:t>byl </a:t>
            </a:r>
            <a:r>
              <a:rPr lang="cs-CZ" dirty="0" smtClean="0"/>
              <a:t>vydán </a:t>
            </a:r>
            <a:r>
              <a:rPr lang="cs-CZ" dirty="0"/>
              <a:t>jako správní rozhodnutí, a je tedy s odkazem na dřívější </a:t>
            </a:r>
            <a:r>
              <a:rPr lang="cs-CZ" dirty="0" smtClean="0"/>
              <a:t>	judikaturu </a:t>
            </a:r>
            <a:r>
              <a:rPr lang="cs-CZ" dirty="0"/>
              <a:t>vyloučen jeho 	samostatný soudní přezkum.</a:t>
            </a:r>
          </a:p>
          <a:p>
            <a:pPr algn="just" fontAlgn="auto">
              <a:buClr>
                <a:schemeClr val="accent1">
                  <a:lumMod val="75000"/>
                </a:schemeClr>
              </a:buClr>
              <a:buFont typeface="Arial"/>
              <a:buChar char="•"/>
              <a:defRPr/>
            </a:pPr>
            <a:r>
              <a:rPr lang="cs-CZ" dirty="0"/>
              <a:t>Následně vydal tentýž senát (místo dr. Baxy byl členem Mgr. Roztočil) rozsudek č.j. 4 As 42/2014-69, kterým naopak </a:t>
            </a:r>
            <a:r>
              <a:rPr lang="cs-CZ" b="1" dirty="0"/>
              <a:t>otevřel cestu k samostatnému soudnímu přezkumu závazného stanoviska</a:t>
            </a:r>
            <a:r>
              <a:rPr lang="cs-CZ" dirty="0"/>
              <a:t> -&gt; akt vydaný v rámci přezkumného řízení má vždy povahu správního rozhodnutí bez ohledu na to, zda byl předmětem přezkumu jiný správní akt podle části IV. </a:t>
            </a:r>
            <a:r>
              <a:rPr lang="cs-CZ" dirty="0" smtClean="0"/>
              <a:t>SŘ</a:t>
            </a:r>
          </a:p>
          <a:p>
            <a:pPr algn="just" fontAlgn="auto">
              <a:buClr>
                <a:schemeClr val="accent1">
                  <a:lumMod val="75000"/>
                </a:schemeClr>
              </a:buClr>
              <a:buFont typeface="Arial"/>
              <a:buChar char="•"/>
              <a:defRPr/>
            </a:pPr>
            <a:r>
              <a:rPr lang="cs-CZ" dirty="0" smtClean="0"/>
              <a:t>-&gt; Ústavním soudem označeno za </a:t>
            </a:r>
            <a:r>
              <a:rPr lang="cs-CZ" dirty="0" err="1" smtClean="0"/>
              <a:t>judikatorní</a:t>
            </a:r>
            <a:r>
              <a:rPr lang="cs-CZ" dirty="0" smtClean="0"/>
              <a:t> exces…</a:t>
            </a:r>
            <a:endParaRPr lang="cs-CZ" dirty="0"/>
          </a:p>
          <a:p>
            <a:pPr fontAlgn="auto">
              <a:buClr>
                <a:schemeClr val="accent1">
                  <a:lumMod val="75000"/>
                </a:schemeClr>
              </a:buClr>
              <a:buFont typeface="Arial"/>
              <a:buChar char="•"/>
              <a:defRPr/>
            </a:pPr>
            <a:endParaRPr lang="cs-CZ"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Územní plánování</a:t>
            </a:r>
            <a:endParaRPr lang="cs-CZ" dirty="0"/>
          </a:p>
        </p:txBody>
      </p:sp>
      <p:pic>
        <p:nvPicPr>
          <p:cNvPr id="6" name="Zástupný symbol pro obsah 5" descr="Plzeň-2.jpg"/>
          <p:cNvPicPr>
            <a:picLocks noGrp="1" noChangeAspect="1"/>
          </p:cNvPicPr>
          <p:nvPr>
            <p:ph sz="quarter" idx="1"/>
          </p:nvPr>
        </p:nvPicPr>
        <p:blipFill>
          <a:blip r:embed="rId2" cstate="print"/>
          <a:stretch>
            <a:fillRect/>
          </a:stretch>
        </p:blipFill>
        <p:spPr>
          <a:xfrm>
            <a:off x="755576" y="1556792"/>
            <a:ext cx="6817267" cy="5120452"/>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Územní plánování -pojem</a:t>
            </a:r>
            <a:br>
              <a:rPr lang="cs-CZ" dirty="0" smtClean="0"/>
            </a:br>
            <a:endParaRPr lang="cs-CZ" dirty="0"/>
          </a:p>
        </p:txBody>
      </p:sp>
      <p:sp>
        <p:nvSpPr>
          <p:cNvPr id="3" name="Zástupný symbol pro obsah 2"/>
          <p:cNvSpPr>
            <a:spLocks noGrp="1"/>
          </p:cNvSpPr>
          <p:nvPr>
            <p:ph sz="quarter" idx="1"/>
          </p:nvPr>
        </p:nvSpPr>
        <p:spPr/>
        <p:txBody>
          <a:bodyPr>
            <a:normAutofit lnSpcReduction="10000"/>
          </a:bodyPr>
          <a:lstStyle/>
          <a:p>
            <a:pPr algn="just"/>
            <a:r>
              <a:rPr lang="cs-CZ" dirty="0" smtClean="0"/>
              <a:t>(na základě zkoumání území) </a:t>
            </a:r>
            <a:r>
              <a:rPr lang="cs-CZ" b="1" dirty="0" smtClean="0"/>
              <a:t>stanovování pravidel využití a prostorového uspořádání území a jeho funkcí za účelem:</a:t>
            </a:r>
          </a:p>
          <a:p>
            <a:pPr>
              <a:buNone/>
            </a:pPr>
            <a:endParaRPr lang="cs-CZ" b="1" dirty="0" smtClean="0"/>
          </a:p>
          <a:p>
            <a:r>
              <a:rPr lang="cs-CZ" dirty="0" smtClean="0"/>
              <a:t>1.OCHRANY HODNOT</a:t>
            </a:r>
          </a:p>
          <a:p>
            <a:endParaRPr lang="cs-CZ" dirty="0" smtClean="0"/>
          </a:p>
          <a:p>
            <a:r>
              <a:rPr lang="cs-CZ" dirty="0" smtClean="0"/>
              <a:t>2.ROZVOJE ÚZEMÍ</a:t>
            </a:r>
          </a:p>
          <a:p>
            <a:pPr>
              <a:buNone/>
            </a:pPr>
            <a:endParaRPr lang="cs-CZ" dirty="0" smtClean="0"/>
          </a:p>
          <a:p>
            <a:r>
              <a:rPr lang="cs-CZ" dirty="0" smtClean="0"/>
              <a:t>činnost </a:t>
            </a:r>
          </a:p>
          <a:p>
            <a:pPr lvl="1"/>
            <a:r>
              <a:rPr lang="cs-CZ" dirty="0" smtClean="0"/>
              <a:t>Preventivní</a:t>
            </a:r>
          </a:p>
          <a:p>
            <a:pPr lvl="1"/>
            <a:r>
              <a:rPr lang="cs-CZ" dirty="0" smtClean="0"/>
              <a:t>koncepční</a:t>
            </a:r>
          </a:p>
          <a:p>
            <a:pPr lvl="1"/>
            <a:r>
              <a:rPr lang="cs-CZ" dirty="0" smtClean="0"/>
              <a:t>odborná i politická</a:t>
            </a:r>
          </a:p>
          <a:p>
            <a:endParaRPr lang="cs-CZ" dirty="0"/>
          </a:p>
        </p:txBody>
      </p:sp>
      <p:pic>
        <p:nvPicPr>
          <p:cNvPr id="67586" name="Picture 2" descr="\\nss2\desktop\matous\KIT5187ec_pole.jpg"/>
          <p:cNvPicPr>
            <a:picLocks noChangeAspect="1" noChangeArrowheads="1"/>
          </p:cNvPicPr>
          <p:nvPr/>
        </p:nvPicPr>
        <p:blipFill>
          <a:blip r:embed="rId2" cstate="print"/>
          <a:srcRect/>
          <a:stretch>
            <a:fillRect/>
          </a:stretch>
        </p:blipFill>
        <p:spPr bwMode="auto">
          <a:xfrm>
            <a:off x="3635896" y="3501008"/>
            <a:ext cx="4381500" cy="286702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Územní plánování – právní úprava</a:t>
            </a:r>
            <a:br>
              <a:rPr lang="cs-CZ" dirty="0" smtClean="0"/>
            </a:br>
            <a:endParaRPr lang="cs-CZ" dirty="0"/>
          </a:p>
        </p:txBody>
      </p:sp>
      <p:sp>
        <p:nvSpPr>
          <p:cNvPr id="3" name="Zástupný symbol pro obsah 2"/>
          <p:cNvSpPr>
            <a:spLocks noGrp="1"/>
          </p:cNvSpPr>
          <p:nvPr>
            <p:ph sz="quarter" idx="1"/>
          </p:nvPr>
        </p:nvSpPr>
        <p:spPr/>
        <p:txBody>
          <a:bodyPr>
            <a:normAutofit/>
          </a:bodyPr>
          <a:lstStyle/>
          <a:p>
            <a:pPr algn="just"/>
            <a:r>
              <a:rPr lang="cs-CZ" dirty="0" smtClean="0"/>
              <a:t>stavební zákon</a:t>
            </a:r>
          </a:p>
          <a:p>
            <a:pPr algn="just"/>
            <a:r>
              <a:rPr lang="cs-CZ" dirty="0" smtClean="0"/>
              <a:t>prováděcí předpisy</a:t>
            </a:r>
          </a:p>
          <a:p>
            <a:pPr lvl="1" algn="just"/>
            <a:r>
              <a:rPr lang="cs-CZ" dirty="0" smtClean="0"/>
              <a:t>vyhláška č. 500/2006 Sb., o územně analytických podkladech, územně plánovací dokumentaci a způsobu evidence plánovací činnosti</a:t>
            </a:r>
          </a:p>
          <a:p>
            <a:pPr lvl="1" algn="just"/>
            <a:r>
              <a:rPr lang="cs-CZ" dirty="0" smtClean="0"/>
              <a:t>vyhláška č. 501/2006 Sb., o obecných požadavcích na využívání území</a:t>
            </a:r>
          </a:p>
          <a:p>
            <a:pPr algn="just"/>
            <a:r>
              <a:rPr lang="cs-CZ" dirty="0" smtClean="0"/>
              <a:t>související předpisy </a:t>
            </a:r>
          </a:p>
          <a:p>
            <a:pPr lvl="1" algn="just"/>
            <a:r>
              <a:rPr lang="cs-CZ" dirty="0" smtClean="0"/>
              <a:t>o výkonu povolání autorizovaných architektů …</a:t>
            </a:r>
          </a:p>
          <a:p>
            <a:pPr lvl="1" algn="just"/>
            <a:r>
              <a:rPr lang="cs-CZ" dirty="0" smtClean="0"/>
              <a:t>posuzování vlivů na životní prostředí …</a:t>
            </a:r>
          </a:p>
          <a:p>
            <a:pPr lvl="1" algn="just"/>
            <a:r>
              <a:rPr lang="cs-CZ" dirty="0" smtClean="0"/>
              <a:t>složkové předpisy k ochraně dotčených veřejných zájmů</a:t>
            </a:r>
          </a:p>
          <a:p>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Cíle územního plánování</a:t>
            </a:r>
            <a:br>
              <a:rPr lang="cs-CZ" dirty="0" smtClean="0"/>
            </a:br>
            <a:endParaRPr lang="cs-CZ" dirty="0"/>
          </a:p>
        </p:txBody>
      </p:sp>
      <p:sp>
        <p:nvSpPr>
          <p:cNvPr id="3" name="Zástupný symbol pro obsah 2"/>
          <p:cNvSpPr>
            <a:spLocks noGrp="1"/>
          </p:cNvSpPr>
          <p:nvPr>
            <p:ph sz="quarter" idx="1"/>
          </p:nvPr>
        </p:nvSpPr>
        <p:spPr/>
        <p:txBody>
          <a:bodyPr>
            <a:normAutofit lnSpcReduction="10000"/>
          </a:bodyPr>
          <a:lstStyle/>
          <a:p>
            <a:pPr algn="just"/>
            <a:r>
              <a:rPr lang="cs-CZ" dirty="0" smtClean="0"/>
              <a:t>CO?</a:t>
            </a:r>
          </a:p>
          <a:p>
            <a:pPr algn="just">
              <a:buNone/>
            </a:pPr>
            <a:r>
              <a:rPr lang="cs-CZ" i="1" dirty="0" smtClean="0"/>
              <a:t>	„</a:t>
            </a:r>
            <a:r>
              <a:rPr lang="cs-CZ" b="1" i="1" dirty="0" smtClean="0"/>
              <a:t>vytvářet předpoklady pro výstavbu a pro udržitelný rozvoj území…</a:t>
            </a:r>
          </a:p>
          <a:p>
            <a:pPr algn="just">
              <a:buNone/>
            </a:pPr>
            <a:endParaRPr lang="cs-CZ" b="1" i="1" dirty="0" smtClean="0"/>
          </a:p>
          <a:p>
            <a:pPr algn="just"/>
            <a:r>
              <a:rPr lang="cs-CZ" dirty="0" smtClean="0"/>
              <a:t>JAK?</a:t>
            </a:r>
          </a:p>
          <a:p>
            <a:pPr algn="just">
              <a:buNone/>
            </a:pPr>
            <a:r>
              <a:rPr lang="cs-CZ" i="1" dirty="0" smtClean="0"/>
              <a:t>	</a:t>
            </a:r>
            <a:r>
              <a:rPr lang="cs-CZ" b="1" i="1" dirty="0" smtClean="0"/>
              <a:t>… soustavným a komplexním řešením účelného využití a prostorového uspořádání území …</a:t>
            </a:r>
          </a:p>
          <a:p>
            <a:pPr algn="just">
              <a:buNone/>
            </a:pPr>
            <a:endParaRPr lang="cs-CZ" i="1" dirty="0" smtClean="0"/>
          </a:p>
          <a:p>
            <a:pPr algn="just"/>
            <a:r>
              <a:rPr lang="cs-CZ" dirty="0" smtClean="0"/>
              <a:t>PROČ?</a:t>
            </a:r>
          </a:p>
          <a:p>
            <a:pPr algn="just">
              <a:buNone/>
            </a:pPr>
            <a:r>
              <a:rPr lang="cs-CZ" i="1" dirty="0" smtClean="0"/>
              <a:t>	</a:t>
            </a:r>
            <a:r>
              <a:rPr lang="cs-CZ" b="1" i="1" dirty="0" smtClean="0"/>
              <a:t>… pro dosažení obecně prospěšného souladu veřejných a soukromých zájmů na rozvoji území“</a:t>
            </a:r>
            <a:endParaRPr lang="cs-CZ"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Veřejné stavební právo</a:t>
            </a:r>
            <a:endParaRPr lang="cs-CZ" dirty="0"/>
          </a:p>
        </p:txBody>
      </p:sp>
      <p:sp>
        <p:nvSpPr>
          <p:cNvPr id="3" name="Zástupný symbol pro obsah 2"/>
          <p:cNvSpPr>
            <a:spLocks noGrp="1"/>
          </p:cNvSpPr>
          <p:nvPr>
            <p:ph sz="quarter" idx="1"/>
          </p:nvPr>
        </p:nvSpPr>
        <p:spPr/>
        <p:txBody>
          <a:bodyPr>
            <a:normAutofit fontScale="92500" lnSpcReduction="20000"/>
          </a:bodyPr>
          <a:lstStyle/>
          <a:p>
            <a:pPr algn="just">
              <a:lnSpc>
                <a:spcPct val="90000"/>
              </a:lnSpc>
              <a:buNone/>
            </a:pPr>
            <a:r>
              <a:rPr lang="cs-CZ" dirty="0" smtClean="0"/>
              <a:t>Zaměřuje se na otázky povolování staveb orgány veřejné moci a zásahy orgánů veřejné moci v rámci výstavby, stanovuje požadavky na výstavbu, aj.</a:t>
            </a:r>
          </a:p>
          <a:p>
            <a:pPr algn="just">
              <a:lnSpc>
                <a:spcPct val="90000"/>
              </a:lnSpc>
              <a:buNone/>
            </a:pPr>
            <a:endParaRPr lang="cs-CZ" dirty="0" smtClean="0"/>
          </a:p>
          <a:p>
            <a:pPr algn="just">
              <a:lnSpc>
                <a:spcPct val="90000"/>
              </a:lnSpc>
              <a:buNone/>
            </a:pPr>
            <a:r>
              <a:rPr lang="cs-CZ" dirty="0" smtClean="0"/>
              <a:t>Uplatňuje se zájem státu na regulaci výstavby, ať z důvodu ochrany majetku před živelnou pohromou nebo z důvodu nezbytnosti regulace výstavby jako takové.</a:t>
            </a:r>
          </a:p>
          <a:p>
            <a:pPr>
              <a:lnSpc>
                <a:spcPct val="90000"/>
              </a:lnSpc>
              <a:buFont typeface="Wingdings" pitchFamily="2" charset="2"/>
              <a:buNone/>
            </a:pPr>
            <a:endParaRPr lang="cs-CZ" dirty="0" smtClean="0"/>
          </a:p>
          <a:p>
            <a:pPr>
              <a:lnSpc>
                <a:spcPct val="90000"/>
              </a:lnSpc>
              <a:buFont typeface="Wingdings" pitchFamily="2" charset="2"/>
              <a:buNone/>
            </a:pPr>
            <a:r>
              <a:rPr lang="cs-CZ" dirty="0" smtClean="0"/>
              <a:t>Odlišnosti od soukromého stavebního práva:</a:t>
            </a:r>
          </a:p>
          <a:p>
            <a:pPr>
              <a:lnSpc>
                <a:spcPct val="90000"/>
              </a:lnSpc>
              <a:buFont typeface="Wingdings" pitchFamily="2" charset="2"/>
              <a:buNone/>
            </a:pPr>
            <a:endParaRPr lang="cs-CZ" dirty="0" smtClean="0"/>
          </a:p>
          <a:p>
            <a:pPr>
              <a:lnSpc>
                <a:spcPct val="90000"/>
              </a:lnSpc>
              <a:buFontTx/>
              <a:buChar char="-"/>
            </a:pPr>
            <a:r>
              <a:rPr lang="cs-CZ" dirty="0" smtClean="0"/>
              <a:t>rozdílným předmětem (obsah výkonu veřejné správy na úseku stavebnictví x soukromé - vztahy mezi zhotoviteli a objednateli stavebních děl)</a:t>
            </a:r>
          </a:p>
          <a:p>
            <a:pPr>
              <a:lnSpc>
                <a:spcPct val="90000"/>
              </a:lnSpc>
              <a:buNone/>
            </a:pPr>
            <a:endParaRPr lang="cs-CZ" dirty="0" smtClean="0"/>
          </a:p>
          <a:p>
            <a:pPr>
              <a:lnSpc>
                <a:spcPct val="90000"/>
              </a:lnSpc>
              <a:buFontTx/>
              <a:buChar char="-"/>
            </a:pPr>
            <a:r>
              <a:rPr lang="cs-CZ" dirty="0" smtClean="0"/>
              <a:t>odlišná metoda právní úpravy (autoritativní uplatňování práva ze strany orgánů veřejné správy x soukromé -  smluvní uplatňování práva mezi soukromými subjekty)</a:t>
            </a:r>
          </a:p>
          <a:p>
            <a:endParaRPr 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udržitelný rozvoj území</a:t>
            </a:r>
            <a:br>
              <a:rPr lang="cs-CZ" dirty="0" smtClean="0"/>
            </a:br>
            <a:endParaRPr lang="cs-CZ" dirty="0"/>
          </a:p>
        </p:txBody>
      </p:sp>
      <p:sp>
        <p:nvSpPr>
          <p:cNvPr id="3" name="Zástupný symbol pro obsah 2"/>
          <p:cNvSpPr>
            <a:spLocks noGrp="1"/>
          </p:cNvSpPr>
          <p:nvPr>
            <p:ph sz="quarter" idx="1"/>
          </p:nvPr>
        </p:nvSpPr>
        <p:spPr/>
        <p:txBody>
          <a:bodyPr/>
          <a:lstStyle/>
          <a:p>
            <a:pPr algn="just"/>
            <a:r>
              <a:rPr lang="cs-CZ" b="1" dirty="0" smtClean="0"/>
              <a:t>Vyvážený vztah podmínek pro:</a:t>
            </a:r>
          </a:p>
          <a:p>
            <a:pPr lvl="1" algn="just"/>
            <a:r>
              <a:rPr lang="cs-CZ" dirty="0" smtClean="0"/>
              <a:t>příznivé životní prostředí</a:t>
            </a:r>
          </a:p>
          <a:p>
            <a:pPr lvl="1" algn="just"/>
            <a:r>
              <a:rPr lang="cs-CZ" dirty="0" smtClean="0"/>
              <a:t>hospodářský rozvoj </a:t>
            </a:r>
          </a:p>
          <a:p>
            <a:pPr lvl="1" algn="just"/>
            <a:r>
              <a:rPr lang="cs-CZ" dirty="0" smtClean="0"/>
              <a:t>soudržnost společenství obyvatel území</a:t>
            </a:r>
          </a:p>
          <a:p>
            <a:pPr algn="just"/>
            <a:endParaRPr lang="cs-CZ" dirty="0" smtClean="0"/>
          </a:p>
          <a:p>
            <a:pPr algn="just"/>
            <a:r>
              <a:rPr lang="cs-CZ" b="1" dirty="0" smtClean="0"/>
              <a:t>(trvalá) udržitelnost rozvoje: uspokojuje potřeby současné generace, aniž by ohrožoval podmínky života generací budoucích</a:t>
            </a:r>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i="1" dirty="0" smtClean="0"/>
              <a:t>Ekologický pilíř </a:t>
            </a:r>
            <a:br>
              <a:rPr lang="cs-CZ" b="1" i="1" dirty="0" smtClean="0"/>
            </a:br>
            <a:endParaRPr lang="cs-CZ" dirty="0"/>
          </a:p>
        </p:txBody>
      </p:sp>
      <p:sp>
        <p:nvSpPr>
          <p:cNvPr id="3" name="Zástupný symbol pro obsah 2"/>
          <p:cNvSpPr>
            <a:spLocks noGrp="1"/>
          </p:cNvSpPr>
          <p:nvPr>
            <p:ph sz="quarter" idx="1"/>
          </p:nvPr>
        </p:nvSpPr>
        <p:spPr/>
        <p:txBody>
          <a:bodyPr>
            <a:normAutofit/>
          </a:bodyPr>
          <a:lstStyle/>
          <a:p>
            <a:pPr algn="just"/>
            <a:r>
              <a:rPr lang="cs-CZ" dirty="0" smtClean="0"/>
              <a:t>Pro trvalou fyzickou udržitelnost vývoje fyzického životního prostředí musí toky materiálu a energie splňovat tři podmínky:</a:t>
            </a:r>
          </a:p>
          <a:p>
            <a:pPr algn="just">
              <a:buNone/>
            </a:pPr>
            <a:r>
              <a:rPr lang="cs-CZ" dirty="0" smtClean="0"/>
              <a:t> </a:t>
            </a:r>
          </a:p>
          <a:p>
            <a:pPr lvl="1" algn="just"/>
            <a:r>
              <a:rPr lang="cs-CZ" dirty="0" smtClean="0"/>
              <a:t>intenzita využívání </a:t>
            </a:r>
            <a:r>
              <a:rPr lang="cs-CZ" b="1" dirty="0" smtClean="0"/>
              <a:t>obnovitelných zdrojů</a:t>
            </a:r>
            <a:r>
              <a:rPr lang="cs-CZ" dirty="0" smtClean="0"/>
              <a:t> nepřesahuje rychlost jejich regenerace, </a:t>
            </a:r>
          </a:p>
          <a:p>
            <a:pPr lvl="1" algn="just"/>
            <a:r>
              <a:rPr lang="cs-CZ" dirty="0" smtClean="0"/>
              <a:t>intenzita využívání </a:t>
            </a:r>
            <a:r>
              <a:rPr lang="cs-CZ" b="1" dirty="0" smtClean="0"/>
              <a:t>neobnovitelných zdrojů</a:t>
            </a:r>
            <a:r>
              <a:rPr lang="cs-CZ" dirty="0" smtClean="0"/>
              <a:t> nepřesahuje rychlost, s níž jsou vyvíjeny jejich trvale udržitelné obnovitelné náhrady, </a:t>
            </a:r>
          </a:p>
          <a:p>
            <a:pPr lvl="1" algn="just"/>
            <a:r>
              <a:rPr lang="cs-CZ" dirty="0" smtClean="0"/>
              <a:t>intenzita </a:t>
            </a:r>
            <a:r>
              <a:rPr lang="cs-CZ" b="1" dirty="0" smtClean="0"/>
              <a:t>znečišťování</a:t>
            </a:r>
            <a:r>
              <a:rPr lang="cs-CZ" dirty="0" smtClean="0"/>
              <a:t> nepřesahuje asimilační kapacitu životního prostředí.</a:t>
            </a:r>
          </a:p>
          <a:p>
            <a:pPr algn="just"/>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i="1" dirty="0" smtClean="0"/>
              <a:t>Sociální pilíř </a:t>
            </a:r>
            <a:endParaRPr lang="cs-CZ" dirty="0"/>
          </a:p>
        </p:txBody>
      </p:sp>
      <p:sp>
        <p:nvSpPr>
          <p:cNvPr id="3" name="Zástupný symbol pro obsah 2"/>
          <p:cNvSpPr>
            <a:spLocks noGrp="1"/>
          </p:cNvSpPr>
          <p:nvPr>
            <p:ph sz="quarter" idx="1"/>
          </p:nvPr>
        </p:nvSpPr>
        <p:spPr/>
        <p:txBody>
          <a:bodyPr/>
          <a:lstStyle/>
          <a:p>
            <a:pPr algn="just"/>
            <a:r>
              <a:rPr lang="cs-CZ" dirty="0" smtClean="0"/>
              <a:t>K trvalé sociální udržitelnosti musí být kombinace:</a:t>
            </a:r>
          </a:p>
          <a:p>
            <a:pPr lvl="1" algn="just"/>
            <a:r>
              <a:rPr lang="cs-CZ" dirty="0" smtClean="0"/>
              <a:t>populace</a:t>
            </a:r>
          </a:p>
          <a:p>
            <a:pPr lvl="1" algn="just"/>
            <a:r>
              <a:rPr lang="cs-CZ" dirty="0" smtClean="0"/>
              <a:t>kapitálu </a:t>
            </a:r>
          </a:p>
          <a:p>
            <a:pPr lvl="1" algn="just"/>
            <a:r>
              <a:rPr lang="cs-CZ" dirty="0" smtClean="0"/>
              <a:t>technologie </a:t>
            </a:r>
          </a:p>
          <a:p>
            <a:pPr lvl="1" algn="just">
              <a:buNone/>
            </a:pPr>
            <a:endParaRPr lang="cs-CZ" dirty="0" smtClean="0"/>
          </a:p>
          <a:p>
            <a:pPr lvl="1" algn="just">
              <a:buNone/>
            </a:pPr>
            <a:r>
              <a:rPr lang="cs-CZ" dirty="0" smtClean="0"/>
              <a:t>	tak, aby životní úroveň každého jednotlivce byla adekvátní a bezpečná. </a:t>
            </a:r>
          </a:p>
          <a:p>
            <a:pPr lvl="1" algn="just">
              <a:buNone/>
            </a:pPr>
            <a:endParaRPr lang="cs-CZ" dirty="0" smtClean="0"/>
          </a:p>
          <a:p>
            <a:pPr algn="just"/>
            <a:r>
              <a:rPr lang="cs-CZ" dirty="0" smtClean="0"/>
              <a:t>Sociální rozměr udržitelnosti lze vyjádřit jako sociální soudržnost </a:t>
            </a:r>
            <a:endParaRPr 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i="1" dirty="0" smtClean="0"/>
              <a:t>Ekonomický pilíř </a:t>
            </a:r>
            <a:endParaRPr lang="cs-CZ" dirty="0"/>
          </a:p>
        </p:txBody>
      </p:sp>
      <p:sp>
        <p:nvSpPr>
          <p:cNvPr id="3" name="Zástupný symbol pro obsah 2"/>
          <p:cNvSpPr>
            <a:spLocks noGrp="1"/>
          </p:cNvSpPr>
          <p:nvPr>
            <p:ph sz="quarter" idx="1"/>
          </p:nvPr>
        </p:nvSpPr>
        <p:spPr/>
        <p:txBody>
          <a:bodyPr>
            <a:normAutofit fontScale="92500" lnSpcReduction="10000"/>
          </a:bodyPr>
          <a:lstStyle/>
          <a:p>
            <a:pPr algn="just"/>
            <a:r>
              <a:rPr lang="cs-CZ" dirty="0" smtClean="0"/>
              <a:t>Podstata ekonomicky udržitelného rozvoje spočívá v tom, že </a:t>
            </a:r>
            <a:r>
              <a:rPr lang="cs-CZ" b="1" dirty="0" smtClean="0"/>
              <a:t>nespotřebováváme více, nežli jsme vyprodukovali</a:t>
            </a:r>
            <a:r>
              <a:rPr lang="cs-CZ" dirty="0" smtClean="0"/>
              <a:t>, že tedy zachováváme úhrn bohatství jako základní kapitál. </a:t>
            </a:r>
          </a:p>
          <a:p>
            <a:pPr algn="just">
              <a:buNone/>
            </a:pPr>
            <a:endParaRPr lang="cs-CZ" dirty="0" smtClean="0"/>
          </a:p>
          <a:p>
            <a:pPr algn="just"/>
            <a:r>
              <a:rPr lang="cs-CZ" dirty="0" smtClean="0"/>
              <a:t>Základní kapitál se sestává z:</a:t>
            </a:r>
          </a:p>
          <a:p>
            <a:pPr lvl="1" algn="just"/>
            <a:r>
              <a:rPr lang="cs-CZ" dirty="0" smtClean="0"/>
              <a:t>přírodního kapitálu (tj. úhrnu přírodních zdrojů)</a:t>
            </a:r>
          </a:p>
          <a:p>
            <a:pPr lvl="1" algn="just"/>
            <a:r>
              <a:rPr lang="cs-CZ" dirty="0" smtClean="0"/>
              <a:t>vyrobeného kapitálu (tj. výrobků vzniklých lidskou prací)</a:t>
            </a:r>
          </a:p>
          <a:p>
            <a:pPr lvl="1" algn="just"/>
            <a:r>
              <a:rPr lang="cs-CZ" dirty="0" smtClean="0"/>
              <a:t>„nepostižitelného“ (</a:t>
            </a:r>
            <a:r>
              <a:rPr lang="cs-CZ" dirty="0" err="1" smtClean="0"/>
              <a:t>intangible</a:t>
            </a:r>
            <a:r>
              <a:rPr lang="cs-CZ" dirty="0" smtClean="0"/>
              <a:t>) kapitálu představovaného lidmi, jejich vzděláním a institucemi. </a:t>
            </a:r>
          </a:p>
          <a:p>
            <a:pPr lvl="1" algn="just">
              <a:buNone/>
            </a:pPr>
            <a:endParaRPr lang="cs-CZ" dirty="0" smtClean="0"/>
          </a:p>
          <a:p>
            <a:pPr algn="just"/>
            <a:r>
              <a:rPr lang="cs-CZ" dirty="0" smtClean="0"/>
              <a:t>Pro zachování bohatství – tedy pro udržitelný ekonomický rozvoj – je důležité, </a:t>
            </a:r>
            <a:r>
              <a:rPr lang="cs-CZ" b="1" dirty="0" smtClean="0"/>
              <a:t>zda a do jaké míry lze nahradit přírodní kapitál kapitálem vyrobeným nebo „nepostižitelným“</a:t>
            </a:r>
            <a:r>
              <a:rPr lang="cs-CZ" dirty="0" smtClean="0"/>
              <a:t>. </a:t>
            </a:r>
            <a:endParaRPr lang="cs-CZ"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udržitelný rozvoj území</a:t>
            </a:r>
            <a:br>
              <a:rPr lang="cs-CZ" dirty="0" smtClean="0"/>
            </a:br>
            <a:endParaRPr lang="cs-CZ" dirty="0"/>
          </a:p>
        </p:txBody>
      </p:sp>
      <p:pic>
        <p:nvPicPr>
          <p:cNvPr id="4" name="Zástupný symbol pro obsah 3" descr="Udržitelný rozvoj_schéma pilířů.jpg"/>
          <p:cNvPicPr>
            <a:picLocks noGrp="1" noChangeAspect="1"/>
          </p:cNvPicPr>
          <p:nvPr>
            <p:ph sz="quarter" idx="1"/>
          </p:nvPr>
        </p:nvPicPr>
        <p:blipFill>
          <a:blip r:embed="rId2" cstate="print"/>
          <a:stretch>
            <a:fillRect/>
          </a:stretch>
        </p:blipFill>
        <p:spPr>
          <a:xfrm>
            <a:off x="683568" y="1700808"/>
            <a:ext cx="7467600" cy="3897487"/>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Cíle a úkoly územního plánování</a:t>
            </a:r>
            <a:endParaRPr lang="cs-CZ" dirty="0"/>
          </a:p>
        </p:txBody>
      </p:sp>
      <p:sp>
        <p:nvSpPr>
          <p:cNvPr id="3" name="Zástupný symbol pro obsah 2"/>
          <p:cNvSpPr>
            <a:spLocks noGrp="1"/>
          </p:cNvSpPr>
          <p:nvPr>
            <p:ph sz="quarter" idx="1"/>
          </p:nvPr>
        </p:nvSpPr>
        <p:spPr/>
        <p:txBody>
          <a:bodyPr>
            <a:normAutofit fontScale="92500" lnSpcReduction="20000"/>
          </a:bodyPr>
          <a:lstStyle/>
          <a:p>
            <a:r>
              <a:rPr lang="cs-CZ" dirty="0" smtClean="0"/>
              <a:t>Cíle:</a:t>
            </a:r>
          </a:p>
          <a:p>
            <a:pPr lvl="1"/>
            <a:r>
              <a:rPr lang="cs-CZ" dirty="0" smtClean="0"/>
              <a:t>Kladen důraz na </a:t>
            </a:r>
            <a:r>
              <a:rPr lang="cs-CZ" b="1" dirty="0" smtClean="0"/>
              <a:t>koordinované vytváření předpokladů pro výstavbu a udržitelný rozvoj území</a:t>
            </a:r>
            <a:r>
              <a:rPr lang="cs-CZ" dirty="0" smtClean="0"/>
              <a:t>.</a:t>
            </a:r>
          </a:p>
          <a:p>
            <a:pPr lvl="1"/>
            <a:r>
              <a:rPr lang="cs-CZ" dirty="0" smtClean="0"/>
              <a:t>Zájem na souladu veřejných a soukromých zájmů na rozvoji území.</a:t>
            </a:r>
          </a:p>
          <a:p>
            <a:pPr lvl="1"/>
            <a:r>
              <a:rPr lang="cs-CZ" dirty="0" smtClean="0"/>
              <a:t>Ochrana příslušných hodnot a zájmů.</a:t>
            </a:r>
          </a:p>
          <a:p>
            <a:r>
              <a:rPr lang="cs-CZ" dirty="0" smtClean="0"/>
              <a:t>Úkoly: </a:t>
            </a:r>
          </a:p>
          <a:p>
            <a:pPr lvl="1"/>
            <a:r>
              <a:rPr lang="cs-CZ" dirty="0" smtClean="0"/>
              <a:t>Zjišťování a posuzování stavu území, jeho přírodní, kulturní a civilizační hodnoty</a:t>
            </a:r>
          </a:p>
          <a:p>
            <a:pPr lvl="1"/>
            <a:r>
              <a:rPr lang="cs-CZ" dirty="0" smtClean="0"/>
              <a:t>Stanovování koncepcí rozvoje území</a:t>
            </a:r>
          </a:p>
          <a:p>
            <a:pPr lvl="1"/>
            <a:r>
              <a:rPr lang="cs-CZ" dirty="0" smtClean="0"/>
              <a:t>Posuzování a prověřování potřeb změn v území</a:t>
            </a:r>
          </a:p>
          <a:p>
            <a:pPr lvl="1"/>
            <a:r>
              <a:rPr lang="cs-CZ" dirty="0" smtClean="0"/>
              <a:t>Stanovování urbanistických, architektonických a estetických požadavků na využití a prostorové uspořádání území</a:t>
            </a:r>
          </a:p>
          <a:p>
            <a:pPr lvl="1"/>
            <a:r>
              <a:rPr lang="cs-CZ" dirty="0" smtClean="0"/>
              <a:t>Posouzení vlivů nástrojů územního plánování na udržitelný rozvoj území</a:t>
            </a:r>
          </a:p>
          <a:p>
            <a:pPr lvl="1"/>
            <a:r>
              <a:rPr lang="cs-CZ" dirty="0" smtClean="0"/>
              <a:t>vytvářet podmínky pro ochranu území, aj… </a:t>
            </a:r>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Orgány územního plánování</a:t>
            </a:r>
            <a:endParaRPr lang="cs-CZ" dirty="0"/>
          </a:p>
        </p:txBody>
      </p:sp>
      <p:sp>
        <p:nvSpPr>
          <p:cNvPr id="3" name="Zástupný symbol pro obsah 2"/>
          <p:cNvSpPr>
            <a:spLocks noGrp="1"/>
          </p:cNvSpPr>
          <p:nvPr>
            <p:ph sz="quarter" idx="1"/>
          </p:nvPr>
        </p:nvSpPr>
        <p:spPr/>
        <p:txBody>
          <a:bodyPr>
            <a:normAutofit fontScale="70000" lnSpcReduction="20000"/>
          </a:bodyPr>
          <a:lstStyle/>
          <a:p>
            <a:pPr algn="just"/>
            <a:r>
              <a:rPr lang="cs-CZ" dirty="0" smtClean="0"/>
              <a:t>§ 5 – 17 </a:t>
            </a:r>
            <a:r>
              <a:rPr lang="cs-CZ" dirty="0" err="1" smtClean="0"/>
              <a:t>StZ</a:t>
            </a:r>
            <a:endParaRPr lang="cs-CZ" dirty="0" smtClean="0"/>
          </a:p>
          <a:p>
            <a:pPr algn="just"/>
            <a:r>
              <a:rPr lang="cs-CZ" dirty="0" smtClean="0"/>
              <a:t>Orgány obce</a:t>
            </a:r>
          </a:p>
          <a:p>
            <a:pPr algn="just"/>
            <a:r>
              <a:rPr lang="cs-CZ" dirty="0" smtClean="0"/>
              <a:t>Orgány kraje</a:t>
            </a:r>
          </a:p>
          <a:p>
            <a:pPr algn="just"/>
            <a:r>
              <a:rPr lang="cs-CZ" dirty="0" smtClean="0"/>
              <a:t>Ministerstvo pro místní rozvoj</a:t>
            </a:r>
          </a:p>
          <a:p>
            <a:pPr algn="just"/>
            <a:r>
              <a:rPr lang="cs-CZ" dirty="0" smtClean="0"/>
              <a:t>Ministerstvo obrany</a:t>
            </a:r>
          </a:p>
          <a:p>
            <a:pPr algn="just"/>
            <a:endParaRPr lang="cs-CZ" dirty="0" smtClean="0"/>
          </a:p>
          <a:p>
            <a:pPr algn="just"/>
            <a:r>
              <a:rPr lang="cs-CZ" dirty="0" smtClean="0"/>
              <a:t>Každému orgánu přísluší různé úkoly, přičemž těžiště úkolů leží na úrovní obcí a krajů.</a:t>
            </a:r>
          </a:p>
          <a:p>
            <a:pPr algn="just"/>
            <a:r>
              <a:rPr lang="cs-CZ" dirty="0" smtClean="0"/>
              <a:t>Nutné rozlišovat, o jaký typ obce se jedná (§ 61 zákona č. 128/2000 Sb., o obcích) -&gt; většinou obec s rozšířenou působností.</a:t>
            </a:r>
          </a:p>
          <a:p>
            <a:pPr algn="just"/>
            <a:r>
              <a:rPr lang="cs-CZ" dirty="0" smtClean="0"/>
              <a:t>Orgány kraje mohou zasahovat do činnosti orgánů obce jen v zákonem stanovených případech. Obdobně toto platí i pro Ministerstva.</a:t>
            </a:r>
          </a:p>
          <a:p>
            <a:pPr algn="just"/>
            <a:r>
              <a:rPr lang="cs-CZ" dirty="0" smtClean="0"/>
              <a:t>Převážně se realizuje výkon státní správy, ale některé úkony mají i samosprávný charakter -&gt; když rozhoduje zastupitelstvo obce či kraje (např. námitky rady obce k zásadám územního rozvoje či připomínky k </a:t>
            </a:r>
            <a:r>
              <a:rPr lang="cs-CZ" dirty="0" err="1" smtClean="0"/>
              <a:t>úz</a:t>
            </a:r>
            <a:r>
              <a:rPr lang="cs-CZ" dirty="0" smtClean="0"/>
              <a:t>. Plánu sousední obce, stanovisko rady kraje k politice územního rozvoje) </a:t>
            </a:r>
            <a:endParaRPr 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Orgány obce</a:t>
            </a:r>
            <a:endParaRPr lang="cs-CZ" dirty="0"/>
          </a:p>
        </p:txBody>
      </p:sp>
      <p:sp>
        <p:nvSpPr>
          <p:cNvPr id="3" name="Zástupný symbol pro obsah 2"/>
          <p:cNvSpPr>
            <a:spLocks noGrp="1"/>
          </p:cNvSpPr>
          <p:nvPr>
            <p:ph sz="quarter" idx="1"/>
          </p:nvPr>
        </p:nvSpPr>
        <p:spPr/>
        <p:txBody>
          <a:bodyPr/>
          <a:lstStyle/>
          <a:p>
            <a:r>
              <a:rPr lang="cs-CZ" dirty="0" smtClean="0"/>
              <a:t>Obecní úřad obce s rozšířenou působností</a:t>
            </a:r>
          </a:p>
          <a:p>
            <a:pPr lvl="1"/>
            <a:r>
              <a:rPr lang="cs-CZ" dirty="0" smtClean="0"/>
              <a:t>Zabezpečení pořizovatelské činnosti územních plánů a regulačních plánů.</a:t>
            </a:r>
          </a:p>
          <a:p>
            <a:r>
              <a:rPr lang="cs-CZ" dirty="0" smtClean="0"/>
              <a:t>Zastupitelstvo obce</a:t>
            </a:r>
          </a:p>
          <a:p>
            <a:pPr lvl="1"/>
            <a:r>
              <a:rPr lang="cs-CZ" dirty="0" smtClean="0"/>
              <a:t>Rozhoduje o pořízení územního plánu a regulačního plánu, jeho zadávání a vydávání.</a:t>
            </a:r>
          </a:p>
          <a:p>
            <a:r>
              <a:rPr lang="cs-CZ" dirty="0" smtClean="0"/>
              <a:t>Rada obce</a:t>
            </a:r>
          </a:p>
          <a:p>
            <a:pPr lvl="1"/>
            <a:r>
              <a:rPr lang="cs-CZ" dirty="0" smtClean="0"/>
              <a:t>Vymezení zastavěného území</a:t>
            </a:r>
          </a:p>
          <a:p>
            <a:pPr lvl="1"/>
            <a:r>
              <a:rPr lang="cs-CZ" dirty="0" smtClean="0"/>
              <a:t>Námitky k zásadám územního rozvoje</a:t>
            </a:r>
          </a:p>
          <a:p>
            <a:pPr lvl="1"/>
            <a:r>
              <a:rPr lang="cs-CZ" dirty="0" smtClean="0"/>
              <a:t>Připomínky k územnímu plánu sousedící obce</a:t>
            </a:r>
          </a:p>
          <a:p>
            <a:endParaRPr lang="cs-CZ"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Orgány kraje</a:t>
            </a:r>
            <a:endParaRPr lang="cs-CZ" dirty="0"/>
          </a:p>
        </p:txBody>
      </p:sp>
      <p:sp>
        <p:nvSpPr>
          <p:cNvPr id="3" name="Zástupný symbol pro obsah 2"/>
          <p:cNvSpPr>
            <a:spLocks noGrp="1"/>
          </p:cNvSpPr>
          <p:nvPr>
            <p:ph sz="quarter" idx="1"/>
          </p:nvPr>
        </p:nvSpPr>
        <p:spPr/>
        <p:txBody>
          <a:bodyPr/>
          <a:lstStyle/>
          <a:p>
            <a:r>
              <a:rPr lang="cs-CZ" dirty="0" smtClean="0"/>
              <a:t>Krajský úřad</a:t>
            </a:r>
          </a:p>
          <a:p>
            <a:pPr lvl="1"/>
            <a:r>
              <a:rPr lang="cs-CZ" dirty="0" smtClean="0"/>
              <a:t>Pořizování zásad územního rozvoje, regulačních plánů pro plochy a koridory </a:t>
            </a:r>
            <a:r>
              <a:rPr lang="cs-CZ" dirty="0" err="1" smtClean="0"/>
              <a:t>nadmístního</a:t>
            </a:r>
            <a:r>
              <a:rPr lang="cs-CZ" dirty="0" smtClean="0"/>
              <a:t> významu, aj.</a:t>
            </a:r>
          </a:p>
          <a:p>
            <a:r>
              <a:rPr lang="cs-CZ" dirty="0" smtClean="0"/>
              <a:t>Zastupitelstvo kraje</a:t>
            </a:r>
          </a:p>
          <a:p>
            <a:pPr lvl="1"/>
            <a:r>
              <a:rPr lang="cs-CZ" dirty="0" smtClean="0"/>
              <a:t>Schvalování zadání pokynu ke zpracování návrhu zásad územního rozvoje a jejich vydání.</a:t>
            </a:r>
          </a:p>
          <a:p>
            <a:r>
              <a:rPr lang="cs-CZ" dirty="0" smtClean="0"/>
              <a:t>Rada kraje</a:t>
            </a:r>
          </a:p>
          <a:p>
            <a:pPr lvl="1"/>
            <a:r>
              <a:rPr lang="cs-CZ" dirty="0" smtClean="0"/>
              <a:t>Stanoviska k návrhu politiky územního rozvoje</a:t>
            </a:r>
          </a:p>
          <a:p>
            <a:pPr lvl="1"/>
            <a:r>
              <a:rPr lang="cs-CZ" dirty="0" smtClean="0"/>
              <a:t>Vydávání územního opatření o asanaci a o stavební uzávěře</a:t>
            </a:r>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Ministerstvo</a:t>
            </a:r>
            <a:endParaRPr lang="cs-CZ" dirty="0"/>
          </a:p>
        </p:txBody>
      </p:sp>
      <p:sp>
        <p:nvSpPr>
          <p:cNvPr id="3" name="Zástupný symbol pro obsah 2"/>
          <p:cNvSpPr>
            <a:spLocks noGrp="1"/>
          </p:cNvSpPr>
          <p:nvPr>
            <p:ph sz="quarter" idx="1"/>
          </p:nvPr>
        </p:nvSpPr>
        <p:spPr/>
        <p:txBody>
          <a:bodyPr/>
          <a:lstStyle/>
          <a:p>
            <a:r>
              <a:rPr lang="cs-CZ" dirty="0" smtClean="0"/>
              <a:t>MMR</a:t>
            </a:r>
          </a:p>
          <a:p>
            <a:pPr lvl="1"/>
            <a:r>
              <a:rPr lang="cs-CZ" dirty="0" smtClean="0"/>
              <a:t>Dozor ve věcech územního plánování</a:t>
            </a:r>
          </a:p>
          <a:p>
            <a:pPr lvl="1"/>
            <a:r>
              <a:rPr lang="cs-CZ" dirty="0" smtClean="0"/>
              <a:t>Pořizuje politiku územního rozvoje</a:t>
            </a:r>
          </a:p>
          <a:p>
            <a:pPr lvl="1"/>
            <a:r>
              <a:rPr lang="cs-CZ" dirty="0" smtClean="0"/>
              <a:t>Metodická podpora</a:t>
            </a:r>
          </a:p>
          <a:p>
            <a:r>
              <a:rPr lang="cs-CZ" dirty="0" smtClean="0"/>
              <a:t>MO</a:t>
            </a:r>
          </a:p>
          <a:p>
            <a:pPr lvl="1"/>
            <a:r>
              <a:rPr lang="cs-CZ" dirty="0" smtClean="0"/>
              <a:t>Plní úkoly územního plánování pro území vojenských újezdů</a:t>
            </a:r>
          </a:p>
          <a:p>
            <a:pPr lvl="1"/>
            <a:r>
              <a:rPr lang="cs-CZ" dirty="0" smtClean="0"/>
              <a:t>Podílejí se i újezdní úřady.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rrowheads="1"/>
          </p:cNvSpPr>
          <p:nvPr>
            <p:ph type="title"/>
          </p:nvPr>
        </p:nvSpPr>
        <p:spPr/>
        <p:txBody>
          <a:bodyPr/>
          <a:lstStyle/>
          <a:p>
            <a:pPr eaLnBrk="1" hangingPunct="1">
              <a:defRPr/>
            </a:pPr>
            <a:r>
              <a:rPr lang="cs-CZ" smtClean="0"/>
              <a:t>Historie stavebního práva</a:t>
            </a:r>
          </a:p>
        </p:txBody>
      </p:sp>
      <p:sp>
        <p:nvSpPr>
          <p:cNvPr id="305155" name="Rectangle 3"/>
          <p:cNvSpPr>
            <a:spLocks noGrp="1" noChangeArrowheads="1"/>
          </p:cNvSpPr>
          <p:nvPr>
            <p:ph type="body" idx="1"/>
          </p:nvPr>
        </p:nvSpPr>
        <p:spPr/>
        <p:txBody>
          <a:bodyPr/>
          <a:lstStyle/>
          <a:p>
            <a:pPr algn="just" eaLnBrk="1" hangingPunct="1">
              <a:buFont typeface="Wingdings" pitchFamily="2" charset="2"/>
              <a:buNone/>
              <a:defRPr/>
            </a:pPr>
            <a:r>
              <a:rPr lang="cs-CZ" dirty="0" smtClean="0"/>
              <a:t>   5 základních etap vývoje veřejného stavebního práva:</a:t>
            </a:r>
          </a:p>
          <a:p>
            <a:pPr algn="just" eaLnBrk="1" hangingPunct="1">
              <a:buFontTx/>
              <a:buChar char="-"/>
              <a:defRPr/>
            </a:pPr>
            <a:r>
              <a:rPr lang="cs-CZ" dirty="0" smtClean="0"/>
              <a:t>1886 do konce čtyřicátých let 20. století </a:t>
            </a:r>
          </a:p>
          <a:p>
            <a:pPr algn="just" eaLnBrk="1" hangingPunct="1">
              <a:buFontTx/>
              <a:buChar char="-"/>
              <a:defRPr/>
            </a:pPr>
            <a:r>
              <a:rPr lang="cs-CZ" dirty="0" smtClean="0"/>
              <a:t>1949 do roku 1958 </a:t>
            </a:r>
          </a:p>
          <a:p>
            <a:pPr algn="just" eaLnBrk="1" hangingPunct="1">
              <a:buFontTx/>
              <a:buChar char="-"/>
              <a:defRPr/>
            </a:pPr>
            <a:r>
              <a:rPr lang="cs-CZ" dirty="0" smtClean="0"/>
              <a:t>1958 do roku 1976 </a:t>
            </a:r>
          </a:p>
          <a:p>
            <a:pPr algn="just" eaLnBrk="1" hangingPunct="1">
              <a:buFontTx/>
              <a:buChar char="-"/>
              <a:defRPr/>
            </a:pPr>
            <a:r>
              <a:rPr lang="cs-CZ" dirty="0" smtClean="0"/>
              <a:t>1976 do roku 2007</a:t>
            </a:r>
          </a:p>
          <a:p>
            <a:pPr algn="just" eaLnBrk="1" hangingPunct="1">
              <a:buFontTx/>
              <a:buChar char="-"/>
              <a:defRPr/>
            </a:pPr>
            <a:r>
              <a:rPr lang="cs-CZ" dirty="0" smtClean="0"/>
              <a:t>2007 do dnes. </a:t>
            </a:r>
          </a:p>
          <a:p>
            <a:pPr algn="just" eaLnBrk="1" hangingPunct="1">
              <a:buNone/>
              <a:defRPr/>
            </a:pPr>
            <a:r>
              <a:rPr lang="cs-CZ" dirty="0" smtClean="0"/>
              <a:t>(významná novela s účinností od 1. 1. 2013!)</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Nástroje územního plánování</a:t>
            </a:r>
            <a:endParaRPr lang="cs-CZ" dirty="0"/>
          </a:p>
        </p:txBody>
      </p:sp>
      <p:sp>
        <p:nvSpPr>
          <p:cNvPr id="3" name="Zástupný symbol pro obsah 2"/>
          <p:cNvSpPr>
            <a:spLocks noGrp="1"/>
          </p:cNvSpPr>
          <p:nvPr>
            <p:ph sz="quarter" idx="1"/>
          </p:nvPr>
        </p:nvSpPr>
        <p:spPr/>
        <p:txBody>
          <a:bodyPr>
            <a:normAutofit lnSpcReduction="10000"/>
          </a:bodyPr>
          <a:lstStyle/>
          <a:p>
            <a:r>
              <a:rPr lang="cs-CZ" dirty="0" smtClean="0"/>
              <a:t>Územně plánovací podklady</a:t>
            </a:r>
          </a:p>
          <a:p>
            <a:pPr lvl="1"/>
            <a:r>
              <a:rPr lang="cs-CZ" dirty="0" smtClean="0"/>
              <a:t>Územně analytické podklady</a:t>
            </a:r>
          </a:p>
          <a:p>
            <a:pPr lvl="1"/>
            <a:r>
              <a:rPr lang="cs-CZ" dirty="0" smtClean="0"/>
              <a:t>Územní studie</a:t>
            </a:r>
          </a:p>
          <a:p>
            <a:r>
              <a:rPr lang="cs-CZ" dirty="0" smtClean="0"/>
              <a:t>Politika územního rozvoje</a:t>
            </a:r>
          </a:p>
          <a:p>
            <a:r>
              <a:rPr lang="cs-CZ" dirty="0" smtClean="0"/>
              <a:t>Územně plánovací dokumentace</a:t>
            </a:r>
          </a:p>
          <a:p>
            <a:pPr lvl="1"/>
            <a:r>
              <a:rPr lang="cs-CZ" dirty="0" smtClean="0"/>
              <a:t>Zásady územního rozvoje</a:t>
            </a:r>
          </a:p>
          <a:p>
            <a:pPr lvl="1"/>
            <a:r>
              <a:rPr lang="cs-CZ" dirty="0" smtClean="0"/>
              <a:t>Územní plán</a:t>
            </a:r>
          </a:p>
          <a:p>
            <a:pPr lvl="1"/>
            <a:r>
              <a:rPr lang="cs-CZ" dirty="0" smtClean="0"/>
              <a:t>Regulační plán</a:t>
            </a:r>
          </a:p>
          <a:p>
            <a:r>
              <a:rPr lang="cs-CZ" dirty="0" smtClean="0"/>
              <a:t>Vymezení zastavěného území</a:t>
            </a:r>
          </a:p>
          <a:p>
            <a:r>
              <a:rPr lang="cs-CZ" dirty="0" smtClean="0"/>
              <a:t>Územní opatření</a:t>
            </a:r>
          </a:p>
          <a:p>
            <a:pPr lvl="1"/>
            <a:r>
              <a:rPr lang="cs-CZ" dirty="0" smtClean="0"/>
              <a:t>O stavební uzávěře</a:t>
            </a:r>
          </a:p>
          <a:p>
            <a:pPr lvl="1"/>
            <a:r>
              <a:rPr lang="cs-CZ" dirty="0" smtClean="0"/>
              <a:t>O asanaci území</a:t>
            </a:r>
            <a:endParaRPr lang="cs-C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Nástroje územního plánování</a:t>
            </a:r>
            <a:endParaRPr lang="cs-CZ" dirty="0"/>
          </a:p>
        </p:txBody>
      </p:sp>
      <p:sp>
        <p:nvSpPr>
          <p:cNvPr id="3" name="Zástupný symbol pro obsah 2"/>
          <p:cNvSpPr>
            <a:spLocks noGrp="1"/>
          </p:cNvSpPr>
          <p:nvPr>
            <p:ph sz="quarter" idx="1"/>
          </p:nvPr>
        </p:nvSpPr>
        <p:spPr/>
        <p:txBody>
          <a:bodyPr>
            <a:normAutofit/>
          </a:bodyPr>
          <a:lstStyle/>
          <a:p>
            <a:pPr algn="just"/>
            <a:r>
              <a:rPr lang="cs-CZ" dirty="0" smtClean="0"/>
              <a:t>principu závaznosti vyšších forem nástrojů územního plánování vůči formám nižším</a:t>
            </a:r>
          </a:p>
          <a:p>
            <a:pPr algn="just">
              <a:buNone/>
            </a:pPr>
            <a:r>
              <a:rPr lang="cs-CZ" dirty="0" smtClean="0"/>
              <a:t>	</a:t>
            </a:r>
            <a:r>
              <a:rPr lang="cs-CZ" sz="2000" dirty="0" smtClean="0"/>
              <a:t>(rozsudek Nejvyššího správního soudu ze dne 23. 9. 2009, čj.1 </a:t>
            </a:r>
            <a:r>
              <a:rPr lang="cs-CZ" sz="2000" dirty="0" err="1" smtClean="0"/>
              <a:t>Ao</a:t>
            </a:r>
            <a:r>
              <a:rPr lang="cs-CZ" sz="2000" dirty="0" smtClean="0"/>
              <a:t> 1/2009-185, č. 1971/2010 Sb. NSS)</a:t>
            </a:r>
          </a:p>
          <a:p>
            <a:pPr algn="just">
              <a:buNone/>
            </a:pPr>
            <a:endParaRPr lang="cs-CZ" sz="2000" dirty="0" smtClean="0"/>
          </a:p>
          <a:p>
            <a:pPr algn="just"/>
            <a:r>
              <a:rPr lang="cs-CZ" sz="2000" dirty="0" smtClean="0"/>
              <a:t>Při aplikaci § 43 odst. 1 věty druhé stavebního zákona z roku 2006, který umožňuje obcím řešit se souhlasem krajského úřadu v územním plánu záležitosti </a:t>
            </a:r>
            <a:r>
              <a:rPr lang="cs-CZ" sz="2000" dirty="0" err="1" smtClean="0"/>
              <a:t>nadmístního</a:t>
            </a:r>
            <a:r>
              <a:rPr lang="cs-CZ" sz="2000" dirty="0" smtClean="0"/>
              <a:t> významu neupravené v zásadách územního rozvoje, není důvodu činit rozdílu mezi záležitostmi </a:t>
            </a:r>
            <a:r>
              <a:rPr lang="cs-CZ" sz="2000" dirty="0" err="1" smtClean="0"/>
              <a:t>nadmístního</a:t>
            </a:r>
            <a:r>
              <a:rPr lang="cs-CZ" sz="2000" dirty="0" smtClean="0"/>
              <a:t> významu, jež nemají zároveň republikový význam, a záležitostmi republikového významu vymezenými v politice územního rozvoje.</a:t>
            </a:r>
          </a:p>
          <a:p>
            <a:pPr algn="just">
              <a:buNone/>
            </a:pPr>
            <a:r>
              <a:rPr lang="cs-CZ" sz="2000" dirty="0" smtClean="0"/>
              <a:t>	(Rozsudek Nejvyššího správního soudu ze dne 31. 8. 2016, </a:t>
            </a:r>
            <a:r>
              <a:rPr lang="cs-CZ" sz="2000" dirty="0" err="1" smtClean="0"/>
              <a:t>čj</a:t>
            </a:r>
            <a:r>
              <a:rPr lang="cs-CZ" sz="2000" dirty="0" smtClean="0"/>
              <a:t>. 4 As 88/2016-35)</a:t>
            </a:r>
            <a:endParaRPr lang="cs-CZ" sz="2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smtClean="0"/>
              <a:t>Politika územního rozvoje</a:t>
            </a:r>
            <a:endParaRPr lang="cs-CZ" dirty="0"/>
          </a:p>
        </p:txBody>
      </p:sp>
      <p:sp>
        <p:nvSpPr>
          <p:cNvPr id="3" name="Zástupný symbol pro obsah 2"/>
          <p:cNvSpPr>
            <a:spLocks noGrp="1"/>
          </p:cNvSpPr>
          <p:nvPr>
            <p:ph sz="quarter" idx="1"/>
          </p:nvPr>
        </p:nvSpPr>
        <p:spPr/>
        <p:txBody>
          <a:bodyPr/>
          <a:lstStyle/>
          <a:p>
            <a:endParaRPr lang="cs-CZ"/>
          </a:p>
        </p:txBody>
      </p:sp>
      <p:pic>
        <p:nvPicPr>
          <p:cNvPr id="1026" name="Picture 2" descr="\\nss2\desktop\matous\Politika územního rozvoje.jpg"/>
          <p:cNvPicPr>
            <a:picLocks noChangeAspect="1" noChangeArrowheads="1"/>
          </p:cNvPicPr>
          <p:nvPr/>
        </p:nvPicPr>
        <p:blipFill>
          <a:blip r:embed="rId2" cstate="print"/>
          <a:srcRect/>
          <a:stretch>
            <a:fillRect/>
          </a:stretch>
        </p:blipFill>
        <p:spPr bwMode="auto">
          <a:xfrm>
            <a:off x="179512" y="1107648"/>
            <a:ext cx="7948488" cy="5619829"/>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Politika územního rozvoje</a:t>
            </a:r>
            <a:endParaRPr lang="cs-CZ" dirty="0"/>
          </a:p>
        </p:txBody>
      </p:sp>
      <p:sp>
        <p:nvSpPr>
          <p:cNvPr id="3" name="Zástupný symbol pro obsah 2"/>
          <p:cNvSpPr>
            <a:spLocks noGrp="1"/>
          </p:cNvSpPr>
          <p:nvPr>
            <p:ph sz="quarter" idx="1"/>
          </p:nvPr>
        </p:nvSpPr>
        <p:spPr/>
        <p:txBody>
          <a:bodyPr>
            <a:normAutofit fontScale="70000" lnSpcReduction="20000"/>
          </a:bodyPr>
          <a:lstStyle/>
          <a:p>
            <a:r>
              <a:rPr lang="cs-CZ" dirty="0" smtClean="0"/>
              <a:t>Dopad na celé území ČR</a:t>
            </a:r>
          </a:p>
          <a:p>
            <a:r>
              <a:rPr lang="cs-CZ" dirty="0" smtClean="0"/>
              <a:t>Pořizovatelem je MMR</a:t>
            </a:r>
          </a:p>
          <a:p>
            <a:r>
              <a:rPr lang="cs-CZ" dirty="0" smtClean="0"/>
              <a:t>Schvaluje vláda</a:t>
            </a:r>
          </a:p>
          <a:p>
            <a:r>
              <a:rPr lang="cs-CZ" dirty="0" smtClean="0"/>
              <a:t>Publikuje se ve sbírce zákonů</a:t>
            </a:r>
          </a:p>
          <a:p>
            <a:r>
              <a:rPr lang="cs-CZ" dirty="0" smtClean="0"/>
              <a:t>Není opatřením obecné povahy! </a:t>
            </a:r>
          </a:p>
          <a:p>
            <a:pPr algn="just">
              <a:buNone/>
            </a:pPr>
            <a:r>
              <a:rPr lang="cs-CZ" dirty="0" smtClean="0"/>
              <a:t>	-&gt; „</a:t>
            </a:r>
            <a:r>
              <a:rPr lang="cs-CZ" i="1" dirty="0" smtClean="0"/>
              <a:t>politika územního rozvoje (§ 31 a </a:t>
            </a:r>
            <a:r>
              <a:rPr lang="cs-CZ" i="1" dirty="0" err="1" smtClean="0"/>
              <a:t>násl</a:t>
            </a:r>
            <a:r>
              <a:rPr lang="cs-CZ" i="1" dirty="0" smtClean="0"/>
              <a:t>. stavebního zákona) </a:t>
            </a:r>
            <a:r>
              <a:rPr lang="cs-CZ" b="1" i="1" dirty="0" smtClean="0"/>
              <a:t>určuje strategii a základní podmínky pro naplňování úkolů územního plánování v jeho dalších fázích</a:t>
            </a:r>
            <a:r>
              <a:rPr lang="cs-CZ" i="1" dirty="0" smtClean="0"/>
              <a:t>. Nejde tedy o konkrétní regulaci určitého území s obecně vymezeným okruhem adresátů, ale o </a:t>
            </a:r>
            <a:r>
              <a:rPr lang="cs-CZ" b="1" i="1" dirty="0" smtClean="0"/>
              <a:t>koncepční nástroj územního plánování</a:t>
            </a:r>
            <a:r>
              <a:rPr lang="cs-CZ" i="1" dirty="0" smtClean="0"/>
              <a:t>, který stanoví priority územního rozvoje v celorepublikových i mezinárodních souvislostech a který je určen orgánům veřejné správy, nikoli těm, vůči kterým je veřejná správa vykonávána, tj. adresátům jejího </a:t>
            </a:r>
            <a:r>
              <a:rPr lang="cs-CZ" i="1" dirty="0" err="1" smtClean="0"/>
              <a:t>veřejnosprávního</a:t>
            </a:r>
            <a:r>
              <a:rPr lang="cs-CZ" i="1" dirty="0" smtClean="0"/>
              <a:t> působení. Není proto opatřením obecné povahy, proti němuž je určena soudní ochrana dle § 101a s. </a:t>
            </a:r>
            <a:r>
              <a:rPr lang="cs-CZ" i="1" dirty="0" err="1" smtClean="0"/>
              <a:t>ř</a:t>
            </a:r>
            <a:r>
              <a:rPr lang="cs-CZ" i="1" dirty="0" smtClean="0"/>
              <a:t>. s., neboť z formálního a zejména z materiálního hlediska nenaplňuje jeho znaky.“</a:t>
            </a:r>
            <a:endParaRPr lang="cs-CZ" dirty="0" smtClean="0"/>
          </a:p>
          <a:p>
            <a:pPr>
              <a:buNone/>
            </a:pPr>
            <a:r>
              <a:rPr lang="cs-CZ" dirty="0" smtClean="0"/>
              <a:t>	(usnesení NSS ze dne 18. 11. 2009, č. </a:t>
            </a:r>
            <a:r>
              <a:rPr lang="cs-CZ" dirty="0" err="1" smtClean="0"/>
              <a:t>j</a:t>
            </a:r>
            <a:r>
              <a:rPr lang="cs-CZ" dirty="0" smtClean="0"/>
              <a:t>. 9 </a:t>
            </a:r>
            <a:r>
              <a:rPr lang="cs-CZ" dirty="0" err="1" smtClean="0"/>
              <a:t>Ao</a:t>
            </a:r>
            <a:r>
              <a:rPr lang="cs-CZ" dirty="0" smtClean="0"/>
              <a:t> 3/2009 - 59, následně i usnesení pléna Ústavního soudu </a:t>
            </a:r>
            <a:r>
              <a:rPr lang="pl-PL" dirty="0" smtClean="0"/>
              <a:t>ze dne 2. 11. 2010, sp. zn. Pl. ÚS 5/10)</a:t>
            </a:r>
            <a:endParaRPr lang="cs-CZ"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490066"/>
          </a:xfrm>
        </p:spPr>
        <p:txBody>
          <a:bodyPr>
            <a:normAutofit fontScale="90000"/>
          </a:bodyPr>
          <a:lstStyle/>
          <a:p>
            <a:r>
              <a:rPr lang="cs-CZ" dirty="0" smtClean="0"/>
              <a:t>Zásady územního rozvoje</a:t>
            </a:r>
            <a:endParaRPr lang="cs-CZ"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07503" y="764704"/>
            <a:ext cx="7992889" cy="589985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Zásady územního rozvoje</a:t>
            </a:r>
            <a:endParaRPr lang="cs-CZ" dirty="0"/>
          </a:p>
        </p:txBody>
      </p:sp>
      <p:sp>
        <p:nvSpPr>
          <p:cNvPr id="3" name="Zástupný symbol pro obsah 2"/>
          <p:cNvSpPr>
            <a:spLocks noGrp="1"/>
          </p:cNvSpPr>
          <p:nvPr>
            <p:ph sz="quarter" idx="1"/>
          </p:nvPr>
        </p:nvSpPr>
        <p:spPr/>
        <p:txBody>
          <a:bodyPr/>
          <a:lstStyle/>
          <a:p>
            <a:r>
              <a:rPr lang="cs-CZ" dirty="0" smtClean="0"/>
              <a:t>Dopad na území kraje</a:t>
            </a:r>
          </a:p>
          <a:p>
            <a:r>
              <a:rPr lang="cs-CZ" dirty="0" smtClean="0"/>
              <a:t>Pořizuje krajský úřad</a:t>
            </a:r>
          </a:p>
          <a:p>
            <a:r>
              <a:rPr lang="cs-CZ" dirty="0" smtClean="0"/>
              <a:t>Schvaluje a vydává zastupitelstvo kraje</a:t>
            </a:r>
          </a:p>
          <a:p>
            <a:r>
              <a:rPr lang="cs-CZ" dirty="0" smtClean="0"/>
              <a:t>Musí být konkrétnější než politika územního rozvoje, ale zase obecnější než územní plán</a:t>
            </a:r>
          </a:p>
          <a:p>
            <a:r>
              <a:rPr lang="cs-CZ" dirty="0" smtClean="0"/>
              <a:t>Forma OOP -&gt; obligatorní veřejné projednání</a:t>
            </a:r>
            <a:endParaRPr lang="cs-CZ"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06090"/>
          </a:xfrm>
        </p:spPr>
        <p:txBody>
          <a:bodyPr/>
          <a:lstStyle/>
          <a:p>
            <a:r>
              <a:rPr lang="cs-CZ" dirty="0" smtClean="0"/>
              <a:t>Územní plán</a:t>
            </a:r>
            <a:endParaRPr lang="cs-CZ" dirty="0"/>
          </a:p>
        </p:txBody>
      </p:sp>
      <p:sp>
        <p:nvSpPr>
          <p:cNvPr id="3" name="Zástupný symbol pro obsah 2"/>
          <p:cNvSpPr>
            <a:spLocks noGrp="1"/>
          </p:cNvSpPr>
          <p:nvPr>
            <p:ph sz="quarter" idx="1"/>
          </p:nvPr>
        </p:nvSpPr>
        <p:spPr/>
        <p:txBody>
          <a:bodyPr/>
          <a:lstStyle/>
          <a:p>
            <a:endParaRPr lang="cs-CZ"/>
          </a:p>
        </p:txBody>
      </p:sp>
      <p:pic>
        <p:nvPicPr>
          <p:cNvPr id="68610" name="Picture 2" descr="\\nss2\desktop\matous\brno_mapka_2.jpg"/>
          <p:cNvPicPr>
            <a:picLocks noChangeAspect="1" noChangeArrowheads="1"/>
          </p:cNvPicPr>
          <p:nvPr/>
        </p:nvPicPr>
        <p:blipFill>
          <a:blip r:embed="rId2" cstate="print"/>
          <a:srcRect/>
          <a:stretch>
            <a:fillRect/>
          </a:stretch>
        </p:blipFill>
        <p:spPr bwMode="auto">
          <a:xfrm>
            <a:off x="611560" y="908720"/>
            <a:ext cx="8136904" cy="5798144"/>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územní plán</a:t>
            </a:r>
            <a:br>
              <a:rPr lang="cs-CZ" dirty="0" smtClean="0"/>
            </a:br>
            <a:endParaRPr lang="cs-CZ" dirty="0"/>
          </a:p>
        </p:txBody>
      </p:sp>
      <p:sp>
        <p:nvSpPr>
          <p:cNvPr id="3" name="Zástupný symbol pro obsah 2"/>
          <p:cNvSpPr>
            <a:spLocks noGrp="1"/>
          </p:cNvSpPr>
          <p:nvPr>
            <p:ph sz="quarter" idx="1"/>
          </p:nvPr>
        </p:nvSpPr>
        <p:spPr/>
        <p:txBody>
          <a:bodyPr>
            <a:normAutofit fontScale="77500" lnSpcReduction="20000"/>
          </a:bodyPr>
          <a:lstStyle/>
          <a:p>
            <a:pPr algn="just"/>
            <a:r>
              <a:rPr lang="cs-CZ" dirty="0" smtClean="0"/>
              <a:t>pořizuje se </a:t>
            </a:r>
            <a:r>
              <a:rPr lang="cs-CZ" b="1" dirty="0" smtClean="0"/>
              <a:t>pro území obce (</a:t>
            </a:r>
            <a:r>
              <a:rPr lang="cs-CZ" b="1" dirty="0" err="1" smtClean="0"/>
              <a:t>hl.m.Prahy</a:t>
            </a:r>
            <a:r>
              <a:rPr lang="cs-CZ" b="1" dirty="0" smtClean="0"/>
              <a:t>, voj. újezdu) </a:t>
            </a:r>
          </a:p>
          <a:p>
            <a:pPr algn="just">
              <a:buNone/>
            </a:pPr>
            <a:endParaRPr lang="cs-CZ" b="1" dirty="0" smtClean="0"/>
          </a:p>
          <a:p>
            <a:pPr algn="just"/>
            <a:r>
              <a:rPr lang="cs-CZ" i="1" dirty="0" smtClean="0"/>
              <a:t>„zpřesňuje a rozvíjí cíle a úkoly územního plánování v souladu se zásadami územního rozvoje kraje a s politikou územního rozvoje“</a:t>
            </a:r>
          </a:p>
          <a:p>
            <a:pPr algn="just">
              <a:buNone/>
            </a:pPr>
            <a:endParaRPr lang="cs-CZ" i="1" dirty="0" smtClean="0"/>
          </a:p>
          <a:p>
            <a:pPr algn="just"/>
            <a:r>
              <a:rPr lang="cs-CZ" dirty="0" smtClean="0"/>
              <a:t>obsah:</a:t>
            </a:r>
          </a:p>
          <a:p>
            <a:pPr lvl="1" algn="just"/>
            <a:r>
              <a:rPr lang="cs-CZ" dirty="0" smtClean="0"/>
              <a:t>základní </a:t>
            </a:r>
            <a:r>
              <a:rPr lang="cs-CZ" b="1" dirty="0" smtClean="0"/>
              <a:t>koncepce rozvoje území obce, ochrany jeho hodnot, jeho plošného a prostorového uspořádání(urbanistická koncepce)</a:t>
            </a:r>
          </a:p>
          <a:p>
            <a:pPr lvl="1" algn="just"/>
            <a:r>
              <a:rPr lang="cs-CZ" dirty="0" smtClean="0"/>
              <a:t>uspořádání krajiny a koncepce veřejné infrastruktury</a:t>
            </a:r>
          </a:p>
          <a:p>
            <a:pPr lvl="1" algn="just"/>
            <a:r>
              <a:rPr lang="cs-CZ" b="1" dirty="0" smtClean="0"/>
              <a:t>vymezení zastavěného území, zastavitelných ploch </a:t>
            </a:r>
          </a:p>
          <a:p>
            <a:pPr lvl="1" algn="just"/>
            <a:r>
              <a:rPr lang="cs-CZ" b="1" dirty="0" smtClean="0"/>
              <a:t>vymezení ploch pro veřejně prospěšné stavby, pro veřejně prospěšná opatření a pro územní rezervy</a:t>
            </a:r>
          </a:p>
          <a:p>
            <a:pPr lvl="1" algn="just"/>
            <a:r>
              <a:rPr lang="cs-CZ" b="1" dirty="0" smtClean="0"/>
              <a:t>stanovení podmínek pro využití plocha koridorů</a:t>
            </a:r>
          </a:p>
          <a:p>
            <a:pPr lvl="1" algn="just"/>
            <a:r>
              <a:rPr lang="cs-CZ" dirty="0" smtClean="0"/>
              <a:t>možno uložit pořízení a vydání regulačního plánu pro vybrané plochy nebo koridory</a:t>
            </a:r>
          </a:p>
          <a:p>
            <a:pPr lvl="1" algn="just">
              <a:buNone/>
            </a:pPr>
            <a:endParaRPr lang="cs-CZ" dirty="0" smtClean="0"/>
          </a:p>
          <a:p>
            <a:pPr algn="just"/>
            <a:r>
              <a:rPr lang="cs-CZ" dirty="0" smtClean="0"/>
              <a:t>závazný pro pořízení a vydání regulačního plánu a pro rozhodování v území</a:t>
            </a:r>
          </a:p>
          <a:p>
            <a:pPr algn="just"/>
            <a:endParaRPr lang="cs-CZ"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územní plán –pořízení, zadání</a:t>
            </a:r>
            <a:br>
              <a:rPr lang="cs-CZ" dirty="0" smtClean="0"/>
            </a:br>
            <a:endParaRPr lang="cs-CZ" dirty="0"/>
          </a:p>
        </p:txBody>
      </p:sp>
      <p:sp>
        <p:nvSpPr>
          <p:cNvPr id="3" name="Zástupný symbol pro obsah 2"/>
          <p:cNvSpPr>
            <a:spLocks noGrp="1"/>
          </p:cNvSpPr>
          <p:nvPr>
            <p:ph sz="quarter" idx="1"/>
          </p:nvPr>
        </p:nvSpPr>
        <p:spPr/>
        <p:txBody>
          <a:bodyPr>
            <a:normAutofit fontScale="92500" lnSpcReduction="10000"/>
          </a:bodyPr>
          <a:lstStyle/>
          <a:p>
            <a:pPr algn="just"/>
            <a:r>
              <a:rPr lang="cs-CZ" b="1" dirty="0" smtClean="0"/>
              <a:t>Pořízení územního plánu -rozhoduje zastupitelstvo obce </a:t>
            </a:r>
            <a:r>
              <a:rPr lang="cs-CZ" dirty="0" smtClean="0"/>
              <a:t>(z vlastního podnětu, na návrh orgánu veřejné správy, občana obce, vlastníka nemovitosti nebo oprávněného investora)</a:t>
            </a:r>
          </a:p>
          <a:p>
            <a:pPr algn="just">
              <a:buNone/>
            </a:pPr>
            <a:endParaRPr lang="cs-CZ" b="1" dirty="0" smtClean="0"/>
          </a:p>
          <a:p>
            <a:pPr algn="just"/>
            <a:r>
              <a:rPr lang="cs-CZ" b="1" dirty="0" smtClean="0"/>
              <a:t>Zadání územního plánu</a:t>
            </a:r>
          </a:p>
          <a:p>
            <a:pPr lvl="1" algn="just"/>
            <a:r>
              <a:rPr lang="cs-CZ" dirty="0" smtClean="0"/>
              <a:t>zpracuje pořizovatel (obecní úřad nebo úřad územního plánování) ve spolupráci s určeným zastupitelem</a:t>
            </a:r>
          </a:p>
          <a:p>
            <a:pPr lvl="1" algn="just"/>
            <a:r>
              <a:rPr lang="cs-CZ" dirty="0" smtClean="0"/>
              <a:t>stanoví hlavní cíle a požadavky na zpracování návrhu územního plánu</a:t>
            </a:r>
          </a:p>
          <a:p>
            <a:pPr lvl="1" algn="just"/>
            <a:r>
              <a:rPr lang="cs-CZ" b="1" dirty="0" smtClean="0"/>
              <a:t>Projednání s příslušnou obcí, dotčenými orgány, sousedními obcemi, krajským úřadem, zveřejnění</a:t>
            </a:r>
          </a:p>
          <a:p>
            <a:pPr lvl="1" algn="just"/>
            <a:r>
              <a:rPr lang="cs-CZ" b="1" dirty="0" smtClean="0"/>
              <a:t>vyjádření </a:t>
            </a:r>
            <a:r>
              <a:rPr lang="cs-CZ" dirty="0" smtClean="0"/>
              <a:t>(dotčené </a:t>
            </a:r>
            <a:r>
              <a:rPr lang="cs-CZ" dirty="0" err="1" smtClean="0"/>
              <a:t>org</a:t>
            </a:r>
            <a:r>
              <a:rPr lang="cs-CZ" dirty="0" smtClean="0"/>
              <a:t>., krajský úřad), </a:t>
            </a:r>
            <a:r>
              <a:rPr lang="cs-CZ" b="1" dirty="0" smtClean="0"/>
              <a:t>připomínky </a:t>
            </a:r>
            <a:r>
              <a:rPr lang="cs-CZ" dirty="0" smtClean="0"/>
              <a:t>(každý)</a:t>
            </a:r>
          </a:p>
          <a:p>
            <a:pPr lvl="1" algn="just"/>
            <a:r>
              <a:rPr lang="cs-CZ" b="1" dirty="0" smtClean="0"/>
              <a:t>úprava návrhu zadání</a:t>
            </a:r>
          </a:p>
          <a:p>
            <a:pPr lvl="1" algn="just"/>
            <a:r>
              <a:rPr lang="cs-CZ" dirty="0" smtClean="0"/>
              <a:t>schvaluje zastupitelstvo obce, pro niž územní plán pořizován</a:t>
            </a:r>
          </a:p>
          <a:p>
            <a:pPr algn="just"/>
            <a:endParaRPr lang="cs-CZ"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schemeClr val="accent5">
                    <a:lumMod val="75000"/>
                  </a:schemeClr>
                </a:solidFill>
                <a:latin typeface="Arial"/>
              </a:rPr>
              <a:t>územní plán </a:t>
            </a:r>
            <a:r>
              <a:rPr lang="cs-CZ" sz="2800" dirty="0" smtClean="0">
                <a:solidFill>
                  <a:schemeClr val="accent5">
                    <a:lumMod val="75000"/>
                  </a:schemeClr>
                </a:solidFill>
                <a:latin typeface="Arial"/>
              </a:rPr>
              <a:t>-návrh</a:t>
            </a:r>
            <a:br>
              <a:rPr lang="cs-CZ" sz="2800" dirty="0" smtClean="0">
                <a:solidFill>
                  <a:schemeClr val="accent5">
                    <a:lumMod val="75000"/>
                  </a:schemeClr>
                </a:solidFill>
                <a:latin typeface="Arial"/>
              </a:rPr>
            </a:br>
            <a:endParaRPr lang="cs-CZ" dirty="0">
              <a:solidFill>
                <a:schemeClr val="accent5">
                  <a:lumMod val="75000"/>
                </a:schemeClr>
              </a:solidFill>
            </a:endParaRPr>
          </a:p>
        </p:txBody>
      </p:sp>
      <p:sp>
        <p:nvSpPr>
          <p:cNvPr id="3" name="Zástupný symbol pro obsah 2"/>
          <p:cNvSpPr>
            <a:spLocks noGrp="1"/>
          </p:cNvSpPr>
          <p:nvPr>
            <p:ph sz="quarter" idx="1"/>
          </p:nvPr>
        </p:nvSpPr>
        <p:spPr/>
        <p:txBody>
          <a:bodyPr>
            <a:normAutofit lnSpcReduction="10000"/>
          </a:bodyPr>
          <a:lstStyle/>
          <a:p>
            <a:pPr algn="just"/>
            <a:r>
              <a:rPr lang="cs-CZ" sz="2800" dirty="0" smtClean="0">
                <a:solidFill>
                  <a:srgbClr val="000000"/>
                </a:solidFill>
                <a:latin typeface="Arial"/>
              </a:rPr>
              <a:t>na základě schváleného zadání (nebo pokynů pro zpracování)</a:t>
            </a:r>
          </a:p>
          <a:p>
            <a:pPr algn="just">
              <a:buNone/>
            </a:pPr>
            <a:endParaRPr lang="cs-CZ" sz="2800" dirty="0" smtClean="0">
              <a:solidFill>
                <a:srgbClr val="000000"/>
              </a:solidFill>
              <a:latin typeface="Arial"/>
            </a:endParaRPr>
          </a:p>
          <a:p>
            <a:pPr algn="just"/>
            <a:r>
              <a:rPr lang="cs-CZ" sz="2800" dirty="0" smtClean="0">
                <a:solidFill>
                  <a:srgbClr val="000000"/>
                </a:solidFill>
                <a:latin typeface="Arial"/>
              </a:rPr>
              <a:t>postup:</a:t>
            </a:r>
          </a:p>
          <a:p>
            <a:pPr lvl="1" algn="just"/>
            <a:r>
              <a:rPr lang="cs-CZ" sz="1500" b="1" dirty="0" smtClean="0">
                <a:solidFill>
                  <a:srgbClr val="000000"/>
                </a:solidFill>
                <a:latin typeface="Arial"/>
              </a:rPr>
              <a:t>1.</a:t>
            </a:r>
            <a:r>
              <a:rPr lang="cs-CZ" b="1" dirty="0" smtClean="0">
                <a:solidFill>
                  <a:srgbClr val="000000"/>
                </a:solidFill>
                <a:latin typeface="Arial"/>
              </a:rPr>
              <a:t>zpracování návrhu </a:t>
            </a:r>
            <a:r>
              <a:rPr lang="cs-CZ" dirty="0" smtClean="0">
                <a:solidFill>
                  <a:srgbClr val="000000"/>
                </a:solidFill>
                <a:latin typeface="Arial"/>
              </a:rPr>
              <a:t>(+ vyhodnocení vlivů na </a:t>
            </a:r>
            <a:r>
              <a:rPr lang="cs-CZ" dirty="0" err="1" smtClean="0">
                <a:solidFill>
                  <a:srgbClr val="000000"/>
                </a:solidFill>
                <a:latin typeface="Arial"/>
              </a:rPr>
              <a:t>ž.p</a:t>
            </a:r>
            <a:r>
              <a:rPr lang="cs-CZ" dirty="0" smtClean="0">
                <a:solidFill>
                  <a:srgbClr val="000000"/>
                </a:solidFill>
                <a:latin typeface="Arial"/>
              </a:rPr>
              <a:t>.) (pořizovatel, autorizovaná osoba, určený zastupitel)</a:t>
            </a:r>
          </a:p>
          <a:p>
            <a:pPr lvl="1" algn="just"/>
            <a:r>
              <a:rPr lang="cs-CZ" sz="1500" b="1" dirty="0" smtClean="0">
                <a:solidFill>
                  <a:srgbClr val="000000"/>
                </a:solidFill>
                <a:latin typeface="Arial"/>
              </a:rPr>
              <a:t>2.</a:t>
            </a:r>
            <a:r>
              <a:rPr lang="cs-CZ" b="1" dirty="0" smtClean="0">
                <a:solidFill>
                  <a:srgbClr val="000000"/>
                </a:solidFill>
                <a:latin typeface="Arial"/>
              </a:rPr>
              <a:t>společné jednání o návrhu </a:t>
            </a:r>
            <a:r>
              <a:rPr lang="cs-CZ" dirty="0" smtClean="0">
                <a:solidFill>
                  <a:srgbClr val="000000"/>
                </a:solidFill>
                <a:latin typeface="Arial"/>
              </a:rPr>
              <a:t>(dotčené orgány, krajský úřad, obec, sousední obce)</a:t>
            </a:r>
          </a:p>
          <a:p>
            <a:pPr lvl="1" algn="just"/>
            <a:r>
              <a:rPr lang="cs-CZ" sz="1500" b="1" dirty="0" smtClean="0">
                <a:solidFill>
                  <a:srgbClr val="000000"/>
                </a:solidFill>
                <a:latin typeface="Arial"/>
              </a:rPr>
              <a:t>3.</a:t>
            </a:r>
            <a:r>
              <a:rPr lang="cs-CZ" b="1" dirty="0" smtClean="0">
                <a:solidFill>
                  <a:srgbClr val="000000"/>
                </a:solidFill>
                <a:latin typeface="Arial"/>
              </a:rPr>
              <a:t>stanoviska </a:t>
            </a:r>
            <a:r>
              <a:rPr lang="cs-CZ" dirty="0" smtClean="0">
                <a:solidFill>
                  <a:srgbClr val="000000"/>
                </a:solidFill>
                <a:latin typeface="Arial"/>
              </a:rPr>
              <a:t>(dotčené orgány, krajský úřad), připomínky(sousední obce)</a:t>
            </a:r>
          </a:p>
          <a:p>
            <a:pPr lvl="1" algn="just"/>
            <a:r>
              <a:rPr lang="cs-CZ" sz="1500" dirty="0" smtClean="0">
                <a:solidFill>
                  <a:srgbClr val="000000"/>
                </a:solidFill>
                <a:latin typeface="Arial"/>
              </a:rPr>
              <a:t>4</a:t>
            </a:r>
            <a:r>
              <a:rPr lang="cs-CZ" sz="1500" b="1" dirty="0" smtClean="0">
                <a:solidFill>
                  <a:srgbClr val="000000"/>
                </a:solidFill>
                <a:latin typeface="Arial"/>
              </a:rPr>
              <a:t>.</a:t>
            </a:r>
            <a:r>
              <a:rPr lang="cs-CZ" b="1" dirty="0" smtClean="0">
                <a:solidFill>
                  <a:srgbClr val="000000"/>
                </a:solidFill>
                <a:latin typeface="Arial"/>
              </a:rPr>
              <a:t>zveřejnění, každý může podávat připomínky</a:t>
            </a:r>
          </a:p>
          <a:p>
            <a:pPr lvl="1" algn="just"/>
            <a:r>
              <a:rPr lang="cs-CZ" sz="1500" b="1" dirty="0" smtClean="0">
                <a:solidFill>
                  <a:srgbClr val="000000"/>
                </a:solidFill>
                <a:latin typeface="Arial"/>
              </a:rPr>
              <a:t>5.</a:t>
            </a:r>
            <a:r>
              <a:rPr lang="cs-CZ" b="1" dirty="0" smtClean="0">
                <a:solidFill>
                  <a:srgbClr val="000000"/>
                </a:solidFill>
                <a:latin typeface="Arial"/>
              </a:rPr>
              <a:t>posouzení vlivů návrhu územního plánu na životní prostředí(SEA) a soustavu NATURA (krajský úřad)</a:t>
            </a:r>
          </a:p>
          <a:p>
            <a:pPr algn="just"/>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rrowheads="1"/>
          </p:cNvSpPr>
          <p:nvPr>
            <p:ph type="title"/>
          </p:nvPr>
        </p:nvSpPr>
        <p:spPr/>
        <p:txBody>
          <a:bodyPr/>
          <a:lstStyle/>
          <a:p>
            <a:pPr eaLnBrk="1" hangingPunct="1">
              <a:defRPr/>
            </a:pPr>
            <a:r>
              <a:rPr lang="cs-CZ" smtClean="0"/>
              <a:t>Předpisy</a:t>
            </a:r>
          </a:p>
        </p:txBody>
      </p:sp>
      <p:sp>
        <p:nvSpPr>
          <p:cNvPr id="308227" name="Rectangle 3"/>
          <p:cNvSpPr>
            <a:spLocks noGrp="1" noChangeArrowheads="1"/>
          </p:cNvSpPr>
          <p:nvPr>
            <p:ph type="body" idx="1"/>
          </p:nvPr>
        </p:nvSpPr>
        <p:spPr/>
        <p:txBody>
          <a:bodyPr/>
          <a:lstStyle/>
          <a:p>
            <a:pPr algn="just" eaLnBrk="1" hangingPunct="1">
              <a:lnSpc>
                <a:spcPct val="80000"/>
              </a:lnSpc>
              <a:defRPr/>
            </a:pPr>
            <a:r>
              <a:rPr lang="cs-CZ" sz="2300" b="1" dirty="0" smtClean="0"/>
              <a:t>Zákon č. 183/2006 Sb., o územním plánování a stavebním řádu (stavební zákon)</a:t>
            </a:r>
            <a:endParaRPr lang="cs-CZ" sz="2300" dirty="0" smtClean="0"/>
          </a:p>
          <a:p>
            <a:pPr algn="just" eaLnBrk="1" hangingPunct="1">
              <a:lnSpc>
                <a:spcPct val="80000"/>
              </a:lnSpc>
              <a:defRPr/>
            </a:pPr>
            <a:r>
              <a:rPr lang="cs-CZ" sz="2300" dirty="0" smtClean="0"/>
              <a:t>Vyhláška č. 498/2006 Sb., o autorizovaných inspektorech </a:t>
            </a:r>
          </a:p>
          <a:p>
            <a:pPr algn="just" eaLnBrk="1" hangingPunct="1">
              <a:lnSpc>
                <a:spcPct val="80000"/>
              </a:lnSpc>
              <a:defRPr/>
            </a:pPr>
            <a:r>
              <a:rPr lang="cs-CZ" sz="2300" dirty="0" smtClean="0"/>
              <a:t>Vyhláška č. 499/2006 Sb., o dokumentaci staveb </a:t>
            </a:r>
          </a:p>
          <a:p>
            <a:pPr algn="just" eaLnBrk="1" hangingPunct="1">
              <a:lnSpc>
                <a:spcPct val="80000"/>
              </a:lnSpc>
              <a:defRPr/>
            </a:pPr>
            <a:r>
              <a:rPr lang="cs-CZ" sz="2300" dirty="0" smtClean="0"/>
              <a:t>Vyhláška č. 500/2006 Sb., o územně analytických podkladech, územně plánovací dokumentaci a způsobu evidence územně plánovací činnosti </a:t>
            </a:r>
          </a:p>
          <a:p>
            <a:pPr algn="just" eaLnBrk="1" hangingPunct="1">
              <a:lnSpc>
                <a:spcPct val="80000"/>
              </a:lnSpc>
              <a:defRPr/>
            </a:pPr>
            <a:r>
              <a:rPr lang="cs-CZ" sz="2300" b="1" dirty="0" smtClean="0"/>
              <a:t>Vyhláška č. 501/2006 Sb., o obecných požadavcích na využívání území </a:t>
            </a:r>
          </a:p>
          <a:p>
            <a:pPr algn="just" eaLnBrk="1" hangingPunct="1">
              <a:lnSpc>
                <a:spcPct val="80000"/>
              </a:lnSpc>
              <a:defRPr/>
            </a:pPr>
            <a:r>
              <a:rPr lang="cs-CZ" sz="2300" dirty="0" smtClean="0"/>
              <a:t>Vyhláška č. 503/2006 Sb., o kterou se provádí některá ustanovení stavebního zákona</a:t>
            </a:r>
          </a:p>
          <a:p>
            <a:pPr algn="just" eaLnBrk="1" hangingPunct="1">
              <a:lnSpc>
                <a:spcPct val="80000"/>
              </a:lnSpc>
              <a:buFont typeface="Wingdings" pitchFamily="2" charset="2"/>
              <a:buNone/>
              <a:defRPr/>
            </a:pPr>
            <a:endParaRPr lang="cs-CZ" sz="2300" dirty="0" smtClean="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smtClean="0">
                <a:solidFill>
                  <a:schemeClr val="accent5">
                    <a:lumMod val="75000"/>
                  </a:schemeClr>
                </a:solidFill>
                <a:latin typeface="Arial"/>
              </a:rPr>
              <a:t>územní plán </a:t>
            </a:r>
            <a:r>
              <a:rPr lang="cs-CZ" sz="2400" dirty="0" smtClean="0">
                <a:solidFill>
                  <a:schemeClr val="accent5">
                    <a:lumMod val="75000"/>
                  </a:schemeClr>
                </a:solidFill>
                <a:latin typeface="Arial"/>
              </a:rPr>
              <a:t>–návrh</a:t>
            </a:r>
            <a:br>
              <a:rPr lang="cs-CZ" sz="2400" dirty="0" smtClean="0">
                <a:solidFill>
                  <a:schemeClr val="accent5">
                    <a:lumMod val="75000"/>
                  </a:schemeClr>
                </a:solidFill>
                <a:latin typeface="Arial"/>
              </a:rPr>
            </a:br>
            <a:endParaRPr lang="cs-CZ" dirty="0">
              <a:solidFill>
                <a:schemeClr val="accent5">
                  <a:lumMod val="75000"/>
                </a:schemeClr>
              </a:solidFill>
            </a:endParaRPr>
          </a:p>
        </p:txBody>
      </p:sp>
      <p:sp>
        <p:nvSpPr>
          <p:cNvPr id="3" name="Zástupný symbol pro obsah 2"/>
          <p:cNvSpPr>
            <a:spLocks noGrp="1"/>
          </p:cNvSpPr>
          <p:nvPr>
            <p:ph sz="quarter" idx="1"/>
          </p:nvPr>
        </p:nvSpPr>
        <p:spPr/>
        <p:txBody>
          <a:bodyPr>
            <a:normAutofit fontScale="92500"/>
          </a:bodyPr>
          <a:lstStyle/>
          <a:p>
            <a:pPr algn="just"/>
            <a:endParaRPr lang="cs-CZ" sz="1400" dirty="0" smtClean="0">
              <a:solidFill>
                <a:srgbClr val="000000"/>
              </a:solidFill>
              <a:latin typeface="Arial"/>
            </a:endParaRPr>
          </a:p>
          <a:p>
            <a:pPr lvl="1" algn="just"/>
            <a:r>
              <a:rPr lang="cs-CZ" dirty="0" smtClean="0">
                <a:solidFill>
                  <a:srgbClr val="000000"/>
                </a:solidFill>
                <a:latin typeface="Arial"/>
              </a:rPr>
              <a:t>6. </a:t>
            </a:r>
            <a:r>
              <a:rPr lang="cs-CZ" b="1" dirty="0" smtClean="0">
                <a:solidFill>
                  <a:srgbClr val="000000"/>
                </a:solidFill>
                <a:latin typeface="Arial"/>
              </a:rPr>
              <a:t>posouzení návrhu územního plánu nadřízeným orgánem </a:t>
            </a:r>
            <a:r>
              <a:rPr lang="cs-CZ" dirty="0" smtClean="0">
                <a:solidFill>
                  <a:srgbClr val="000000"/>
                </a:solidFill>
                <a:latin typeface="Arial"/>
              </a:rPr>
              <a:t>územního plánování (soulad s politikou územního rozvoje, se zásadami územního rozvoje, zajištění koordinace využití území, ... -krajský úřad)</a:t>
            </a:r>
          </a:p>
          <a:p>
            <a:pPr lvl="1" algn="just"/>
            <a:r>
              <a:rPr lang="cs-CZ" sz="1500" b="1" dirty="0" smtClean="0">
                <a:solidFill>
                  <a:srgbClr val="000000"/>
                </a:solidFill>
                <a:latin typeface="Arial"/>
              </a:rPr>
              <a:t>7.</a:t>
            </a:r>
            <a:r>
              <a:rPr lang="cs-CZ" b="1" dirty="0" smtClean="0">
                <a:solidFill>
                  <a:srgbClr val="000000"/>
                </a:solidFill>
                <a:latin typeface="Arial"/>
              </a:rPr>
              <a:t>vyhodnocení projednání, řešení případ. rozporů</a:t>
            </a:r>
          </a:p>
          <a:p>
            <a:pPr lvl="1" algn="just"/>
            <a:r>
              <a:rPr lang="cs-CZ" sz="1500" b="1" dirty="0" smtClean="0">
                <a:solidFill>
                  <a:srgbClr val="000000"/>
                </a:solidFill>
                <a:latin typeface="Arial"/>
              </a:rPr>
              <a:t>8.</a:t>
            </a:r>
            <a:r>
              <a:rPr lang="cs-CZ" b="1" dirty="0" smtClean="0">
                <a:solidFill>
                  <a:srgbClr val="000000"/>
                </a:solidFill>
                <a:latin typeface="Arial"/>
              </a:rPr>
              <a:t>rozhodnutí o variantách</a:t>
            </a:r>
            <a:r>
              <a:rPr lang="cs-CZ" dirty="0" smtClean="0">
                <a:solidFill>
                  <a:srgbClr val="000000"/>
                </a:solidFill>
                <a:latin typeface="Arial"/>
              </a:rPr>
              <a:t>, případně o pokynech pro pořízení nového návrhu (zastupitelstvo obce) –znovu od 1.</a:t>
            </a:r>
          </a:p>
          <a:p>
            <a:pPr lvl="1" algn="just"/>
            <a:r>
              <a:rPr lang="cs-CZ" sz="1500" b="1" dirty="0" smtClean="0">
                <a:solidFill>
                  <a:srgbClr val="000000"/>
                </a:solidFill>
                <a:latin typeface="Arial"/>
              </a:rPr>
              <a:t>9.</a:t>
            </a:r>
            <a:r>
              <a:rPr lang="cs-CZ" b="1" dirty="0" smtClean="0">
                <a:solidFill>
                  <a:srgbClr val="000000"/>
                </a:solidFill>
                <a:latin typeface="Arial"/>
              </a:rPr>
              <a:t>vystavení a veřejné projednání návrhu územ.plánu </a:t>
            </a:r>
            <a:endParaRPr lang="cs-CZ" dirty="0" smtClean="0">
              <a:solidFill>
                <a:srgbClr val="000000"/>
              </a:solidFill>
              <a:latin typeface="Arial"/>
            </a:endParaRPr>
          </a:p>
          <a:p>
            <a:pPr lvl="1" algn="just"/>
            <a:r>
              <a:rPr lang="cs-CZ" sz="1500" b="1" dirty="0" smtClean="0">
                <a:solidFill>
                  <a:srgbClr val="000000"/>
                </a:solidFill>
                <a:latin typeface="Arial"/>
              </a:rPr>
              <a:t>10.</a:t>
            </a:r>
            <a:r>
              <a:rPr lang="cs-CZ" b="1" dirty="0" smtClean="0">
                <a:solidFill>
                  <a:srgbClr val="000000"/>
                </a:solidFill>
                <a:latin typeface="Arial"/>
              </a:rPr>
              <a:t>odůvodněné námitky</a:t>
            </a:r>
            <a:r>
              <a:rPr lang="cs-CZ" dirty="0" smtClean="0">
                <a:solidFill>
                  <a:srgbClr val="000000"/>
                </a:solidFill>
                <a:latin typeface="Arial"/>
              </a:rPr>
              <a:t>(vlastníci dotčených nemovitostí, oprávněný investor a zástupce veřejnosti), </a:t>
            </a:r>
            <a:r>
              <a:rPr lang="cs-CZ" b="1" dirty="0" smtClean="0">
                <a:solidFill>
                  <a:srgbClr val="000000"/>
                </a:solidFill>
                <a:latin typeface="Arial"/>
              </a:rPr>
              <a:t>připomínky </a:t>
            </a:r>
            <a:r>
              <a:rPr lang="cs-CZ" dirty="0" smtClean="0">
                <a:solidFill>
                  <a:srgbClr val="000000"/>
                </a:solidFill>
                <a:latin typeface="Arial"/>
              </a:rPr>
              <a:t>(každý)</a:t>
            </a:r>
          </a:p>
          <a:p>
            <a:pPr lvl="1" algn="just"/>
            <a:r>
              <a:rPr lang="cs-CZ" sz="1500" b="1" dirty="0" smtClean="0">
                <a:solidFill>
                  <a:srgbClr val="000000"/>
                </a:solidFill>
                <a:latin typeface="Arial"/>
              </a:rPr>
              <a:t>11.</a:t>
            </a:r>
            <a:r>
              <a:rPr lang="cs-CZ" b="1" dirty="0" smtClean="0">
                <a:solidFill>
                  <a:srgbClr val="000000"/>
                </a:solidFill>
                <a:latin typeface="Arial"/>
              </a:rPr>
              <a:t>vyhodnocení projednání, návrh rozhodnutí o námitkách a vyhodnocení připomínek</a:t>
            </a:r>
          </a:p>
          <a:p>
            <a:pPr lvl="1" algn="just"/>
            <a:r>
              <a:rPr lang="cs-CZ" sz="1500" b="1" dirty="0" smtClean="0">
                <a:solidFill>
                  <a:srgbClr val="000000"/>
                </a:solidFill>
                <a:latin typeface="Arial"/>
              </a:rPr>
              <a:t>12.</a:t>
            </a:r>
            <a:r>
              <a:rPr lang="cs-CZ" b="1" dirty="0" smtClean="0">
                <a:solidFill>
                  <a:srgbClr val="000000"/>
                </a:solidFill>
                <a:latin typeface="Arial"/>
              </a:rPr>
              <a:t>stanovisko k vyhodnocení </a:t>
            </a:r>
            <a:r>
              <a:rPr lang="cs-CZ" dirty="0" smtClean="0">
                <a:solidFill>
                  <a:srgbClr val="000000"/>
                </a:solidFill>
                <a:latin typeface="Arial"/>
              </a:rPr>
              <a:t>(dotčené orgány, krajský úřad)</a:t>
            </a:r>
          </a:p>
          <a:p>
            <a:pPr algn="just"/>
            <a:endParaRPr lang="cs-CZ"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schemeClr val="accent5">
                    <a:lumMod val="75000"/>
                  </a:schemeClr>
                </a:solidFill>
                <a:latin typeface="Arial"/>
              </a:rPr>
              <a:t>územní plán </a:t>
            </a:r>
            <a:r>
              <a:rPr lang="cs-CZ" sz="2800" dirty="0" smtClean="0">
                <a:solidFill>
                  <a:schemeClr val="accent5">
                    <a:lumMod val="75000"/>
                  </a:schemeClr>
                </a:solidFill>
                <a:latin typeface="Arial"/>
              </a:rPr>
              <a:t>–návrh</a:t>
            </a:r>
            <a:br>
              <a:rPr lang="cs-CZ" sz="2800" dirty="0" smtClean="0">
                <a:solidFill>
                  <a:schemeClr val="accent5">
                    <a:lumMod val="75000"/>
                  </a:schemeClr>
                </a:solidFill>
                <a:latin typeface="Arial"/>
              </a:rPr>
            </a:br>
            <a:endParaRPr lang="cs-CZ" dirty="0">
              <a:solidFill>
                <a:schemeClr val="accent5">
                  <a:lumMod val="75000"/>
                </a:schemeClr>
              </a:solidFill>
            </a:endParaRPr>
          </a:p>
        </p:txBody>
      </p:sp>
      <p:sp>
        <p:nvSpPr>
          <p:cNvPr id="3" name="Zástupný symbol pro obsah 2"/>
          <p:cNvSpPr>
            <a:spLocks noGrp="1"/>
          </p:cNvSpPr>
          <p:nvPr>
            <p:ph sz="quarter" idx="1"/>
          </p:nvPr>
        </p:nvSpPr>
        <p:spPr/>
        <p:txBody>
          <a:bodyPr>
            <a:normAutofit lnSpcReduction="10000"/>
          </a:bodyPr>
          <a:lstStyle/>
          <a:p>
            <a:pPr algn="just"/>
            <a:endParaRPr lang="cs-CZ" dirty="0" smtClean="0"/>
          </a:p>
          <a:p>
            <a:pPr algn="just"/>
            <a:r>
              <a:rPr lang="cs-CZ" b="1" dirty="0" smtClean="0"/>
              <a:t>13.úprava návrhu</a:t>
            </a:r>
            <a:r>
              <a:rPr lang="cs-CZ" dirty="0" smtClean="0"/>
              <a:t>, případně rozhodnutí o přepracování</a:t>
            </a:r>
          </a:p>
          <a:p>
            <a:pPr algn="just"/>
            <a:r>
              <a:rPr lang="cs-CZ" b="1" dirty="0" smtClean="0"/>
              <a:t>14.přezkoumání návrhu územního plánu </a:t>
            </a:r>
            <a:r>
              <a:rPr lang="cs-CZ" dirty="0" smtClean="0"/>
              <a:t>(soulad s politikou územního rozvoje, zásadami územního rozvoje, cíli a úkoly územního plánování, ...)</a:t>
            </a:r>
          </a:p>
          <a:p>
            <a:pPr algn="just"/>
            <a:r>
              <a:rPr lang="cs-CZ" b="1" dirty="0" smtClean="0"/>
              <a:t>15.konečné odůvodnění návrhu</a:t>
            </a:r>
          </a:p>
          <a:p>
            <a:pPr lvl="1" algn="just"/>
            <a:r>
              <a:rPr lang="cs-CZ" dirty="0" smtClean="0"/>
              <a:t>závěry přezkoumání</a:t>
            </a:r>
          </a:p>
          <a:p>
            <a:pPr lvl="1" algn="just"/>
            <a:r>
              <a:rPr lang="cs-CZ" dirty="0" smtClean="0"/>
              <a:t>rozhodnutí o námitkách</a:t>
            </a:r>
          </a:p>
          <a:p>
            <a:pPr lvl="1" algn="just"/>
            <a:r>
              <a:rPr lang="cs-CZ" dirty="0" smtClean="0"/>
              <a:t>vypořádání připomínek</a:t>
            </a:r>
          </a:p>
          <a:p>
            <a:pPr lvl="1" algn="just"/>
            <a:r>
              <a:rPr lang="cs-CZ" dirty="0" smtClean="0"/>
              <a:t>hodnocení vlivů na </a:t>
            </a:r>
            <a:r>
              <a:rPr lang="cs-CZ" dirty="0" err="1" smtClean="0"/>
              <a:t>ž.p</a:t>
            </a:r>
            <a:r>
              <a:rPr lang="cs-CZ" dirty="0" smtClean="0"/>
              <a:t>. a udržitelný rozvoj území, </a:t>
            </a:r>
          </a:p>
          <a:p>
            <a:pPr lvl="1" algn="just"/>
            <a:r>
              <a:rPr lang="cs-CZ" dirty="0" smtClean="0"/>
              <a:t>komplexní zdůvodnění vč. volby variant</a:t>
            </a:r>
          </a:p>
          <a:p>
            <a:pPr lvl="1" algn="just"/>
            <a:r>
              <a:rPr lang="cs-CZ" dirty="0" smtClean="0"/>
              <a:t>aj...</a:t>
            </a:r>
          </a:p>
          <a:p>
            <a:pPr algn="just"/>
            <a:endParaRPr lang="cs-CZ"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smtClean="0">
                <a:solidFill>
                  <a:schemeClr val="accent5">
                    <a:lumMod val="75000"/>
                  </a:schemeClr>
                </a:solidFill>
                <a:latin typeface="Arial"/>
              </a:rPr>
              <a:t>územní plán </a:t>
            </a:r>
            <a:r>
              <a:rPr lang="cs-CZ" sz="2400" dirty="0" smtClean="0">
                <a:solidFill>
                  <a:schemeClr val="accent5">
                    <a:lumMod val="75000"/>
                  </a:schemeClr>
                </a:solidFill>
                <a:latin typeface="Arial"/>
              </a:rPr>
              <a:t>–návrh</a:t>
            </a:r>
            <a:br>
              <a:rPr lang="cs-CZ" sz="2400" dirty="0" smtClean="0">
                <a:solidFill>
                  <a:schemeClr val="accent5">
                    <a:lumMod val="75000"/>
                  </a:schemeClr>
                </a:solidFill>
                <a:latin typeface="Arial"/>
              </a:rPr>
            </a:br>
            <a:endParaRPr lang="cs-CZ" dirty="0">
              <a:solidFill>
                <a:schemeClr val="accent5">
                  <a:lumMod val="75000"/>
                </a:schemeClr>
              </a:solidFill>
            </a:endParaRPr>
          </a:p>
        </p:txBody>
      </p:sp>
      <p:sp>
        <p:nvSpPr>
          <p:cNvPr id="3" name="Zástupný symbol pro obsah 2"/>
          <p:cNvSpPr>
            <a:spLocks noGrp="1"/>
          </p:cNvSpPr>
          <p:nvPr>
            <p:ph sz="quarter" idx="1"/>
          </p:nvPr>
        </p:nvSpPr>
        <p:spPr/>
        <p:txBody>
          <a:bodyPr>
            <a:normAutofit fontScale="92500" lnSpcReduction="10000"/>
          </a:bodyPr>
          <a:lstStyle/>
          <a:p>
            <a:pPr algn="just"/>
            <a:r>
              <a:rPr lang="cs-CZ" b="1" dirty="0" smtClean="0"/>
              <a:t>Oznámení návrhu </a:t>
            </a:r>
            <a:r>
              <a:rPr lang="cs-CZ" dirty="0" smtClean="0"/>
              <a:t>na úřední desce -&gt; </a:t>
            </a:r>
            <a:r>
              <a:rPr lang="cs-CZ" b="1" dirty="0" smtClean="0"/>
              <a:t>15 dní </a:t>
            </a:r>
            <a:r>
              <a:rPr lang="cs-CZ" dirty="0" smtClean="0"/>
              <a:t>před projednáním veřejnou vyhláškou</a:t>
            </a:r>
          </a:p>
          <a:p>
            <a:pPr algn="just"/>
            <a:r>
              <a:rPr lang="cs-CZ" b="1" dirty="0" smtClean="0"/>
              <a:t>Námitky</a:t>
            </a:r>
            <a:r>
              <a:rPr lang="cs-CZ" dirty="0" smtClean="0"/>
              <a:t> -&gt; písemně a odůvodněně </a:t>
            </a:r>
            <a:r>
              <a:rPr lang="cs-CZ" b="1" dirty="0" smtClean="0"/>
              <a:t>do 7 dnů</a:t>
            </a:r>
            <a:r>
              <a:rPr lang="cs-CZ" dirty="0" smtClean="0"/>
              <a:t> od projednání návrhu a pouze vlastníci pozemků a staveb dotčených návrhem, oprávněný investor a zástupce veřejnosti -&gt; rozhoduje se o nich v rozhodování o vydání územního plánu ve formě OOP</a:t>
            </a:r>
          </a:p>
          <a:p>
            <a:pPr algn="just"/>
            <a:r>
              <a:rPr lang="cs-CZ" b="1" dirty="0" smtClean="0"/>
              <a:t>Připomínky</a:t>
            </a:r>
            <a:r>
              <a:rPr lang="cs-CZ" dirty="0" smtClean="0"/>
              <a:t> &gt; </a:t>
            </a:r>
            <a:r>
              <a:rPr lang="cs-CZ" b="1" dirty="0" smtClean="0"/>
              <a:t>ve stejné lhůtě</a:t>
            </a:r>
            <a:r>
              <a:rPr lang="cs-CZ" dirty="0" smtClean="0"/>
              <a:t>, ale nerozhoduje se o nich, jsou pouze podkladem a musí být vypořádány v odůvodnění</a:t>
            </a:r>
          </a:p>
          <a:p>
            <a:pPr algn="just"/>
            <a:r>
              <a:rPr lang="cs-CZ" dirty="0" smtClean="0"/>
              <a:t>Dotčené orgány uplatňují svá </a:t>
            </a:r>
            <a:r>
              <a:rPr lang="cs-CZ" b="1" dirty="0" smtClean="0"/>
              <a:t>stanoviska ve stejné lhůtě</a:t>
            </a:r>
          </a:p>
          <a:p>
            <a:pPr algn="just"/>
            <a:r>
              <a:rPr lang="cs-CZ" b="1" dirty="0" smtClean="0"/>
              <a:t>Zásada koncentrace </a:t>
            </a:r>
            <a:r>
              <a:rPr lang="cs-CZ" dirty="0" smtClean="0"/>
              <a:t>-&gt; k pozdě uplatněným podkladům se nepřihlíží</a:t>
            </a:r>
          </a:p>
          <a:p>
            <a:endParaRPr lang="cs-CZ"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územní plán –vydání</a:t>
            </a:r>
            <a:br>
              <a:rPr lang="cs-CZ" dirty="0" smtClean="0"/>
            </a:br>
            <a:endParaRPr lang="cs-CZ" dirty="0"/>
          </a:p>
        </p:txBody>
      </p:sp>
      <p:sp>
        <p:nvSpPr>
          <p:cNvPr id="3" name="Zástupný symbol pro obsah 2"/>
          <p:cNvSpPr>
            <a:spLocks noGrp="1"/>
          </p:cNvSpPr>
          <p:nvPr>
            <p:ph sz="quarter" idx="1"/>
          </p:nvPr>
        </p:nvSpPr>
        <p:spPr/>
        <p:txBody>
          <a:bodyPr/>
          <a:lstStyle/>
          <a:p>
            <a:pPr algn="just"/>
            <a:r>
              <a:rPr lang="cs-CZ" b="1" dirty="0" smtClean="0"/>
              <a:t>vydání územního plánu</a:t>
            </a:r>
          </a:p>
          <a:p>
            <a:pPr lvl="1" algn="just"/>
            <a:r>
              <a:rPr lang="cs-CZ" dirty="0" smtClean="0"/>
              <a:t>formou opatření obecné povahy </a:t>
            </a:r>
          </a:p>
          <a:p>
            <a:pPr lvl="1" algn="just"/>
            <a:r>
              <a:rPr lang="cs-CZ" dirty="0" smtClean="0"/>
              <a:t>zastupitelstvo obce na návrh pořizovatele</a:t>
            </a:r>
          </a:p>
          <a:p>
            <a:pPr lvl="1" algn="just"/>
            <a:r>
              <a:rPr lang="cs-CZ" i="1" dirty="0" smtClean="0"/>
              <a:t>„po ověření, že není v rozporu s politikou územního rozvoje, s územně plánovací dokumentací vydanou krajem nebo výsledkem řešení rozporů a se stanovisky dotčených orgánů nebo stanoviskem krajského úřadu“</a:t>
            </a:r>
          </a:p>
          <a:p>
            <a:pPr lvl="1" algn="just"/>
            <a:r>
              <a:rPr lang="cs-CZ" b="1" dirty="0" smtClean="0"/>
              <a:t>schválí s odůvodněním, vrátí k přepracování s pokyny k úpravě nebo zamítne</a:t>
            </a:r>
          </a:p>
          <a:p>
            <a:pPr lvl="1" algn="just"/>
            <a:r>
              <a:rPr lang="cs-CZ" dirty="0" smtClean="0"/>
              <a:t>Právní účinky OOP doručením veřejnou vyhláškou -&gt; 15. den po vyvěšení na úřední desce + zveřejnění umožňující dálkový přístup</a:t>
            </a:r>
          </a:p>
          <a:p>
            <a:pPr lvl="1" algn="just"/>
            <a:endParaRPr lang="cs-CZ" b="1" dirty="0" smtClean="0"/>
          </a:p>
          <a:p>
            <a:pPr algn="just"/>
            <a:endParaRPr lang="cs-CZ"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územní plán -vyhodnocování, změny</a:t>
            </a:r>
            <a:br>
              <a:rPr lang="cs-CZ" dirty="0" smtClean="0"/>
            </a:br>
            <a:endParaRPr lang="cs-CZ" dirty="0"/>
          </a:p>
        </p:txBody>
      </p:sp>
      <p:sp>
        <p:nvSpPr>
          <p:cNvPr id="3" name="Zástupný symbol pro obsah 2"/>
          <p:cNvSpPr>
            <a:spLocks noGrp="1"/>
          </p:cNvSpPr>
          <p:nvPr>
            <p:ph sz="quarter" idx="1"/>
          </p:nvPr>
        </p:nvSpPr>
        <p:spPr/>
        <p:txBody>
          <a:bodyPr>
            <a:normAutofit fontScale="92500" lnSpcReduction="10000"/>
          </a:bodyPr>
          <a:lstStyle/>
          <a:p>
            <a:pPr algn="just"/>
            <a:r>
              <a:rPr lang="cs-CZ" dirty="0" smtClean="0"/>
              <a:t>zpráva o uplatňování územního plánu </a:t>
            </a:r>
          </a:p>
          <a:p>
            <a:pPr lvl="1" algn="just"/>
            <a:r>
              <a:rPr lang="cs-CZ" dirty="0" smtClean="0"/>
              <a:t>zpracovává pořizovatel</a:t>
            </a:r>
          </a:p>
          <a:p>
            <a:pPr lvl="1" algn="just"/>
            <a:r>
              <a:rPr lang="cs-CZ" dirty="0" smtClean="0"/>
              <a:t>min. každé 4 roky</a:t>
            </a:r>
          </a:p>
          <a:p>
            <a:pPr lvl="1" algn="just"/>
            <a:r>
              <a:rPr lang="cs-CZ" dirty="0" smtClean="0"/>
              <a:t>po projednání s dotčenými orgány a krajským úřadem</a:t>
            </a:r>
          </a:p>
          <a:p>
            <a:pPr lvl="1" algn="just"/>
            <a:r>
              <a:rPr lang="cs-CZ" dirty="0" smtClean="0"/>
              <a:t>schvaluje zastupitelstvo obce</a:t>
            </a:r>
          </a:p>
          <a:p>
            <a:pPr algn="just"/>
            <a:r>
              <a:rPr lang="cs-CZ" dirty="0" smtClean="0"/>
              <a:t>na jejím základě pořízení a schválení změny nebo vydání nového územního plánu</a:t>
            </a:r>
          </a:p>
          <a:p>
            <a:pPr algn="just">
              <a:buNone/>
            </a:pPr>
            <a:r>
              <a:rPr lang="cs-CZ" dirty="0" smtClean="0"/>
              <a:t>+povinnost uvést do souladu s pozdější politikou územního rozvoje nebo </a:t>
            </a:r>
            <a:r>
              <a:rPr lang="cs-CZ" dirty="0" err="1" smtClean="0"/>
              <a:t>úz</a:t>
            </a:r>
            <a:r>
              <a:rPr lang="cs-CZ" dirty="0" smtClean="0"/>
              <a:t>. plánovací dokumentací kraje</a:t>
            </a:r>
          </a:p>
          <a:p>
            <a:pPr algn="just">
              <a:buNone/>
            </a:pPr>
            <a:r>
              <a:rPr lang="cs-CZ" dirty="0" smtClean="0"/>
              <a:t>+povinnost uvést do souladu s rozhodnutím, jímž změna či zrušení rozhodnutí o námitkách </a:t>
            </a:r>
          </a:p>
          <a:p>
            <a:pPr algn="just"/>
            <a:endParaRPr lang="cs-CZ" dirty="0" smtClean="0"/>
          </a:p>
          <a:p>
            <a:pPr algn="just">
              <a:buNone/>
            </a:pPr>
            <a:r>
              <a:rPr lang="cs-CZ" dirty="0" smtClean="0"/>
              <a:t>postupem jako při pořizování a schvalování územ. plánu</a:t>
            </a:r>
            <a:endParaRPr lang="cs-CZ"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Přezkum územního plánu</a:t>
            </a:r>
            <a:endParaRPr lang="cs-CZ" dirty="0"/>
          </a:p>
        </p:txBody>
      </p:sp>
      <p:sp>
        <p:nvSpPr>
          <p:cNvPr id="3" name="Zástupný symbol pro obsah 2"/>
          <p:cNvSpPr>
            <a:spLocks noGrp="1"/>
          </p:cNvSpPr>
          <p:nvPr>
            <p:ph sz="quarter" idx="1"/>
          </p:nvPr>
        </p:nvSpPr>
        <p:spPr/>
        <p:txBody>
          <a:bodyPr>
            <a:normAutofit fontScale="92500" lnSpcReduction="10000"/>
          </a:bodyPr>
          <a:lstStyle/>
          <a:p>
            <a:pPr algn="just"/>
            <a:r>
              <a:rPr lang="cs-CZ" dirty="0" smtClean="0"/>
              <a:t>Přezkum podle správního řádu</a:t>
            </a:r>
          </a:p>
          <a:p>
            <a:pPr algn="just"/>
            <a:r>
              <a:rPr lang="cs-CZ" dirty="0" smtClean="0"/>
              <a:t>Proti rozhodnutí o námitkách se nelze odvolat!</a:t>
            </a:r>
          </a:p>
          <a:p>
            <a:pPr algn="just"/>
            <a:r>
              <a:rPr lang="cs-CZ" dirty="0" smtClean="0"/>
              <a:t>V úvahu přichází obnova řízení a </a:t>
            </a:r>
            <a:r>
              <a:rPr lang="cs-CZ" dirty="0" err="1" smtClean="0"/>
              <a:t>přezkumné</a:t>
            </a:r>
            <a:r>
              <a:rPr lang="cs-CZ" dirty="0" smtClean="0"/>
              <a:t> řízení</a:t>
            </a:r>
          </a:p>
          <a:p>
            <a:pPr algn="just"/>
            <a:r>
              <a:rPr lang="cs-CZ" dirty="0" smtClean="0"/>
              <a:t>Podle § 172 odst. 5 SŘ může být změna nebo zrušení pravomocného rozhodnutí o námitkách důvodem změny OOP</a:t>
            </a:r>
          </a:p>
          <a:p>
            <a:pPr algn="just"/>
            <a:r>
              <a:rPr lang="cs-CZ" dirty="0" smtClean="0"/>
              <a:t>Obnova v případě změny nebo zrušení některého z podkladů</a:t>
            </a:r>
          </a:p>
          <a:p>
            <a:pPr algn="just"/>
            <a:r>
              <a:rPr lang="cs-CZ" dirty="0" err="1" smtClean="0"/>
              <a:t>Přezkumné</a:t>
            </a:r>
            <a:r>
              <a:rPr lang="cs-CZ" dirty="0" smtClean="0"/>
              <a:t> řízení -&gt; rozpor se zákonem nebo vada řízení s vlivem na zákonnost rozhodnutí o námitkách.</a:t>
            </a:r>
          </a:p>
          <a:p>
            <a:pPr algn="just"/>
            <a:r>
              <a:rPr lang="cs-CZ" dirty="0" smtClean="0"/>
              <a:t>Proti samotnému územnímu plánu ve formě OOP nejsou přípustné opravné prostředky, ale je možná obnova ex offo a </a:t>
            </a:r>
            <a:r>
              <a:rPr lang="cs-CZ" dirty="0" err="1" smtClean="0"/>
              <a:t>přezkumné</a:t>
            </a:r>
            <a:r>
              <a:rPr lang="cs-CZ" dirty="0" smtClean="0"/>
              <a:t> řízení -&gt; do 3 let od účinnosti OOP</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Přezkum územního plánu</a:t>
            </a:r>
            <a:endParaRPr lang="cs-CZ" dirty="0"/>
          </a:p>
        </p:txBody>
      </p:sp>
      <p:sp>
        <p:nvSpPr>
          <p:cNvPr id="3" name="Zástupný symbol pro obsah 2"/>
          <p:cNvSpPr>
            <a:spLocks noGrp="1"/>
          </p:cNvSpPr>
          <p:nvPr>
            <p:ph sz="quarter" idx="1"/>
          </p:nvPr>
        </p:nvSpPr>
        <p:spPr/>
        <p:txBody>
          <a:bodyPr>
            <a:normAutofit fontScale="92500" lnSpcReduction="10000"/>
          </a:bodyPr>
          <a:lstStyle/>
          <a:p>
            <a:pPr algn="just"/>
            <a:r>
              <a:rPr lang="cs-CZ" dirty="0" smtClean="0"/>
              <a:t>„Správní akt, kterým se v </a:t>
            </a:r>
            <a:r>
              <a:rPr lang="cs-CZ" dirty="0" err="1" smtClean="0"/>
              <a:t>přezkumném</a:t>
            </a:r>
            <a:r>
              <a:rPr lang="cs-CZ" dirty="0" smtClean="0"/>
              <a:t> řízení provedeném dle § 174 odst. 2 správního řádu ruší územní plán obce, je třeba pokládat za </a:t>
            </a:r>
            <a:r>
              <a:rPr lang="cs-CZ" b="1" dirty="0" smtClean="0"/>
              <a:t>opatření obecné povahy</a:t>
            </a:r>
            <a:r>
              <a:rPr lang="cs-CZ" dirty="0" smtClean="0"/>
              <a:t>. </a:t>
            </a:r>
            <a:r>
              <a:rPr lang="cs-CZ" b="1" dirty="0" smtClean="0"/>
              <a:t>Obec</a:t>
            </a:r>
            <a:r>
              <a:rPr lang="cs-CZ" dirty="0" smtClean="0"/>
              <a:t>, které byl územní plán zrušen, </a:t>
            </a:r>
            <a:r>
              <a:rPr lang="cs-CZ" b="1" dirty="0" smtClean="0"/>
              <a:t>není účastníkem </a:t>
            </a:r>
            <a:r>
              <a:rPr lang="cs-CZ" b="1" dirty="0" err="1" smtClean="0"/>
              <a:t>přezkumného</a:t>
            </a:r>
            <a:r>
              <a:rPr lang="cs-CZ" b="1" dirty="0" smtClean="0"/>
              <a:t> řízení</a:t>
            </a:r>
            <a:r>
              <a:rPr lang="cs-CZ" dirty="0" smtClean="0"/>
              <a:t> a </a:t>
            </a:r>
            <a:r>
              <a:rPr lang="cs-CZ" b="1" dirty="0" smtClean="0"/>
              <a:t>nemá právo podat</a:t>
            </a:r>
            <a:r>
              <a:rPr lang="cs-CZ" dirty="0" smtClean="0"/>
              <a:t> proti výsledku přezkumu </a:t>
            </a:r>
            <a:r>
              <a:rPr lang="cs-CZ" b="1" dirty="0" smtClean="0"/>
              <a:t>odvolání</a:t>
            </a:r>
            <a:r>
              <a:rPr lang="cs-CZ" dirty="0" smtClean="0"/>
              <a:t>. Za přiměřeného použití § 172 odst. 5 správního řádu však má postavení dotčené osoby s právem podat v </a:t>
            </a:r>
            <a:r>
              <a:rPr lang="cs-CZ" dirty="0" err="1" smtClean="0"/>
              <a:t>přezkumném</a:t>
            </a:r>
            <a:r>
              <a:rPr lang="cs-CZ" dirty="0" smtClean="0"/>
              <a:t> řízení proti návrhu výsledného aktu námitky. </a:t>
            </a:r>
            <a:r>
              <a:rPr lang="cs-CZ" b="1" dirty="0" smtClean="0"/>
              <a:t>Proti zrušení územního plánu </a:t>
            </a:r>
            <a:r>
              <a:rPr lang="cs-CZ" dirty="0" smtClean="0"/>
              <a:t>v </a:t>
            </a:r>
            <a:r>
              <a:rPr lang="cs-CZ" dirty="0" err="1" smtClean="0"/>
              <a:t>přezkumném</a:t>
            </a:r>
            <a:r>
              <a:rPr lang="cs-CZ" dirty="0" smtClean="0"/>
              <a:t> řízení </a:t>
            </a:r>
            <a:r>
              <a:rPr lang="cs-CZ" b="1" dirty="0" smtClean="0"/>
              <a:t>se mohou obec nebo jiné dotčené osoby bránit u soudu návrhem dle § 101a soudního řádu správního</a:t>
            </a:r>
            <a:r>
              <a:rPr lang="cs-CZ" dirty="0" smtClean="0"/>
              <a:t>.“</a:t>
            </a:r>
          </a:p>
          <a:p>
            <a:pPr algn="just">
              <a:buNone/>
            </a:pPr>
            <a:r>
              <a:rPr lang="cs-CZ" dirty="0" smtClean="0"/>
              <a:t>	(Rozsudek rozšířeného senátu NSS ze dne 27. 7. 2016, č. </a:t>
            </a:r>
            <a:r>
              <a:rPr lang="cs-CZ" dirty="0" err="1" smtClean="0"/>
              <a:t>j</a:t>
            </a:r>
            <a:r>
              <a:rPr lang="cs-CZ" dirty="0" smtClean="0"/>
              <a:t>. 5 As 85/2015 ‑ 36)</a:t>
            </a:r>
          </a:p>
          <a:p>
            <a:endParaRPr lang="cs-CZ"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Soudní přezkum územního plánu</a:t>
            </a:r>
            <a:endParaRPr lang="cs-CZ" dirty="0"/>
          </a:p>
        </p:txBody>
      </p:sp>
      <p:sp>
        <p:nvSpPr>
          <p:cNvPr id="3" name="Zástupný symbol pro obsah 2"/>
          <p:cNvSpPr>
            <a:spLocks noGrp="1"/>
          </p:cNvSpPr>
          <p:nvPr>
            <p:ph sz="quarter" idx="1"/>
          </p:nvPr>
        </p:nvSpPr>
        <p:spPr/>
        <p:txBody>
          <a:bodyPr>
            <a:normAutofit/>
          </a:bodyPr>
          <a:lstStyle/>
          <a:p>
            <a:r>
              <a:rPr lang="cs-CZ" dirty="0" smtClean="0"/>
              <a:t>Příslušný krajský soud</a:t>
            </a:r>
          </a:p>
          <a:p>
            <a:r>
              <a:rPr lang="cs-CZ" dirty="0" smtClean="0"/>
              <a:t>Návrh na zrušení OOP podle § 101a a </a:t>
            </a:r>
            <a:r>
              <a:rPr lang="cs-CZ" dirty="0" err="1" smtClean="0"/>
              <a:t>násl</a:t>
            </a:r>
            <a:r>
              <a:rPr lang="cs-CZ" dirty="0" smtClean="0"/>
              <a:t>. SŘS</a:t>
            </a:r>
          </a:p>
          <a:p>
            <a:r>
              <a:rPr lang="cs-CZ" dirty="0" smtClean="0"/>
              <a:t>Aktivně legitimován každý, kdo tvrdí, že byl OOP zkrácen na svých právech</a:t>
            </a:r>
          </a:p>
          <a:p>
            <a:r>
              <a:rPr lang="cs-CZ" dirty="0" smtClean="0"/>
              <a:t>Odpůrcem je ten, kdo vydal OOP -&gt; obec</a:t>
            </a:r>
          </a:p>
          <a:p>
            <a:r>
              <a:rPr lang="cs-CZ" dirty="0" smtClean="0"/>
              <a:t>Návrh lze podat do 3 let od účinnosti OOP</a:t>
            </a:r>
          </a:p>
          <a:p>
            <a:r>
              <a:rPr lang="cs-CZ" dirty="0" smtClean="0"/>
              <a:t>Rozsudek soudu do 90 dnů!</a:t>
            </a:r>
          </a:p>
          <a:p>
            <a:r>
              <a:rPr lang="cs-CZ" dirty="0" smtClean="0"/>
              <a:t>Proti rozsudku lze podat kasační stížnost k NSS</a:t>
            </a:r>
          </a:p>
          <a:p>
            <a:r>
              <a:rPr lang="cs-CZ" dirty="0" smtClean="0"/>
              <a:t>Legitimace spolků-&gt; nálezy I. ÚS 59/14 a IV. ÚS 3572/14</a:t>
            </a:r>
          </a:p>
          <a:p>
            <a:endParaRPr lang="cs-CZ"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Soudní přezkum územního plánu</a:t>
            </a:r>
            <a:endParaRPr lang="cs-CZ" dirty="0"/>
          </a:p>
        </p:txBody>
      </p:sp>
      <p:sp>
        <p:nvSpPr>
          <p:cNvPr id="3" name="Zástupný symbol pro obsah 2"/>
          <p:cNvSpPr>
            <a:spLocks noGrp="1"/>
          </p:cNvSpPr>
          <p:nvPr>
            <p:ph sz="quarter" idx="1"/>
          </p:nvPr>
        </p:nvSpPr>
        <p:spPr/>
        <p:txBody>
          <a:bodyPr>
            <a:normAutofit fontScale="85000" lnSpcReduction="10000"/>
          </a:bodyPr>
          <a:lstStyle/>
          <a:p>
            <a:pPr algn="just"/>
            <a:r>
              <a:rPr lang="cs-CZ" dirty="0" smtClean="0"/>
              <a:t>Soudní řád správní rozlišuje </a:t>
            </a:r>
            <a:r>
              <a:rPr lang="cs-CZ" b="1" dirty="0" smtClean="0"/>
              <a:t>dva typy návrhu na zrušení opatření obecné povahy</a:t>
            </a:r>
            <a:r>
              <a:rPr lang="cs-CZ" dirty="0" smtClean="0"/>
              <a:t> nebo jeho části. Prvním typem návrhu je </a:t>
            </a:r>
            <a:r>
              <a:rPr lang="cs-CZ" b="1" dirty="0" smtClean="0"/>
              <a:t>návrh</a:t>
            </a:r>
            <a:r>
              <a:rPr lang="cs-CZ" dirty="0" smtClean="0"/>
              <a:t> na soudní přezkum opatření obecné povahy, který </a:t>
            </a:r>
            <a:r>
              <a:rPr lang="cs-CZ" b="1" dirty="0" smtClean="0"/>
              <a:t>může podat každý, kdo </a:t>
            </a:r>
            <a:r>
              <a:rPr lang="cs-CZ" dirty="0" smtClean="0"/>
              <a:t>tvrdí, že </a:t>
            </a:r>
            <a:r>
              <a:rPr lang="cs-CZ" b="1" dirty="0" smtClean="0"/>
              <a:t>byl na svých právech </a:t>
            </a:r>
            <a:r>
              <a:rPr lang="cs-CZ" dirty="0" smtClean="0"/>
              <a:t>opatřením obecné povahy </a:t>
            </a:r>
            <a:r>
              <a:rPr lang="cs-CZ" b="1" dirty="0" smtClean="0"/>
              <a:t>zkrácen</a:t>
            </a:r>
            <a:r>
              <a:rPr lang="cs-CZ" dirty="0" smtClean="0"/>
              <a:t>, a to ve lhůtě stanovené v § 101b odst. 1 s. </a:t>
            </a:r>
            <a:r>
              <a:rPr lang="cs-CZ" dirty="0" err="1" smtClean="0"/>
              <a:t>ř</a:t>
            </a:r>
            <a:r>
              <a:rPr lang="cs-CZ" dirty="0" smtClean="0"/>
              <a:t>. s. Druhým typem je návrh na </a:t>
            </a:r>
            <a:r>
              <a:rPr lang="cs-CZ" b="1" dirty="0" smtClean="0"/>
              <a:t>incidenční přezkum opatření obecné povahy dle § 101a odst. 1 věty druhé s. </a:t>
            </a:r>
            <a:r>
              <a:rPr lang="cs-CZ" b="1" dirty="0" err="1" smtClean="0"/>
              <a:t>ř</a:t>
            </a:r>
            <a:r>
              <a:rPr lang="cs-CZ" b="1" dirty="0" smtClean="0"/>
              <a:t>. s.</a:t>
            </a:r>
            <a:r>
              <a:rPr lang="cs-CZ" dirty="0" smtClean="0"/>
              <a:t>, který je oprávněn podat jen ten, kdo je současně oprávněn podat ve správním soudnictví žalobu nebo jiný návrh ve věci, ve které bylo opatření obecné povahy užito; tento návrh je třeba podat společně se žalobou proti rozhodnutí, nečinnosti nebo zásahu, tj. ve lhůtě pro společně podávanou žalobu, a to bez ohledu na lhůtu uvedenou v § 101b odst. 1 s. </a:t>
            </a:r>
            <a:r>
              <a:rPr lang="cs-CZ" dirty="0" err="1" smtClean="0"/>
              <a:t>ř</a:t>
            </a:r>
            <a:r>
              <a:rPr lang="cs-CZ" dirty="0" smtClean="0"/>
              <a:t>. s.</a:t>
            </a:r>
          </a:p>
          <a:p>
            <a:r>
              <a:rPr lang="cs-CZ" dirty="0" smtClean="0"/>
              <a:t>(Podle usnesení rozšířeného senátu Nejvyššího správního soudu ze dne 13. 9. 2016, </a:t>
            </a:r>
            <a:r>
              <a:rPr lang="cs-CZ" dirty="0" err="1" smtClean="0"/>
              <a:t>čj</a:t>
            </a:r>
            <a:r>
              <a:rPr lang="cs-CZ" dirty="0" smtClean="0"/>
              <a:t>. 5 As 194/2014-36)</a:t>
            </a:r>
          </a:p>
          <a:p>
            <a:endParaRPr lang="cs-CZ"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Umisťování a realizace staveb</a:t>
            </a:r>
            <a:endParaRPr lang="cs-CZ" dirty="0"/>
          </a:p>
        </p:txBody>
      </p:sp>
      <p:sp>
        <p:nvSpPr>
          <p:cNvPr id="3" name="Zástupný symbol pro obsah 2"/>
          <p:cNvSpPr>
            <a:spLocks noGrp="1"/>
          </p:cNvSpPr>
          <p:nvPr>
            <p:ph sz="quarter" idx="1"/>
          </p:nvPr>
        </p:nvSpPr>
        <p:spPr/>
        <p:txBody>
          <a:bodyPr/>
          <a:lstStyle/>
          <a:p>
            <a:endParaRPr lang="cs-CZ" dirty="0"/>
          </a:p>
        </p:txBody>
      </p:sp>
      <p:pic>
        <p:nvPicPr>
          <p:cNvPr id="74754" name="Picture 2" descr="C:\Users\matous\Documents\Prf\Cofola 2016\Obrázky\stavba_povolena.jpg"/>
          <p:cNvPicPr>
            <a:picLocks noChangeAspect="1" noChangeArrowheads="1"/>
          </p:cNvPicPr>
          <p:nvPr/>
        </p:nvPicPr>
        <p:blipFill>
          <a:blip r:embed="rId2" cstate="print"/>
          <a:srcRect/>
          <a:stretch>
            <a:fillRect/>
          </a:stretch>
        </p:blipFill>
        <p:spPr bwMode="auto">
          <a:xfrm>
            <a:off x="1115616" y="1988840"/>
            <a:ext cx="6502400" cy="4114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rrowheads="1"/>
          </p:cNvSpPr>
          <p:nvPr>
            <p:ph type="title"/>
          </p:nvPr>
        </p:nvSpPr>
        <p:spPr/>
        <p:txBody>
          <a:bodyPr/>
          <a:lstStyle/>
          <a:p>
            <a:pPr eaLnBrk="1" hangingPunct="1">
              <a:defRPr/>
            </a:pPr>
            <a:r>
              <a:rPr lang="cs-CZ" smtClean="0"/>
              <a:t>Předpisy – pokr.</a:t>
            </a:r>
          </a:p>
        </p:txBody>
      </p:sp>
      <p:sp>
        <p:nvSpPr>
          <p:cNvPr id="309251" name="Rectangle 3"/>
          <p:cNvSpPr>
            <a:spLocks noGrp="1" noChangeArrowheads="1"/>
          </p:cNvSpPr>
          <p:nvPr>
            <p:ph type="body" idx="1"/>
          </p:nvPr>
        </p:nvSpPr>
        <p:spPr/>
        <p:txBody>
          <a:bodyPr>
            <a:normAutofit lnSpcReduction="10000"/>
          </a:bodyPr>
          <a:lstStyle/>
          <a:p>
            <a:pPr algn="just" eaLnBrk="1" hangingPunct="1">
              <a:lnSpc>
                <a:spcPct val="90000"/>
              </a:lnSpc>
              <a:defRPr/>
            </a:pPr>
            <a:r>
              <a:rPr lang="cs-CZ" sz="2400" b="1" dirty="0" smtClean="0"/>
              <a:t>Vyhláška č. 268/2009 Sb., o technických požadavcích na výstavbu</a:t>
            </a:r>
          </a:p>
          <a:p>
            <a:pPr algn="just" eaLnBrk="1" hangingPunct="1">
              <a:lnSpc>
                <a:spcPct val="90000"/>
              </a:lnSpc>
              <a:defRPr/>
            </a:pPr>
            <a:r>
              <a:rPr lang="cs-CZ" sz="2400" dirty="0" smtClean="0"/>
              <a:t>Vyhláška č. 561/2006 Sb., o stanovení seznamu aglomerací pro účely hodnocení a snižování hluku </a:t>
            </a:r>
          </a:p>
          <a:p>
            <a:pPr algn="just" eaLnBrk="1" hangingPunct="1">
              <a:lnSpc>
                <a:spcPct val="90000"/>
              </a:lnSpc>
              <a:defRPr/>
            </a:pPr>
            <a:r>
              <a:rPr lang="cs-CZ" sz="2400" dirty="0" smtClean="0"/>
              <a:t>Vyhláška č. 369/2001 Sb., o obecných technických požadavcích zabezpečujících užívání staveb osobami s omezenou schopností pohybu a orientace, ve znění vyhlášky č. 492/2006 Sb. </a:t>
            </a:r>
          </a:p>
          <a:p>
            <a:pPr algn="just" eaLnBrk="1" hangingPunct="1">
              <a:lnSpc>
                <a:spcPct val="90000"/>
              </a:lnSpc>
              <a:defRPr/>
            </a:pPr>
            <a:r>
              <a:rPr lang="cs-CZ" sz="2400" b="1" dirty="0" smtClean="0"/>
              <a:t>Zákon č. 360/1992 Sb., o výkonu povolání autorizovaných architektů a o výkonu povolání autorizovaných inženýrů a techniků činných ve výstavbě</a:t>
            </a:r>
            <a:r>
              <a:rPr lang="cs-CZ" sz="2400" dirty="0" smtClean="0"/>
              <a:t>,  ve znění zákona č. 164/1993 Sb., zákona č. 275/1994 Sb., zákona  č. 224/2003 Sb. a zákona č. 189/2008 Sb. </a:t>
            </a:r>
          </a:p>
          <a:p>
            <a:pPr algn="just" eaLnBrk="1" hangingPunct="1">
              <a:lnSpc>
                <a:spcPct val="90000"/>
              </a:lnSpc>
              <a:buFont typeface="Wingdings" pitchFamily="2" charset="2"/>
              <a:buNone/>
              <a:defRPr/>
            </a:pPr>
            <a:endParaRPr lang="cs-CZ" sz="2400" dirty="0" smtClean="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a:xfrm>
            <a:off x="982663" y="457200"/>
            <a:ext cx="7704137" cy="739552"/>
          </a:xfrm>
        </p:spPr>
        <p:txBody>
          <a:bodyPr/>
          <a:lstStyle/>
          <a:p>
            <a:r>
              <a:rPr lang="cs-CZ" dirty="0" smtClean="0">
                <a:ln>
                  <a:noFill/>
                </a:ln>
              </a:rPr>
              <a:t>Umístění a realizace stavebních záměrů</a:t>
            </a:r>
          </a:p>
        </p:txBody>
      </p:sp>
      <p:sp>
        <p:nvSpPr>
          <p:cNvPr id="3" name="Zástupný symbol pro obsah 2"/>
          <p:cNvSpPr>
            <a:spLocks noGrp="1"/>
          </p:cNvSpPr>
          <p:nvPr>
            <p:ph idx="1"/>
          </p:nvPr>
        </p:nvSpPr>
        <p:spPr>
          <a:xfrm>
            <a:off x="982663" y="1628800"/>
            <a:ext cx="7333753" cy="4752528"/>
          </a:xfrm>
        </p:spPr>
        <p:txBody>
          <a:bodyPr rtlCol="0">
            <a:normAutofit fontScale="85000" lnSpcReduction="20000"/>
          </a:bodyPr>
          <a:lstStyle/>
          <a:p>
            <a:pPr algn="just" fontAlgn="auto">
              <a:buClr>
                <a:schemeClr val="accent1">
                  <a:lumMod val="75000"/>
                </a:schemeClr>
              </a:buClr>
              <a:buFont typeface="Arial"/>
              <a:buChar char="•"/>
              <a:defRPr/>
            </a:pPr>
            <a:r>
              <a:rPr lang="cs-CZ" dirty="0"/>
              <a:t>Každý stavební záměr má dvě fáze povolování:</a:t>
            </a:r>
          </a:p>
          <a:p>
            <a:pPr marL="0" indent="0" algn="just" fontAlgn="auto">
              <a:buClr>
                <a:schemeClr val="accent1">
                  <a:lumMod val="75000"/>
                </a:schemeClr>
              </a:buClr>
              <a:buFont typeface="Arial"/>
              <a:buNone/>
              <a:defRPr/>
            </a:pPr>
            <a:r>
              <a:rPr lang="cs-CZ" dirty="0"/>
              <a:t>				- umístění stavby v území</a:t>
            </a:r>
          </a:p>
          <a:p>
            <a:pPr marL="0" indent="0" algn="just" fontAlgn="auto">
              <a:buClr>
                <a:schemeClr val="accent1">
                  <a:lumMod val="75000"/>
                </a:schemeClr>
              </a:buClr>
              <a:buFont typeface="Arial"/>
              <a:buNone/>
              <a:defRPr/>
            </a:pPr>
            <a:r>
              <a:rPr lang="cs-CZ" dirty="0"/>
              <a:t>				- vlastní realizace stavebního </a:t>
            </a:r>
            <a:r>
              <a:rPr lang="cs-CZ" dirty="0" smtClean="0"/>
              <a:t>				záměru</a:t>
            </a:r>
            <a:endParaRPr lang="cs-CZ" dirty="0"/>
          </a:p>
          <a:p>
            <a:pPr algn="just" fontAlgn="auto">
              <a:buClr>
                <a:schemeClr val="accent1">
                  <a:lumMod val="75000"/>
                </a:schemeClr>
              </a:buClr>
              <a:buFont typeface="Arial"/>
              <a:buChar char="•"/>
              <a:defRPr/>
            </a:pPr>
            <a:r>
              <a:rPr lang="cs-CZ" dirty="0" smtClean="0"/>
              <a:t>§76 odst. 1 </a:t>
            </a:r>
            <a:r>
              <a:rPr lang="cs-CZ" dirty="0" err="1" smtClean="0"/>
              <a:t>StZ</a:t>
            </a:r>
            <a:r>
              <a:rPr lang="cs-CZ" dirty="0" smtClean="0"/>
              <a:t> – Umisťovat stavby nebo zařízení, jejich změny, měnit vliv jejich užívání na území, měnit využití území a chránit důležité zájmy v území lze jen na základě územního rozhodnutí nebo územního souhlasu, nestanoví-li zákon jinak.</a:t>
            </a:r>
          </a:p>
          <a:p>
            <a:pPr algn="just" fontAlgn="auto">
              <a:buClr>
                <a:schemeClr val="accent1">
                  <a:lumMod val="75000"/>
                </a:schemeClr>
              </a:buClr>
              <a:buFont typeface="Arial"/>
              <a:buChar char="•"/>
              <a:defRPr/>
            </a:pPr>
            <a:r>
              <a:rPr lang="cs-CZ" dirty="0" smtClean="0"/>
              <a:t>§ </a:t>
            </a:r>
            <a:r>
              <a:rPr lang="cs-CZ" dirty="0"/>
              <a:t>108 odst. 1 </a:t>
            </a:r>
            <a:r>
              <a:rPr lang="cs-CZ" dirty="0" err="1"/>
              <a:t>StZ</a:t>
            </a:r>
            <a:r>
              <a:rPr lang="cs-CZ" dirty="0"/>
              <a:t> – všechny stavby vyžadují stavební povolení bez zřetele na jejich stavebně technické provedení, účel a dobu trvání, pokud </a:t>
            </a:r>
            <a:r>
              <a:rPr lang="cs-CZ" dirty="0" err="1"/>
              <a:t>StZ</a:t>
            </a:r>
            <a:r>
              <a:rPr lang="cs-CZ" dirty="0"/>
              <a:t> nebo zvláštní právní předpis nestanoví jinak </a:t>
            </a:r>
          </a:p>
          <a:p>
            <a:pPr algn="just" fontAlgn="auto">
              <a:buClr>
                <a:schemeClr val="accent1">
                  <a:lumMod val="75000"/>
                </a:schemeClr>
              </a:buClr>
              <a:buFont typeface="Arial"/>
              <a:buChar char="•"/>
              <a:defRPr/>
            </a:pPr>
            <a:r>
              <a:rPr lang="cs-CZ" dirty="0"/>
              <a:t>„Výjimky“:	</a:t>
            </a:r>
            <a:r>
              <a:rPr lang="cs-CZ" dirty="0" smtClean="0"/>
              <a:t>- </a:t>
            </a:r>
            <a:r>
              <a:rPr lang="cs-CZ" dirty="0"/>
              <a:t>nulitní stavby dle § 79 odst. 2 a § 103 odst. 1 </a:t>
            </a:r>
            <a:r>
              <a:rPr lang="cs-CZ" dirty="0" smtClean="0"/>
              <a:t>		</a:t>
            </a:r>
            <a:r>
              <a:rPr lang="cs-CZ" dirty="0" err="1" smtClean="0"/>
              <a:t>StZ</a:t>
            </a:r>
            <a:endParaRPr lang="cs-CZ" dirty="0"/>
          </a:p>
          <a:p>
            <a:pPr marL="0" indent="0" algn="just" fontAlgn="auto">
              <a:buClr>
                <a:schemeClr val="accent1">
                  <a:lumMod val="75000"/>
                </a:schemeClr>
              </a:buClr>
              <a:buFont typeface="Arial"/>
              <a:buNone/>
              <a:defRPr/>
            </a:pPr>
            <a:r>
              <a:rPr lang="cs-CZ" dirty="0"/>
              <a:t>		</a:t>
            </a:r>
            <a:r>
              <a:rPr lang="cs-CZ" dirty="0" smtClean="0"/>
              <a:t>- </a:t>
            </a:r>
            <a:r>
              <a:rPr lang="cs-CZ" dirty="0"/>
              <a:t>souhlasy podle § 96 odst. 1 a § 104 odst. 1 </a:t>
            </a:r>
            <a:r>
              <a:rPr lang="cs-CZ" dirty="0" smtClean="0"/>
              <a:t>		</a:t>
            </a:r>
            <a:r>
              <a:rPr lang="cs-CZ" dirty="0" err="1" smtClean="0"/>
              <a:t>StZ</a:t>
            </a:r>
            <a:endParaRPr lang="cs-CZ" dirty="0"/>
          </a:p>
          <a:p>
            <a:pPr fontAlgn="auto">
              <a:buClr>
                <a:schemeClr val="accent1">
                  <a:lumMod val="75000"/>
                </a:schemeClr>
              </a:buClr>
              <a:buFont typeface="Arial"/>
              <a:buChar char="•"/>
              <a:defRPr/>
            </a:pPr>
            <a:endParaRPr lang="cs-CZ" dirty="0"/>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Předmět řízení a námitky</a:t>
            </a:r>
            <a:endParaRPr lang="cs-CZ" dirty="0"/>
          </a:p>
        </p:txBody>
      </p:sp>
      <p:sp>
        <p:nvSpPr>
          <p:cNvPr id="3" name="Zástupný symbol pro obsah 2"/>
          <p:cNvSpPr>
            <a:spLocks noGrp="1"/>
          </p:cNvSpPr>
          <p:nvPr>
            <p:ph sz="quarter" idx="1"/>
          </p:nvPr>
        </p:nvSpPr>
        <p:spPr/>
        <p:txBody>
          <a:bodyPr>
            <a:normAutofit fontScale="70000" lnSpcReduction="20000"/>
          </a:bodyPr>
          <a:lstStyle/>
          <a:p>
            <a:pPr algn="just"/>
            <a:r>
              <a:rPr lang="cs-CZ" dirty="0" smtClean="0"/>
              <a:t>„[…] </a:t>
            </a:r>
            <a:r>
              <a:rPr lang="cs-CZ" b="1" i="1" dirty="0" smtClean="0"/>
              <a:t>stavební řízení není pokračováním územního řízení</a:t>
            </a:r>
            <a:r>
              <a:rPr lang="cs-CZ" i="1" dirty="0" smtClean="0"/>
              <a:t>. Předmět obou těchto řízení, tj. okruh otázek, které se v nich řeší, je odlišný. Důsledkem této diference je zavedení věcné koncentrace námitek účastníků řízení v § 114 odst. 2 stavebního zákona. </a:t>
            </a:r>
            <a:r>
              <a:rPr lang="cs-CZ" b="1" i="1" dirty="0" smtClean="0"/>
              <a:t>Námitky, které se vztahují k předmětu územního řízení, lze uplatnit pouze v tomto typu řízení, nikoliv v řízení navazujícím</a:t>
            </a:r>
            <a:r>
              <a:rPr lang="cs-CZ" i="1" dirty="0" smtClean="0"/>
              <a:t> (tj. v daném případě v řízení stavebním). I kdyby byl soudní přezkum územního rozhodnutí zdlouhavý, jak tvrdí stěžovatel, nemůže tato skutečnost prolomit bariéru mezi územním řízením a stavebním řízením danou odlišností předmětu řízení a řešených věcných otázek (viz rozsudek Nejvyššího správního soudu ze dne 23. 1. 2013, č. </a:t>
            </a:r>
            <a:r>
              <a:rPr lang="cs-CZ" i="1" dirty="0" err="1" smtClean="0"/>
              <a:t>j</a:t>
            </a:r>
            <a:r>
              <a:rPr lang="cs-CZ" i="1" dirty="0" smtClean="0"/>
              <a:t>. 1 As 119/2012 – 86)</a:t>
            </a:r>
            <a:r>
              <a:rPr lang="cs-CZ" dirty="0" smtClean="0"/>
              <a:t> […] </a:t>
            </a:r>
            <a:r>
              <a:rPr lang="cs-CZ" i="1" dirty="0" smtClean="0"/>
              <a:t>Skutečnost, že stěžovatel v důsledku procesních peripetií spojených s rušením územního rozhodnutí správními soudy dosáhl zrušení územního rozhodnutí, nicméně nové územní rozhodnutí již s odkazem na § 94 odst. 5 stavebního zákona nebylo vydáno a vady procesu SEA ani EIA tak nebyly napraveny, nemůže založit přípustnost této námitky ve stavebním řízení, resp. v soudním řízení, jehož předmětem je přezkum stavebního povolení.</a:t>
            </a:r>
            <a:r>
              <a:rPr lang="cs-CZ" dirty="0" smtClean="0"/>
              <a:t>“</a:t>
            </a:r>
          </a:p>
          <a:p>
            <a:pPr algn="just">
              <a:buNone/>
            </a:pPr>
            <a:r>
              <a:rPr lang="cs-CZ" dirty="0" smtClean="0"/>
              <a:t>	(Rozsudek NSS ze dne 23. 9. 2014, </a:t>
            </a:r>
            <a:r>
              <a:rPr lang="cs-CZ" dirty="0" err="1" smtClean="0"/>
              <a:t>čj</a:t>
            </a:r>
            <a:r>
              <a:rPr lang="cs-CZ" dirty="0" smtClean="0"/>
              <a:t>. 1 As 176/2012 – 140)</a:t>
            </a:r>
            <a:endParaRPr lang="cs-CZ"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a:xfrm>
            <a:off x="982663" y="260350"/>
            <a:ext cx="7704137" cy="864394"/>
          </a:xfrm>
        </p:spPr>
        <p:txBody>
          <a:bodyPr/>
          <a:lstStyle/>
          <a:p>
            <a:r>
              <a:rPr lang="cs-CZ" altLang="cs-CZ" dirty="0" smtClean="0">
                <a:ln>
                  <a:noFill/>
                </a:ln>
              </a:rPr>
              <a:t>Umístění stavby</a:t>
            </a:r>
          </a:p>
        </p:txBody>
      </p:sp>
      <p:sp>
        <p:nvSpPr>
          <p:cNvPr id="35843" name="Rectangle 3"/>
          <p:cNvSpPr>
            <a:spLocks noGrp="1" noChangeArrowheads="1"/>
          </p:cNvSpPr>
          <p:nvPr>
            <p:ph sz="half" idx="1"/>
          </p:nvPr>
        </p:nvSpPr>
        <p:spPr>
          <a:xfrm>
            <a:off x="982663" y="1628800"/>
            <a:ext cx="3740150" cy="4406875"/>
          </a:xfrm>
        </p:spPr>
        <p:txBody>
          <a:bodyPr/>
          <a:lstStyle/>
          <a:p>
            <a:r>
              <a:rPr lang="cs-CZ" altLang="cs-CZ" sz="2000" dirty="0" smtClean="0"/>
              <a:t>Územně plánovací informace</a:t>
            </a:r>
          </a:p>
          <a:p>
            <a:r>
              <a:rPr lang="cs-CZ" altLang="cs-CZ" sz="2000" dirty="0" smtClean="0"/>
              <a:t>Regulační plán</a:t>
            </a:r>
          </a:p>
          <a:p>
            <a:r>
              <a:rPr lang="cs-CZ" altLang="cs-CZ" sz="2000" dirty="0" smtClean="0"/>
              <a:t>Územní řízení -&gt; Územní rozhodnutí o umístění stavby </a:t>
            </a:r>
          </a:p>
          <a:p>
            <a:endParaRPr lang="cs-CZ" altLang="cs-CZ" sz="2000" dirty="0" smtClean="0"/>
          </a:p>
          <a:p>
            <a:r>
              <a:rPr lang="cs-CZ" altLang="cs-CZ" sz="2000" dirty="0" smtClean="0"/>
              <a:t>Územní souhlas</a:t>
            </a:r>
          </a:p>
          <a:p>
            <a:r>
              <a:rPr lang="cs-CZ" altLang="cs-CZ" sz="2000" dirty="0" smtClean="0"/>
              <a:t>Veřejnoprávní smlouva</a:t>
            </a:r>
          </a:p>
          <a:p>
            <a:r>
              <a:rPr lang="cs-CZ" altLang="cs-CZ" sz="2000" dirty="0" smtClean="0"/>
              <a:t>§ 79 odst. 3 -&gt; ne nulitní v případě kulturních památek, památkových rezervací, atd. </a:t>
            </a:r>
          </a:p>
        </p:txBody>
      </p:sp>
      <p:sp>
        <p:nvSpPr>
          <p:cNvPr id="35844" name="Rectangle 8"/>
          <p:cNvSpPr>
            <a:spLocks noGrp="1" noChangeArrowheads="1"/>
          </p:cNvSpPr>
          <p:nvPr>
            <p:ph sz="half" idx="2"/>
          </p:nvPr>
        </p:nvSpPr>
        <p:spPr>
          <a:xfrm>
            <a:off x="4946650" y="2667000"/>
            <a:ext cx="3740150" cy="2057400"/>
          </a:xfrm>
        </p:spPr>
        <p:txBody>
          <a:bodyPr/>
          <a:lstStyle/>
          <a:p>
            <a:endParaRPr lang="cs-CZ" altLang="cs-CZ" sz="2000" dirty="0" smtClean="0"/>
          </a:p>
          <a:p>
            <a:pPr>
              <a:buFont typeface="Wingdings" pitchFamily="2" charset="2"/>
              <a:buChar char="Ø"/>
            </a:pPr>
            <a:r>
              <a:rPr lang="cs-CZ" altLang="cs-CZ" sz="2000" dirty="0" smtClean="0"/>
              <a:t>vydávané v klasickém řízení </a:t>
            </a:r>
          </a:p>
          <a:p>
            <a:pPr>
              <a:buFont typeface="Wingdings" pitchFamily="2" charset="2"/>
              <a:buChar char="Ø"/>
            </a:pPr>
            <a:r>
              <a:rPr lang="cs-CZ" altLang="cs-CZ" sz="2000" dirty="0" smtClean="0"/>
              <a:t>ve zjednodušeném řízení</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a:xfrm>
            <a:off x="982663" y="457200"/>
            <a:ext cx="7704137" cy="739552"/>
          </a:xfrm>
        </p:spPr>
        <p:txBody>
          <a:bodyPr/>
          <a:lstStyle/>
          <a:p>
            <a:r>
              <a:rPr lang="cs-CZ" altLang="cs-CZ" dirty="0" smtClean="0">
                <a:ln>
                  <a:noFill/>
                </a:ln>
              </a:rPr>
              <a:t>Územní řízení</a:t>
            </a:r>
          </a:p>
        </p:txBody>
      </p:sp>
      <p:sp>
        <p:nvSpPr>
          <p:cNvPr id="36867" name="Rectangle 3"/>
          <p:cNvSpPr>
            <a:spLocks noGrp="1" noChangeArrowheads="1"/>
          </p:cNvSpPr>
          <p:nvPr>
            <p:ph idx="1"/>
          </p:nvPr>
        </p:nvSpPr>
        <p:spPr>
          <a:xfrm>
            <a:off x="539552" y="1988840"/>
            <a:ext cx="7704137" cy="4340275"/>
          </a:xfrm>
        </p:spPr>
        <p:txBody>
          <a:bodyPr/>
          <a:lstStyle/>
          <a:p>
            <a:pPr marL="990600" lvl="1" indent="-533400">
              <a:lnSpc>
                <a:spcPct val="90000"/>
              </a:lnSpc>
              <a:buFontTx/>
              <a:buChar char="•"/>
            </a:pPr>
            <a:r>
              <a:rPr lang="cs-CZ" altLang="cs-CZ" dirty="0" smtClean="0"/>
              <a:t>Zvláštní druh správního řízení</a:t>
            </a:r>
          </a:p>
          <a:p>
            <a:pPr marL="990600" lvl="1" indent="-533400">
              <a:lnSpc>
                <a:spcPct val="90000"/>
              </a:lnSpc>
              <a:buFontTx/>
              <a:buChar char="•"/>
            </a:pPr>
            <a:r>
              <a:rPr lang="cs-CZ" altLang="cs-CZ" dirty="0" smtClean="0"/>
              <a:t>Subsidiární použití správního řádu, jelikož stavební zákon je normou speciální obsahující některá specifika vlastních správních řízení.</a:t>
            </a:r>
          </a:p>
          <a:p>
            <a:pPr marL="990600" lvl="1" indent="-533400">
              <a:lnSpc>
                <a:spcPct val="90000"/>
              </a:lnSpc>
              <a:buFontTx/>
              <a:buChar char="•"/>
            </a:pPr>
            <a:r>
              <a:rPr lang="cs-CZ" altLang="cs-CZ" dirty="0" smtClean="0"/>
              <a:t>Věcná příslušnost je daná zpravidla obecným stavebním úřadům.</a:t>
            </a:r>
          </a:p>
          <a:p>
            <a:pPr marL="990600" lvl="1" indent="-533400">
              <a:lnSpc>
                <a:spcPct val="90000"/>
              </a:lnSpc>
              <a:buFontTx/>
              <a:buChar char="•"/>
            </a:pPr>
            <a:r>
              <a:rPr lang="cs-CZ" altLang="cs-CZ" dirty="0" smtClean="0"/>
              <a:t>Místní příslušnost je dána podle územního obvodu, v němž se má předmětný stavební záměr uskutečnit. </a:t>
            </a:r>
          </a:p>
        </p:txBody>
      </p:sp>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a:xfrm>
            <a:off x="982663" y="457200"/>
            <a:ext cx="7704137" cy="667544"/>
          </a:xfrm>
        </p:spPr>
        <p:txBody>
          <a:bodyPr/>
          <a:lstStyle/>
          <a:p>
            <a:r>
              <a:rPr lang="cs-CZ" dirty="0" smtClean="0">
                <a:ln>
                  <a:noFill/>
                </a:ln>
              </a:rPr>
              <a:t>Územní řízení</a:t>
            </a:r>
          </a:p>
        </p:txBody>
      </p:sp>
      <p:sp>
        <p:nvSpPr>
          <p:cNvPr id="3" name="Zástupný symbol pro obsah 2"/>
          <p:cNvSpPr>
            <a:spLocks noGrp="1"/>
          </p:cNvSpPr>
          <p:nvPr>
            <p:ph idx="1"/>
          </p:nvPr>
        </p:nvSpPr>
        <p:spPr>
          <a:xfrm>
            <a:off x="982663" y="1412776"/>
            <a:ext cx="7261745" cy="5040560"/>
          </a:xfrm>
        </p:spPr>
        <p:txBody>
          <a:bodyPr rtlCol="0">
            <a:normAutofit fontScale="70000" lnSpcReduction="20000"/>
          </a:bodyPr>
          <a:lstStyle/>
          <a:p>
            <a:pPr fontAlgn="auto">
              <a:buClr>
                <a:schemeClr val="accent1">
                  <a:lumMod val="75000"/>
                </a:schemeClr>
              </a:buClr>
              <a:buFont typeface="Arial"/>
              <a:buChar char="•"/>
              <a:defRPr/>
            </a:pPr>
            <a:r>
              <a:rPr lang="cs-CZ" dirty="0" smtClean="0"/>
              <a:t>Specifická úprava okruhu účastníků řízení</a:t>
            </a:r>
          </a:p>
          <a:p>
            <a:pPr fontAlgn="auto">
              <a:buClr>
                <a:schemeClr val="accent1">
                  <a:lumMod val="75000"/>
                </a:schemeClr>
              </a:buClr>
              <a:buFont typeface="Arial"/>
              <a:buChar char="•"/>
              <a:defRPr/>
            </a:pPr>
            <a:r>
              <a:rPr lang="cs-CZ" dirty="0" smtClean="0"/>
              <a:t>Vždy především žadatel a obec, na jejímž území má být záměr uskutečněn.</a:t>
            </a:r>
          </a:p>
          <a:p>
            <a:pPr fontAlgn="auto">
              <a:buClr>
                <a:schemeClr val="accent1">
                  <a:lumMod val="75000"/>
                </a:schemeClr>
              </a:buClr>
              <a:buFont typeface="Arial"/>
              <a:buChar char="•"/>
              <a:defRPr/>
            </a:pPr>
            <a:r>
              <a:rPr lang="cs-CZ" dirty="0" smtClean="0"/>
              <a:t>Žadatelem může být FO i PO.</a:t>
            </a:r>
          </a:p>
          <a:p>
            <a:pPr fontAlgn="auto">
              <a:buClr>
                <a:schemeClr val="accent1">
                  <a:lumMod val="75000"/>
                </a:schemeClr>
              </a:buClr>
              <a:buFont typeface="Arial"/>
              <a:buChar char="•"/>
              <a:defRPr/>
            </a:pPr>
            <a:r>
              <a:rPr lang="cs-CZ" dirty="0" smtClean="0"/>
              <a:t>Obec je účastníkem z titulu postavení PO a výkon práv je projevem výkonu samostatné působnosti obce.</a:t>
            </a:r>
          </a:p>
          <a:p>
            <a:pPr fontAlgn="auto">
              <a:buClr>
                <a:schemeClr val="accent1">
                  <a:lumMod val="75000"/>
                </a:schemeClr>
              </a:buClr>
              <a:buFont typeface="Arial"/>
              <a:buChar char="•"/>
              <a:defRPr/>
            </a:pPr>
            <a:r>
              <a:rPr lang="cs-CZ" dirty="0" smtClean="0"/>
              <a:t>Obec je účastníkem i v případě, že její obecní úřad vede územní řízení.</a:t>
            </a:r>
          </a:p>
          <a:p>
            <a:pPr fontAlgn="auto">
              <a:buClr>
                <a:schemeClr val="accent1">
                  <a:lumMod val="75000"/>
                </a:schemeClr>
              </a:buClr>
              <a:buFont typeface="Arial"/>
              <a:buChar char="•"/>
              <a:defRPr/>
            </a:pPr>
            <a:r>
              <a:rPr lang="cs-CZ" dirty="0" smtClean="0"/>
              <a:t>Dalšími účastníky jsou:</a:t>
            </a:r>
          </a:p>
          <a:p>
            <a:pPr marL="0" indent="0" algn="just" fontAlgn="auto">
              <a:buClr>
                <a:schemeClr val="accent1">
                  <a:lumMod val="75000"/>
                </a:schemeClr>
              </a:buClr>
              <a:buFont typeface="Arial"/>
              <a:buNone/>
              <a:defRPr/>
            </a:pPr>
            <a:r>
              <a:rPr lang="cs-CZ" dirty="0" smtClean="0"/>
              <a:t>	- </a:t>
            </a:r>
            <a:r>
              <a:rPr lang="cs-CZ" dirty="0"/>
              <a:t>vlastník pozemku nebo stavby, na kterých má být daný záměr </a:t>
            </a:r>
            <a:r>
              <a:rPr lang="cs-CZ" dirty="0" smtClean="0"/>
              <a:t>	realizován</a:t>
            </a:r>
            <a:endParaRPr lang="cs-CZ" dirty="0"/>
          </a:p>
          <a:p>
            <a:pPr marL="0" indent="0" algn="just" fontAlgn="auto">
              <a:buClr>
                <a:schemeClr val="accent1">
                  <a:lumMod val="75000"/>
                </a:schemeClr>
              </a:buClr>
              <a:buFont typeface="Arial"/>
              <a:buNone/>
              <a:defRPr/>
            </a:pPr>
            <a:r>
              <a:rPr lang="cs-CZ" dirty="0" smtClean="0"/>
              <a:t>	- </a:t>
            </a:r>
            <a:r>
              <a:rPr lang="cs-CZ" dirty="0"/>
              <a:t>osoby, jejichž věcná práva k sousedním stavbám nebo </a:t>
            </a:r>
            <a:r>
              <a:rPr lang="cs-CZ" dirty="0" smtClean="0"/>
              <a:t>	pozemkům mohou </a:t>
            </a:r>
            <a:r>
              <a:rPr lang="cs-CZ" dirty="0"/>
              <a:t>být daným </a:t>
            </a:r>
            <a:r>
              <a:rPr lang="cs-CZ" dirty="0" smtClean="0"/>
              <a:t>záměrem </a:t>
            </a:r>
            <a:r>
              <a:rPr lang="cs-CZ" dirty="0"/>
              <a:t>dotčena</a:t>
            </a:r>
          </a:p>
          <a:p>
            <a:pPr marL="0" indent="0" algn="just" fontAlgn="auto">
              <a:buClr>
                <a:schemeClr val="accent1">
                  <a:lumMod val="75000"/>
                </a:schemeClr>
              </a:buClr>
              <a:buFont typeface="Arial"/>
              <a:buNone/>
              <a:defRPr/>
            </a:pPr>
            <a:r>
              <a:rPr lang="cs-CZ" dirty="0" smtClean="0"/>
              <a:t>	- </a:t>
            </a:r>
            <a:r>
              <a:rPr lang="cs-CZ" dirty="0"/>
              <a:t>osoby, o nichž to stanoví zvláštní zákon</a:t>
            </a:r>
            <a:r>
              <a:rPr lang="cs-CZ" dirty="0" smtClean="0"/>
              <a:t>.</a:t>
            </a:r>
          </a:p>
          <a:p>
            <a:pPr algn="just" fontAlgn="auto">
              <a:buClr>
                <a:schemeClr val="accent1">
                  <a:lumMod val="75000"/>
                </a:schemeClr>
              </a:buClr>
              <a:buFont typeface="Arial"/>
              <a:buChar char="•"/>
              <a:defRPr/>
            </a:pPr>
            <a:r>
              <a:rPr lang="cs-CZ" dirty="0"/>
              <a:t>Nález Ústavního soudu </a:t>
            </a:r>
            <a:r>
              <a:rPr lang="cs-CZ" dirty="0" err="1"/>
              <a:t>sp.zn</a:t>
            </a:r>
            <a:r>
              <a:rPr lang="cs-CZ" dirty="0"/>
              <a:t>. </a:t>
            </a:r>
            <a:r>
              <a:rPr lang="cs-CZ" dirty="0" err="1"/>
              <a:t>Pl.ÚS</a:t>
            </a:r>
            <a:r>
              <a:rPr lang="cs-CZ" dirty="0"/>
              <a:t> 19/99 ze dne 22.3.2000:</a:t>
            </a:r>
          </a:p>
          <a:p>
            <a:pPr marL="0" indent="0" algn="just" fontAlgn="auto">
              <a:buClr>
                <a:schemeClr val="accent1">
                  <a:lumMod val="75000"/>
                </a:schemeClr>
              </a:buClr>
              <a:buFont typeface="Arial"/>
              <a:buNone/>
              <a:defRPr/>
            </a:pPr>
            <a:r>
              <a:rPr lang="cs-CZ" dirty="0"/>
              <a:t>správní orgán by měl </a:t>
            </a:r>
            <a:r>
              <a:rPr lang="cs-CZ" i="1" dirty="0"/>
              <a:t>„…jako s účastníkem řízení zacházet též s osobou, která očividně může být rozhodnutím vydávaným ve stavebním řízení dotčena ve svých právech, a to i v právech ústavně chráněných jako je právo na pokojné užívání majetku, případně právo vlastnické.“ -&gt; účastníkem i nemezující </a:t>
            </a:r>
            <a:r>
              <a:rPr lang="cs-CZ" i="1" dirty="0" smtClean="0"/>
              <a:t>soused.</a:t>
            </a:r>
            <a:endParaRPr lang="cs-CZ" dirty="0"/>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Doručování v územním řízení</a:t>
            </a:r>
            <a:endParaRPr lang="cs-CZ" dirty="0"/>
          </a:p>
        </p:txBody>
      </p:sp>
      <p:sp>
        <p:nvSpPr>
          <p:cNvPr id="3" name="Zástupný symbol pro obsah 2"/>
          <p:cNvSpPr>
            <a:spLocks noGrp="1"/>
          </p:cNvSpPr>
          <p:nvPr>
            <p:ph sz="quarter" idx="1"/>
          </p:nvPr>
        </p:nvSpPr>
        <p:spPr/>
        <p:txBody>
          <a:bodyPr>
            <a:normAutofit fontScale="70000" lnSpcReduction="20000"/>
          </a:bodyPr>
          <a:lstStyle/>
          <a:p>
            <a:pPr algn="just"/>
            <a:r>
              <a:rPr lang="cs-CZ" dirty="0" smtClean="0"/>
              <a:t>§ 87 odst. 1, 3 a § 92 odst. 3 </a:t>
            </a:r>
            <a:r>
              <a:rPr lang="cs-CZ" dirty="0" err="1" smtClean="0"/>
              <a:t>StZ</a:t>
            </a:r>
            <a:endParaRPr lang="cs-CZ" dirty="0" smtClean="0"/>
          </a:p>
          <a:p>
            <a:pPr lvl="1" algn="just">
              <a:buNone/>
            </a:pPr>
            <a:r>
              <a:rPr lang="cs-CZ" dirty="0" smtClean="0"/>
              <a:t>-&gt; účastníkům podle § 85 odst. 2 písm. b) </a:t>
            </a:r>
            <a:r>
              <a:rPr lang="cs-CZ" dirty="0" err="1" smtClean="0"/>
              <a:t>StZ</a:t>
            </a:r>
            <a:r>
              <a:rPr lang="cs-CZ" dirty="0" smtClean="0"/>
              <a:t> se v řízení s velkým počtem účastníků doručuje na úřední desku s tím, že se identifikují označením pozemků a staveb </a:t>
            </a:r>
          </a:p>
          <a:p>
            <a:pPr lvl="1" algn="just">
              <a:buNone/>
            </a:pPr>
            <a:r>
              <a:rPr lang="cs-CZ" dirty="0" smtClean="0"/>
              <a:t>-&gt; dříve bez uvedené limitace</a:t>
            </a:r>
          </a:p>
          <a:p>
            <a:pPr algn="just"/>
            <a:r>
              <a:rPr lang="cs-CZ" dirty="0" smtClean="0"/>
              <a:t>„[d]</a:t>
            </a:r>
            <a:r>
              <a:rPr lang="cs-CZ" i="1" dirty="0" err="1" smtClean="0"/>
              <a:t>oručování</a:t>
            </a:r>
            <a:r>
              <a:rPr lang="cs-CZ" i="1" dirty="0" smtClean="0"/>
              <a:t> správních rozhodnutí je v obecné rovině upraveno ve správním řádu. Správní řád se však použije jen tehdy, nestanoví-li zvláštní zákon jiný postup (§ 1 odst. 2 správního řádu). V daném případě je takovým zvláštním zákonem stavební zákon, který obsahuje v </a:t>
            </a:r>
            <a:r>
              <a:rPr lang="cs-CZ" i="1" dirty="0" err="1" smtClean="0"/>
              <a:t>ust</a:t>
            </a:r>
            <a:r>
              <a:rPr lang="cs-CZ" i="1" dirty="0" smtClean="0"/>
              <a:t>. § 92 odst. 3 speciální úpravu doručování územního rozhodnutí. Za územní rozhodnutí lze ve smyslu výše uvedeném považovat i rozhodnutí o odvolání podaném proti územnímu rozhodnutí vydanému správním orgánem I. stupně </a:t>
            </a:r>
            <a:r>
              <a:rPr lang="cs-CZ" dirty="0" smtClean="0"/>
              <a:t>[…</a:t>
            </a:r>
            <a:r>
              <a:rPr lang="en-US" dirty="0" smtClean="0"/>
              <a:t>] </a:t>
            </a:r>
            <a:r>
              <a:rPr lang="cs-CZ" i="1" dirty="0" smtClean="0"/>
              <a:t>Stavební zákon tedy obsahuje speciální úpravu pro doručování územních rozhodnutí, za které lze ve smyslu výše uvedeného považovat i rozhodnutí o odvolání proti </a:t>
            </a:r>
            <a:r>
              <a:rPr lang="cs-CZ" i="1" dirty="0" err="1" smtClean="0"/>
              <a:t>prvostupňovému</a:t>
            </a:r>
            <a:r>
              <a:rPr lang="cs-CZ" i="1" dirty="0" smtClean="0"/>
              <a:t> územnímu rozhodnutí. </a:t>
            </a:r>
            <a:r>
              <a:rPr lang="cs-CZ" b="1" i="1" dirty="0" smtClean="0"/>
              <a:t>Veřejnou vyhláškou proto bylo možno doručovat nejen </a:t>
            </a:r>
            <a:r>
              <a:rPr lang="cs-CZ" b="1" i="1" dirty="0" err="1" smtClean="0"/>
              <a:t>prvostupňové</a:t>
            </a:r>
            <a:r>
              <a:rPr lang="cs-CZ" b="1" i="1" dirty="0" smtClean="0"/>
              <a:t> rozhodnutí, nýbrž i rozhodnutí o odvolání </a:t>
            </a:r>
            <a:r>
              <a:rPr lang="cs-CZ" i="1" dirty="0" smtClean="0"/>
              <a:t>proti takovému rozhodnutí.</a:t>
            </a:r>
            <a:r>
              <a:rPr lang="cs-CZ" dirty="0" smtClean="0"/>
              <a:t>“ (Rozsudek NSS ze dne 13. 3. 2014, </a:t>
            </a:r>
            <a:r>
              <a:rPr lang="cs-CZ" dirty="0" err="1" smtClean="0"/>
              <a:t>čj</a:t>
            </a:r>
            <a:r>
              <a:rPr lang="cs-CZ" dirty="0" smtClean="0"/>
              <a:t>. 6 As 55/2013 – 55, podobně též rozsudek NSS ze dne 25. 9. 2014, </a:t>
            </a:r>
            <a:r>
              <a:rPr lang="cs-CZ" dirty="0" err="1" smtClean="0"/>
              <a:t>čj</a:t>
            </a:r>
            <a:r>
              <a:rPr lang="cs-CZ" dirty="0" smtClean="0"/>
              <a:t>. 2 As 117/2014-34)</a:t>
            </a:r>
          </a:p>
          <a:p>
            <a:pPr algn="just"/>
            <a:endParaRPr lang="cs-CZ"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p:cNvSpPr>
            <a:spLocks noGrp="1"/>
          </p:cNvSpPr>
          <p:nvPr>
            <p:ph type="title"/>
          </p:nvPr>
        </p:nvSpPr>
        <p:spPr>
          <a:xfrm>
            <a:off x="982663" y="457200"/>
            <a:ext cx="7704137" cy="955576"/>
          </a:xfrm>
        </p:spPr>
        <p:txBody>
          <a:bodyPr/>
          <a:lstStyle/>
          <a:p>
            <a:r>
              <a:rPr lang="cs-CZ" dirty="0" smtClean="0">
                <a:ln>
                  <a:noFill/>
                </a:ln>
              </a:rPr>
              <a:t>Územní řízení</a:t>
            </a:r>
          </a:p>
        </p:txBody>
      </p:sp>
      <p:sp>
        <p:nvSpPr>
          <p:cNvPr id="3" name="Zástupný symbol pro obsah 2"/>
          <p:cNvSpPr>
            <a:spLocks noGrp="1"/>
          </p:cNvSpPr>
          <p:nvPr>
            <p:ph idx="1"/>
          </p:nvPr>
        </p:nvSpPr>
        <p:spPr>
          <a:xfrm>
            <a:off x="982663" y="1700808"/>
            <a:ext cx="7261745" cy="4608512"/>
          </a:xfrm>
        </p:spPr>
        <p:txBody>
          <a:bodyPr rtlCol="0">
            <a:normAutofit fontScale="92500" lnSpcReduction="10000"/>
          </a:bodyPr>
          <a:lstStyle/>
          <a:p>
            <a:pPr fontAlgn="auto">
              <a:buClr>
                <a:schemeClr val="accent1">
                  <a:lumMod val="75000"/>
                </a:schemeClr>
              </a:buClr>
              <a:buFont typeface="Arial"/>
              <a:buChar char="•"/>
              <a:defRPr/>
            </a:pPr>
            <a:r>
              <a:rPr lang="cs-CZ" dirty="0" smtClean="0"/>
              <a:t>Zahajuje se výhradně na žádost účastníka řízení -&gt; písemná formulářová forma včetně příloh stanovených právním předpisem -&gt; </a:t>
            </a:r>
            <a:r>
              <a:rPr lang="cs-CZ" dirty="0" err="1" smtClean="0"/>
              <a:t>vyhl</a:t>
            </a:r>
            <a:r>
              <a:rPr lang="cs-CZ" dirty="0" smtClean="0"/>
              <a:t>. č. 503/2006 Sb.</a:t>
            </a:r>
          </a:p>
          <a:p>
            <a:pPr fontAlgn="auto">
              <a:buClr>
                <a:schemeClr val="accent1">
                  <a:lumMod val="75000"/>
                </a:schemeClr>
              </a:buClr>
              <a:buFont typeface="Arial"/>
              <a:buChar char="•"/>
              <a:defRPr/>
            </a:pPr>
            <a:r>
              <a:rPr lang="cs-CZ" dirty="0" smtClean="0"/>
              <a:t>Žádost musí obsahovat mimo obecných náležitostí podle § 45 SŘ i </a:t>
            </a:r>
          </a:p>
          <a:p>
            <a:pPr lvl="1" fontAlgn="auto">
              <a:buClr>
                <a:schemeClr val="accent1">
                  <a:lumMod val="75000"/>
                </a:schemeClr>
              </a:buClr>
              <a:buFont typeface="Arial"/>
              <a:buChar char="•"/>
              <a:defRPr/>
            </a:pPr>
            <a:r>
              <a:rPr lang="cs-CZ" dirty="0" smtClean="0"/>
              <a:t>základní údaje o požadovaném záměru</a:t>
            </a:r>
          </a:p>
          <a:p>
            <a:pPr lvl="1" fontAlgn="auto">
              <a:buClr>
                <a:schemeClr val="accent1">
                  <a:lumMod val="75000"/>
                </a:schemeClr>
              </a:buClr>
              <a:buFont typeface="Arial"/>
              <a:buChar char="•"/>
              <a:defRPr/>
            </a:pPr>
            <a:r>
              <a:rPr lang="cs-CZ" dirty="0" smtClean="0"/>
              <a:t>identifikační údaje o pozemku nebo stavbě, kde se má záměr uskutečnit</a:t>
            </a:r>
          </a:p>
          <a:p>
            <a:pPr lvl="1" fontAlgn="auto">
              <a:buClr>
                <a:schemeClr val="accent1">
                  <a:lumMod val="75000"/>
                </a:schemeClr>
              </a:buClr>
              <a:buFont typeface="Arial"/>
              <a:buChar char="•"/>
              <a:defRPr/>
            </a:pPr>
            <a:r>
              <a:rPr lang="cs-CZ" dirty="0" smtClean="0"/>
              <a:t>uvedení osob, které mají vlastnické nebo jiné věcné právo k sousedním pozemkům nebo stavbám na nich, jestliže může být jejich právo přímo dotčeno.</a:t>
            </a:r>
          </a:p>
          <a:p>
            <a:pPr lvl="1" fontAlgn="auto">
              <a:buClr>
                <a:schemeClr val="accent1">
                  <a:lumMod val="75000"/>
                </a:schemeClr>
              </a:buClr>
              <a:buFont typeface="Arial"/>
              <a:buChar char="•"/>
              <a:defRPr/>
            </a:pPr>
            <a:r>
              <a:rPr lang="cs-CZ" dirty="0" smtClean="0"/>
              <a:t>Pokud žádost neobsahuje předepsané náležitosti nebo nebyla přiložena předepsaná příloha -&gt; stavební úřad vyzve žadatele k odstranění nedostatků a může řízení přerušit.</a:t>
            </a:r>
            <a:endParaRPr lang="cs-CZ" dirty="0"/>
          </a:p>
        </p:txBody>
      </p:sp>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a:xfrm>
            <a:off x="982663" y="457200"/>
            <a:ext cx="7704137" cy="883568"/>
          </a:xfrm>
        </p:spPr>
        <p:txBody>
          <a:bodyPr/>
          <a:lstStyle/>
          <a:p>
            <a:r>
              <a:rPr lang="cs-CZ" dirty="0" smtClean="0">
                <a:ln>
                  <a:noFill/>
                </a:ln>
              </a:rPr>
              <a:t>Územní řízení</a:t>
            </a:r>
          </a:p>
        </p:txBody>
      </p:sp>
      <p:sp>
        <p:nvSpPr>
          <p:cNvPr id="3" name="Zástupný symbol pro obsah 2"/>
          <p:cNvSpPr>
            <a:spLocks noGrp="1"/>
          </p:cNvSpPr>
          <p:nvPr>
            <p:ph idx="1"/>
          </p:nvPr>
        </p:nvSpPr>
        <p:spPr>
          <a:xfrm>
            <a:off x="982663" y="1844824"/>
            <a:ext cx="7261745" cy="4608512"/>
          </a:xfrm>
        </p:spPr>
        <p:txBody>
          <a:bodyPr rtlCol="0">
            <a:normAutofit fontScale="85000" lnSpcReduction="10000"/>
          </a:bodyPr>
          <a:lstStyle/>
          <a:p>
            <a:pPr algn="just" fontAlgn="auto">
              <a:buClr>
                <a:schemeClr val="accent1">
                  <a:lumMod val="75000"/>
                </a:schemeClr>
              </a:buClr>
              <a:buFont typeface="Arial"/>
              <a:buChar char="•"/>
              <a:defRPr/>
            </a:pPr>
            <a:r>
              <a:rPr lang="cs-CZ" dirty="0" smtClean="0"/>
              <a:t>Zahájení řízení se oznamuje všem dotčeným orgánům a účastníkům řízení.</a:t>
            </a:r>
          </a:p>
          <a:p>
            <a:pPr algn="just" fontAlgn="auto">
              <a:buClr>
                <a:schemeClr val="accent1">
                  <a:lumMod val="75000"/>
                </a:schemeClr>
              </a:buClr>
              <a:buFont typeface="Arial"/>
              <a:buChar char="•"/>
              <a:defRPr/>
            </a:pPr>
            <a:r>
              <a:rPr lang="cs-CZ" dirty="0" smtClean="0"/>
              <a:t>Řízením se prolíná zejména zásada ústnosti spojená se zásadou koncentrace.</a:t>
            </a:r>
          </a:p>
          <a:p>
            <a:pPr algn="just" fontAlgn="auto">
              <a:buClr>
                <a:schemeClr val="accent1">
                  <a:lumMod val="75000"/>
                </a:schemeClr>
              </a:buClr>
              <a:buFont typeface="Arial"/>
              <a:buChar char="•"/>
              <a:defRPr/>
            </a:pPr>
            <a:r>
              <a:rPr lang="cs-CZ" dirty="0" smtClean="0"/>
              <a:t>V oznámení zahájení řízení stavební úřad nařídí ústní jednání, které zpravidla spojí s ohledáním na místě. Doručuje se jednotlivě, pokud nejde o řízení s velkým počtem účastníků -&gt; veřejná vyhláška na úřední desce.</a:t>
            </a:r>
          </a:p>
          <a:p>
            <a:pPr algn="just" fontAlgn="auto">
              <a:buClr>
                <a:schemeClr val="accent1">
                  <a:lumMod val="75000"/>
                </a:schemeClr>
              </a:buClr>
              <a:buFont typeface="Arial"/>
              <a:buChar char="•"/>
              <a:defRPr/>
            </a:pPr>
            <a:r>
              <a:rPr lang="cs-CZ" dirty="0" smtClean="0"/>
              <a:t>Nařízení jednání min. 15 dní předem oznámit.</a:t>
            </a:r>
          </a:p>
          <a:p>
            <a:pPr algn="just" fontAlgn="auto">
              <a:buClr>
                <a:schemeClr val="accent1">
                  <a:lumMod val="75000"/>
                </a:schemeClr>
              </a:buClr>
              <a:buFont typeface="Arial"/>
              <a:buChar char="•"/>
              <a:defRPr/>
            </a:pPr>
            <a:r>
              <a:rPr lang="cs-CZ" dirty="0" smtClean="0"/>
              <a:t>Stavební úřad může od ústního jednání upustit, což však musí řádně odůvodnit a rovněž vyzvat účastníky řízení, aby ve lhůtě 15 dnů podali své námitky, pokud něco namítají.</a:t>
            </a:r>
          </a:p>
          <a:p>
            <a:pPr algn="just" fontAlgn="auto">
              <a:buClr>
                <a:schemeClr val="accent1">
                  <a:lumMod val="75000"/>
                </a:schemeClr>
              </a:buClr>
              <a:buFont typeface="Arial"/>
              <a:buChar char="•"/>
              <a:defRPr/>
            </a:pPr>
            <a:r>
              <a:rPr lang="cs-CZ" dirty="0" smtClean="0"/>
              <a:t>Pokud byl záměr předmět zjišťovacího řízení EIA, nařizuje se ústní jednání obligatorně, které se oznamuje min. 30 dní předem formou veřejné vyhlášky.</a:t>
            </a:r>
            <a:endParaRPr lang="cs-CZ" dirty="0"/>
          </a:p>
        </p:txBody>
      </p:sp>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p:cNvSpPr>
            <a:spLocks noGrp="1"/>
          </p:cNvSpPr>
          <p:nvPr>
            <p:ph type="title"/>
          </p:nvPr>
        </p:nvSpPr>
        <p:spPr>
          <a:xfrm>
            <a:off x="982663" y="457200"/>
            <a:ext cx="7704137" cy="883568"/>
          </a:xfrm>
        </p:spPr>
        <p:txBody>
          <a:bodyPr/>
          <a:lstStyle/>
          <a:p>
            <a:r>
              <a:rPr lang="cs-CZ" dirty="0" smtClean="0">
                <a:ln>
                  <a:noFill/>
                </a:ln>
              </a:rPr>
              <a:t>Územní řízení</a:t>
            </a:r>
          </a:p>
        </p:txBody>
      </p:sp>
      <p:sp>
        <p:nvSpPr>
          <p:cNvPr id="3" name="Zástupný symbol pro obsah 2"/>
          <p:cNvSpPr>
            <a:spLocks noGrp="1"/>
          </p:cNvSpPr>
          <p:nvPr>
            <p:ph idx="1"/>
          </p:nvPr>
        </p:nvSpPr>
        <p:spPr>
          <a:xfrm>
            <a:off x="982663" y="1844824"/>
            <a:ext cx="7189737" cy="4536504"/>
          </a:xfrm>
        </p:spPr>
        <p:txBody>
          <a:bodyPr rtlCol="0">
            <a:normAutofit fontScale="92500" lnSpcReduction="20000"/>
          </a:bodyPr>
          <a:lstStyle/>
          <a:p>
            <a:pPr algn="just" fontAlgn="auto">
              <a:buClr>
                <a:schemeClr val="accent1">
                  <a:lumMod val="75000"/>
                </a:schemeClr>
              </a:buClr>
              <a:buFont typeface="Arial"/>
              <a:buChar char="•"/>
              <a:defRPr/>
            </a:pPr>
            <a:r>
              <a:rPr lang="cs-CZ" dirty="0" smtClean="0"/>
              <a:t>Stavební zákon ukládá žadateli povinnost zajistit, aby informace o záměru byl až do doby konání veřejného ústního jednání vyvěšena na místě určeném stavebním úřadem -&gt; možnost ostatních účastníků seznámit se se záměrem a zvážit možnost podání námitek či připomínek.</a:t>
            </a:r>
          </a:p>
          <a:p>
            <a:pPr algn="just" fontAlgn="auto">
              <a:buClr>
                <a:schemeClr val="accent1">
                  <a:lumMod val="75000"/>
                </a:schemeClr>
              </a:buClr>
              <a:buFont typeface="Arial"/>
              <a:buChar char="•"/>
              <a:defRPr/>
            </a:pPr>
            <a:r>
              <a:rPr lang="cs-CZ" dirty="0" smtClean="0"/>
              <a:t>Ústní jednání má povahu námitkového či připomínkového řízení -&gt; sepisuje se protokol</a:t>
            </a:r>
          </a:p>
          <a:p>
            <a:pPr algn="just" fontAlgn="auto">
              <a:buClr>
                <a:schemeClr val="accent1">
                  <a:lumMod val="75000"/>
                </a:schemeClr>
              </a:buClr>
              <a:buFont typeface="Arial"/>
              <a:buChar char="•"/>
              <a:defRPr/>
            </a:pPr>
            <a:r>
              <a:rPr lang="cs-CZ" dirty="0" smtClean="0"/>
              <a:t>Zásada koncentrace -&gt; možnost uplatnit námitky a připomínky  a shodně i závazná stanoviska dotčených orgánů nejpozději při ústním jednání -&gt; jinak se k nim nepřihlíží.</a:t>
            </a:r>
          </a:p>
          <a:p>
            <a:pPr algn="just" fontAlgn="auto">
              <a:buClr>
                <a:schemeClr val="accent1">
                  <a:lumMod val="75000"/>
                </a:schemeClr>
              </a:buClr>
              <a:buFont typeface="Arial"/>
              <a:buChar char="•"/>
              <a:defRPr/>
            </a:pPr>
            <a:r>
              <a:rPr lang="cs-CZ" dirty="0" smtClean="0"/>
              <a:t>Námitky lze uplatnit v rozsahu, v jakém jsou přímo dotčena práva účastníků. </a:t>
            </a:r>
          </a:p>
        </p:txBody>
      </p:sp>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a:xfrm>
            <a:off x="982663" y="457200"/>
            <a:ext cx="7704137" cy="883568"/>
          </a:xfrm>
        </p:spPr>
        <p:txBody>
          <a:bodyPr>
            <a:normAutofit fontScale="90000"/>
          </a:bodyPr>
          <a:lstStyle/>
          <a:p>
            <a:r>
              <a:rPr lang="cs-CZ" dirty="0" smtClean="0">
                <a:ln>
                  <a:noFill/>
                </a:ln>
              </a:rPr>
              <a:t>Územní rozhodnutí:</a:t>
            </a:r>
            <a:br>
              <a:rPr lang="cs-CZ" dirty="0" smtClean="0">
                <a:ln>
                  <a:noFill/>
                </a:ln>
              </a:rPr>
            </a:br>
            <a:endParaRPr lang="cs-CZ" dirty="0" smtClean="0">
              <a:ln>
                <a:noFill/>
              </a:ln>
            </a:endParaRPr>
          </a:p>
        </p:txBody>
      </p:sp>
      <p:sp>
        <p:nvSpPr>
          <p:cNvPr id="43011" name="Zástupný symbol pro obsah 2"/>
          <p:cNvSpPr>
            <a:spLocks noGrp="1"/>
          </p:cNvSpPr>
          <p:nvPr>
            <p:ph idx="1"/>
          </p:nvPr>
        </p:nvSpPr>
        <p:spPr>
          <a:xfrm>
            <a:off x="982663" y="1340768"/>
            <a:ext cx="7704137" cy="4658395"/>
          </a:xfrm>
        </p:spPr>
        <p:txBody>
          <a:bodyPr/>
          <a:lstStyle/>
          <a:p>
            <a:pPr marL="1447800" lvl="2" indent="-533400">
              <a:lnSpc>
                <a:spcPct val="90000"/>
              </a:lnSpc>
              <a:buFontTx/>
              <a:buChar char="•"/>
            </a:pPr>
            <a:r>
              <a:rPr lang="cs-CZ" altLang="cs-CZ" dirty="0" smtClean="0"/>
              <a:t>rozhodnutí o umístění stavby nebo zařízení,</a:t>
            </a:r>
          </a:p>
          <a:p>
            <a:pPr marL="1447800" lvl="2" indent="-533400">
              <a:lnSpc>
                <a:spcPct val="90000"/>
              </a:lnSpc>
              <a:buFontTx/>
              <a:buChar char="•"/>
            </a:pPr>
            <a:r>
              <a:rPr lang="cs-CZ" altLang="cs-CZ" dirty="0" smtClean="0"/>
              <a:t>rozhodnutí o změně využití území,</a:t>
            </a:r>
          </a:p>
          <a:p>
            <a:pPr marL="1447800" lvl="2" indent="-533400">
              <a:lnSpc>
                <a:spcPct val="90000"/>
              </a:lnSpc>
              <a:buFontTx/>
              <a:buChar char="•"/>
            </a:pPr>
            <a:r>
              <a:rPr lang="cs-CZ" altLang="cs-CZ" dirty="0" smtClean="0"/>
              <a:t>rozhodnutí o změně stavby a o změně vlivu stavby na využití území,</a:t>
            </a:r>
          </a:p>
          <a:p>
            <a:pPr marL="1447800" lvl="2" indent="-533400">
              <a:lnSpc>
                <a:spcPct val="90000"/>
              </a:lnSpc>
              <a:buFontTx/>
              <a:buChar char="•"/>
            </a:pPr>
            <a:r>
              <a:rPr lang="cs-CZ" altLang="cs-CZ" dirty="0" smtClean="0"/>
              <a:t>rozhodnutí o dělení nebo scelování pozemků,</a:t>
            </a:r>
          </a:p>
          <a:p>
            <a:pPr marL="1447800" lvl="2" indent="-533400">
              <a:lnSpc>
                <a:spcPct val="90000"/>
              </a:lnSpc>
              <a:buFontTx/>
              <a:buChar char="•"/>
            </a:pPr>
            <a:r>
              <a:rPr lang="cs-CZ" altLang="cs-CZ" dirty="0" smtClean="0"/>
              <a:t>rozhodnutí o ochranném pásmu.</a:t>
            </a:r>
          </a:p>
          <a:p>
            <a:pPr marL="1447800" lvl="2" indent="-533400">
              <a:lnSpc>
                <a:spcPct val="90000"/>
              </a:lnSpc>
              <a:buFontTx/>
              <a:buChar char="•"/>
            </a:pPr>
            <a:endParaRPr lang="cs-CZ" altLang="cs-CZ" dirty="0" smtClean="0"/>
          </a:p>
          <a:p>
            <a:pPr marL="1447800" lvl="2" indent="-533400">
              <a:lnSpc>
                <a:spcPct val="90000"/>
              </a:lnSpc>
              <a:buFontTx/>
              <a:buChar char="•"/>
            </a:pPr>
            <a:r>
              <a:rPr lang="cs-CZ" altLang="cs-CZ" dirty="0" smtClean="0"/>
              <a:t>Platnost rozhodnutí zpravidla 2 roky</a:t>
            </a:r>
          </a:p>
          <a:p>
            <a:pPr marL="1447800" lvl="2" indent="-533400">
              <a:lnSpc>
                <a:spcPct val="90000"/>
              </a:lnSpc>
              <a:buFontTx/>
              <a:buChar char="•"/>
            </a:pPr>
            <a:r>
              <a:rPr lang="cs-CZ" altLang="cs-CZ" dirty="0" smtClean="0"/>
              <a:t>Lze požádat o prodloužení platnosti</a:t>
            </a:r>
          </a:p>
          <a:p>
            <a:endParaRPr lang="cs-CZ" dirty="0" smtClean="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rrowheads="1"/>
          </p:cNvSpPr>
          <p:nvPr>
            <p:ph type="title"/>
          </p:nvPr>
        </p:nvSpPr>
        <p:spPr/>
        <p:txBody>
          <a:bodyPr/>
          <a:lstStyle/>
          <a:p>
            <a:pPr eaLnBrk="1" hangingPunct="1">
              <a:defRPr/>
            </a:pPr>
            <a:r>
              <a:rPr lang="cs-CZ" smtClean="0"/>
              <a:t>Předpisy – pokr. </a:t>
            </a:r>
          </a:p>
        </p:txBody>
      </p:sp>
      <p:sp>
        <p:nvSpPr>
          <p:cNvPr id="310275" name="Rectangle 3"/>
          <p:cNvSpPr>
            <a:spLocks noGrp="1" noChangeArrowheads="1"/>
          </p:cNvSpPr>
          <p:nvPr>
            <p:ph type="body" idx="1"/>
          </p:nvPr>
        </p:nvSpPr>
        <p:spPr/>
        <p:txBody>
          <a:bodyPr/>
          <a:lstStyle/>
          <a:p>
            <a:pPr algn="just" eaLnBrk="1" hangingPunct="1">
              <a:defRPr/>
            </a:pPr>
            <a:r>
              <a:rPr lang="cs-CZ" b="1" dirty="0" smtClean="0"/>
              <a:t>Zákon č. 184/2006 Sb., o odnětí nebo omezení vlastnického práva k pozemku nebo ke stavbě (zákon o vyvlastnění)</a:t>
            </a:r>
            <a:r>
              <a:rPr lang="cs-CZ" dirty="0" smtClean="0"/>
              <a:t> </a:t>
            </a:r>
          </a:p>
          <a:p>
            <a:pPr algn="just" eaLnBrk="1" hangingPunct="1">
              <a:defRPr/>
            </a:pPr>
            <a:r>
              <a:rPr lang="cs-CZ" b="1" dirty="0" smtClean="0"/>
              <a:t>Zákon č. 186/2006 Sb., o změně některých zákonů souvisejících s přijetím stavebního zákona a  zákona o vyvlastnění</a:t>
            </a:r>
            <a:endParaRPr lang="cs-CZ" dirty="0" smtClean="0"/>
          </a:p>
          <a:p>
            <a:pPr algn="just" eaLnBrk="1" hangingPunct="1">
              <a:defRPr/>
            </a:pPr>
            <a:r>
              <a:rPr lang="cs-CZ" b="1" dirty="0" smtClean="0"/>
              <a:t>Zákon č. 350/2012 Sb. </a:t>
            </a:r>
            <a:r>
              <a:rPr lang="cs-CZ" dirty="0" smtClean="0"/>
              <a:t>– poslední novela </a:t>
            </a:r>
            <a:r>
              <a:rPr lang="cs-CZ" dirty="0" err="1" smtClean="0"/>
              <a:t>StZ</a:t>
            </a:r>
            <a:endParaRPr lang="cs-CZ" dirty="0" smtClean="0"/>
          </a:p>
          <a:p>
            <a:pPr algn="just" eaLnBrk="1" hangingPunct="1">
              <a:defRPr/>
            </a:pPr>
            <a:endParaRPr lang="cs-CZ" dirty="0" smtClean="0"/>
          </a:p>
          <a:p>
            <a:pPr algn="just" eaLnBrk="1" hangingPunct="1">
              <a:defRPr/>
            </a:pPr>
            <a:r>
              <a:rPr lang="cs-CZ" dirty="0" smtClean="0"/>
              <a:t>Připravuje se novela…</a:t>
            </a:r>
          </a:p>
          <a:p>
            <a:pPr algn="just" eaLnBrk="1" hangingPunct="1">
              <a:buFont typeface="Wingdings" pitchFamily="2" charset="2"/>
              <a:buNone/>
              <a:defRPr/>
            </a:pPr>
            <a:endParaRPr lang="cs-CZ" dirty="0" smtClean="0"/>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AutoShape 2"/>
          <p:cNvSpPr>
            <a:spLocks noGrp="1" noChangeArrowheads="1"/>
          </p:cNvSpPr>
          <p:nvPr>
            <p:ph type="title"/>
          </p:nvPr>
        </p:nvSpPr>
        <p:spPr/>
        <p:txBody>
          <a:bodyPr/>
          <a:lstStyle/>
          <a:p>
            <a:r>
              <a:rPr lang="cs-CZ" altLang="cs-CZ" smtClean="0">
                <a:ln>
                  <a:noFill/>
                </a:ln>
              </a:rPr>
              <a:t>Územní rozhodnutí</a:t>
            </a:r>
          </a:p>
        </p:txBody>
      </p:sp>
      <p:graphicFrame>
        <p:nvGraphicFramePr>
          <p:cNvPr id="2" name="Diagram 1"/>
          <p:cNvGraphicFramePr/>
          <p:nvPr/>
        </p:nvGraphicFramePr>
        <p:xfrm>
          <a:off x="954088" y="2520950"/>
          <a:ext cx="7396162" cy="3455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a:xfrm>
            <a:off x="982663" y="457200"/>
            <a:ext cx="7704137" cy="1981200"/>
          </a:xfrm>
        </p:spPr>
        <p:txBody>
          <a:bodyPr/>
          <a:lstStyle/>
          <a:p>
            <a:r>
              <a:rPr lang="cs-CZ" smtClean="0">
                <a:ln>
                  <a:noFill/>
                </a:ln>
              </a:rPr>
              <a:t>Zjednodušené územní řízení</a:t>
            </a:r>
          </a:p>
        </p:txBody>
      </p:sp>
      <p:sp>
        <p:nvSpPr>
          <p:cNvPr id="3" name="Zástupný symbol pro obsah 2"/>
          <p:cNvSpPr>
            <a:spLocks noGrp="1"/>
          </p:cNvSpPr>
          <p:nvPr>
            <p:ph idx="1"/>
          </p:nvPr>
        </p:nvSpPr>
        <p:spPr>
          <a:xfrm>
            <a:off x="982663" y="2667000"/>
            <a:ext cx="7333753" cy="3714328"/>
          </a:xfrm>
        </p:spPr>
        <p:txBody>
          <a:bodyPr rtlCol="0">
            <a:normAutofit fontScale="92500"/>
          </a:bodyPr>
          <a:lstStyle/>
          <a:p>
            <a:pPr fontAlgn="auto">
              <a:buClr>
                <a:schemeClr val="accent1">
                  <a:lumMod val="75000"/>
                </a:schemeClr>
              </a:buClr>
              <a:buFont typeface="Arial"/>
              <a:buChar char="•"/>
              <a:defRPr/>
            </a:pPr>
            <a:r>
              <a:rPr lang="cs-CZ" dirty="0" smtClean="0"/>
              <a:t>Podmínky:</a:t>
            </a:r>
          </a:p>
          <a:p>
            <a:pPr lvl="1" fontAlgn="auto">
              <a:buClr>
                <a:schemeClr val="accent1">
                  <a:lumMod val="75000"/>
                </a:schemeClr>
              </a:buClr>
              <a:buFont typeface="Arial"/>
              <a:buChar char="•"/>
              <a:defRPr/>
            </a:pPr>
            <a:r>
              <a:rPr lang="cs-CZ" dirty="0" smtClean="0"/>
              <a:t>záměr je v zastavěném území nebo v zastavitelné ploše</a:t>
            </a:r>
          </a:p>
          <a:p>
            <a:pPr lvl="1" fontAlgn="auto">
              <a:buClr>
                <a:schemeClr val="accent1">
                  <a:lumMod val="75000"/>
                </a:schemeClr>
              </a:buClr>
              <a:buFont typeface="Arial"/>
              <a:buChar char="•"/>
              <a:defRPr/>
            </a:pPr>
            <a:r>
              <a:rPr lang="cs-CZ" dirty="0" smtClean="0"/>
              <a:t>záměr nevyžaduje posouzení vlivů na životní prostředí</a:t>
            </a:r>
          </a:p>
          <a:p>
            <a:pPr lvl="1" fontAlgn="auto">
              <a:buClr>
                <a:schemeClr val="accent1">
                  <a:lumMod val="75000"/>
                </a:schemeClr>
              </a:buClr>
              <a:buFont typeface="Arial"/>
              <a:buChar char="•"/>
              <a:defRPr/>
            </a:pPr>
            <a:r>
              <a:rPr lang="cs-CZ" dirty="0" smtClean="0"/>
              <a:t>žádost je doložena závaznými stanovisky dotčených orgánů</a:t>
            </a:r>
          </a:p>
          <a:p>
            <a:pPr lvl="1" fontAlgn="auto">
              <a:buClr>
                <a:schemeClr val="accent1">
                  <a:lumMod val="75000"/>
                </a:schemeClr>
              </a:buClr>
              <a:buFont typeface="Arial"/>
              <a:buChar char="•"/>
              <a:defRPr/>
            </a:pPr>
            <a:r>
              <a:rPr lang="cs-CZ" dirty="0" smtClean="0"/>
              <a:t>žádost je doložena souhlasem účastníků řízení, kteří mají vlastnické nebo jiné věcné právo k pozemkům a stavbám na nich, jež jsou předmětem územního řízení nebo mají společnou hranici s těmito pozemky</a:t>
            </a:r>
          </a:p>
          <a:p>
            <a:pPr marL="457200" lvl="1" indent="0" fontAlgn="auto">
              <a:buClr>
                <a:schemeClr val="accent1">
                  <a:lumMod val="75000"/>
                </a:schemeClr>
              </a:buClr>
              <a:buFont typeface="Arial"/>
              <a:buNone/>
              <a:defRPr/>
            </a:pPr>
            <a:r>
              <a:rPr lang="cs-CZ" dirty="0" smtClean="0"/>
              <a:t>Nekoná se ústní jednání x stále lze uplatnit námitky a připomínky účastníků řízení či výhrady dotčených orgánů.</a:t>
            </a:r>
          </a:p>
        </p:txBody>
      </p:sp>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p:cNvSpPr>
            <a:spLocks noGrp="1"/>
          </p:cNvSpPr>
          <p:nvPr>
            <p:ph type="title"/>
          </p:nvPr>
        </p:nvSpPr>
        <p:spPr>
          <a:xfrm>
            <a:off x="982663" y="457200"/>
            <a:ext cx="7704137" cy="595536"/>
          </a:xfrm>
        </p:spPr>
        <p:txBody>
          <a:bodyPr/>
          <a:lstStyle/>
          <a:p>
            <a:r>
              <a:rPr lang="cs-CZ" dirty="0" smtClean="0">
                <a:ln>
                  <a:noFill/>
                </a:ln>
              </a:rPr>
              <a:t>Územní souhlas</a:t>
            </a:r>
          </a:p>
        </p:txBody>
      </p:sp>
      <p:sp>
        <p:nvSpPr>
          <p:cNvPr id="3" name="Zástupný symbol pro obsah 2"/>
          <p:cNvSpPr>
            <a:spLocks noGrp="1"/>
          </p:cNvSpPr>
          <p:nvPr>
            <p:ph idx="1"/>
          </p:nvPr>
        </p:nvSpPr>
        <p:spPr>
          <a:xfrm>
            <a:off x="982663" y="1484784"/>
            <a:ext cx="7333753" cy="4824536"/>
          </a:xfrm>
        </p:spPr>
        <p:txBody>
          <a:bodyPr rtlCol="0">
            <a:normAutofit fontScale="85000" lnSpcReduction="10000"/>
          </a:bodyPr>
          <a:lstStyle/>
          <a:p>
            <a:pPr algn="just" fontAlgn="auto">
              <a:buClr>
                <a:schemeClr val="accent1">
                  <a:lumMod val="75000"/>
                </a:schemeClr>
              </a:buClr>
              <a:buFont typeface="Arial"/>
              <a:buChar char="•"/>
              <a:defRPr/>
            </a:pPr>
            <a:r>
              <a:rPr lang="cs-CZ" dirty="0"/>
              <a:t>zjednodušená forma povolování umístění staveb v území a jejich samotné </a:t>
            </a:r>
            <a:r>
              <a:rPr lang="cs-CZ" dirty="0" smtClean="0"/>
              <a:t>realizace.</a:t>
            </a:r>
            <a:endParaRPr lang="cs-CZ" dirty="0"/>
          </a:p>
          <a:p>
            <a:pPr algn="just" fontAlgn="auto">
              <a:buClr>
                <a:schemeClr val="accent1">
                  <a:lumMod val="75000"/>
                </a:schemeClr>
              </a:buClr>
              <a:buFont typeface="Arial"/>
              <a:buChar char="•"/>
              <a:defRPr/>
            </a:pPr>
            <a:r>
              <a:rPr lang="cs-CZ" dirty="0"/>
              <a:t>Novelizační zákon č. 350/2012 Sb., s účinností k 1.1.2013 = rozšíření okruhu staveb, k jejichž realizaci postačí </a:t>
            </a:r>
            <a:r>
              <a:rPr lang="cs-CZ" dirty="0" smtClean="0"/>
              <a:t>souhlas.</a:t>
            </a:r>
          </a:p>
          <a:p>
            <a:pPr algn="just" fontAlgn="auto">
              <a:buClr>
                <a:schemeClr val="accent1">
                  <a:lumMod val="75000"/>
                </a:schemeClr>
              </a:buClr>
              <a:buFont typeface="Arial"/>
              <a:buChar char="•"/>
              <a:defRPr/>
            </a:pPr>
            <a:r>
              <a:rPr lang="cs-CZ" dirty="0"/>
              <a:t>Jiný správní akt podle části IV. SŘ</a:t>
            </a:r>
          </a:p>
          <a:p>
            <a:pPr algn="just" fontAlgn="auto">
              <a:buClr>
                <a:schemeClr val="accent1">
                  <a:lumMod val="75000"/>
                </a:schemeClr>
              </a:buClr>
              <a:buFont typeface="Arial"/>
              <a:buChar char="•"/>
              <a:defRPr/>
            </a:pPr>
            <a:r>
              <a:rPr lang="cs-CZ" dirty="0" smtClean="0"/>
              <a:t>Není </a:t>
            </a:r>
            <a:r>
              <a:rPr lang="cs-CZ" dirty="0"/>
              <a:t>rozhodnutím ve smyslu § 67 odst. 1 SŘ </a:t>
            </a:r>
          </a:p>
          <a:p>
            <a:pPr algn="just" fontAlgn="auto">
              <a:buClr>
                <a:schemeClr val="accent1">
                  <a:lumMod val="75000"/>
                </a:schemeClr>
              </a:buClr>
              <a:buFont typeface="Arial"/>
              <a:buChar char="•"/>
              <a:defRPr/>
            </a:pPr>
            <a:r>
              <a:rPr lang="cs-CZ" dirty="0" err="1"/>
              <a:t>Nonrozhodnutí</a:t>
            </a:r>
            <a:r>
              <a:rPr lang="cs-CZ" dirty="0"/>
              <a:t>, které je jednostranným správním aktem autoritativní aplikace práva</a:t>
            </a:r>
          </a:p>
          <a:p>
            <a:pPr algn="just" fontAlgn="auto">
              <a:buClr>
                <a:schemeClr val="accent1">
                  <a:lumMod val="75000"/>
                </a:schemeClr>
              </a:buClr>
              <a:buFont typeface="Arial"/>
              <a:buChar char="•"/>
              <a:defRPr/>
            </a:pPr>
            <a:r>
              <a:rPr lang="cs-CZ" dirty="0"/>
              <a:t>Nezakládá, nemění, neruší ani autoritativně neosvědčuje existenci určitých práv a povinností? Dle judikatury je tomu tak.</a:t>
            </a:r>
          </a:p>
          <a:p>
            <a:pPr algn="just" fontAlgn="auto">
              <a:buClr>
                <a:schemeClr val="accent1">
                  <a:lumMod val="75000"/>
                </a:schemeClr>
              </a:buClr>
              <a:buFont typeface="Arial"/>
              <a:buChar char="•"/>
              <a:defRPr/>
            </a:pPr>
            <a:r>
              <a:rPr lang="cs-CZ" dirty="0"/>
              <a:t>Usnesení rozšířeného senátu NSS ze dne 18.9.2012 č.j. 2 As 86/2010-76:</a:t>
            </a:r>
          </a:p>
          <a:p>
            <a:pPr marL="0" indent="0" algn="just" fontAlgn="auto">
              <a:buClr>
                <a:schemeClr val="accent1">
                  <a:lumMod val="75000"/>
                </a:schemeClr>
              </a:buClr>
              <a:buFont typeface="Arial"/>
              <a:buNone/>
              <a:defRPr/>
            </a:pPr>
            <a:r>
              <a:rPr lang="cs-CZ" dirty="0"/>
              <a:t>	</a:t>
            </a:r>
            <a:r>
              <a:rPr lang="cs-CZ" dirty="0" smtClean="0"/>
              <a:t>- Souhlas </a:t>
            </a:r>
            <a:r>
              <a:rPr lang="cs-CZ" dirty="0"/>
              <a:t>není rozhodnutím podle § 67 odst. 1 SŘ a </a:t>
            </a:r>
            <a:r>
              <a:rPr lang="cs-CZ" dirty="0" smtClean="0"/>
              <a:t>	rovněž </a:t>
            </a:r>
            <a:r>
              <a:rPr lang="cs-CZ" dirty="0"/>
              <a:t>není rozhodnutím </a:t>
            </a:r>
            <a:r>
              <a:rPr lang="cs-CZ" dirty="0" smtClean="0"/>
              <a:t>podle </a:t>
            </a:r>
            <a:r>
              <a:rPr lang="cs-CZ" dirty="0"/>
              <a:t>§</a:t>
            </a:r>
            <a:r>
              <a:rPr lang="cs-CZ" dirty="0" smtClean="0"/>
              <a:t> </a:t>
            </a:r>
            <a:r>
              <a:rPr lang="cs-CZ" dirty="0"/>
              <a:t>65 </a:t>
            </a:r>
            <a:r>
              <a:rPr lang="cs-CZ" dirty="0" smtClean="0"/>
              <a:t>odst</a:t>
            </a:r>
            <a:r>
              <a:rPr lang="cs-CZ" dirty="0"/>
              <a:t>. 1 SŘS</a:t>
            </a:r>
          </a:p>
          <a:p>
            <a:pPr algn="just" fontAlgn="auto">
              <a:buClr>
                <a:schemeClr val="accent1">
                  <a:lumMod val="75000"/>
                </a:schemeClr>
              </a:buClr>
              <a:buFont typeface="Arial"/>
              <a:buChar char="•"/>
              <a:defRPr/>
            </a:pPr>
            <a:endParaRPr lang="cs-CZ" dirty="0"/>
          </a:p>
          <a:p>
            <a:pPr fontAlgn="auto">
              <a:buClr>
                <a:schemeClr val="accent1">
                  <a:lumMod val="75000"/>
                </a:schemeClr>
              </a:buClr>
              <a:buFont typeface="Arial"/>
              <a:buChar char="•"/>
              <a:defRPr/>
            </a:pPr>
            <a:endParaRPr lang="cs-CZ" dirty="0"/>
          </a:p>
        </p:txBody>
      </p:sp>
    </p:spTree>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p:cNvSpPr>
            <a:spLocks noGrp="1"/>
          </p:cNvSpPr>
          <p:nvPr>
            <p:ph type="title"/>
          </p:nvPr>
        </p:nvSpPr>
        <p:spPr>
          <a:xfrm>
            <a:off x="982663" y="457200"/>
            <a:ext cx="7704137" cy="739552"/>
          </a:xfrm>
        </p:spPr>
        <p:txBody>
          <a:bodyPr/>
          <a:lstStyle/>
          <a:p>
            <a:r>
              <a:rPr lang="cs-CZ" dirty="0" smtClean="0">
                <a:ln>
                  <a:noFill/>
                </a:ln>
              </a:rPr>
              <a:t>Prostředky ochrany</a:t>
            </a:r>
          </a:p>
        </p:txBody>
      </p:sp>
      <p:sp>
        <p:nvSpPr>
          <p:cNvPr id="3" name="Zástupný symbol pro obsah 2"/>
          <p:cNvSpPr>
            <a:spLocks noGrp="1"/>
          </p:cNvSpPr>
          <p:nvPr>
            <p:ph idx="1"/>
          </p:nvPr>
        </p:nvSpPr>
        <p:spPr>
          <a:xfrm>
            <a:off x="982663" y="2420888"/>
            <a:ext cx="7261745" cy="3578275"/>
          </a:xfrm>
        </p:spPr>
        <p:txBody>
          <a:bodyPr rtlCol="0">
            <a:normAutofit/>
          </a:bodyPr>
          <a:lstStyle/>
          <a:p>
            <a:pPr algn="just" fontAlgn="auto">
              <a:buClr>
                <a:schemeClr val="accent1">
                  <a:lumMod val="75000"/>
                </a:schemeClr>
              </a:buClr>
              <a:buFont typeface="Arial"/>
              <a:buChar char="•"/>
              <a:defRPr/>
            </a:pPr>
            <a:r>
              <a:rPr lang="cs-CZ" dirty="0"/>
              <a:t>V klasickém </a:t>
            </a:r>
            <a:r>
              <a:rPr lang="cs-CZ" dirty="0" smtClean="0"/>
              <a:t>územním řízení</a:t>
            </a:r>
            <a:endParaRPr lang="cs-CZ" dirty="0"/>
          </a:p>
          <a:p>
            <a:pPr marL="0" indent="0" algn="just" fontAlgn="auto">
              <a:buClr>
                <a:schemeClr val="accent1">
                  <a:lumMod val="75000"/>
                </a:schemeClr>
              </a:buClr>
              <a:buFont typeface="Arial"/>
              <a:buNone/>
              <a:defRPr/>
            </a:pPr>
            <a:r>
              <a:rPr lang="cs-CZ" dirty="0" smtClean="0"/>
              <a:t>- </a:t>
            </a:r>
            <a:r>
              <a:rPr lang="cs-CZ" dirty="0"/>
              <a:t>námitky a připomínky, se kterými se musí stavební </a:t>
            </a:r>
            <a:r>
              <a:rPr lang="cs-CZ" dirty="0" smtClean="0"/>
              <a:t>úřad </a:t>
            </a:r>
            <a:r>
              <a:rPr lang="cs-CZ" dirty="0"/>
              <a:t>vypořádat v </a:t>
            </a:r>
            <a:r>
              <a:rPr lang="cs-CZ" dirty="0" smtClean="0"/>
              <a:t>odůvodnění </a:t>
            </a:r>
            <a:r>
              <a:rPr lang="cs-CZ" dirty="0"/>
              <a:t>meritorního rozhodnutí.</a:t>
            </a:r>
          </a:p>
          <a:p>
            <a:pPr marL="0" indent="0" algn="just" fontAlgn="auto">
              <a:buClr>
                <a:schemeClr val="accent1">
                  <a:lumMod val="75000"/>
                </a:schemeClr>
              </a:buClr>
              <a:buFont typeface="Arial"/>
              <a:buNone/>
              <a:defRPr/>
            </a:pPr>
            <a:r>
              <a:rPr lang="cs-CZ" dirty="0" smtClean="0"/>
              <a:t>- </a:t>
            </a:r>
            <a:r>
              <a:rPr lang="cs-CZ" dirty="0"/>
              <a:t>odvolání</a:t>
            </a:r>
          </a:p>
          <a:p>
            <a:pPr marL="0" indent="0" algn="just" fontAlgn="auto">
              <a:buClr>
                <a:schemeClr val="accent1">
                  <a:lumMod val="75000"/>
                </a:schemeClr>
              </a:buClr>
              <a:buFont typeface="Arial"/>
              <a:buNone/>
              <a:defRPr/>
            </a:pPr>
            <a:r>
              <a:rPr lang="cs-CZ" dirty="0" smtClean="0"/>
              <a:t>- </a:t>
            </a:r>
            <a:r>
              <a:rPr lang="cs-CZ" dirty="0"/>
              <a:t>žaloba proti nezákonnému rozhodnutí podle § 65 odst. </a:t>
            </a:r>
            <a:r>
              <a:rPr lang="cs-CZ" dirty="0" smtClean="0"/>
              <a:t>	1 </a:t>
            </a:r>
            <a:r>
              <a:rPr lang="cs-CZ" dirty="0"/>
              <a:t>SŘS </a:t>
            </a:r>
          </a:p>
          <a:p>
            <a:pPr fontAlgn="auto">
              <a:buClr>
                <a:schemeClr val="accent1">
                  <a:lumMod val="75000"/>
                </a:schemeClr>
              </a:buClr>
              <a:buFont typeface="Arial"/>
              <a:buChar char="•"/>
              <a:defRPr/>
            </a:pPr>
            <a:endParaRPr lang="cs-CZ" dirty="0"/>
          </a:p>
        </p:txBody>
      </p:sp>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p:cNvSpPr>
            <a:spLocks noGrp="1"/>
          </p:cNvSpPr>
          <p:nvPr>
            <p:ph type="title"/>
          </p:nvPr>
        </p:nvSpPr>
        <p:spPr>
          <a:xfrm>
            <a:off x="982663" y="457200"/>
            <a:ext cx="7704137" cy="595536"/>
          </a:xfrm>
        </p:spPr>
        <p:txBody>
          <a:bodyPr/>
          <a:lstStyle/>
          <a:p>
            <a:r>
              <a:rPr lang="cs-CZ" dirty="0" smtClean="0">
                <a:ln>
                  <a:noFill/>
                </a:ln>
              </a:rPr>
              <a:t>Prostředky ochrany</a:t>
            </a:r>
          </a:p>
        </p:txBody>
      </p:sp>
      <p:sp>
        <p:nvSpPr>
          <p:cNvPr id="3" name="Zástupný symbol pro obsah 2"/>
          <p:cNvSpPr>
            <a:spLocks noGrp="1"/>
          </p:cNvSpPr>
          <p:nvPr>
            <p:ph idx="1"/>
          </p:nvPr>
        </p:nvSpPr>
        <p:spPr>
          <a:xfrm>
            <a:off x="982663" y="1484784"/>
            <a:ext cx="7333753" cy="4752528"/>
          </a:xfrm>
        </p:spPr>
        <p:txBody>
          <a:bodyPr rtlCol="0">
            <a:normAutofit fontScale="85000" lnSpcReduction="10000"/>
          </a:bodyPr>
          <a:lstStyle/>
          <a:p>
            <a:pPr algn="just" fontAlgn="auto">
              <a:buClr>
                <a:schemeClr val="accent1">
                  <a:lumMod val="75000"/>
                </a:schemeClr>
              </a:buClr>
              <a:buFont typeface="Arial"/>
              <a:buChar char="•"/>
              <a:defRPr/>
            </a:pPr>
            <a:r>
              <a:rPr lang="cs-CZ" dirty="0"/>
              <a:t>V případě jiného postupu stavebního úřadu je úprava odlišná</a:t>
            </a:r>
          </a:p>
          <a:p>
            <a:pPr algn="just" fontAlgn="auto">
              <a:buClr>
                <a:schemeClr val="accent1">
                  <a:lumMod val="75000"/>
                </a:schemeClr>
              </a:buClr>
              <a:buFont typeface="Arial"/>
              <a:buChar char="•"/>
              <a:defRPr/>
            </a:pPr>
            <a:r>
              <a:rPr lang="cs-CZ" dirty="0"/>
              <a:t>Prostředky ochrany před a po vydáním </a:t>
            </a:r>
            <a:r>
              <a:rPr lang="cs-CZ" dirty="0" smtClean="0"/>
              <a:t>souhlasu</a:t>
            </a:r>
          </a:p>
          <a:p>
            <a:pPr algn="just" fontAlgn="auto">
              <a:buClr>
                <a:schemeClr val="accent1">
                  <a:lumMod val="75000"/>
                </a:schemeClr>
              </a:buClr>
              <a:buFont typeface="Arial"/>
              <a:buChar char="•"/>
              <a:defRPr/>
            </a:pPr>
            <a:r>
              <a:rPr lang="cs-CZ" sz="2000" dirty="0" smtClean="0"/>
              <a:t>Prostředky před:</a:t>
            </a:r>
            <a:endParaRPr lang="cs-CZ" sz="2000" dirty="0"/>
          </a:p>
          <a:p>
            <a:pPr algn="just" fontAlgn="auto">
              <a:buClr>
                <a:schemeClr val="accent1">
                  <a:lumMod val="75000"/>
                </a:schemeClr>
              </a:buClr>
              <a:buFont typeface="Arial"/>
              <a:buChar char="•"/>
              <a:defRPr/>
            </a:pPr>
            <a:r>
              <a:rPr lang="cs-CZ" sz="2000" dirty="0"/>
              <a:t>Mezující soused -&gt; § 96 odst. 3 písm. d) a § 105 odst. 1 písm. f) </a:t>
            </a:r>
            <a:r>
              <a:rPr lang="cs-CZ" sz="2000" dirty="0" err="1"/>
              <a:t>StZ</a:t>
            </a:r>
            <a:r>
              <a:rPr lang="cs-CZ" sz="2000" dirty="0"/>
              <a:t> – povinnost stavebníka přiložit k žádosti o vydání územního souhlasu či k ohlášení stavby souhlasy osob, které mají vlastnická nebo jiná věcná práva k pozemkům či na stavbách, které mají společnou hranici s pozemkem, na kterém má být záměr </a:t>
            </a:r>
            <a:r>
              <a:rPr lang="cs-CZ" sz="2000" dirty="0" smtClean="0"/>
              <a:t>realizován.</a:t>
            </a:r>
          </a:p>
          <a:p>
            <a:pPr algn="just" fontAlgn="auto">
              <a:buClr>
                <a:schemeClr val="accent1">
                  <a:lumMod val="75000"/>
                </a:schemeClr>
              </a:buClr>
              <a:buFont typeface="Arial"/>
              <a:buChar char="•"/>
              <a:defRPr/>
            </a:pPr>
            <a:r>
              <a:rPr lang="cs-CZ" sz="2000" dirty="0" smtClean="0">
                <a:solidFill>
                  <a:prstClr val="black"/>
                </a:solidFill>
              </a:rPr>
              <a:t>Nemezující </a:t>
            </a:r>
            <a:r>
              <a:rPr lang="cs-CZ" sz="2000" dirty="0">
                <a:solidFill>
                  <a:prstClr val="black"/>
                </a:solidFill>
              </a:rPr>
              <a:t>soused -&gt; jeho souhlas není přílohou k žádosti</a:t>
            </a:r>
          </a:p>
          <a:p>
            <a:pPr marL="1371600" lvl="3" indent="0" algn="just" fontAlgn="auto">
              <a:buClr>
                <a:srgbClr val="8BB434">
                  <a:lumMod val="75000"/>
                </a:srgbClr>
              </a:buClr>
              <a:buFont typeface="Arial"/>
              <a:buNone/>
              <a:defRPr/>
            </a:pPr>
            <a:r>
              <a:rPr lang="cs-CZ" sz="2000" dirty="0" smtClean="0">
                <a:solidFill>
                  <a:prstClr val="black"/>
                </a:solidFill>
              </a:rPr>
              <a:t>-&gt; </a:t>
            </a:r>
            <a:r>
              <a:rPr lang="cs-CZ" sz="2000" dirty="0">
                <a:solidFill>
                  <a:prstClr val="black"/>
                </a:solidFill>
              </a:rPr>
              <a:t>může stavebnímu úřadu doručit svoje výhrady, které by měl stavební </a:t>
            </a:r>
            <a:r>
              <a:rPr lang="cs-CZ" sz="2000" dirty="0" smtClean="0">
                <a:solidFill>
                  <a:prstClr val="black"/>
                </a:solidFill>
              </a:rPr>
              <a:t>úřad </a:t>
            </a:r>
            <a:r>
              <a:rPr lang="cs-CZ" sz="2000" dirty="0">
                <a:solidFill>
                  <a:prstClr val="black"/>
                </a:solidFill>
              </a:rPr>
              <a:t>vzít v potaz, avšak zde zcela absentuje jakákoli povinnost se s </a:t>
            </a:r>
            <a:r>
              <a:rPr lang="cs-CZ" sz="2000" dirty="0" smtClean="0">
                <a:solidFill>
                  <a:prstClr val="black"/>
                </a:solidFill>
              </a:rPr>
              <a:t>těmito </a:t>
            </a:r>
            <a:r>
              <a:rPr lang="cs-CZ" sz="2000" dirty="0">
                <a:solidFill>
                  <a:prstClr val="black"/>
                </a:solidFill>
              </a:rPr>
              <a:t>výhradami vypořádat.</a:t>
            </a:r>
          </a:p>
          <a:p>
            <a:pPr marL="1371600" lvl="3" indent="0" algn="just" fontAlgn="auto">
              <a:buClr>
                <a:srgbClr val="8BB434">
                  <a:lumMod val="75000"/>
                </a:srgbClr>
              </a:buClr>
              <a:buFont typeface="Arial"/>
              <a:buNone/>
              <a:defRPr/>
            </a:pPr>
            <a:r>
              <a:rPr lang="cs-CZ" sz="2000" dirty="0" smtClean="0">
                <a:solidFill>
                  <a:prstClr val="black"/>
                </a:solidFill>
              </a:rPr>
              <a:t>-&gt; </a:t>
            </a:r>
            <a:r>
              <a:rPr lang="cs-CZ" sz="2000" dirty="0">
                <a:solidFill>
                  <a:prstClr val="black"/>
                </a:solidFill>
              </a:rPr>
              <a:t>V případě záměru způsobilého změnit poměry v území by měl </a:t>
            </a:r>
            <a:r>
              <a:rPr lang="cs-CZ" sz="2000" dirty="0" smtClean="0">
                <a:solidFill>
                  <a:prstClr val="black"/>
                </a:solidFill>
              </a:rPr>
              <a:t>stavební </a:t>
            </a:r>
            <a:r>
              <a:rPr lang="cs-CZ" sz="2000" dirty="0">
                <a:solidFill>
                  <a:prstClr val="black"/>
                </a:solidFill>
              </a:rPr>
              <a:t>úřad vydat usnesení, kterým překlopí jiný postup do klasického </a:t>
            </a:r>
            <a:r>
              <a:rPr lang="cs-CZ" sz="2000" dirty="0" smtClean="0">
                <a:solidFill>
                  <a:prstClr val="black"/>
                </a:solidFill>
              </a:rPr>
              <a:t>správního řízení</a:t>
            </a:r>
            <a:endParaRPr lang="cs-CZ" dirty="0"/>
          </a:p>
        </p:txBody>
      </p:sp>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a:xfrm>
            <a:off x="982663" y="457200"/>
            <a:ext cx="7704137" cy="595536"/>
          </a:xfrm>
        </p:spPr>
        <p:txBody>
          <a:bodyPr/>
          <a:lstStyle/>
          <a:p>
            <a:r>
              <a:rPr lang="cs-CZ" dirty="0" smtClean="0">
                <a:ln>
                  <a:noFill/>
                </a:ln>
              </a:rPr>
              <a:t>Prostředky ochrany </a:t>
            </a:r>
          </a:p>
        </p:txBody>
      </p:sp>
      <p:sp>
        <p:nvSpPr>
          <p:cNvPr id="3" name="Zástupný symbol pro obsah 2"/>
          <p:cNvSpPr>
            <a:spLocks noGrp="1"/>
          </p:cNvSpPr>
          <p:nvPr>
            <p:ph idx="1"/>
          </p:nvPr>
        </p:nvSpPr>
        <p:spPr>
          <a:xfrm>
            <a:off x="982663" y="1340768"/>
            <a:ext cx="7261745" cy="4658395"/>
          </a:xfrm>
        </p:spPr>
        <p:txBody>
          <a:bodyPr rtlCol="0">
            <a:normAutofit fontScale="70000" lnSpcReduction="20000"/>
          </a:bodyPr>
          <a:lstStyle/>
          <a:p>
            <a:pPr fontAlgn="auto">
              <a:buClr>
                <a:schemeClr val="accent1">
                  <a:lumMod val="75000"/>
                </a:schemeClr>
              </a:buClr>
              <a:buFont typeface="Arial"/>
              <a:buChar char="•"/>
              <a:defRPr/>
            </a:pPr>
            <a:r>
              <a:rPr lang="cs-CZ" dirty="0" smtClean="0"/>
              <a:t>Prostředky ochrany po:</a:t>
            </a:r>
          </a:p>
          <a:p>
            <a:pPr algn="just" fontAlgn="auto">
              <a:buClr>
                <a:schemeClr val="accent1">
                  <a:lumMod val="75000"/>
                </a:schemeClr>
              </a:buClr>
              <a:buFont typeface="Arial"/>
              <a:buChar char="•"/>
              <a:defRPr/>
            </a:pPr>
            <a:r>
              <a:rPr lang="cs-CZ" dirty="0"/>
              <a:t>Nelze podat odvolání!</a:t>
            </a:r>
          </a:p>
          <a:p>
            <a:pPr algn="just" fontAlgn="auto">
              <a:buClr>
                <a:schemeClr val="accent1">
                  <a:lumMod val="75000"/>
                </a:schemeClr>
              </a:buClr>
              <a:buFont typeface="Arial"/>
              <a:buChar char="•"/>
              <a:defRPr/>
            </a:pPr>
            <a:r>
              <a:rPr lang="cs-CZ" dirty="0"/>
              <a:t>Lze podat stížnost podle § 175 SŘ</a:t>
            </a:r>
          </a:p>
          <a:p>
            <a:pPr algn="just" fontAlgn="auto">
              <a:buClr>
                <a:schemeClr val="accent1">
                  <a:lumMod val="75000"/>
                </a:schemeClr>
              </a:buClr>
              <a:buFont typeface="Arial"/>
              <a:buChar char="•"/>
              <a:defRPr/>
            </a:pPr>
            <a:r>
              <a:rPr lang="cs-CZ" dirty="0"/>
              <a:t>Rovněž lze podat podnět pro zahájení přezkumného řízení</a:t>
            </a:r>
          </a:p>
          <a:p>
            <a:pPr marL="0" indent="0" algn="just" fontAlgn="auto">
              <a:buClr>
                <a:schemeClr val="accent1">
                  <a:lumMod val="75000"/>
                </a:schemeClr>
              </a:buClr>
              <a:buFont typeface="Arial"/>
              <a:buNone/>
              <a:defRPr/>
            </a:pPr>
            <a:r>
              <a:rPr lang="cs-CZ" dirty="0"/>
              <a:t>	- § 96 odst. 4 </a:t>
            </a:r>
            <a:r>
              <a:rPr lang="cs-CZ" dirty="0" err="1"/>
              <a:t>StZ</a:t>
            </a:r>
            <a:r>
              <a:rPr lang="cs-CZ" dirty="0"/>
              <a:t> a § 106 odst. 2 </a:t>
            </a:r>
            <a:r>
              <a:rPr lang="cs-CZ" dirty="0" err="1"/>
              <a:t>StZ</a:t>
            </a:r>
            <a:r>
              <a:rPr lang="cs-CZ" dirty="0"/>
              <a:t> za subsidiárního použití </a:t>
            </a:r>
            <a:r>
              <a:rPr lang="cs-CZ" dirty="0" smtClean="0"/>
              <a:t>	úpravy </a:t>
            </a:r>
            <a:r>
              <a:rPr lang="cs-CZ" dirty="0" err="1" smtClean="0"/>
              <a:t>přezkumného</a:t>
            </a:r>
            <a:r>
              <a:rPr lang="cs-CZ" dirty="0" smtClean="0"/>
              <a:t> řízení </a:t>
            </a:r>
            <a:r>
              <a:rPr lang="cs-CZ" dirty="0"/>
              <a:t>podle § 94 – 99 SŘ</a:t>
            </a:r>
          </a:p>
          <a:p>
            <a:pPr marL="0" indent="0" algn="just" fontAlgn="auto">
              <a:buClr>
                <a:schemeClr val="accent1">
                  <a:lumMod val="75000"/>
                </a:schemeClr>
              </a:buClr>
              <a:buFont typeface="Arial"/>
              <a:buNone/>
              <a:defRPr/>
            </a:pPr>
            <a:r>
              <a:rPr lang="cs-CZ" dirty="0"/>
              <a:t>	- posuzuje se pouze zákonnost souhlasu</a:t>
            </a:r>
          </a:p>
          <a:p>
            <a:pPr marL="0" indent="0" algn="just" fontAlgn="auto">
              <a:buClr>
                <a:schemeClr val="accent1">
                  <a:lumMod val="75000"/>
                </a:schemeClr>
              </a:buClr>
              <a:buFont typeface="Arial"/>
              <a:buNone/>
              <a:defRPr/>
            </a:pPr>
            <a:r>
              <a:rPr lang="cs-CZ" dirty="0"/>
              <a:t>	- rozhoduje nadřízený správní orgán</a:t>
            </a:r>
          </a:p>
          <a:p>
            <a:pPr marL="0" indent="0" algn="just" fontAlgn="auto">
              <a:buClr>
                <a:schemeClr val="accent1">
                  <a:lumMod val="75000"/>
                </a:schemeClr>
              </a:buClr>
              <a:buFont typeface="Arial"/>
              <a:buNone/>
              <a:defRPr/>
            </a:pPr>
            <a:r>
              <a:rPr lang="cs-CZ" dirty="0"/>
              <a:t>	- subjektivní lhůta 1 rok, objektivní lhůta 15 měsíců od účinnosti </a:t>
            </a:r>
            <a:r>
              <a:rPr lang="cs-CZ" dirty="0" smtClean="0"/>
              <a:t>	(</a:t>
            </a:r>
            <a:r>
              <a:rPr lang="cs-CZ" dirty="0"/>
              <a:t>doručení)</a:t>
            </a:r>
          </a:p>
          <a:p>
            <a:pPr algn="just" fontAlgn="auto">
              <a:buClr>
                <a:schemeClr val="accent1">
                  <a:lumMod val="75000"/>
                </a:schemeClr>
              </a:buClr>
              <a:buFont typeface="Arial"/>
              <a:buChar char="•"/>
              <a:defRPr/>
            </a:pPr>
            <a:r>
              <a:rPr lang="cs-CZ" dirty="0"/>
              <a:t>Usnesení rozšířeného senátu NSS ze dne 18.9.2012 č.j. 2 As 86/2010-76:</a:t>
            </a:r>
          </a:p>
          <a:p>
            <a:pPr marL="0" indent="0" algn="just" fontAlgn="auto">
              <a:buClr>
                <a:schemeClr val="accent1">
                  <a:lumMod val="75000"/>
                </a:schemeClr>
              </a:buClr>
              <a:buFont typeface="Arial"/>
              <a:buNone/>
              <a:defRPr/>
            </a:pPr>
            <a:r>
              <a:rPr lang="cs-CZ" dirty="0"/>
              <a:t>	- souhlas není rozhodnutím ve smyslu § 65 odst. 1 SŘS</a:t>
            </a:r>
          </a:p>
          <a:p>
            <a:pPr marL="0" indent="0" algn="just" fontAlgn="auto">
              <a:buClr>
                <a:schemeClr val="accent1">
                  <a:lumMod val="75000"/>
                </a:schemeClr>
              </a:buClr>
              <a:buFont typeface="Arial"/>
              <a:buNone/>
              <a:defRPr/>
            </a:pPr>
            <a:r>
              <a:rPr lang="cs-CZ" dirty="0"/>
              <a:t>	- lze se bránit pouze žalobou na nezákonný zásah podle § 82 SŘS</a:t>
            </a:r>
          </a:p>
          <a:p>
            <a:pPr marL="0" indent="0" algn="just" fontAlgn="auto">
              <a:buClr>
                <a:schemeClr val="accent1">
                  <a:lumMod val="75000"/>
                </a:schemeClr>
              </a:buClr>
              <a:buFont typeface="Arial"/>
              <a:buNone/>
              <a:defRPr/>
            </a:pPr>
            <a:r>
              <a:rPr lang="cs-CZ" dirty="0"/>
              <a:t>	- aktivní legitimace = každý, kdo tvrdí, že byl zkrácen na svých </a:t>
            </a:r>
            <a:r>
              <a:rPr lang="cs-CZ" dirty="0" smtClean="0"/>
              <a:t>	právech </a:t>
            </a:r>
            <a:r>
              <a:rPr lang="cs-CZ" dirty="0"/>
              <a:t>v </a:t>
            </a:r>
            <a:r>
              <a:rPr lang="cs-CZ" dirty="0" smtClean="0"/>
              <a:t>souvislosti </a:t>
            </a:r>
            <a:r>
              <a:rPr lang="cs-CZ" dirty="0"/>
              <a:t>s vydáním souhlasu</a:t>
            </a:r>
          </a:p>
          <a:p>
            <a:pPr fontAlgn="auto">
              <a:buClr>
                <a:schemeClr val="accent1">
                  <a:lumMod val="75000"/>
                </a:schemeClr>
              </a:buClr>
              <a:buFont typeface="Arial"/>
              <a:buChar char="•"/>
              <a:defRPr/>
            </a:pPr>
            <a:endParaRPr lang="cs-CZ" dirty="0"/>
          </a:p>
        </p:txBody>
      </p:sp>
    </p:spTree>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4"/>
          <p:cNvSpPr>
            <a:spLocks noGrp="1" noChangeArrowheads="1"/>
          </p:cNvSpPr>
          <p:nvPr>
            <p:ph type="title"/>
          </p:nvPr>
        </p:nvSpPr>
        <p:spPr>
          <a:xfrm>
            <a:off x="982663" y="685800"/>
            <a:ext cx="7704137" cy="1752600"/>
          </a:xfrm>
        </p:spPr>
        <p:txBody>
          <a:bodyPr/>
          <a:lstStyle/>
          <a:p>
            <a:r>
              <a:rPr lang="cs-CZ" altLang="cs-CZ" smtClean="0">
                <a:ln>
                  <a:noFill/>
                </a:ln>
              </a:rPr>
              <a:t>Stavební řízení</a:t>
            </a:r>
          </a:p>
        </p:txBody>
      </p:sp>
      <p:sp>
        <p:nvSpPr>
          <p:cNvPr id="213023" name="Rectangle 31"/>
          <p:cNvSpPr>
            <a:spLocks noGrp="1" noChangeArrowheads="1"/>
          </p:cNvSpPr>
          <p:nvPr>
            <p:ph sz="half" idx="1"/>
          </p:nvPr>
        </p:nvSpPr>
        <p:spPr>
          <a:xfrm>
            <a:off x="982663" y="2667000"/>
            <a:ext cx="3740150" cy="3368675"/>
          </a:xfrm>
        </p:spPr>
        <p:txBody>
          <a:bodyPr rtlCol="0">
            <a:normAutofit/>
          </a:bodyPr>
          <a:lstStyle/>
          <a:p>
            <a:pPr marL="609600" indent="-609600" fontAlgn="auto">
              <a:buClr>
                <a:schemeClr val="accent1">
                  <a:lumMod val="75000"/>
                </a:schemeClr>
              </a:buClr>
              <a:buFontTx/>
              <a:buAutoNum type="arabicPeriod"/>
              <a:defRPr/>
            </a:pPr>
            <a:r>
              <a:rPr lang="cs-CZ" altLang="cs-CZ" sz="2000"/>
              <a:t>Stavby bez povolení a ohlášení</a:t>
            </a:r>
          </a:p>
          <a:p>
            <a:pPr marL="609600" indent="-609600" fontAlgn="auto">
              <a:buClr>
                <a:schemeClr val="accent1">
                  <a:lumMod val="75000"/>
                </a:schemeClr>
              </a:buClr>
              <a:buFontTx/>
              <a:buAutoNum type="arabicPeriod"/>
              <a:defRPr/>
            </a:pPr>
            <a:r>
              <a:rPr lang="cs-CZ" altLang="cs-CZ" sz="2000"/>
              <a:t>Ohlášené stavby</a:t>
            </a:r>
          </a:p>
          <a:p>
            <a:pPr marL="609600" indent="-609600" fontAlgn="auto">
              <a:buClr>
                <a:schemeClr val="accent1">
                  <a:lumMod val="75000"/>
                </a:schemeClr>
              </a:buClr>
              <a:buFontTx/>
              <a:buAutoNum type="arabicPeriod"/>
              <a:defRPr/>
            </a:pPr>
            <a:r>
              <a:rPr lang="cs-CZ" altLang="cs-CZ" sz="2000"/>
              <a:t>Povolené stavby</a:t>
            </a:r>
          </a:p>
          <a:p>
            <a:pPr marL="609600" indent="-609600" fontAlgn="auto">
              <a:buClr>
                <a:schemeClr val="accent1">
                  <a:lumMod val="75000"/>
                </a:schemeClr>
              </a:buClr>
              <a:buFontTx/>
              <a:buAutoNum type="arabicPeriod"/>
              <a:defRPr/>
            </a:pPr>
            <a:endParaRPr lang="cs-CZ" altLang="cs-CZ" sz="2000"/>
          </a:p>
        </p:txBody>
      </p:sp>
      <p:sp>
        <p:nvSpPr>
          <p:cNvPr id="213025" name="Rectangle 33"/>
          <p:cNvSpPr>
            <a:spLocks noGrp="1" noChangeArrowheads="1"/>
          </p:cNvSpPr>
          <p:nvPr>
            <p:ph sz="half" idx="2"/>
          </p:nvPr>
        </p:nvSpPr>
        <p:spPr>
          <a:xfrm>
            <a:off x="4649788" y="2368550"/>
            <a:ext cx="3570287" cy="3043238"/>
          </a:xfrm>
        </p:spPr>
        <p:txBody>
          <a:bodyPr rtlCol="0">
            <a:normAutofit/>
          </a:bodyPr>
          <a:lstStyle/>
          <a:p>
            <a:pPr fontAlgn="auto">
              <a:buClr>
                <a:schemeClr val="accent1">
                  <a:lumMod val="75000"/>
                </a:schemeClr>
              </a:buClr>
              <a:buFont typeface="Arial"/>
              <a:buChar char="•"/>
              <a:defRPr/>
            </a:pPr>
            <a:endParaRPr lang="cs-CZ" altLang="cs-CZ" sz="2000"/>
          </a:p>
          <a:p>
            <a:pPr fontAlgn="auto">
              <a:buClr>
                <a:schemeClr val="accent1">
                  <a:lumMod val="75000"/>
                </a:schemeClr>
              </a:buClr>
              <a:buFont typeface="Arial"/>
              <a:buChar char="•"/>
              <a:defRPr/>
            </a:pPr>
            <a:endParaRPr lang="cs-CZ" altLang="cs-CZ" sz="2000"/>
          </a:p>
          <a:p>
            <a:pPr fontAlgn="auto">
              <a:buClr>
                <a:schemeClr val="accent1">
                  <a:lumMod val="75000"/>
                </a:schemeClr>
              </a:buClr>
              <a:buFont typeface="Arial"/>
              <a:buChar char="•"/>
              <a:defRPr/>
            </a:pPr>
            <a:endParaRPr lang="cs-CZ" altLang="cs-CZ" sz="2000"/>
          </a:p>
          <a:p>
            <a:pPr fontAlgn="auto">
              <a:buClr>
                <a:schemeClr val="accent1">
                  <a:lumMod val="75000"/>
                </a:schemeClr>
              </a:buClr>
              <a:buFont typeface="Wingdings" panose="05000000000000000000" pitchFamily="2" charset="2"/>
              <a:buChar char="Ø"/>
              <a:defRPr/>
            </a:pPr>
            <a:r>
              <a:rPr lang="cs-CZ" altLang="cs-CZ" sz="2000"/>
              <a:t>Stavební řízení (stavební povolení)</a:t>
            </a:r>
          </a:p>
          <a:p>
            <a:pPr fontAlgn="auto">
              <a:buClr>
                <a:schemeClr val="accent1">
                  <a:lumMod val="75000"/>
                </a:schemeClr>
              </a:buClr>
              <a:buFont typeface="Wingdings" panose="05000000000000000000" pitchFamily="2" charset="2"/>
              <a:buChar char="Ø"/>
              <a:defRPr/>
            </a:pPr>
            <a:r>
              <a:rPr lang="cs-CZ" altLang="cs-CZ" sz="2000"/>
              <a:t>Zkrácené řízení (vydává autorizovaný inspektor - certifikát)</a:t>
            </a:r>
          </a:p>
          <a:p>
            <a:pPr fontAlgn="auto">
              <a:buClr>
                <a:schemeClr val="accent1">
                  <a:lumMod val="75000"/>
                </a:schemeClr>
              </a:buClr>
              <a:buFont typeface="Wingdings" panose="05000000000000000000" pitchFamily="2" charset="2"/>
              <a:buChar char="Ø"/>
              <a:defRPr/>
            </a:pPr>
            <a:endParaRPr lang="cs-CZ" altLang="cs-CZ" sz="200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a:xfrm>
            <a:off x="982663" y="457200"/>
            <a:ext cx="7704137" cy="1981200"/>
          </a:xfrm>
        </p:spPr>
        <p:txBody>
          <a:bodyPr/>
          <a:lstStyle/>
          <a:p>
            <a:r>
              <a:rPr lang="cs-CZ" altLang="cs-CZ" smtClean="0">
                <a:ln>
                  <a:noFill/>
                </a:ln>
              </a:rPr>
              <a:t>1. Stavby bez povolení a ohlášení</a:t>
            </a:r>
          </a:p>
        </p:txBody>
      </p:sp>
      <p:sp>
        <p:nvSpPr>
          <p:cNvPr id="50179" name="Rectangle 20"/>
          <p:cNvSpPr>
            <a:spLocks noGrp="1" noChangeArrowheads="1"/>
          </p:cNvSpPr>
          <p:nvPr>
            <p:ph idx="1"/>
          </p:nvPr>
        </p:nvSpPr>
        <p:spPr>
          <a:xfrm>
            <a:off x="982663" y="2667000"/>
            <a:ext cx="7333753" cy="3332163"/>
          </a:xfrm>
        </p:spPr>
        <p:txBody>
          <a:bodyPr/>
          <a:lstStyle/>
          <a:p>
            <a:pPr>
              <a:lnSpc>
                <a:spcPct val="80000"/>
              </a:lnSpc>
            </a:pPr>
            <a:r>
              <a:rPr lang="cs-CZ" altLang="cs-CZ" sz="2000" dirty="0" smtClean="0"/>
              <a:t>budovy, např. stavby o jednom nadzemním podlaží do 25 m2 zastavěné plochy a do 5 m výšky, nepodsklepené, jestliže neobsahují pobytové místnosti, hygienická zařízení ani vytápění, neslouží k ustájení zvířat a nejde o sklady hořlavých kapalin a hořlavých plynů,</a:t>
            </a:r>
          </a:p>
          <a:p>
            <a:pPr>
              <a:lnSpc>
                <a:spcPct val="80000"/>
              </a:lnSpc>
            </a:pPr>
            <a:r>
              <a:rPr lang="cs-CZ" altLang="cs-CZ" sz="2000" dirty="0" smtClean="0"/>
              <a:t>dále např. technická infrastruktura a doprovodná technická zařízení pro zajištění rozvodu vody, energií, topení, pro zajištění služeb elektronických komunikací, pro odvádění odpadních a dešťových vod a větrání, apod. …………..</a:t>
            </a:r>
          </a:p>
          <a:p>
            <a:pPr>
              <a:lnSpc>
                <a:spcPct val="80000"/>
              </a:lnSpc>
              <a:buFont typeface="Wingdings" pitchFamily="2" charset="2"/>
              <a:buNone/>
            </a:pPr>
            <a:endParaRPr lang="cs-CZ" altLang="cs-CZ" sz="2000" dirty="0" smtClean="0"/>
          </a:p>
        </p:txBody>
      </p:sp>
    </p:spTree>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Grp="1" noChangeArrowheads="1"/>
          </p:cNvSpPr>
          <p:nvPr>
            <p:ph type="title"/>
          </p:nvPr>
        </p:nvSpPr>
        <p:spPr>
          <a:xfrm>
            <a:off x="982663" y="457200"/>
            <a:ext cx="7704137" cy="1981200"/>
          </a:xfrm>
        </p:spPr>
        <p:txBody>
          <a:bodyPr/>
          <a:lstStyle/>
          <a:p>
            <a:r>
              <a:rPr lang="cs-CZ" altLang="cs-CZ" smtClean="0">
                <a:ln>
                  <a:noFill/>
                </a:ln>
              </a:rPr>
              <a:t>2. Ohlašování staveb</a:t>
            </a:r>
          </a:p>
        </p:txBody>
      </p:sp>
      <p:sp>
        <p:nvSpPr>
          <p:cNvPr id="51203" name="Rectangle 3"/>
          <p:cNvSpPr>
            <a:spLocks noGrp="1" noChangeArrowheads="1"/>
          </p:cNvSpPr>
          <p:nvPr>
            <p:ph idx="1"/>
          </p:nvPr>
        </p:nvSpPr>
        <p:spPr>
          <a:xfrm>
            <a:off x="982663" y="2667000"/>
            <a:ext cx="7261745" cy="3332163"/>
          </a:xfrm>
        </p:spPr>
        <p:txBody>
          <a:bodyPr/>
          <a:lstStyle/>
          <a:p>
            <a:pPr>
              <a:lnSpc>
                <a:spcPct val="90000"/>
              </a:lnSpc>
            </a:pPr>
            <a:r>
              <a:rPr lang="cs-CZ" altLang="cs-CZ" dirty="0" smtClean="0"/>
              <a:t>stavby např. pro bydlení a pro rekreaci do 150 m2 zastavěné plochy, s jedním podzemním podlažím do hloubky 3 m a nejvýše dvěma nadzemními podlažími a podkrovím…….</a:t>
            </a:r>
          </a:p>
          <a:p>
            <a:pPr>
              <a:lnSpc>
                <a:spcPct val="90000"/>
              </a:lnSpc>
            </a:pPr>
            <a:r>
              <a:rPr lang="cs-CZ" altLang="cs-CZ" dirty="0" smtClean="0"/>
              <a:t>lhůta pro udělení souhlasu stavebního úřadu 30 dnů </a:t>
            </a:r>
          </a:p>
          <a:p>
            <a:pPr>
              <a:lnSpc>
                <a:spcPct val="90000"/>
              </a:lnSpc>
            </a:pPr>
            <a:r>
              <a:rPr lang="cs-CZ" altLang="cs-CZ" dirty="0" smtClean="0"/>
              <a:t>fikce souhlasu již není!!!</a:t>
            </a:r>
          </a:p>
        </p:txBody>
      </p:sp>
    </p:spTree>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827584" y="2564904"/>
          <a:ext cx="7396162" cy="3455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85" name="AutoShape 2"/>
          <p:cNvSpPr>
            <a:spLocks noGrp="1" noChangeArrowheads="1"/>
          </p:cNvSpPr>
          <p:nvPr>
            <p:ph type="title"/>
          </p:nvPr>
        </p:nvSpPr>
        <p:spPr/>
        <p:txBody>
          <a:bodyPr/>
          <a:lstStyle/>
          <a:p>
            <a:r>
              <a:rPr lang="cs-CZ" altLang="cs-CZ" smtClean="0">
                <a:ln>
                  <a:noFill/>
                </a:ln>
              </a:rPr>
              <a:t>varianty</a:t>
            </a:r>
          </a:p>
        </p:txBody>
      </p:sp>
      <p:cxnSp>
        <p:nvCxnSpPr>
          <p:cNvPr id="5" name="Přímá spojovací čára 4"/>
          <p:cNvCxnSpPr/>
          <p:nvPr/>
        </p:nvCxnSpPr>
        <p:spPr>
          <a:xfrm>
            <a:off x="5292080" y="5301208"/>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Přímá spojovací čára 7"/>
          <p:cNvCxnSpPr/>
          <p:nvPr/>
        </p:nvCxnSpPr>
        <p:spPr>
          <a:xfrm>
            <a:off x="5220072" y="5373216"/>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ovací čára 9"/>
          <p:cNvCxnSpPr/>
          <p:nvPr/>
        </p:nvCxnSpPr>
        <p:spPr>
          <a:xfrm flipV="1">
            <a:off x="5292080" y="5085184"/>
            <a:ext cx="576064"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Přímá spojovací čára 11"/>
          <p:cNvCxnSpPr/>
          <p:nvPr/>
        </p:nvCxnSpPr>
        <p:spPr>
          <a:xfrm>
            <a:off x="5148064" y="5085184"/>
            <a:ext cx="648072"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Obecné vymezení stavebního práva</a:t>
            </a:r>
            <a:endParaRPr lang="cs-CZ" dirty="0"/>
          </a:p>
        </p:txBody>
      </p:sp>
      <p:sp>
        <p:nvSpPr>
          <p:cNvPr id="3" name="Zástupný symbol pro obsah 2"/>
          <p:cNvSpPr>
            <a:spLocks noGrp="1"/>
          </p:cNvSpPr>
          <p:nvPr>
            <p:ph sz="quarter" idx="1"/>
          </p:nvPr>
        </p:nvSpPr>
        <p:spPr/>
        <p:txBody>
          <a:bodyPr>
            <a:normAutofit lnSpcReduction="10000"/>
          </a:bodyPr>
          <a:lstStyle/>
          <a:p>
            <a:pPr algn="just"/>
            <a:r>
              <a:rPr lang="cs-CZ" dirty="0" smtClean="0"/>
              <a:t>Tradičně představováno stavebním zákonem a navazujícími prováděcími předpisy</a:t>
            </a:r>
          </a:p>
          <a:p>
            <a:pPr algn="just"/>
            <a:r>
              <a:rPr lang="cs-CZ" dirty="0" smtClean="0"/>
              <a:t>Současná úprava účinná k 1.1.2007, významně novelizovaná k 1.1.2013</a:t>
            </a:r>
          </a:p>
          <a:p>
            <a:pPr algn="just"/>
            <a:endParaRPr lang="cs-CZ" dirty="0" smtClean="0"/>
          </a:p>
          <a:p>
            <a:pPr algn="just"/>
            <a:r>
              <a:rPr lang="cs-CZ" dirty="0" smtClean="0"/>
              <a:t>Předmět úpravy</a:t>
            </a:r>
          </a:p>
          <a:p>
            <a:pPr lvl="1" algn="just"/>
            <a:r>
              <a:rPr lang="cs-CZ" dirty="0" smtClean="0"/>
              <a:t>Otázky územního plánování – cíle a úkoly, orgány, nástroje, vazba na posuzování vlivů, územní rozhod.</a:t>
            </a:r>
          </a:p>
          <a:p>
            <a:pPr lvl="1" algn="just"/>
            <a:r>
              <a:rPr lang="cs-CZ" dirty="0" smtClean="0"/>
              <a:t>Otázky stavebního řádu – povolování staveb a jejich změn, ohlašování staveb, kolaudace a odstraňování.</a:t>
            </a:r>
          </a:p>
          <a:p>
            <a:pPr lvl="1" algn="just"/>
            <a:r>
              <a:rPr lang="cs-CZ" dirty="0" smtClean="0"/>
              <a:t>Další související otázky – zejm. evidence územně plánovací činnosti, obecné požadavky na výstavbu, účely vyvlastnění, ochrana veř. zájmu, delikty</a:t>
            </a:r>
            <a:endParaRPr lang="cs-CZ"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Grp="1" noChangeArrowheads="1"/>
          </p:cNvSpPr>
          <p:nvPr>
            <p:ph type="title"/>
          </p:nvPr>
        </p:nvSpPr>
        <p:spPr>
          <a:xfrm>
            <a:off x="982663" y="457200"/>
            <a:ext cx="7704137" cy="1981200"/>
          </a:xfrm>
        </p:spPr>
        <p:txBody>
          <a:bodyPr/>
          <a:lstStyle/>
          <a:p>
            <a:r>
              <a:rPr lang="cs-CZ" altLang="cs-CZ" smtClean="0">
                <a:ln>
                  <a:noFill/>
                </a:ln>
              </a:rPr>
              <a:t>ohlášení</a:t>
            </a:r>
          </a:p>
        </p:txBody>
      </p:sp>
      <p:sp>
        <p:nvSpPr>
          <p:cNvPr id="52227" name="Rectangle 3"/>
          <p:cNvSpPr>
            <a:spLocks noGrp="1" noChangeArrowheads="1"/>
          </p:cNvSpPr>
          <p:nvPr>
            <p:ph idx="1"/>
          </p:nvPr>
        </p:nvSpPr>
        <p:spPr>
          <a:xfrm>
            <a:off x="982663" y="2667000"/>
            <a:ext cx="7704137" cy="3332163"/>
          </a:xfrm>
        </p:spPr>
        <p:txBody>
          <a:bodyPr/>
          <a:lstStyle/>
          <a:p>
            <a:r>
              <a:rPr lang="cs-CZ" altLang="cs-CZ" smtClean="0"/>
              <a:t>2. </a:t>
            </a:r>
            <a:r>
              <a:rPr lang="cs-CZ" altLang="cs-CZ" u="sng" smtClean="0"/>
              <a:t>vydání souhlasu se stavbou</a:t>
            </a:r>
            <a:r>
              <a:rPr lang="cs-CZ" altLang="cs-CZ" smtClean="0"/>
              <a:t> </a:t>
            </a:r>
          </a:p>
          <a:p>
            <a:pPr>
              <a:buFont typeface="Wingdings" pitchFamily="2" charset="2"/>
              <a:buNone/>
            </a:pPr>
            <a:r>
              <a:rPr lang="cs-CZ" altLang="cs-CZ" smtClean="0"/>
              <a:t>– písemná forma</a:t>
            </a:r>
          </a:p>
          <a:p>
            <a:pPr>
              <a:buFont typeface="Wingdings" pitchFamily="2" charset="2"/>
              <a:buNone/>
            </a:pPr>
            <a:r>
              <a:rPr lang="cs-CZ" altLang="cs-CZ" smtClean="0"/>
              <a:t>- ověření projektové dokumentace a zaslání stavebníkovi</a:t>
            </a:r>
          </a:p>
          <a:p>
            <a:pPr>
              <a:buFont typeface="Wingdings" pitchFamily="2" charset="2"/>
              <a:buNone/>
            </a:pPr>
            <a:r>
              <a:rPr lang="cs-CZ" altLang="cs-CZ" smtClean="0"/>
              <a:t>- platnost 24 měsíců (nutno započít stavbu)</a:t>
            </a:r>
          </a:p>
        </p:txBody>
      </p:sp>
    </p:spTree>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Grp="1" noChangeArrowheads="1"/>
          </p:cNvSpPr>
          <p:nvPr>
            <p:ph type="title"/>
          </p:nvPr>
        </p:nvSpPr>
        <p:spPr>
          <a:xfrm>
            <a:off x="982663" y="457200"/>
            <a:ext cx="7704137" cy="1981200"/>
          </a:xfrm>
        </p:spPr>
        <p:txBody>
          <a:bodyPr/>
          <a:lstStyle/>
          <a:p>
            <a:r>
              <a:rPr lang="cs-CZ" altLang="cs-CZ" smtClean="0">
                <a:ln>
                  <a:noFill/>
                </a:ln>
              </a:rPr>
              <a:t>ohlášení</a:t>
            </a:r>
          </a:p>
        </p:txBody>
      </p:sp>
      <p:sp>
        <p:nvSpPr>
          <p:cNvPr id="317443" name="Rectangle 3"/>
          <p:cNvSpPr>
            <a:spLocks noGrp="1" noChangeArrowheads="1"/>
          </p:cNvSpPr>
          <p:nvPr>
            <p:ph idx="1"/>
          </p:nvPr>
        </p:nvSpPr>
        <p:spPr>
          <a:xfrm>
            <a:off x="982663" y="2667000"/>
            <a:ext cx="7704137" cy="3332163"/>
          </a:xfrm>
        </p:spPr>
        <p:txBody>
          <a:bodyPr rtlCol="0">
            <a:normAutofit/>
          </a:bodyPr>
          <a:lstStyle/>
          <a:p>
            <a:pPr fontAlgn="auto">
              <a:buClr>
                <a:schemeClr val="accent1">
                  <a:lumMod val="75000"/>
                </a:schemeClr>
              </a:buClr>
              <a:buFont typeface="Arial"/>
              <a:buChar char="•"/>
              <a:defRPr/>
            </a:pPr>
            <a:r>
              <a:rPr lang="cs-CZ" altLang="cs-CZ" u="sng" dirty="0"/>
              <a:t>3. fikce souhlasu</a:t>
            </a:r>
          </a:p>
          <a:p>
            <a:pPr fontAlgn="auto">
              <a:buClr>
                <a:schemeClr val="accent1">
                  <a:lumMod val="75000"/>
                </a:schemeClr>
              </a:buClr>
              <a:buFont typeface="Wingdings" panose="05000000000000000000" pitchFamily="2" charset="2"/>
              <a:buNone/>
              <a:defRPr/>
            </a:pPr>
            <a:r>
              <a:rPr lang="cs-CZ" altLang="cs-CZ" dirty="0"/>
              <a:t>- </a:t>
            </a:r>
            <a:r>
              <a:rPr lang="cs-CZ" altLang="cs-CZ" dirty="0" smtClean="0"/>
              <a:t>již není ve stavebním řádu</a:t>
            </a:r>
            <a:endParaRPr lang="cs-CZ" altLang="cs-CZ" dirty="0"/>
          </a:p>
          <a:p>
            <a:pPr fontAlgn="auto">
              <a:buClr>
                <a:schemeClr val="accent1">
                  <a:lumMod val="75000"/>
                </a:schemeClr>
              </a:buClr>
              <a:buFont typeface="Arial"/>
              <a:buChar char="•"/>
              <a:defRPr/>
            </a:pPr>
            <a:endParaRPr lang="cs-CZ" altLang="cs-CZ" dirty="0"/>
          </a:p>
          <a:p>
            <a:pPr fontAlgn="auto">
              <a:buClr>
                <a:schemeClr val="accent1">
                  <a:lumMod val="75000"/>
                </a:schemeClr>
              </a:buClr>
              <a:buFont typeface="Arial"/>
              <a:buChar char="•"/>
              <a:defRPr/>
            </a:pPr>
            <a:r>
              <a:rPr lang="cs-CZ" altLang="cs-CZ" u="sng" dirty="0"/>
              <a:t>4. zákaz stavby</a:t>
            </a:r>
          </a:p>
          <a:p>
            <a:pPr fontAlgn="auto">
              <a:buClr>
                <a:schemeClr val="accent1">
                  <a:lumMod val="75000"/>
                </a:schemeClr>
              </a:buClr>
              <a:buFont typeface="Wingdings" panose="05000000000000000000" pitchFamily="2" charset="2"/>
              <a:buNone/>
              <a:defRPr/>
            </a:pPr>
            <a:r>
              <a:rPr lang="cs-CZ" altLang="cs-CZ" dirty="0"/>
              <a:t>- formou rozhodnutí</a:t>
            </a:r>
          </a:p>
          <a:p>
            <a:pPr fontAlgn="auto">
              <a:buClr>
                <a:schemeClr val="accent1">
                  <a:lumMod val="75000"/>
                </a:schemeClr>
              </a:buClr>
              <a:buFont typeface="Wingdings" panose="05000000000000000000" pitchFamily="2" charset="2"/>
              <a:buNone/>
              <a:defRPr/>
            </a:pPr>
            <a:r>
              <a:rPr lang="cs-CZ" altLang="cs-CZ" dirty="0"/>
              <a:t>- lhůta 30 dnů</a:t>
            </a:r>
          </a:p>
          <a:p>
            <a:pPr fontAlgn="auto">
              <a:buClr>
                <a:schemeClr val="accent1">
                  <a:lumMod val="75000"/>
                </a:schemeClr>
              </a:buClr>
              <a:buFont typeface="Wingdings" panose="05000000000000000000" pitchFamily="2" charset="2"/>
              <a:buNone/>
              <a:defRPr/>
            </a:pPr>
            <a:r>
              <a:rPr lang="cs-CZ" altLang="cs-CZ" dirty="0"/>
              <a:t>- podmínky dány v § 107</a:t>
            </a:r>
          </a:p>
        </p:txBody>
      </p:sp>
    </p:spTree>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noChangeArrowheads="1"/>
          </p:cNvSpPr>
          <p:nvPr>
            <p:ph type="title"/>
          </p:nvPr>
        </p:nvSpPr>
        <p:spPr>
          <a:xfrm>
            <a:off x="982663" y="457200"/>
            <a:ext cx="7704137" cy="1981200"/>
          </a:xfrm>
        </p:spPr>
        <p:txBody>
          <a:bodyPr/>
          <a:lstStyle/>
          <a:p>
            <a:r>
              <a:rPr lang="cs-CZ" altLang="cs-CZ" smtClean="0">
                <a:ln>
                  <a:noFill/>
                </a:ln>
              </a:rPr>
              <a:t>Ohlašování staveb – přílohy </a:t>
            </a:r>
          </a:p>
        </p:txBody>
      </p:sp>
      <p:sp>
        <p:nvSpPr>
          <p:cNvPr id="54275" name="Rectangle 3"/>
          <p:cNvSpPr>
            <a:spLocks noGrp="1" noChangeArrowheads="1"/>
          </p:cNvSpPr>
          <p:nvPr>
            <p:ph idx="1"/>
          </p:nvPr>
        </p:nvSpPr>
        <p:spPr>
          <a:xfrm>
            <a:off x="982663" y="2667000"/>
            <a:ext cx="7405761" cy="3332163"/>
          </a:xfrm>
        </p:spPr>
        <p:txBody>
          <a:bodyPr/>
          <a:lstStyle/>
          <a:p>
            <a:pPr>
              <a:lnSpc>
                <a:spcPct val="90000"/>
              </a:lnSpc>
            </a:pPr>
            <a:r>
              <a:rPr lang="cs-CZ" altLang="cs-CZ" dirty="0" smtClean="0"/>
              <a:t>doklad, že o svém stavebním záměru prokazatelně informoval vlastníky sousedních pozemků a staveb na nich</a:t>
            </a:r>
          </a:p>
          <a:p>
            <a:pPr>
              <a:lnSpc>
                <a:spcPct val="90000"/>
              </a:lnSpc>
            </a:pPr>
            <a:r>
              <a:rPr lang="cs-CZ" altLang="cs-CZ" dirty="0" smtClean="0"/>
              <a:t>doklad prokazující vlastnické nebo jiné právo</a:t>
            </a:r>
          </a:p>
          <a:p>
            <a:pPr>
              <a:lnSpc>
                <a:spcPct val="90000"/>
              </a:lnSpc>
            </a:pPr>
            <a:r>
              <a:rPr lang="cs-CZ" altLang="cs-CZ" dirty="0" smtClean="0"/>
              <a:t>jednoduchý technický popis  nebo, projektovou dokumentaci </a:t>
            </a:r>
          </a:p>
        </p:txBody>
      </p:sp>
    </p:spTree>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lstStyle/>
          <a:p>
            <a:pPr eaLnBrk="1" hangingPunct="1"/>
            <a:r>
              <a:rPr lang="cs-CZ" smtClean="0"/>
              <a:t>3. Stavební povolení</a:t>
            </a:r>
          </a:p>
        </p:txBody>
      </p:sp>
      <p:sp>
        <p:nvSpPr>
          <p:cNvPr id="31747" name="Rectangle 3"/>
          <p:cNvSpPr>
            <a:spLocks noGrp="1" noChangeArrowheads="1"/>
          </p:cNvSpPr>
          <p:nvPr>
            <p:ph type="body" idx="1"/>
          </p:nvPr>
        </p:nvSpPr>
        <p:spPr/>
        <p:txBody>
          <a:bodyPr/>
          <a:lstStyle/>
          <a:p>
            <a:pPr eaLnBrk="1" hangingPunct="1"/>
            <a:r>
              <a:rPr lang="cs-CZ" dirty="0" smtClean="0"/>
              <a:t>Stavby </a:t>
            </a:r>
          </a:p>
          <a:p>
            <a:pPr eaLnBrk="1" hangingPunct="1"/>
            <a:r>
              <a:rPr lang="cs-CZ" dirty="0" smtClean="0"/>
              <a:t>Účastníci – taxativní výčet v § 109 </a:t>
            </a:r>
            <a:r>
              <a:rPr lang="cs-CZ" dirty="0" err="1" smtClean="0"/>
              <a:t>StZ</a:t>
            </a:r>
            <a:r>
              <a:rPr lang="cs-CZ" dirty="0" smtClean="0"/>
              <a:t>:</a:t>
            </a:r>
          </a:p>
          <a:p>
            <a:pPr lvl="1"/>
            <a:r>
              <a:rPr lang="cs-CZ" dirty="0" smtClean="0"/>
              <a:t>Stavebník</a:t>
            </a:r>
          </a:p>
          <a:p>
            <a:pPr lvl="1"/>
            <a:r>
              <a:rPr lang="cs-CZ" dirty="0" smtClean="0"/>
              <a:t>Vlastník stavby nebo pozemku</a:t>
            </a:r>
          </a:p>
          <a:p>
            <a:pPr lvl="1"/>
            <a:r>
              <a:rPr lang="cs-CZ" dirty="0" smtClean="0"/>
              <a:t>Oprávněný z věcného břemene</a:t>
            </a:r>
          </a:p>
          <a:p>
            <a:pPr lvl="1"/>
            <a:r>
              <a:rPr lang="cs-CZ" dirty="0" smtClean="0"/>
              <a:t>Soused a oprávněný z věcné břemene na sousedním pozemku či stavbě</a:t>
            </a:r>
          </a:p>
          <a:p>
            <a:pPr lvl="1"/>
            <a:r>
              <a:rPr lang="cs-CZ" dirty="0" smtClean="0"/>
              <a:t>Osoba podle zvláštního zákona</a:t>
            </a:r>
          </a:p>
          <a:p>
            <a:pPr eaLnBrk="1" hangingPunct="1"/>
            <a:r>
              <a:rPr lang="cs-CZ" dirty="0" smtClean="0"/>
              <a:t>Změna stavby před dokončením</a:t>
            </a:r>
          </a:p>
          <a:p>
            <a:pPr eaLnBrk="1" hangingPunct="1"/>
            <a:r>
              <a:rPr lang="cs-CZ" dirty="0" smtClean="0"/>
              <a:t>Zkrácené stavební řízení – autorizovaný inspektor</a:t>
            </a:r>
          </a:p>
          <a:p>
            <a:pPr eaLnBrk="1" hangingPunct="1"/>
            <a:endParaRPr lang="cs-CZ" dirty="0" smtClean="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p:txBody>
          <a:bodyPr/>
          <a:lstStyle/>
          <a:p>
            <a:pPr eaLnBrk="1" hangingPunct="1"/>
            <a:r>
              <a:rPr lang="cs-CZ" smtClean="0"/>
              <a:t>Stavební řízení</a:t>
            </a:r>
          </a:p>
        </p:txBody>
      </p:sp>
      <p:sp>
        <p:nvSpPr>
          <p:cNvPr id="32771" name="Rectangle 3"/>
          <p:cNvSpPr>
            <a:spLocks noGrp="1" noChangeArrowheads="1"/>
          </p:cNvSpPr>
          <p:nvPr>
            <p:ph type="body" idx="1"/>
          </p:nvPr>
        </p:nvSpPr>
        <p:spPr/>
        <p:txBody>
          <a:bodyPr/>
          <a:lstStyle/>
          <a:p>
            <a:pPr eaLnBrk="1" hangingPunct="1"/>
            <a:r>
              <a:rPr lang="cs-CZ" dirty="0" smtClean="0"/>
              <a:t>Doklady 	- vlastnické právo</a:t>
            </a:r>
          </a:p>
          <a:p>
            <a:pPr eaLnBrk="1" hangingPunct="1">
              <a:buFont typeface="Wingdings" pitchFamily="2" charset="2"/>
              <a:buNone/>
            </a:pPr>
            <a:r>
              <a:rPr lang="cs-CZ" dirty="0" smtClean="0"/>
              <a:t>	            	- projektová dokumentace (nutno 			zpracovat oprávněnou osobou – jinak 		řízení zastaví)</a:t>
            </a:r>
          </a:p>
          <a:p>
            <a:pPr eaLnBrk="1" hangingPunct="1">
              <a:buFont typeface="Wingdings" pitchFamily="2" charset="2"/>
              <a:buNone/>
            </a:pPr>
            <a:r>
              <a:rPr lang="cs-CZ" dirty="0" smtClean="0"/>
              <a:t>	            	- plán kontrolních prohlídek - §133 </a:t>
            </a:r>
            <a:r>
              <a:rPr lang="cs-CZ" dirty="0" err="1" smtClean="0"/>
              <a:t>StZ</a:t>
            </a:r>
            <a:endParaRPr lang="cs-CZ" dirty="0" smtClean="0"/>
          </a:p>
          <a:p>
            <a:pPr eaLnBrk="1" hangingPunct="1"/>
            <a:r>
              <a:rPr lang="cs-CZ" b="1" dirty="0" smtClean="0"/>
              <a:t>             	- </a:t>
            </a:r>
            <a:r>
              <a:rPr lang="cs-CZ" dirty="0" smtClean="0"/>
              <a:t>závazná stanoviska</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pPr eaLnBrk="1" hangingPunct="1"/>
            <a:r>
              <a:rPr lang="cs-CZ" smtClean="0"/>
              <a:t>Stavební řízení</a:t>
            </a:r>
          </a:p>
        </p:txBody>
      </p:sp>
      <p:sp>
        <p:nvSpPr>
          <p:cNvPr id="33795" name="Rectangle 3"/>
          <p:cNvSpPr>
            <a:spLocks noGrp="1" noChangeArrowheads="1"/>
          </p:cNvSpPr>
          <p:nvPr>
            <p:ph type="body" idx="1"/>
          </p:nvPr>
        </p:nvSpPr>
        <p:spPr/>
        <p:txBody>
          <a:bodyPr/>
          <a:lstStyle/>
          <a:p>
            <a:pPr eaLnBrk="1" hangingPunct="1"/>
            <a:r>
              <a:rPr lang="cs-CZ" dirty="0" smtClean="0"/>
              <a:t>Úkony</a:t>
            </a:r>
          </a:p>
          <a:p>
            <a:pPr eaLnBrk="1" hangingPunct="1">
              <a:buFont typeface="Wingdings" pitchFamily="2" charset="2"/>
              <a:buNone/>
            </a:pPr>
            <a:r>
              <a:rPr lang="cs-CZ" dirty="0" smtClean="0"/>
              <a:t>A) zahájení řízení – žádost</a:t>
            </a:r>
          </a:p>
          <a:p>
            <a:pPr eaLnBrk="1" hangingPunct="1">
              <a:buFont typeface="Wingdings" pitchFamily="2" charset="2"/>
              <a:buNone/>
            </a:pPr>
            <a:r>
              <a:rPr lang="cs-CZ" dirty="0" smtClean="0"/>
              <a:t>B) oznámení -  ostatním účastníkům</a:t>
            </a:r>
          </a:p>
          <a:p>
            <a:pPr eaLnBrk="1" hangingPunct="1">
              <a:buFont typeface="Wingdings" pitchFamily="2" charset="2"/>
              <a:buNone/>
            </a:pPr>
            <a:r>
              <a:rPr lang="cs-CZ" dirty="0" smtClean="0"/>
              <a:t>                   - dotčené orgány</a:t>
            </a:r>
          </a:p>
          <a:p>
            <a:pPr eaLnBrk="1" hangingPunct="1">
              <a:buFont typeface="Wingdings" pitchFamily="2" charset="2"/>
              <a:buNone/>
            </a:pPr>
            <a:r>
              <a:rPr lang="cs-CZ" dirty="0" smtClean="0"/>
              <a:t>    lhůta: nejméně 10 dnů před ústním jednáním (možno 	spojit s místním šetřením)</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p:txBody>
          <a:bodyPr/>
          <a:lstStyle/>
          <a:p>
            <a:pPr eaLnBrk="1" hangingPunct="1"/>
            <a:r>
              <a:rPr lang="cs-CZ" smtClean="0"/>
              <a:t>Stavební řízení</a:t>
            </a:r>
          </a:p>
        </p:txBody>
      </p:sp>
      <p:sp>
        <p:nvSpPr>
          <p:cNvPr id="34819" name="Rectangle 3"/>
          <p:cNvSpPr>
            <a:spLocks noGrp="1" noChangeArrowheads="1"/>
          </p:cNvSpPr>
          <p:nvPr>
            <p:ph type="body" idx="1"/>
          </p:nvPr>
        </p:nvSpPr>
        <p:spPr/>
        <p:txBody>
          <a:bodyPr/>
          <a:lstStyle/>
          <a:p>
            <a:pPr eaLnBrk="1" hangingPunct="1">
              <a:buFont typeface="Wingdings" pitchFamily="2" charset="2"/>
              <a:buNone/>
            </a:pPr>
            <a:r>
              <a:rPr lang="cs-CZ" smtClean="0"/>
              <a:t>C) upozornění na koncentrační zásadu – námitky, závazná stanoviska a důkazy nejpozději při ústním jednání</a:t>
            </a:r>
          </a:p>
          <a:p>
            <a:pPr eaLnBrk="1" hangingPunct="1"/>
            <a:endParaRPr lang="cs-CZ" smtClean="0"/>
          </a:p>
          <a:p>
            <a:pPr eaLnBrk="1" hangingPunct="1">
              <a:buFont typeface="Wingdings" pitchFamily="2" charset="2"/>
              <a:buNone/>
            </a:pPr>
            <a:r>
              <a:rPr lang="cs-CZ" smtClean="0"/>
              <a:t>  (od ústního jednání lze upustit – lhůta 10 dnů)</a:t>
            </a:r>
          </a:p>
          <a:p>
            <a:pPr eaLnBrk="1" hangingPunct="1">
              <a:buFont typeface="Wingdings" pitchFamily="2" charset="2"/>
              <a:buNone/>
            </a:pPr>
            <a:r>
              <a:rPr lang="cs-CZ" b="1" smtClean="0"/>
              <a:t>   </a:t>
            </a:r>
            <a:r>
              <a:rPr lang="cs-CZ" b="1" u="sng" smtClean="0"/>
              <a:t>Doručení:</a:t>
            </a:r>
            <a:r>
              <a:rPr lang="cs-CZ" smtClean="0"/>
              <a:t> do vlastních rukou stavebníkovi a vlastníkovi stavby vždy!!</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p:txBody>
          <a:bodyPr/>
          <a:lstStyle/>
          <a:p>
            <a:pPr eaLnBrk="1" hangingPunct="1"/>
            <a:r>
              <a:rPr lang="cs-CZ" smtClean="0"/>
              <a:t>Stavební řízení</a:t>
            </a:r>
          </a:p>
        </p:txBody>
      </p:sp>
      <p:sp>
        <p:nvSpPr>
          <p:cNvPr id="35843" name="Rectangle 3"/>
          <p:cNvSpPr>
            <a:spLocks noGrp="1" noChangeArrowheads="1"/>
          </p:cNvSpPr>
          <p:nvPr>
            <p:ph type="body" idx="1"/>
          </p:nvPr>
        </p:nvSpPr>
        <p:spPr/>
        <p:txBody>
          <a:bodyPr/>
          <a:lstStyle/>
          <a:p>
            <a:pPr eaLnBrk="1" hangingPunct="1"/>
            <a:r>
              <a:rPr lang="cs-CZ" b="1" u="sng" smtClean="0"/>
              <a:t>Námitky</a:t>
            </a:r>
          </a:p>
          <a:p>
            <a:pPr eaLnBrk="1" hangingPunct="1"/>
            <a:r>
              <a:rPr lang="cs-CZ" smtClean="0"/>
              <a:t>Dotčeno vlastnické právo</a:t>
            </a:r>
          </a:p>
          <a:p>
            <a:pPr eaLnBrk="1" hangingPunct="1"/>
            <a:r>
              <a:rPr lang="cs-CZ" smtClean="0"/>
              <a:t>Směřují proti:</a:t>
            </a:r>
          </a:p>
          <a:p>
            <a:pPr eaLnBrk="1" hangingPunct="1">
              <a:buFont typeface="Wingdings" pitchFamily="2" charset="2"/>
              <a:buNone/>
            </a:pPr>
            <a:r>
              <a:rPr lang="cs-CZ" smtClean="0"/>
              <a:t>A) projektové dokumentaci</a:t>
            </a:r>
          </a:p>
          <a:p>
            <a:pPr eaLnBrk="1" hangingPunct="1">
              <a:buFont typeface="Wingdings" pitchFamily="2" charset="2"/>
              <a:buNone/>
            </a:pPr>
            <a:r>
              <a:rPr lang="cs-CZ" smtClean="0"/>
              <a:t>B) způsobu provádění či užívání stavby</a:t>
            </a:r>
          </a:p>
          <a:p>
            <a:pPr eaLnBrk="1" hangingPunct="1">
              <a:buFont typeface="Wingdings" pitchFamily="2" charset="2"/>
              <a:buNone/>
            </a:pPr>
            <a:r>
              <a:rPr lang="cs-CZ" smtClean="0"/>
              <a:t>C) požadavkům dotčených orgánů</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p:txBody>
          <a:bodyPr/>
          <a:lstStyle/>
          <a:p>
            <a:pPr eaLnBrk="1" hangingPunct="1"/>
            <a:r>
              <a:rPr lang="cs-CZ" smtClean="0"/>
              <a:t>Stavební řízení</a:t>
            </a:r>
          </a:p>
        </p:txBody>
      </p:sp>
      <p:sp>
        <p:nvSpPr>
          <p:cNvPr id="36867" name="Rectangle 3"/>
          <p:cNvSpPr>
            <a:spLocks noGrp="1" noChangeArrowheads="1"/>
          </p:cNvSpPr>
          <p:nvPr>
            <p:ph type="body" idx="1"/>
          </p:nvPr>
        </p:nvSpPr>
        <p:spPr/>
        <p:txBody>
          <a:bodyPr>
            <a:normAutofit lnSpcReduction="10000"/>
          </a:bodyPr>
          <a:lstStyle/>
          <a:p>
            <a:pPr eaLnBrk="1" hangingPunct="1">
              <a:buFont typeface="Courier New" pitchFamily="49" charset="0"/>
              <a:buChar char="o"/>
            </a:pPr>
            <a:r>
              <a:rPr lang="cs-CZ" dirty="0" smtClean="0"/>
              <a:t>Formy rozhodnutí:</a:t>
            </a:r>
          </a:p>
          <a:p>
            <a:pPr eaLnBrk="1" hangingPunct="1">
              <a:buFont typeface="Wingdings" pitchFamily="2" charset="2"/>
              <a:buNone/>
            </a:pPr>
            <a:r>
              <a:rPr lang="cs-CZ" dirty="0" smtClean="0"/>
              <a:t>A) zamítnutí žádosti</a:t>
            </a:r>
          </a:p>
          <a:p>
            <a:pPr eaLnBrk="1" hangingPunct="1">
              <a:buFont typeface="Wingdings" pitchFamily="2" charset="2"/>
              <a:buNone/>
            </a:pPr>
            <a:r>
              <a:rPr lang="cs-CZ" dirty="0" smtClean="0"/>
              <a:t>B) vydání stavebního povolení</a:t>
            </a:r>
          </a:p>
          <a:p>
            <a:pPr eaLnBrk="1" hangingPunct="1">
              <a:buFont typeface="Wingdings" pitchFamily="2" charset="2"/>
              <a:buNone/>
            </a:pPr>
            <a:r>
              <a:rPr lang="cs-CZ" dirty="0" smtClean="0"/>
              <a:t>	- rozhodnutí</a:t>
            </a:r>
          </a:p>
          <a:p>
            <a:pPr eaLnBrk="1" hangingPunct="1">
              <a:buFont typeface="Wingdings" pitchFamily="2" charset="2"/>
              <a:buNone/>
            </a:pPr>
            <a:r>
              <a:rPr lang="cs-CZ" dirty="0" smtClean="0"/>
              <a:t>	- stanoví podmínky stavby a případně užívání, rozhodne o námitkách</a:t>
            </a:r>
          </a:p>
          <a:p>
            <a:pPr eaLnBrk="1" hangingPunct="1">
              <a:buFont typeface="Wingdings" pitchFamily="2" charset="2"/>
              <a:buNone/>
            </a:pPr>
            <a:endParaRPr lang="cs-CZ" dirty="0" smtClean="0"/>
          </a:p>
          <a:p>
            <a:pPr eaLnBrk="1" hangingPunct="1">
              <a:buFont typeface="Courier New" pitchFamily="49" charset="0"/>
              <a:buChar char="o"/>
            </a:pPr>
            <a:r>
              <a:rPr lang="cs-CZ" dirty="0" smtClean="0"/>
              <a:t>Bylo-li zrušeno územní rozhodnutí poté, kdy bylo vydáno stavební povolení, nové územní rozhodnutí se již nevydává! (§ 94 odst. 5 </a:t>
            </a:r>
            <a:r>
              <a:rPr lang="cs-CZ" dirty="0" err="1" smtClean="0"/>
              <a:t>StZ</a:t>
            </a:r>
            <a:r>
              <a:rPr lang="cs-CZ" dirty="0" smtClean="0"/>
              <a:t>)</a:t>
            </a:r>
          </a:p>
          <a:p>
            <a:pPr lvl="1">
              <a:buFont typeface="Courier New" pitchFamily="49" charset="0"/>
              <a:buChar char="o"/>
            </a:pPr>
            <a:r>
              <a:rPr lang="cs-CZ" dirty="0" smtClean="0"/>
              <a:t>Podrženo v usnesení Ústavního soudu  ze dne 6. 5. 2015, </a:t>
            </a:r>
            <a:r>
              <a:rPr lang="cs-CZ" dirty="0" err="1" smtClean="0"/>
              <a:t>sp</a:t>
            </a:r>
            <a:r>
              <a:rPr lang="cs-CZ" dirty="0" smtClean="0"/>
              <a:t>. zn. II.ÚS 3831/14</a:t>
            </a:r>
          </a:p>
          <a:p>
            <a:pPr eaLnBrk="1" hangingPunct="1">
              <a:buFont typeface="Wingdings" pitchFamily="2" charset="2"/>
              <a:buNone/>
            </a:pPr>
            <a:endParaRPr lang="cs-CZ" dirty="0" smtClean="0"/>
          </a:p>
          <a:p>
            <a:pPr eaLnBrk="1" hangingPunct="1"/>
            <a:endParaRPr lang="cs-CZ" dirty="0" smtClean="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Certifikát autorizovaného inspektora</a:t>
            </a:r>
            <a:endParaRPr lang="cs-CZ" dirty="0"/>
          </a:p>
        </p:txBody>
      </p:sp>
      <p:sp>
        <p:nvSpPr>
          <p:cNvPr id="3" name="Zástupný symbol pro obsah 2"/>
          <p:cNvSpPr>
            <a:spLocks noGrp="1"/>
          </p:cNvSpPr>
          <p:nvPr>
            <p:ph idx="1"/>
          </p:nvPr>
        </p:nvSpPr>
        <p:spPr>
          <a:xfrm>
            <a:off x="1113233" y="1772816"/>
            <a:ext cx="7059167" cy="4959678"/>
          </a:xfrm>
        </p:spPr>
        <p:txBody>
          <a:bodyPr>
            <a:normAutofit fontScale="70000" lnSpcReduction="20000"/>
          </a:bodyPr>
          <a:lstStyle/>
          <a:p>
            <a:pPr algn="just"/>
            <a:r>
              <a:rPr lang="cs-CZ" dirty="0" smtClean="0"/>
              <a:t>Možnost „povolovat“ stavební záměry prostřednictvím tzv. autorizovaného inspektora zakotvena </a:t>
            </a:r>
            <a:r>
              <a:rPr lang="cs-CZ" b="1" dirty="0" smtClean="0"/>
              <a:t>zák. č. 183/2006 Sb.</a:t>
            </a:r>
            <a:r>
              <a:rPr lang="cs-CZ" dirty="0" smtClean="0"/>
              <a:t>, o územním plánování a stavební řád, s </a:t>
            </a:r>
            <a:r>
              <a:rPr lang="cs-CZ" b="1" dirty="0" smtClean="0"/>
              <a:t>účinností od 1.1.2007</a:t>
            </a:r>
            <a:r>
              <a:rPr lang="cs-CZ" dirty="0" smtClean="0"/>
              <a:t>.</a:t>
            </a:r>
          </a:p>
          <a:p>
            <a:pPr algn="just"/>
            <a:r>
              <a:rPr lang="cs-CZ" dirty="0" smtClean="0"/>
              <a:t>Původní úprava </a:t>
            </a:r>
            <a:r>
              <a:rPr lang="cs-CZ" b="1" dirty="0" smtClean="0"/>
              <a:t>neposkytovala dostatečnou ochranu dotčených osob</a:t>
            </a:r>
            <a:r>
              <a:rPr lang="cs-CZ" dirty="0" smtClean="0"/>
              <a:t>, jejichž práva byla stavebním záměrem dotčena.</a:t>
            </a:r>
          </a:p>
          <a:p>
            <a:pPr algn="just"/>
            <a:r>
              <a:rPr lang="cs-CZ" dirty="0" smtClean="0"/>
              <a:t>Časté </a:t>
            </a:r>
            <a:r>
              <a:rPr lang="cs-CZ" b="1" dirty="0" smtClean="0"/>
              <a:t>spory o povaze autorizovaného inspektora a o povaze jeho certifikátu</a:t>
            </a:r>
            <a:r>
              <a:rPr lang="cs-CZ" dirty="0" smtClean="0"/>
              <a:t>.</a:t>
            </a:r>
          </a:p>
          <a:p>
            <a:pPr algn="just"/>
            <a:r>
              <a:rPr lang="cs-CZ" b="1" dirty="0" smtClean="0"/>
              <a:t>Judikatura nejednotná!</a:t>
            </a:r>
          </a:p>
          <a:p>
            <a:pPr algn="just"/>
            <a:r>
              <a:rPr lang="cs-CZ" dirty="0" smtClean="0"/>
              <a:t>Rozhodnutí zvláštního senátu NSS ze dne 6.9.2012, č.j. </a:t>
            </a:r>
            <a:r>
              <a:rPr lang="cs-CZ" b="1" dirty="0" err="1" smtClean="0"/>
              <a:t>Konf</a:t>
            </a:r>
            <a:r>
              <a:rPr lang="cs-CZ" b="1" dirty="0" smtClean="0"/>
              <a:t> 25/2012-9</a:t>
            </a:r>
            <a:r>
              <a:rPr lang="cs-CZ" dirty="0" smtClean="0"/>
              <a:t>:</a:t>
            </a:r>
          </a:p>
          <a:p>
            <a:pPr marL="0" indent="0" algn="just">
              <a:buNone/>
            </a:pPr>
            <a:r>
              <a:rPr lang="cs-CZ" dirty="0" smtClean="0"/>
              <a:t>„ </a:t>
            </a:r>
            <a:r>
              <a:rPr lang="cs-CZ" b="1" i="1" dirty="0" smtClean="0"/>
              <a:t>Autorizovaný inspektor </a:t>
            </a:r>
            <a:r>
              <a:rPr lang="cs-CZ" i="1" dirty="0" smtClean="0"/>
              <a:t>jmenovaný podle § 143 a násl. stavebního zákona z roku 2006 </a:t>
            </a:r>
            <a:r>
              <a:rPr lang="cs-CZ" b="1" i="1" dirty="0" smtClean="0"/>
              <a:t>není správním orgánem</a:t>
            </a:r>
            <a:r>
              <a:rPr lang="cs-CZ" i="1" dirty="0" smtClean="0"/>
              <a:t> ve smyslu § 1 odst. 1 správního řádu z roku 2004 a § 4 odst. 1 písm. a) soudního řádu správního. Jím vydaný </a:t>
            </a:r>
            <a:r>
              <a:rPr lang="cs-CZ" b="1" i="1" dirty="0" smtClean="0"/>
              <a:t>certifikát</a:t>
            </a:r>
            <a:r>
              <a:rPr lang="cs-CZ" i="1" dirty="0" smtClean="0"/>
              <a:t> (§ 117 odst. 2 stavebního zákona z roku 2006) </a:t>
            </a:r>
            <a:r>
              <a:rPr lang="cs-CZ" b="1" i="1" dirty="0" smtClean="0"/>
              <a:t>není rozhodnutím </a:t>
            </a:r>
            <a:r>
              <a:rPr lang="cs-CZ" i="1" dirty="0" smtClean="0"/>
              <a:t>správního orgánu (§ 67 správního řádu z roku 2004, § 65 </a:t>
            </a:r>
            <a:r>
              <a:rPr lang="cs-CZ" i="1" dirty="0" err="1" smtClean="0"/>
              <a:t>s.ř.s</a:t>
            </a:r>
            <a:r>
              <a:rPr lang="cs-CZ" i="1" dirty="0" smtClean="0"/>
              <a:t>.) přezkoumatelným ke správní žalobě soudem, ale plnění ze soukromoprávní smlouvy uzavřené se stavebníkem.</a:t>
            </a:r>
            <a:r>
              <a:rPr lang="cs-CZ" dirty="0" smtClean="0"/>
              <a:t>“</a:t>
            </a:r>
          </a:p>
          <a:p>
            <a:pPr algn="just">
              <a:buFont typeface="Arial" panose="020B0604020202020204" pitchFamily="34" charset="0"/>
              <a:buChar char="•"/>
            </a:pPr>
            <a:r>
              <a:rPr lang="cs-CZ" dirty="0"/>
              <a:t>V návaznosti na judikaturu došlo v roce </a:t>
            </a:r>
            <a:r>
              <a:rPr lang="cs-CZ" b="1" dirty="0"/>
              <a:t>2012</a:t>
            </a:r>
            <a:r>
              <a:rPr lang="cs-CZ" dirty="0"/>
              <a:t> k velké a významné </a:t>
            </a:r>
            <a:r>
              <a:rPr lang="cs-CZ" b="1" dirty="0"/>
              <a:t>novele stavebního zákona</a:t>
            </a:r>
            <a:r>
              <a:rPr lang="cs-CZ" dirty="0"/>
              <a:t>.</a:t>
            </a:r>
          </a:p>
          <a:p>
            <a:pPr marL="0" indent="0" algn="just">
              <a:buNone/>
            </a:pPr>
            <a:endParaRPr lang="cs-CZ" dirty="0" smtClean="0"/>
          </a:p>
        </p:txBody>
      </p:sp>
    </p:spTree>
    <p:extLst>
      <p:ext uri="{BB962C8B-B14F-4D97-AF65-F5344CB8AC3E}">
        <p14:creationId xmlns:p14="http://schemas.microsoft.com/office/powerpoint/2010/main" val="3645142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p:txBody>
          <a:bodyPr>
            <a:normAutofit fontScale="90000"/>
          </a:bodyPr>
          <a:lstStyle/>
          <a:p>
            <a:pPr>
              <a:defRPr/>
            </a:pPr>
            <a:r>
              <a:rPr lang="cs-CZ" sz="4000" dirty="0" smtClean="0"/>
              <a:t>Zákon o územním plánování a stavebním řádu (stavební zákon)</a:t>
            </a:r>
          </a:p>
        </p:txBody>
      </p:sp>
      <p:sp>
        <p:nvSpPr>
          <p:cNvPr id="95235" name="Rectangle 3"/>
          <p:cNvSpPr>
            <a:spLocks noGrp="1" noChangeArrowheads="1"/>
          </p:cNvSpPr>
          <p:nvPr>
            <p:ph type="body" idx="1"/>
          </p:nvPr>
        </p:nvSpPr>
        <p:spPr/>
        <p:txBody>
          <a:bodyPr>
            <a:normAutofit lnSpcReduction="10000"/>
          </a:bodyPr>
          <a:lstStyle/>
          <a:p>
            <a:pPr eaLnBrk="1" hangingPunct="1">
              <a:defRPr/>
            </a:pPr>
            <a:r>
              <a:rPr lang="cs-CZ" sz="2800" dirty="0" smtClean="0"/>
              <a:t>Definice a základní pojmy</a:t>
            </a:r>
          </a:p>
          <a:p>
            <a:pPr eaLnBrk="1" hangingPunct="1">
              <a:defRPr/>
            </a:pPr>
            <a:r>
              <a:rPr lang="cs-CZ" sz="2800" dirty="0" smtClean="0"/>
              <a:t>Organizace </a:t>
            </a:r>
          </a:p>
          <a:p>
            <a:pPr eaLnBrk="1" hangingPunct="1">
              <a:defRPr/>
            </a:pPr>
            <a:r>
              <a:rPr lang="cs-CZ" sz="2800" dirty="0" smtClean="0"/>
              <a:t>Územní plánování</a:t>
            </a:r>
          </a:p>
          <a:p>
            <a:pPr eaLnBrk="1" hangingPunct="1">
              <a:defRPr/>
            </a:pPr>
            <a:r>
              <a:rPr lang="cs-CZ" sz="2800" dirty="0" smtClean="0"/>
              <a:t>Územní řízení</a:t>
            </a:r>
          </a:p>
          <a:p>
            <a:pPr eaLnBrk="1" hangingPunct="1">
              <a:defRPr/>
            </a:pPr>
            <a:r>
              <a:rPr lang="cs-CZ" sz="2800" dirty="0" smtClean="0"/>
              <a:t>Stavební řízení </a:t>
            </a:r>
          </a:p>
          <a:p>
            <a:pPr eaLnBrk="1" hangingPunct="1">
              <a:defRPr/>
            </a:pPr>
            <a:r>
              <a:rPr lang="cs-CZ" sz="2800" dirty="0" smtClean="0"/>
              <a:t>Užívání staveb</a:t>
            </a:r>
          </a:p>
          <a:p>
            <a:pPr eaLnBrk="1" hangingPunct="1">
              <a:defRPr/>
            </a:pPr>
            <a:r>
              <a:rPr lang="cs-CZ" sz="2800" dirty="0" smtClean="0"/>
              <a:t>Odstraňování staveb</a:t>
            </a:r>
          </a:p>
          <a:p>
            <a:pPr eaLnBrk="1" hangingPunct="1">
              <a:defRPr/>
            </a:pPr>
            <a:endParaRPr lang="cs-CZ" sz="2800" dirty="0" smtClean="0"/>
          </a:p>
          <a:p>
            <a:pPr eaLnBrk="1" hangingPunct="1">
              <a:defRPr/>
            </a:pPr>
            <a:r>
              <a:rPr lang="cs-CZ" sz="2800" dirty="0" smtClean="0"/>
              <a:t>Povinnost orgánů veřejné moci přednostně využívat zjednodušených postupů…</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3232" y="94130"/>
            <a:ext cx="7514035" cy="1196789"/>
          </a:xfrm>
        </p:spPr>
        <p:txBody>
          <a:bodyPr/>
          <a:lstStyle/>
          <a:p>
            <a:r>
              <a:rPr lang="cs-CZ" dirty="0" smtClean="0"/>
              <a:t>Autorizovaný inspektor - FO</a:t>
            </a:r>
            <a:endParaRPr lang="cs-CZ" dirty="0"/>
          </a:p>
        </p:txBody>
      </p:sp>
      <p:sp>
        <p:nvSpPr>
          <p:cNvPr id="3" name="Zástupný symbol pro obsah 2"/>
          <p:cNvSpPr>
            <a:spLocks noGrp="1"/>
          </p:cNvSpPr>
          <p:nvPr>
            <p:ph idx="1"/>
          </p:nvPr>
        </p:nvSpPr>
        <p:spPr>
          <a:xfrm>
            <a:off x="1113231" y="1290918"/>
            <a:ext cx="7275193" cy="5226423"/>
          </a:xfrm>
        </p:spPr>
        <p:txBody>
          <a:bodyPr>
            <a:normAutofit fontScale="70000" lnSpcReduction="20000"/>
          </a:bodyPr>
          <a:lstStyle/>
          <a:p>
            <a:pPr algn="just"/>
            <a:r>
              <a:rPr lang="cs-CZ" b="1" dirty="0" smtClean="0"/>
              <a:t>Podmínky a postup</a:t>
            </a:r>
            <a:r>
              <a:rPr lang="cs-CZ" dirty="0" smtClean="0"/>
              <a:t> pro jmenování osoby do funkce autorizovaného inspektora -&gt; </a:t>
            </a:r>
            <a:r>
              <a:rPr lang="cs-CZ" b="1" dirty="0" smtClean="0"/>
              <a:t>§ 143 a násl. </a:t>
            </a:r>
            <a:r>
              <a:rPr lang="cs-CZ" b="1" dirty="0" err="1" smtClean="0"/>
              <a:t>StZ</a:t>
            </a:r>
            <a:r>
              <a:rPr lang="cs-CZ" dirty="0" smtClean="0"/>
              <a:t>.</a:t>
            </a:r>
          </a:p>
          <a:p>
            <a:pPr algn="just"/>
            <a:r>
              <a:rPr lang="cs-CZ" dirty="0" smtClean="0"/>
              <a:t>Autorizovaného inspektora </a:t>
            </a:r>
            <a:r>
              <a:rPr lang="cs-CZ" b="1" dirty="0" smtClean="0"/>
              <a:t>jmenuje </a:t>
            </a:r>
            <a:r>
              <a:rPr lang="cs-CZ" b="1" dirty="0"/>
              <a:t>m</a:t>
            </a:r>
            <a:r>
              <a:rPr lang="cs-CZ" b="1" dirty="0" smtClean="0"/>
              <a:t>inistr pro místní rozvoj</a:t>
            </a:r>
            <a:r>
              <a:rPr lang="cs-CZ" dirty="0" smtClean="0"/>
              <a:t>.</a:t>
            </a:r>
          </a:p>
          <a:p>
            <a:pPr algn="just"/>
            <a:r>
              <a:rPr lang="cs-CZ" dirty="0" smtClean="0"/>
              <a:t>Autorizovaným inspektorem může být </a:t>
            </a:r>
            <a:r>
              <a:rPr lang="cs-CZ" b="1" dirty="0" smtClean="0"/>
              <a:t>osoba</a:t>
            </a:r>
            <a:r>
              <a:rPr lang="cs-CZ" dirty="0" smtClean="0"/>
              <a:t>:</a:t>
            </a:r>
          </a:p>
          <a:p>
            <a:pPr marL="0" indent="0" algn="just">
              <a:buNone/>
            </a:pPr>
            <a:r>
              <a:rPr lang="cs-CZ" sz="1900" dirty="0" smtClean="0"/>
              <a:t>	- požádala o jmenování</a:t>
            </a:r>
          </a:p>
          <a:p>
            <a:pPr marL="0" indent="0" algn="just">
              <a:buNone/>
            </a:pPr>
            <a:r>
              <a:rPr lang="cs-CZ" sz="1900" dirty="0" smtClean="0"/>
              <a:t>	- dosáhla magisterského vzdělání architektonického nebo stavebního směru a je 	autorizovanou osobou podle zvláštního právního předpisu -&gt; zák. č. 360/1992 Sb.</a:t>
            </a:r>
          </a:p>
          <a:p>
            <a:pPr marL="0" indent="0" algn="just">
              <a:buNone/>
            </a:pPr>
            <a:r>
              <a:rPr lang="cs-CZ" sz="1900" dirty="0"/>
              <a:t>	</a:t>
            </a:r>
            <a:r>
              <a:rPr lang="cs-CZ" sz="1900" dirty="0" smtClean="0"/>
              <a:t>- prokázala min. 15 let praxe v projektové činnosti nebo obdobném vedení 	provádění 	staveb anebo na stavebním úřadu, 	má-li osvědčení o zvláštní 	odborné způsobilosti 	podle zvláštního předpisu -&gt; zák. č. 312/2002 Sb.</a:t>
            </a:r>
          </a:p>
          <a:p>
            <a:pPr marL="0" indent="0" algn="just">
              <a:buNone/>
            </a:pPr>
            <a:r>
              <a:rPr lang="cs-CZ" sz="1900" dirty="0"/>
              <a:t>	</a:t>
            </a:r>
            <a:r>
              <a:rPr lang="cs-CZ" sz="1900" dirty="0" smtClean="0"/>
              <a:t>- prokázala bezúhonnost výpisem z rejstříku trestů ne starším 3 měsíců</a:t>
            </a:r>
          </a:p>
          <a:p>
            <a:pPr marL="0" indent="0" algn="just">
              <a:buNone/>
            </a:pPr>
            <a:r>
              <a:rPr lang="cs-CZ" sz="1900" dirty="0"/>
              <a:t>	</a:t>
            </a:r>
            <a:r>
              <a:rPr lang="cs-CZ" sz="1900" dirty="0" smtClean="0"/>
              <a:t>- prokázala právní a odborné znalosti a zkušenosti potřebné pro výkon funkce při 	zkoušce před odbornou komisí, jejíž 	členy jmenuje a odvolává ministr pro místní 	rozvoj.</a:t>
            </a:r>
          </a:p>
          <a:p>
            <a:pPr marL="0" indent="0" algn="just">
              <a:buNone/>
            </a:pPr>
            <a:r>
              <a:rPr lang="cs-CZ" sz="1900" dirty="0"/>
              <a:t>	</a:t>
            </a:r>
            <a:r>
              <a:rPr lang="cs-CZ" sz="1900" dirty="0" smtClean="0"/>
              <a:t>- prokázala svoji disciplinární bezúhonnost.</a:t>
            </a:r>
          </a:p>
          <a:p>
            <a:pPr algn="just">
              <a:buFont typeface="Arial" panose="020B0604020202020204" pitchFamily="34" charset="0"/>
              <a:buChar char="•"/>
            </a:pPr>
            <a:r>
              <a:rPr lang="cs-CZ" dirty="0" smtClean="0"/>
              <a:t>Pokud osoba nesplňuje podmínku praxe, splňuje-li ostatní podmínky, může být i tak jmenována autorizovaným inspektorem, avšak za předpokladu, že se jedná o odborníka z vysoké školy, výzkumného pracoviště nebo vědeckého ústavu, a kladně se ke jmenování vyjádří Česká komora architektů nebo autorizovaných inženýrů a techniků činných ve výstavbě.</a:t>
            </a:r>
          </a:p>
          <a:p>
            <a:pPr marL="0" indent="0" algn="just">
              <a:buNone/>
            </a:pPr>
            <a:endParaRPr lang="cs-CZ" dirty="0" smtClean="0"/>
          </a:p>
        </p:txBody>
      </p:sp>
    </p:spTree>
    <p:extLst>
      <p:ext uri="{BB962C8B-B14F-4D97-AF65-F5344CB8AC3E}">
        <p14:creationId xmlns:p14="http://schemas.microsoft.com/office/powerpoint/2010/main" val="31091647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Autorizovaný inspektor - PO</a:t>
            </a:r>
            <a:endParaRPr lang="cs-CZ" dirty="0"/>
          </a:p>
        </p:txBody>
      </p:sp>
      <p:sp>
        <p:nvSpPr>
          <p:cNvPr id="3" name="Zástupný symbol pro obsah 2"/>
          <p:cNvSpPr>
            <a:spLocks noGrp="1"/>
          </p:cNvSpPr>
          <p:nvPr>
            <p:ph idx="1"/>
          </p:nvPr>
        </p:nvSpPr>
        <p:spPr/>
        <p:txBody>
          <a:bodyPr/>
          <a:lstStyle/>
          <a:p>
            <a:r>
              <a:rPr lang="cs-CZ" dirty="0"/>
              <a:t>S</a:t>
            </a:r>
            <a:r>
              <a:rPr lang="cs-CZ" dirty="0" smtClean="0"/>
              <a:t>e </a:t>
            </a:r>
            <a:r>
              <a:rPr lang="cs-CZ" b="1" dirty="0" smtClean="0"/>
              <a:t>souhlasem</a:t>
            </a:r>
            <a:r>
              <a:rPr lang="cs-CZ" dirty="0" smtClean="0"/>
              <a:t> ministerstva pro místní rozvoj</a:t>
            </a:r>
          </a:p>
          <a:p>
            <a:r>
              <a:rPr lang="cs-CZ" dirty="0" smtClean="0"/>
              <a:t>Povinnost prokázat </a:t>
            </a:r>
            <a:r>
              <a:rPr lang="cs-CZ" b="1" dirty="0" smtClean="0"/>
              <a:t>bezúhonnost</a:t>
            </a:r>
          </a:p>
          <a:p>
            <a:r>
              <a:rPr lang="cs-CZ" dirty="0" smtClean="0"/>
              <a:t>Povinnost zabezpečit výkon osobami uvedenými v </a:t>
            </a:r>
            <a:r>
              <a:rPr lang="cs-CZ" b="1" dirty="0" smtClean="0"/>
              <a:t>§ 143 odst. 1 a 2 </a:t>
            </a:r>
            <a:r>
              <a:rPr lang="cs-CZ" b="1" dirty="0" err="1" smtClean="0"/>
              <a:t>StZ</a:t>
            </a:r>
            <a:endParaRPr lang="cs-CZ" b="1" dirty="0"/>
          </a:p>
          <a:p>
            <a:r>
              <a:rPr lang="cs-CZ" dirty="0" smtClean="0"/>
              <a:t>V.o.s. může vykonávat činnost autorizovaného inspektora bez souhlasu ministerstva pro místní rozvoj, pokud jsou jejími společníky výhradně osoby podle § 143 odst. 1 a 2. </a:t>
            </a:r>
            <a:r>
              <a:rPr lang="cs-CZ" dirty="0" err="1" smtClean="0"/>
              <a:t>StZ</a:t>
            </a:r>
            <a:r>
              <a:rPr lang="cs-CZ" dirty="0" smtClean="0"/>
              <a:t>. </a:t>
            </a:r>
            <a:endParaRPr lang="cs-CZ" dirty="0"/>
          </a:p>
        </p:txBody>
      </p:sp>
    </p:spTree>
    <p:extLst>
      <p:ext uri="{BB962C8B-B14F-4D97-AF65-F5344CB8AC3E}">
        <p14:creationId xmlns:p14="http://schemas.microsoft.com/office/powerpoint/2010/main" val="27361873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Autorizovaný inspektor</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Je pro výkon funkce </a:t>
            </a:r>
            <a:r>
              <a:rPr lang="cs-CZ" b="1" dirty="0" smtClean="0"/>
              <a:t>jmenován </a:t>
            </a:r>
            <a:r>
              <a:rPr lang="cs-CZ" dirty="0" smtClean="0"/>
              <a:t>s působností pro </a:t>
            </a:r>
            <a:r>
              <a:rPr lang="cs-CZ" b="1" dirty="0" smtClean="0"/>
              <a:t>celou ČR </a:t>
            </a:r>
            <a:r>
              <a:rPr lang="cs-CZ" dirty="0" smtClean="0"/>
              <a:t>na dobu </a:t>
            </a:r>
            <a:r>
              <a:rPr lang="cs-CZ" b="1" dirty="0" smtClean="0"/>
              <a:t>10 let</a:t>
            </a:r>
            <a:r>
              <a:rPr lang="cs-CZ" dirty="0" smtClean="0"/>
              <a:t>.</a:t>
            </a:r>
          </a:p>
          <a:p>
            <a:r>
              <a:rPr lang="cs-CZ" dirty="0" smtClean="0"/>
              <a:t>Doba může být na žádost </a:t>
            </a:r>
            <a:r>
              <a:rPr lang="cs-CZ" b="1" dirty="0" smtClean="0"/>
              <a:t>prodloužena</a:t>
            </a:r>
            <a:r>
              <a:rPr lang="cs-CZ" dirty="0" smtClean="0"/>
              <a:t> bez vykonání zkoušky na dalších 10 let, jestliže prokáže nepřetržitý výkon činnosti autorizovaného inspektora.</a:t>
            </a:r>
          </a:p>
          <a:p>
            <a:r>
              <a:rPr lang="cs-CZ" b="1" dirty="0" smtClean="0"/>
              <a:t>Zánik funkce </a:t>
            </a:r>
            <a:r>
              <a:rPr lang="cs-CZ" dirty="0" smtClean="0"/>
              <a:t>autorizovaného inspektora -&gt; </a:t>
            </a:r>
            <a:r>
              <a:rPr lang="cs-CZ" b="1" dirty="0" smtClean="0"/>
              <a:t>§ 144 </a:t>
            </a:r>
            <a:r>
              <a:rPr lang="cs-CZ" b="1" dirty="0" err="1" smtClean="0"/>
              <a:t>StZ</a:t>
            </a:r>
            <a:endParaRPr lang="cs-CZ" b="1" dirty="0"/>
          </a:p>
          <a:p>
            <a:pPr marL="0" indent="0">
              <a:buNone/>
            </a:pPr>
            <a:r>
              <a:rPr lang="cs-CZ" dirty="0" smtClean="0"/>
              <a:t>	- např. smrt nebo uplynutí lhůty podle § 143 odst. 4 </a:t>
            </a:r>
            <a:r>
              <a:rPr lang="cs-CZ" dirty="0" err="1" smtClean="0"/>
              <a:t>StZ</a:t>
            </a:r>
            <a:endParaRPr lang="cs-CZ" dirty="0" smtClean="0"/>
          </a:p>
          <a:p>
            <a:pPr>
              <a:buFont typeface="Arial" panose="020B0604020202020204" pitchFamily="34" charset="0"/>
              <a:buChar char="•"/>
            </a:pPr>
            <a:r>
              <a:rPr lang="cs-CZ" dirty="0" smtClean="0"/>
              <a:t>Ministerstvo může </a:t>
            </a:r>
            <a:r>
              <a:rPr lang="cs-CZ" b="1" dirty="0" smtClean="0"/>
              <a:t>rozhodnout o odvolání </a:t>
            </a:r>
            <a:r>
              <a:rPr lang="cs-CZ" dirty="0" smtClean="0"/>
              <a:t>autorizovaného inspektora -&gt; § </a:t>
            </a:r>
            <a:r>
              <a:rPr lang="cs-CZ" b="1" dirty="0" smtClean="0"/>
              <a:t>144 odst. 2 a 3 </a:t>
            </a:r>
            <a:r>
              <a:rPr lang="cs-CZ" b="1" dirty="0" err="1" smtClean="0"/>
              <a:t>StZ</a:t>
            </a:r>
            <a:r>
              <a:rPr lang="cs-CZ" dirty="0" smtClean="0"/>
              <a:t>.</a:t>
            </a:r>
          </a:p>
        </p:txBody>
      </p:sp>
    </p:spTree>
    <p:extLst>
      <p:ext uri="{BB962C8B-B14F-4D97-AF65-F5344CB8AC3E}">
        <p14:creationId xmlns:p14="http://schemas.microsoft.com/office/powerpoint/2010/main" val="36802979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Autorizovaný inspektor</a:t>
            </a:r>
            <a:endParaRPr lang="cs-CZ" dirty="0"/>
          </a:p>
        </p:txBody>
      </p:sp>
      <p:sp>
        <p:nvSpPr>
          <p:cNvPr id="3" name="Zástupný symbol pro obsah 2"/>
          <p:cNvSpPr>
            <a:spLocks noGrp="1"/>
          </p:cNvSpPr>
          <p:nvPr>
            <p:ph idx="1"/>
          </p:nvPr>
        </p:nvSpPr>
        <p:spPr>
          <a:xfrm>
            <a:off x="1113233" y="1927413"/>
            <a:ext cx="7131175" cy="4132728"/>
          </a:xfrm>
        </p:spPr>
        <p:txBody>
          <a:bodyPr>
            <a:normAutofit fontScale="77500" lnSpcReduction="20000"/>
          </a:bodyPr>
          <a:lstStyle/>
          <a:p>
            <a:r>
              <a:rPr lang="cs-CZ" dirty="0" smtClean="0"/>
              <a:t>Činnost autorizovaného inspektora </a:t>
            </a:r>
            <a:r>
              <a:rPr lang="cs-CZ" b="1" dirty="0" smtClean="0"/>
              <a:t>není živností </a:t>
            </a:r>
            <a:r>
              <a:rPr lang="cs-CZ" dirty="0" smtClean="0"/>
              <a:t>podle živnostenského zákona a může být vykonávána jako </a:t>
            </a:r>
            <a:r>
              <a:rPr lang="cs-CZ" b="1" dirty="0" smtClean="0"/>
              <a:t>svobodné povolání</a:t>
            </a:r>
            <a:r>
              <a:rPr lang="cs-CZ" dirty="0" smtClean="0"/>
              <a:t>.</a:t>
            </a:r>
          </a:p>
          <a:p>
            <a:r>
              <a:rPr lang="cs-CZ" dirty="0" smtClean="0"/>
              <a:t>Činnost je vykonávána za </a:t>
            </a:r>
            <a:r>
              <a:rPr lang="cs-CZ" b="1" dirty="0" smtClean="0"/>
              <a:t>úplatu</a:t>
            </a:r>
            <a:r>
              <a:rPr lang="cs-CZ" dirty="0" smtClean="0"/>
              <a:t>, která se sjednává písemnou smlouvou.</a:t>
            </a:r>
          </a:p>
          <a:p>
            <a:r>
              <a:rPr lang="cs-CZ" dirty="0" smtClean="0"/>
              <a:t>Odpovědnost za škodu způsobenou výkonem své činnosti -&gt; povinnost mít uzavřeno pojištění z odpovědnosti za škodu.</a:t>
            </a:r>
          </a:p>
          <a:p>
            <a:r>
              <a:rPr lang="cs-CZ" dirty="0" smtClean="0"/>
              <a:t>Autorizovaný inspektor </a:t>
            </a:r>
            <a:r>
              <a:rPr lang="cs-CZ" b="1" dirty="0" smtClean="0"/>
              <a:t>odpovídá</a:t>
            </a:r>
            <a:r>
              <a:rPr lang="cs-CZ" dirty="0" smtClean="0"/>
              <a:t>:</a:t>
            </a:r>
          </a:p>
          <a:p>
            <a:pPr marL="0" indent="0">
              <a:buNone/>
            </a:pPr>
            <a:r>
              <a:rPr lang="cs-CZ" sz="1700" dirty="0"/>
              <a:t>	</a:t>
            </a:r>
            <a:r>
              <a:rPr lang="cs-CZ" sz="1700" dirty="0" smtClean="0"/>
              <a:t>- za odbornou úroveň jím zpracovaných a vydaných certifikátů, stanovisek, jiných 	dokumentů a prováděných 	úkonů.</a:t>
            </a:r>
          </a:p>
          <a:p>
            <a:pPr marL="0" indent="0">
              <a:buNone/>
            </a:pPr>
            <a:r>
              <a:rPr lang="cs-CZ" sz="1700" dirty="0"/>
              <a:t>	</a:t>
            </a:r>
            <a:r>
              <a:rPr lang="cs-CZ" sz="1700" dirty="0" smtClean="0"/>
              <a:t>- za řádné a nestranné posouzení zjištěných skutečností, dokumentace stavby a 	dalších podkladů</a:t>
            </a:r>
          </a:p>
          <a:p>
            <a:pPr marL="0" indent="0">
              <a:buNone/>
            </a:pPr>
            <a:r>
              <a:rPr lang="cs-CZ" sz="1700" dirty="0"/>
              <a:t>	</a:t>
            </a:r>
            <a:r>
              <a:rPr lang="cs-CZ" sz="1700" dirty="0" smtClean="0"/>
              <a:t>- za návrh plánu kontrolních prohlídek stavby</a:t>
            </a:r>
          </a:p>
          <a:p>
            <a:pPr>
              <a:buFont typeface="Arial" panose="020B0604020202020204" pitchFamily="34" charset="0"/>
              <a:buChar char="•"/>
            </a:pPr>
            <a:r>
              <a:rPr lang="cs-CZ" dirty="0" smtClean="0"/>
              <a:t>Autorizovaný inspektor má povinnost vést o svých úkonech </a:t>
            </a:r>
            <a:r>
              <a:rPr lang="cs-CZ" b="1" dirty="0" smtClean="0"/>
              <a:t>evidenci</a:t>
            </a:r>
            <a:r>
              <a:rPr lang="cs-CZ" dirty="0" smtClean="0"/>
              <a:t> a po dobu </a:t>
            </a:r>
            <a:r>
              <a:rPr lang="cs-CZ" b="1" dirty="0" smtClean="0"/>
              <a:t>5 let</a:t>
            </a:r>
            <a:r>
              <a:rPr lang="cs-CZ" dirty="0" smtClean="0"/>
              <a:t> ji uchovávat.</a:t>
            </a:r>
            <a:endParaRPr lang="cs-CZ" dirty="0"/>
          </a:p>
        </p:txBody>
      </p:sp>
    </p:spTree>
    <p:extLst>
      <p:ext uri="{BB962C8B-B14F-4D97-AF65-F5344CB8AC3E}">
        <p14:creationId xmlns:p14="http://schemas.microsoft.com/office/powerpoint/2010/main" val="15325600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Autorizovaný inspektor</a:t>
            </a:r>
            <a:endParaRPr lang="cs-CZ" dirty="0"/>
          </a:p>
        </p:txBody>
      </p:sp>
      <p:sp>
        <p:nvSpPr>
          <p:cNvPr id="3" name="Zástupný symbol pro obsah 2"/>
          <p:cNvSpPr>
            <a:spLocks noGrp="1"/>
          </p:cNvSpPr>
          <p:nvPr>
            <p:ph idx="1"/>
          </p:nvPr>
        </p:nvSpPr>
        <p:spPr/>
        <p:txBody>
          <a:bodyPr/>
          <a:lstStyle/>
          <a:p>
            <a:r>
              <a:rPr lang="cs-CZ" b="1" dirty="0" smtClean="0"/>
              <a:t>Omezení</a:t>
            </a:r>
            <a:r>
              <a:rPr lang="cs-CZ" dirty="0" smtClean="0"/>
              <a:t> podle stavebního zákona pro možnost posuzovat stavbu, pokud má autorizovaný inspektor </a:t>
            </a:r>
            <a:r>
              <a:rPr lang="cs-CZ" b="1" dirty="0" smtClean="0"/>
              <a:t>poměr</a:t>
            </a:r>
            <a:r>
              <a:rPr lang="cs-CZ" dirty="0" smtClean="0"/>
              <a:t> k posuzované stavbě či k osobám, které mají i profesní vztah k posuzované stavbě.</a:t>
            </a:r>
          </a:p>
          <a:p>
            <a:r>
              <a:rPr lang="cs-CZ" b="1" dirty="0" smtClean="0"/>
              <a:t>Zákaz </a:t>
            </a:r>
            <a:r>
              <a:rPr lang="cs-CZ" dirty="0" smtClean="0"/>
              <a:t>výkonu činnosti u staveb, na kterých se autorizovaný inspektor podílel osobně nebo osoba jemu blízká -&gt; nejenom rodina, ale i společník v obchodní společnosti, účastník ve sdružení </a:t>
            </a:r>
            <a:r>
              <a:rPr lang="cs-CZ" dirty="0"/>
              <a:t>č</a:t>
            </a:r>
            <a:r>
              <a:rPr lang="cs-CZ" dirty="0" smtClean="0"/>
              <a:t>i člen družstva. </a:t>
            </a:r>
            <a:endParaRPr lang="cs-CZ" dirty="0"/>
          </a:p>
        </p:txBody>
      </p:sp>
    </p:spTree>
    <p:extLst>
      <p:ext uri="{BB962C8B-B14F-4D97-AF65-F5344CB8AC3E}">
        <p14:creationId xmlns:p14="http://schemas.microsoft.com/office/powerpoint/2010/main" val="8253131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Autorizovaný inspektor</a:t>
            </a:r>
            <a:endParaRPr lang="cs-CZ" dirty="0"/>
          </a:p>
        </p:txBody>
      </p:sp>
      <p:sp>
        <p:nvSpPr>
          <p:cNvPr id="3" name="Zástupný symbol pro obsah 2"/>
          <p:cNvSpPr>
            <a:spLocks noGrp="1"/>
          </p:cNvSpPr>
          <p:nvPr>
            <p:ph idx="1"/>
          </p:nvPr>
        </p:nvSpPr>
        <p:spPr/>
        <p:txBody>
          <a:bodyPr>
            <a:normAutofit/>
          </a:bodyPr>
          <a:lstStyle/>
          <a:p>
            <a:r>
              <a:rPr lang="cs-CZ" dirty="0" smtClean="0"/>
              <a:t>Na základě </a:t>
            </a:r>
            <a:r>
              <a:rPr lang="cs-CZ" b="1" dirty="0" smtClean="0"/>
              <a:t>smlouvy</a:t>
            </a:r>
            <a:r>
              <a:rPr lang="cs-CZ" dirty="0" smtClean="0"/>
              <a:t> se stavebníkem a na jeho </a:t>
            </a:r>
            <a:r>
              <a:rPr lang="cs-CZ" b="1" dirty="0" smtClean="0"/>
              <a:t>náklady</a:t>
            </a:r>
            <a:r>
              <a:rPr lang="cs-CZ" dirty="0" smtClean="0"/>
              <a:t> je autorizovaný inspektor oprávněn:</a:t>
            </a:r>
          </a:p>
          <a:p>
            <a:pPr lvl="1"/>
            <a:r>
              <a:rPr lang="cs-CZ" dirty="0" smtClean="0"/>
              <a:t>osvědčit způsobem dle § 117 </a:t>
            </a:r>
            <a:r>
              <a:rPr lang="cs-CZ" dirty="0" err="1" smtClean="0"/>
              <a:t>StZ</a:t>
            </a:r>
            <a:r>
              <a:rPr lang="cs-CZ" dirty="0" smtClean="0"/>
              <a:t>, že navrhovaná stavba nebo změna stavby před dokončením (§ 118 </a:t>
            </a:r>
            <a:r>
              <a:rPr lang="cs-CZ" dirty="0" err="1" smtClean="0"/>
              <a:t>StZ</a:t>
            </a:r>
            <a:r>
              <a:rPr lang="cs-CZ" dirty="0" smtClean="0"/>
              <a:t>) může být provedena</a:t>
            </a:r>
          </a:p>
          <a:p>
            <a:pPr lvl="1"/>
            <a:r>
              <a:rPr lang="cs-CZ" dirty="0" smtClean="0"/>
              <a:t>zpracovat odborný posudek (certifikát) pro vydání kolaudačního souhlasu 	(§ 122)</a:t>
            </a:r>
          </a:p>
          <a:p>
            <a:pPr lvl="1"/>
            <a:r>
              <a:rPr lang="cs-CZ" dirty="0" smtClean="0"/>
              <a:t>dohlížet na provádění stavby</a:t>
            </a:r>
          </a:p>
          <a:p>
            <a:r>
              <a:rPr lang="cs-CZ" dirty="0" smtClean="0"/>
              <a:t>Povinnost poskytnout odbornou </a:t>
            </a:r>
            <a:r>
              <a:rPr lang="cs-CZ" b="1" dirty="0" smtClean="0"/>
              <a:t>součinnost</a:t>
            </a:r>
            <a:r>
              <a:rPr lang="cs-CZ" dirty="0" smtClean="0"/>
              <a:t> na výzvu stavebního úřadu</a:t>
            </a:r>
          </a:p>
          <a:p>
            <a:r>
              <a:rPr lang="cs-CZ" dirty="0" smtClean="0"/>
              <a:t>Povinnost prohlubovat své odborné a právní </a:t>
            </a:r>
            <a:r>
              <a:rPr lang="cs-CZ" b="1" dirty="0" smtClean="0"/>
              <a:t>znalosti</a:t>
            </a:r>
            <a:r>
              <a:rPr lang="cs-CZ" dirty="0" smtClean="0"/>
              <a:t> potřebné pro výkon funkce</a:t>
            </a:r>
            <a:endParaRPr lang="cs-CZ" dirty="0"/>
          </a:p>
        </p:txBody>
      </p:sp>
    </p:spTree>
    <p:extLst>
      <p:ext uri="{BB962C8B-B14F-4D97-AF65-F5344CB8AC3E}">
        <p14:creationId xmlns:p14="http://schemas.microsoft.com/office/powerpoint/2010/main" val="21776252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Posouzení stavby autorizovaným inspektorem</a:t>
            </a:r>
            <a:endParaRPr lang="cs-CZ" dirty="0"/>
          </a:p>
        </p:txBody>
      </p:sp>
      <p:sp>
        <p:nvSpPr>
          <p:cNvPr id="3" name="Zástupný symbol pro obsah 2"/>
          <p:cNvSpPr>
            <a:spLocks noGrp="1"/>
          </p:cNvSpPr>
          <p:nvPr>
            <p:ph idx="1"/>
          </p:nvPr>
        </p:nvSpPr>
        <p:spPr/>
        <p:txBody>
          <a:bodyPr>
            <a:normAutofit/>
          </a:bodyPr>
          <a:lstStyle/>
          <a:p>
            <a:r>
              <a:rPr lang="cs-CZ" dirty="0" smtClean="0"/>
              <a:t>Autorizovaný inspektor může </a:t>
            </a:r>
            <a:r>
              <a:rPr lang="cs-CZ" b="1" dirty="0" smtClean="0"/>
              <a:t>posoudit</a:t>
            </a:r>
            <a:r>
              <a:rPr lang="cs-CZ" dirty="0" smtClean="0"/>
              <a:t> navrhovanou </a:t>
            </a:r>
            <a:r>
              <a:rPr lang="cs-CZ" b="1" dirty="0" smtClean="0"/>
              <a:t>stavbu</a:t>
            </a:r>
            <a:r>
              <a:rPr lang="cs-CZ" dirty="0" smtClean="0"/>
              <a:t> a </a:t>
            </a:r>
            <a:r>
              <a:rPr lang="cs-CZ" b="1" dirty="0" smtClean="0"/>
              <a:t>vydat certifikát</a:t>
            </a:r>
            <a:r>
              <a:rPr lang="cs-CZ" dirty="0" smtClean="0"/>
              <a:t>, kterým osvědčí, že je možné stavbu realizovat pouze </a:t>
            </a:r>
            <a:r>
              <a:rPr lang="cs-CZ" b="1" dirty="0" smtClean="0"/>
              <a:t>pokud to není vyloučeno zákonem</a:t>
            </a:r>
            <a:r>
              <a:rPr lang="cs-CZ" dirty="0" smtClean="0"/>
              <a:t>.</a:t>
            </a:r>
          </a:p>
          <a:p>
            <a:r>
              <a:rPr lang="cs-CZ" dirty="0" smtClean="0"/>
              <a:t>Např. § 15 odst. 9 zák. č. 254/2001 Sb., vodní zákon -&gt; nelze u vodních děl mimo výjimky (vodovodní řády, kanalizační stoky a kanalizační objekty, které nevyžadují povolení </a:t>
            </a:r>
            <a:r>
              <a:rPr lang="cs-CZ" dirty="0"/>
              <a:t>k</a:t>
            </a:r>
            <a:r>
              <a:rPr lang="cs-CZ" dirty="0" smtClean="0"/>
              <a:t> nakládání s vodami), nebo stavby v případech významných vlivů na životní prostředí.</a:t>
            </a:r>
          </a:p>
          <a:p>
            <a:r>
              <a:rPr lang="cs-CZ" b="1" dirty="0" smtClean="0"/>
              <a:t>§ 117 </a:t>
            </a:r>
            <a:r>
              <a:rPr lang="cs-CZ" b="1" dirty="0" err="1" smtClean="0"/>
              <a:t>StZ</a:t>
            </a:r>
            <a:r>
              <a:rPr lang="cs-CZ" b="1" dirty="0" smtClean="0"/>
              <a:t> </a:t>
            </a:r>
            <a:r>
              <a:rPr lang="cs-CZ" dirty="0" smtClean="0"/>
              <a:t>-&gt; pravidla pro postup autorizovaného inspektora a místně příslušného stavebního úřadu</a:t>
            </a:r>
          </a:p>
          <a:p>
            <a:pPr marL="0" indent="0">
              <a:buNone/>
            </a:pPr>
            <a:endParaRPr lang="cs-CZ" dirty="0" smtClean="0"/>
          </a:p>
        </p:txBody>
      </p:sp>
    </p:spTree>
    <p:extLst>
      <p:ext uri="{BB962C8B-B14F-4D97-AF65-F5344CB8AC3E}">
        <p14:creationId xmlns:p14="http://schemas.microsoft.com/office/powerpoint/2010/main" val="6279906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Posouzení stavby autorizovaným inspektorem</a:t>
            </a:r>
          </a:p>
        </p:txBody>
      </p:sp>
      <p:sp>
        <p:nvSpPr>
          <p:cNvPr id="3" name="Zástupný symbol pro obsah 2"/>
          <p:cNvSpPr>
            <a:spLocks noGrp="1"/>
          </p:cNvSpPr>
          <p:nvPr>
            <p:ph idx="1"/>
          </p:nvPr>
        </p:nvSpPr>
        <p:spPr/>
        <p:txBody>
          <a:bodyPr/>
          <a:lstStyle/>
          <a:p>
            <a:r>
              <a:rPr lang="cs-CZ" dirty="0" smtClean="0"/>
              <a:t>Činnost </a:t>
            </a:r>
            <a:r>
              <a:rPr lang="cs-CZ" b="1" dirty="0" smtClean="0"/>
              <a:t>zahájena</a:t>
            </a:r>
            <a:r>
              <a:rPr lang="cs-CZ" dirty="0" smtClean="0"/>
              <a:t> v okamžiku uzavření smlouvy se stavebníkem.</a:t>
            </a:r>
          </a:p>
          <a:p>
            <a:r>
              <a:rPr lang="cs-CZ" b="1" dirty="0" smtClean="0"/>
              <a:t>Předmětem</a:t>
            </a:r>
            <a:r>
              <a:rPr lang="cs-CZ" dirty="0" smtClean="0"/>
              <a:t> smlouvy by měla být kontrola projektové dokumentace stavby.</a:t>
            </a:r>
          </a:p>
          <a:p>
            <a:r>
              <a:rPr lang="cs-CZ" dirty="0" smtClean="0"/>
              <a:t>Posouzení dle </a:t>
            </a:r>
            <a:r>
              <a:rPr lang="cs-CZ" b="1" dirty="0" smtClean="0"/>
              <a:t>§ 111 odst. 1 a 2 </a:t>
            </a:r>
            <a:r>
              <a:rPr lang="cs-CZ" b="1" dirty="0" err="1" smtClean="0"/>
              <a:t>StZ</a:t>
            </a:r>
            <a:r>
              <a:rPr lang="cs-CZ" dirty="0"/>
              <a:t> </a:t>
            </a:r>
            <a:r>
              <a:rPr lang="cs-CZ" dirty="0" smtClean="0"/>
              <a:t>a splnění zákonných požadavků.</a:t>
            </a:r>
          </a:p>
          <a:p>
            <a:r>
              <a:rPr lang="cs-CZ" dirty="0" smtClean="0"/>
              <a:t>Uzavření smlouvy je povinen autorizovaný inspektor povinen oznámit stavebnímu úřadu </a:t>
            </a:r>
            <a:r>
              <a:rPr lang="cs-CZ" b="1" dirty="0" smtClean="0"/>
              <a:t>bez zbytečného odkladu</a:t>
            </a:r>
            <a:r>
              <a:rPr lang="cs-CZ" dirty="0" smtClean="0"/>
              <a:t>.</a:t>
            </a:r>
            <a:endParaRPr lang="cs-CZ" dirty="0"/>
          </a:p>
        </p:txBody>
      </p:sp>
    </p:spTree>
    <p:extLst>
      <p:ext uri="{BB962C8B-B14F-4D97-AF65-F5344CB8AC3E}">
        <p14:creationId xmlns:p14="http://schemas.microsoft.com/office/powerpoint/2010/main" val="9970680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smtClean="0"/>
              <a:t>Certifikát autorizovaného inspektora</a:t>
            </a:r>
            <a:endParaRPr lang="cs-CZ" dirty="0"/>
          </a:p>
        </p:txBody>
      </p:sp>
      <p:sp>
        <p:nvSpPr>
          <p:cNvPr id="3" name="Zástupný symbol pro obsah 2"/>
          <p:cNvSpPr>
            <a:spLocks noGrp="1"/>
          </p:cNvSpPr>
          <p:nvPr>
            <p:ph idx="1"/>
          </p:nvPr>
        </p:nvSpPr>
        <p:spPr>
          <a:xfrm>
            <a:off x="683568" y="1124744"/>
            <a:ext cx="7514035" cy="5114402"/>
          </a:xfrm>
        </p:spPr>
        <p:txBody>
          <a:bodyPr>
            <a:normAutofit fontScale="77500" lnSpcReduction="20000"/>
          </a:bodyPr>
          <a:lstStyle/>
          <a:p>
            <a:pPr algn="just"/>
            <a:r>
              <a:rPr lang="cs-CZ" dirty="0" smtClean="0"/>
              <a:t>Splňuje-li stavba všechny uvedené požadavky, autorizovaný inspektor vydá </a:t>
            </a:r>
            <a:r>
              <a:rPr lang="cs-CZ" b="1" dirty="0" smtClean="0"/>
              <a:t>certifikát</a:t>
            </a:r>
            <a:r>
              <a:rPr lang="cs-CZ" dirty="0" smtClean="0"/>
              <a:t>, kterým toto osvědčí.</a:t>
            </a:r>
          </a:p>
          <a:p>
            <a:pPr algn="just"/>
            <a:r>
              <a:rPr lang="cs-CZ" dirty="0" smtClean="0"/>
              <a:t>Rovněž toto </a:t>
            </a:r>
            <a:r>
              <a:rPr lang="cs-CZ" b="1" dirty="0" smtClean="0"/>
              <a:t>vyznačí na projektovou dokumentaci </a:t>
            </a:r>
            <a:r>
              <a:rPr lang="cs-CZ" dirty="0" smtClean="0"/>
              <a:t>stavby, kde uvede rovněž své jméno a příjmení, datum vystavení certifikátu, podpis a otisk razítka s malým státním znakem.</a:t>
            </a:r>
          </a:p>
          <a:p>
            <a:pPr algn="just"/>
            <a:r>
              <a:rPr lang="cs-CZ" dirty="0" smtClean="0"/>
              <a:t>Obligatorní </a:t>
            </a:r>
            <a:r>
              <a:rPr lang="cs-CZ" b="1" dirty="0" smtClean="0"/>
              <a:t>náležitosti </a:t>
            </a:r>
            <a:r>
              <a:rPr lang="cs-CZ" dirty="0" smtClean="0"/>
              <a:t>certifikátu:</a:t>
            </a:r>
          </a:p>
          <a:p>
            <a:pPr marL="0" indent="0" algn="just">
              <a:buNone/>
            </a:pPr>
            <a:r>
              <a:rPr lang="cs-CZ" dirty="0"/>
              <a:t>	</a:t>
            </a:r>
            <a:r>
              <a:rPr lang="cs-CZ" sz="2000" dirty="0" smtClean="0"/>
              <a:t>- identifikační údaje stavebníka</a:t>
            </a:r>
          </a:p>
          <a:p>
            <a:pPr marL="0" indent="0" algn="just">
              <a:buNone/>
            </a:pPr>
            <a:r>
              <a:rPr lang="cs-CZ" sz="2000" dirty="0"/>
              <a:t>	</a:t>
            </a:r>
            <a:r>
              <a:rPr lang="cs-CZ" sz="2000" dirty="0" smtClean="0"/>
              <a:t>- druh, účel a doba trvání stavby</a:t>
            </a:r>
          </a:p>
          <a:p>
            <a:pPr marL="0" indent="0" algn="just">
              <a:buNone/>
            </a:pPr>
            <a:r>
              <a:rPr lang="cs-CZ" sz="2000" dirty="0"/>
              <a:t>	</a:t>
            </a:r>
            <a:r>
              <a:rPr lang="cs-CZ" sz="2000" dirty="0" smtClean="0"/>
              <a:t>- identifikace projektové dokumentace stavby</a:t>
            </a:r>
          </a:p>
          <a:p>
            <a:pPr marL="0" indent="0" algn="just">
              <a:buNone/>
            </a:pPr>
            <a:r>
              <a:rPr lang="cs-CZ" sz="2000" dirty="0"/>
              <a:t>	</a:t>
            </a:r>
            <a:r>
              <a:rPr lang="cs-CZ" sz="2000" dirty="0" smtClean="0"/>
              <a:t>- vyhodnocení, zda a jak jsou splněny požadavky podle § 111 odst. 1 a 	2 </a:t>
            </a:r>
            <a:r>
              <a:rPr lang="cs-CZ" sz="2000" dirty="0" err="1" smtClean="0"/>
              <a:t>StZ</a:t>
            </a:r>
            <a:endParaRPr lang="cs-CZ" sz="2000" dirty="0" smtClean="0"/>
          </a:p>
          <a:p>
            <a:pPr marL="0" indent="0" algn="just">
              <a:buNone/>
            </a:pPr>
            <a:r>
              <a:rPr lang="cs-CZ" sz="2000" dirty="0"/>
              <a:t>	</a:t>
            </a:r>
            <a:r>
              <a:rPr lang="cs-CZ" sz="2000" dirty="0" smtClean="0"/>
              <a:t>- podrobný popis posuzované stavby s uvedením, jak jsou 	respektovány zejména podmínky územního rozhodnutí, územního 	souhlasu, veřejnoprávní smlouvy nahrazující územní rozhodnutí, popř. 	Regulačního plánu, obecné požadavky na výstavbu, požadavky 	dotčených orgánů a vlastníků dopravních a technických infrastruktur.</a:t>
            </a:r>
          </a:p>
          <a:p>
            <a:pPr algn="just">
              <a:buFont typeface="Arial" panose="020B0604020202020204" pitchFamily="34" charset="0"/>
              <a:buChar char="•"/>
            </a:pPr>
            <a:r>
              <a:rPr lang="cs-CZ" dirty="0" smtClean="0"/>
              <a:t>K certifikátu se vždy připojuje </a:t>
            </a:r>
            <a:r>
              <a:rPr lang="cs-CZ" b="1" dirty="0" smtClean="0"/>
              <a:t>návrh plánu kontrolních prohlídek</a:t>
            </a:r>
            <a:r>
              <a:rPr lang="cs-CZ" dirty="0" smtClean="0"/>
              <a:t>.</a:t>
            </a:r>
          </a:p>
          <a:p>
            <a:pPr algn="just">
              <a:buFont typeface="Arial" panose="020B0604020202020204" pitchFamily="34" charset="0"/>
              <a:buChar char="•"/>
            </a:pPr>
            <a:r>
              <a:rPr lang="cs-CZ" b="1" dirty="0" smtClean="0"/>
              <a:t>Souhlasy</a:t>
            </a:r>
            <a:r>
              <a:rPr lang="cs-CZ" dirty="0" smtClean="0"/>
              <a:t> osob dle § 109 </a:t>
            </a:r>
            <a:r>
              <a:rPr lang="cs-CZ" dirty="0" err="1" smtClean="0"/>
              <a:t>StZ</a:t>
            </a:r>
            <a:r>
              <a:rPr lang="cs-CZ" dirty="0" smtClean="0"/>
              <a:t> musí být vyznačeny v rozhodující výkresové části projektové dokumentace.</a:t>
            </a:r>
            <a:endParaRPr lang="cs-CZ" dirty="0"/>
          </a:p>
        </p:txBody>
      </p:sp>
    </p:spTree>
    <p:extLst>
      <p:ext uri="{BB962C8B-B14F-4D97-AF65-F5344CB8AC3E}">
        <p14:creationId xmlns:p14="http://schemas.microsoft.com/office/powerpoint/2010/main" val="2567247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Činnost autorizovaného inspektora po posouzení projektové dokumentace</a:t>
            </a:r>
            <a:endParaRPr lang="cs-CZ" dirty="0"/>
          </a:p>
        </p:txBody>
      </p:sp>
      <p:sp>
        <p:nvSpPr>
          <p:cNvPr id="3" name="Zástupný symbol pro obsah 2"/>
          <p:cNvSpPr>
            <a:spLocks noGrp="1"/>
          </p:cNvSpPr>
          <p:nvPr>
            <p:ph idx="1"/>
          </p:nvPr>
        </p:nvSpPr>
        <p:spPr>
          <a:xfrm>
            <a:off x="1113233" y="1844824"/>
            <a:ext cx="7131175" cy="3946377"/>
          </a:xfrm>
        </p:spPr>
        <p:txBody>
          <a:bodyPr>
            <a:normAutofit fontScale="77500" lnSpcReduction="20000"/>
          </a:bodyPr>
          <a:lstStyle/>
          <a:p>
            <a:r>
              <a:rPr lang="cs-CZ" dirty="0" smtClean="0"/>
              <a:t>Autorizovaný inspektor, který posoudil projektovou dokumentaci stavby, tuto skutečnost </a:t>
            </a:r>
            <a:r>
              <a:rPr lang="cs-CZ" b="1" dirty="0" smtClean="0"/>
              <a:t>oznámí</a:t>
            </a:r>
            <a:r>
              <a:rPr lang="cs-CZ" dirty="0" smtClean="0"/>
              <a:t> stavebnímu úřadu a k oznámení </a:t>
            </a:r>
            <a:r>
              <a:rPr lang="cs-CZ" b="1" dirty="0" smtClean="0"/>
              <a:t>připojí</a:t>
            </a:r>
            <a:r>
              <a:rPr lang="cs-CZ" dirty="0" smtClean="0"/>
              <a:t>:</a:t>
            </a:r>
          </a:p>
          <a:p>
            <a:pPr marL="0" indent="0">
              <a:buNone/>
            </a:pPr>
            <a:r>
              <a:rPr lang="cs-CZ" dirty="0"/>
              <a:t>	</a:t>
            </a:r>
            <a:r>
              <a:rPr lang="cs-CZ" dirty="0" smtClean="0"/>
              <a:t>- certifikát ne starší 3 měsíců</a:t>
            </a:r>
          </a:p>
          <a:p>
            <a:pPr marL="0" indent="0">
              <a:buNone/>
            </a:pPr>
            <a:r>
              <a:rPr lang="cs-CZ" dirty="0"/>
              <a:t>	</a:t>
            </a:r>
            <a:r>
              <a:rPr lang="cs-CZ" dirty="0" smtClean="0"/>
              <a:t>- projektovou dokumentaci zpracovanou projektantem</a:t>
            </a:r>
          </a:p>
          <a:p>
            <a:pPr marL="0" indent="0">
              <a:buNone/>
            </a:pPr>
            <a:r>
              <a:rPr lang="cs-CZ" dirty="0"/>
              <a:t>	</a:t>
            </a:r>
            <a:r>
              <a:rPr lang="cs-CZ" dirty="0" smtClean="0"/>
              <a:t>- plán kontrolních prohlídek</a:t>
            </a:r>
          </a:p>
          <a:p>
            <a:pPr marL="0" indent="0">
              <a:buNone/>
            </a:pPr>
            <a:r>
              <a:rPr lang="cs-CZ" dirty="0"/>
              <a:t>	</a:t>
            </a:r>
            <a:r>
              <a:rPr lang="cs-CZ" dirty="0" smtClean="0"/>
              <a:t>- doklad o právu stavebníka dle § 110 odst. 2 písm. a) 	</a:t>
            </a:r>
            <a:r>
              <a:rPr lang="cs-CZ" dirty="0" err="1" smtClean="0"/>
              <a:t>StZ</a:t>
            </a:r>
            <a:endParaRPr lang="cs-CZ" dirty="0" smtClean="0"/>
          </a:p>
          <a:p>
            <a:pPr marL="0" indent="0">
              <a:buNone/>
            </a:pPr>
            <a:r>
              <a:rPr lang="cs-CZ" dirty="0"/>
              <a:t>	</a:t>
            </a:r>
            <a:r>
              <a:rPr lang="cs-CZ" dirty="0" smtClean="0"/>
              <a:t>- závazná stanoviska dotčených orgánů, popř. jejich 	rozhodnutí či jiné podklady požadované dle zvláštních 	právních předpisů</a:t>
            </a:r>
          </a:p>
          <a:p>
            <a:pPr marL="0" indent="0">
              <a:buNone/>
            </a:pPr>
            <a:r>
              <a:rPr lang="cs-CZ" dirty="0"/>
              <a:t>	</a:t>
            </a:r>
            <a:r>
              <a:rPr lang="cs-CZ" dirty="0" smtClean="0"/>
              <a:t>- souhlasy osob uvedených v § 109 </a:t>
            </a:r>
            <a:r>
              <a:rPr lang="cs-CZ" dirty="0" err="1" smtClean="0"/>
              <a:t>StZ</a:t>
            </a:r>
            <a:r>
              <a:rPr lang="cs-CZ" dirty="0" smtClean="0"/>
              <a:t> včetně 	souhlasů vlastníků dopravní a technické infrastruktury</a:t>
            </a:r>
          </a:p>
        </p:txBody>
      </p:sp>
    </p:spTree>
    <p:extLst>
      <p:ext uri="{BB962C8B-B14F-4D97-AF65-F5344CB8AC3E}">
        <p14:creationId xmlns:p14="http://schemas.microsoft.com/office/powerpoint/2010/main" val="13879587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Slunovrat">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831</TotalTime>
  <Words>6886</Words>
  <Application>Microsoft Office PowerPoint</Application>
  <PresentationFormat>Předvádění na obrazovce (4:3)</PresentationFormat>
  <Paragraphs>816</Paragraphs>
  <Slides>119</Slides>
  <Notes>1</Notes>
  <HiddenSlides>0</HiddenSlides>
  <MMClips>0</MMClips>
  <ScaleCrop>false</ScaleCrop>
  <HeadingPairs>
    <vt:vector size="4" baseType="variant">
      <vt:variant>
        <vt:lpstr>Motiv</vt:lpstr>
      </vt:variant>
      <vt:variant>
        <vt:i4>1</vt:i4>
      </vt:variant>
      <vt:variant>
        <vt:lpstr>Nadpisy snímků</vt:lpstr>
      </vt:variant>
      <vt:variant>
        <vt:i4>119</vt:i4>
      </vt:variant>
    </vt:vector>
  </HeadingPairs>
  <TitlesOfParts>
    <vt:vector size="120" baseType="lpstr">
      <vt:lpstr>Oriel</vt:lpstr>
      <vt:lpstr>Veřejné stavební právo</vt:lpstr>
      <vt:lpstr>Prezentace aplikace PowerPoint</vt:lpstr>
      <vt:lpstr>Veřejné stavební právo</vt:lpstr>
      <vt:lpstr>Historie stavebního práva</vt:lpstr>
      <vt:lpstr>Předpisy</vt:lpstr>
      <vt:lpstr>Předpisy – pokr.</vt:lpstr>
      <vt:lpstr>Předpisy – pokr. </vt:lpstr>
      <vt:lpstr>Obecné vymezení stavebního práva</vt:lpstr>
      <vt:lpstr>Zákon o územním plánování a stavebním řádu (stavební zákon)</vt:lpstr>
      <vt:lpstr>Definice stavby</vt:lpstr>
      <vt:lpstr>stavba</vt:lpstr>
      <vt:lpstr>Stavbou není</vt:lpstr>
      <vt:lpstr>Definice některých vybraných pojmů § 2 </vt:lpstr>
      <vt:lpstr>Definice dalších vybraných pojmů</vt:lpstr>
      <vt:lpstr>Orgány vykonávající činnost na daném úseku</vt:lpstr>
      <vt:lpstr>Obecné stavební úřady  </vt:lpstr>
      <vt:lpstr>Speciální stavební úřady</vt:lpstr>
      <vt:lpstr>Vojenské stavební úřady</vt:lpstr>
      <vt:lpstr>Dotčené orgány </vt:lpstr>
      <vt:lpstr>Dotčené orgány vydávají:</vt:lpstr>
      <vt:lpstr>Závazná stanoviska</vt:lpstr>
      <vt:lpstr>Stanoviska</vt:lpstr>
      <vt:lpstr>Koordinované závazné stanovisko a stanovisko</vt:lpstr>
      <vt:lpstr>Povaha závazného stanoviska a jeho přezkum</vt:lpstr>
      <vt:lpstr>Povaha závazného stanoviska a jeho přezkum</vt:lpstr>
      <vt:lpstr>Územní plánování</vt:lpstr>
      <vt:lpstr>Územní plánování -pojem </vt:lpstr>
      <vt:lpstr>Územní plánování – právní úprava </vt:lpstr>
      <vt:lpstr>Cíle územního plánování </vt:lpstr>
      <vt:lpstr>udržitelný rozvoj území </vt:lpstr>
      <vt:lpstr>Ekologický pilíř  </vt:lpstr>
      <vt:lpstr>Sociální pilíř </vt:lpstr>
      <vt:lpstr>Ekonomický pilíř </vt:lpstr>
      <vt:lpstr>udržitelný rozvoj území </vt:lpstr>
      <vt:lpstr>Cíle a úkoly územního plánování</vt:lpstr>
      <vt:lpstr>Orgány územního plánování</vt:lpstr>
      <vt:lpstr>Orgány obce</vt:lpstr>
      <vt:lpstr>Orgány kraje</vt:lpstr>
      <vt:lpstr>Ministerstvo</vt:lpstr>
      <vt:lpstr>Nástroje územního plánování</vt:lpstr>
      <vt:lpstr>Nástroje územního plánování</vt:lpstr>
      <vt:lpstr>Politika územního rozvoje</vt:lpstr>
      <vt:lpstr>Politika územního rozvoje</vt:lpstr>
      <vt:lpstr>Zásady územního rozvoje</vt:lpstr>
      <vt:lpstr>Zásady územního rozvoje</vt:lpstr>
      <vt:lpstr>Územní plán</vt:lpstr>
      <vt:lpstr>územní plán </vt:lpstr>
      <vt:lpstr>územní plán –pořízení, zadání </vt:lpstr>
      <vt:lpstr>územní plán -návrh </vt:lpstr>
      <vt:lpstr>územní plán –návrh </vt:lpstr>
      <vt:lpstr>územní plán –návrh </vt:lpstr>
      <vt:lpstr>územní plán –návrh </vt:lpstr>
      <vt:lpstr>územní plán –vydání </vt:lpstr>
      <vt:lpstr>územní plán -vyhodnocování, změny </vt:lpstr>
      <vt:lpstr>Přezkum územního plánu</vt:lpstr>
      <vt:lpstr>Přezkum územního plánu</vt:lpstr>
      <vt:lpstr>Soudní přezkum územního plánu</vt:lpstr>
      <vt:lpstr>Soudní přezkum územního plánu</vt:lpstr>
      <vt:lpstr>Umisťování a realizace staveb</vt:lpstr>
      <vt:lpstr>Umístění a realizace stavebních záměrů</vt:lpstr>
      <vt:lpstr>Předmět řízení a námitky</vt:lpstr>
      <vt:lpstr>Umístění stavby</vt:lpstr>
      <vt:lpstr>Územní řízení</vt:lpstr>
      <vt:lpstr>Územní řízení</vt:lpstr>
      <vt:lpstr>Doručování v územním řízení</vt:lpstr>
      <vt:lpstr>Územní řízení</vt:lpstr>
      <vt:lpstr>Územní řízení</vt:lpstr>
      <vt:lpstr>Územní řízení</vt:lpstr>
      <vt:lpstr>Územní rozhodnutí: </vt:lpstr>
      <vt:lpstr>Územní rozhodnutí</vt:lpstr>
      <vt:lpstr>Zjednodušené územní řízení</vt:lpstr>
      <vt:lpstr>Územní souhlas</vt:lpstr>
      <vt:lpstr>Prostředky ochrany</vt:lpstr>
      <vt:lpstr>Prostředky ochrany</vt:lpstr>
      <vt:lpstr>Prostředky ochrany </vt:lpstr>
      <vt:lpstr>Stavební řízení</vt:lpstr>
      <vt:lpstr>1. Stavby bez povolení a ohlášení</vt:lpstr>
      <vt:lpstr>2. Ohlašování staveb</vt:lpstr>
      <vt:lpstr>varianty</vt:lpstr>
      <vt:lpstr>ohlášení</vt:lpstr>
      <vt:lpstr>ohlášení</vt:lpstr>
      <vt:lpstr>Ohlašování staveb – přílohy </vt:lpstr>
      <vt:lpstr>3. Stavební povolení</vt:lpstr>
      <vt:lpstr>Stavební řízení</vt:lpstr>
      <vt:lpstr>Stavební řízení</vt:lpstr>
      <vt:lpstr>Stavební řízení</vt:lpstr>
      <vt:lpstr>Stavební řízení</vt:lpstr>
      <vt:lpstr>Stavební řízení</vt:lpstr>
      <vt:lpstr>Certifikát autorizovaného inspektora</vt:lpstr>
      <vt:lpstr>Autorizovaný inspektor - FO</vt:lpstr>
      <vt:lpstr>Autorizovaný inspektor - PO</vt:lpstr>
      <vt:lpstr>Autorizovaný inspektor</vt:lpstr>
      <vt:lpstr>Autorizovaný inspektor</vt:lpstr>
      <vt:lpstr>Autorizovaný inspektor</vt:lpstr>
      <vt:lpstr>Autorizovaný inspektor</vt:lpstr>
      <vt:lpstr>Posouzení stavby autorizovaným inspektorem</vt:lpstr>
      <vt:lpstr>Posouzení stavby autorizovaným inspektorem</vt:lpstr>
      <vt:lpstr>Certifikát autorizovaného inspektora</vt:lpstr>
      <vt:lpstr>Činnost autorizovaného inspektora po posouzení projektové dokumentace</vt:lpstr>
      <vt:lpstr>Stavební úřad</vt:lpstr>
      <vt:lpstr>Stavební úřad</vt:lpstr>
      <vt:lpstr>Právo provést stavbu</vt:lpstr>
      <vt:lpstr>Veřejnoprávní smlouva</vt:lpstr>
      <vt:lpstr>Posouzení návrhu veřejnoprávní smlouvy</vt:lpstr>
      <vt:lpstr>Odmítnutí návrhu veřejnoprávní smlouvy</vt:lpstr>
      <vt:lpstr>Přijetí návrhu veřejnoprávní smlouvy</vt:lpstr>
      <vt:lpstr>Účinky veřejnoprávní smlouvy</vt:lpstr>
      <vt:lpstr>Opravné prostředky</vt:lpstr>
      <vt:lpstr>Kolaudace</vt:lpstr>
      <vt:lpstr>Užívání stavby</vt:lpstr>
      <vt:lpstr>Před započetím užívání stavby</vt:lpstr>
      <vt:lpstr>Oznámení užívání stavby</vt:lpstr>
      <vt:lpstr>Oznámení užívání stavby</vt:lpstr>
      <vt:lpstr>Kolaudační souhlas</vt:lpstr>
      <vt:lpstr>Změna stavby a změna v účelu užívání stavby</vt:lpstr>
      <vt:lpstr>Odstraňování staveb</vt:lpstr>
      <vt:lpstr>Odstranění stavby</vt:lpstr>
      <vt:lpstr>Nařízení odstranění staveb</vt:lpstr>
      <vt:lpstr>Správní delikty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Michal Matouš</dc:creator>
  <cp:lastModifiedBy>7537</cp:lastModifiedBy>
  <cp:revision>91</cp:revision>
  <dcterms:created xsi:type="dcterms:W3CDTF">2015-09-15T10:35:06Z</dcterms:created>
  <dcterms:modified xsi:type="dcterms:W3CDTF">2016-11-18T19:34:07Z</dcterms:modified>
</cp:coreProperties>
</file>