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62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Národní hospodářství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" y="3564467"/>
            <a:ext cx="12053454" cy="2575076"/>
          </a:xfrm>
        </p:spPr>
        <p:txBody>
          <a:bodyPr>
            <a:normAutofit/>
          </a:bodyPr>
          <a:lstStyle/>
          <a:p>
            <a:r>
              <a:rPr lang="cs-CZ" dirty="0"/>
              <a:t>nabídka, poptávka, trh, utváření ceny, základní </a:t>
            </a:r>
            <a:r>
              <a:rPr lang="cs-CZ" dirty="0" smtClean="0"/>
              <a:t>pojmy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sz="3700" dirty="0" smtClean="0"/>
              <a:t>								Michal Janovec</a:t>
            </a:r>
            <a:endParaRPr lang="en-GB" sz="3700" dirty="0"/>
          </a:p>
        </p:txBody>
      </p:sp>
    </p:spTree>
    <p:extLst>
      <p:ext uri="{BB962C8B-B14F-4D97-AF65-F5344CB8AC3E}">
        <p14:creationId xmlns:p14="http://schemas.microsoft.com/office/powerpoint/2010/main" val="918976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Přebytek a nedostatek na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Jestliže se tržní cena odchyluje od ceny rovnovážné, dochází k přebytku nebo naopak nedostatku zboží na trhu. Jestliže je tržní cena nad úrovní ceny rovnovážné, dochází na trhu k přebytku zboží, neboli převisu nabídky (obrázek 8a). Jestliže je tržní cena nižší, než je cena rovnovážná, dochází na trhu k nedostatku zboží, neboli převisu poptávky</a:t>
            </a:r>
          </a:p>
        </p:txBody>
      </p:sp>
    </p:spTree>
    <p:extLst>
      <p:ext uri="{BB962C8B-B14F-4D97-AF65-F5344CB8AC3E}">
        <p14:creationId xmlns:p14="http://schemas.microsoft.com/office/powerpoint/2010/main" val="620528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9247" y="953324"/>
            <a:ext cx="9603275" cy="439541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pic>
        <p:nvPicPr>
          <p:cNvPr id="4098" name="Picture 2" descr="https://is.mendelu.cz/eknihovna/opory/download.pl?objekt=4354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165" y="2891654"/>
            <a:ext cx="5947662" cy="246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049246" y="1680594"/>
            <a:ext cx="96032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/>
              <a:t>Jestliže je tržní cena nad úrovní ceny rovnovážné, dochází na trhu k přebytku zboží, neboli převisu nabídky (obrázek a). Jestliže je tržní cena nižší, než je cena rovnovážná, dochází na trhu k nedostatku zboží, neboli převisu poptávky (b)</a:t>
            </a:r>
          </a:p>
        </p:txBody>
      </p:sp>
    </p:spTree>
    <p:extLst>
      <p:ext uri="{BB962C8B-B14F-4D97-AF65-F5344CB8AC3E}">
        <p14:creationId xmlns:p14="http://schemas.microsoft.com/office/powerpoint/2010/main" val="1595141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Cenová regulace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err="1"/>
              <a:t>Cenový</a:t>
            </a:r>
            <a:r>
              <a:rPr lang="en-GB" i="1" dirty="0"/>
              <a:t> strop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nejvyšší</a:t>
            </a:r>
            <a:r>
              <a:rPr lang="en-GB" dirty="0"/>
              <a:t> </a:t>
            </a:r>
            <a:r>
              <a:rPr lang="en-GB" dirty="0" err="1"/>
              <a:t>povolenou</a:t>
            </a:r>
            <a:r>
              <a:rPr lang="en-GB" dirty="0"/>
              <a:t> </a:t>
            </a:r>
            <a:r>
              <a:rPr lang="en-GB" dirty="0" err="1"/>
              <a:t>cenou</a:t>
            </a:r>
            <a:r>
              <a:rPr lang="en-GB" dirty="0"/>
              <a:t>,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kterou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zboží</a:t>
            </a:r>
            <a:r>
              <a:rPr lang="en-GB" dirty="0"/>
              <a:t> </a:t>
            </a:r>
            <a:r>
              <a:rPr lang="en-GB" dirty="0" err="1"/>
              <a:t>prodávat</a:t>
            </a:r>
            <a:r>
              <a:rPr lang="en-GB" dirty="0"/>
              <a:t> (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regulované</a:t>
            </a:r>
            <a:r>
              <a:rPr lang="en-GB" dirty="0"/>
              <a:t> </a:t>
            </a:r>
            <a:r>
              <a:rPr lang="en-GB" dirty="0" err="1"/>
              <a:t>nájemné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trhu</a:t>
            </a:r>
            <a:r>
              <a:rPr lang="en-GB" dirty="0"/>
              <a:t> </a:t>
            </a:r>
            <a:r>
              <a:rPr lang="en-GB" dirty="0" err="1"/>
              <a:t>nájemních</a:t>
            </a:r>
            <a:r>
              <a:rPr lang="en-GB" dirty="0"/>
              <a:t> </a:t>
            </a:r>
            <a:r>
              <a:rPr lang="en-GB" dirty="0" err="1"/>
              <a:t>bytů</a:t>
            </a:r>
            <a:r>
              <a:rPr lang="en-GB" dirty="0"/>
              <a:t>). </a:t>
            </a:r>
          </a:p>
          <a:p>
            <a:endParaRPr lang="en-GB" dirty="0"/>
          </a:p>
          <a:p>
            <a:r>
              <a:rPr lang="en-GB" i="1" dirty="0" err="1"/>
              <a:t>Minimální</a:t>
            </a:r>
            <a:r>
              <a:rPr lang="en-GB" i="1" dirty="0"/>
              <a:t> </a:t>
            </a:r>
            <a:r>
              <a:rPr lang="en-GB" i="1" dirty="0" err="1"/>
              <a:t>cena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nejnižší</a:t>
            </a:r>
            <a:r>
              <a:rPr lang="en-GB" dirty="0"/>
              <a:t> </a:t>
            </a:r>
            <a:r>
              <a:rPr lang="en-GB" dirty="0" err="1"/>
              <a:t>povolenou</a:t>
            </a:r>
            <a:r>
              <a:rPr lang="en-GB" dirty="0"/>
              <a:t> </a:t>
            </a:r>
            <a:r>
              <a:rPr lang="en-GB" dirty="0" err="1"/>
              <a:t>cenou</a:t>
            </a:r>
            <a:r>
              <a:rPr lang="en-GB" dirty="0"/>
              <a:t>,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kterou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zboží</a:t>
            </a:r>
            <a:r>
              <a:rPr lang="en-GB" dirty="0"/>
              <a:t> </a:t>
            </a:r>
            <a:r>
              <a:rPr lang="en-GB" dirty="0" err="1"/>
              <a:t>prodávat</a:t>
            </a:r>
            <a:r>
              <a:rPr lang="en-GB" dirty="0"/>
              <a:t> (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minimální</a:t>
            </a:r>
            <a:r>
              <a:rPr lang="en-GB" dirty="0"/>
              <a:t> </a:t>
            </a:r>
            <a:r>
              <a:rPr lang="en-GB" dirty="0" err="1"/>
              <a:t>mzda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trhu</a:t>
            </a:r>
            <a:r>
              <a:rPr lang="en-GB" dirty="0"/>
              <a:t> </a:t>
            </a:r>
            <a:r>
              <a:rPr lang="en-GB" dirty="0" err="1"/>
              <a:t>práce</a:t>
            </a:r>
            <a:r>
              <a:rPr lang="en-GB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086097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Zavedení cenového stropu a minimální ceny</a:t>
            </a:r>
          </a:p>
        </p:txBody>
      </p:sp>
      <p:pic>
        <p:nvPicPr>
          <p:cNvPr id="5122" name="Picture 2" descr="https://is.mendelu.cz/eknihovna/opory/download.pl?objekt=4352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640" y="2144547"/>
            <a:ext cx="4258269" cy="170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82640" y="407428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endParaRPr kumimoji="0" lang="en-US" altLang="en-US" sz="10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24" name="Picture 4" descr="https://is.mendelu.cz/eknihovna/opory/download.pl?objekt=435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140" y="4074289"/>
            <a:ext cx="4067175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4302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ceny </a:t>
            </a:r>
            <a:br>
              <a:rPr lang="cs-CZ" dirty="0"/>
            </a:br>
            <a:r>
              <a:rPr lang="cs-CZ" dirty="0"/>
              <a:t>Dokonalá</a:t>
            </a:r>
            <a:r>
              <a:rPr lang="en-GB" dirty="0"/>
              <a:t> </a:t>
            </a:r>
            <a:r>
              <a:rPr lang="cs-CZ" dirty="0"/>
              <a:t>vs. nedokonalá konkurence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Na trhu se setkává vice výrobců jednotlivého zboží a tím se tvoří hospodářská soutěž.</a:t>
            </a:r>
          </a:p>
          <a:p>
            <a:pPr marL="0" indent="0">
              <a:buNone/>
            </a:pPr>
            <a:r>
              <a:rPr lang="en-GB" dirty="0"/>
              <a:t>-&gt; </a:t>
            </a:r>
            <a:r>
              <a:rPr lang="cs-CZ" dirty="0"/>
              <a:t>Existence konkurence</a:t>
            </a:r>
            <a:endParaRPr lang="en-GB" dirty="0"/>
          </a:p>
          <a:p>
            <a:pPr marL="0" indent="0">
              <a:buNone/>
            </a:pPr>
            <a:endParaRPr lang="cs-CZ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dirty="0"/>
              <a:t>Dokonalá</a:t>
            </a:r>
            <a:r>
              <a:rPr lang="en-GB" dirty="0"/>
              <a:t>: </a:t>
            </a:r>
            <a:r>
              <a:rPr lang="cs-CZ" altLang="en-US" dirty="0"/>
              <a:t>Existuje velký počet kupujících a prodávajících, z nichž žádný 			nemůže ovlivnit cenu nebo velikost výstupu odvětví.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en-US" dirty="0"/>
              <a:t>Produkce odvětví je homogenní.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en-US" dirty="0"/>
              <a:t>Neexistují bariéry vstupu do odvětví a výstupu z něj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en-US" altLang="en-US" dirty="0"/>
          </a:p>
          <a:p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322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Cenová x Necenová konkurence</a:t>
            </a:r>
          </a:p>
          <a:p>
            <a:endParaRPr lang="cs-CZ" dirty="0"/>
          </a:p>
          <a:p>
            <a:r>
              <a:rPr lang="cs-CZ" dirty="0"/>
              <a:t>Monopol x Oligopol </a:t>
            </a:r>
          </a:p>
        </p:txBody>
      </p:sp>
    </p:spTree>
    <p:extLst>
      <p:ext uri="{BB962C8B-B14F-4D97-AF65-F5344CB8AC3E}">
        <p14:creationId xmlns:p14="http://schemas.microsoft.com/office/powerpoint/2010/main" val="2176477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Normativní vs. pozitivní ekonomie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Normativní ekonomie - hodnotící soudy (tradiční školy např. německá historická škola)</a:t>
            </a:r>
          </a:p>
          <a:p>
            <a:pPr marL="0" indent="0">
              <a:buNone/>
            </a:pPr>
            <a:r>
              <a:rPr lang="cs-CZ" dirty="0"/>
              <a:t>Pozitivní ekonomie – bez hodnotících soudů (typické pro moderní liberální přístupy)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2167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východiska tržního přístupu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Zákon vzácnosti – vzácný je takový statek, na jehož výrobu nebo nákup je třeba vynaložit nějaké náklady („omezené statky“).</a:t>
            </a:r>
          </a:p>
          <a:p>
            <a:r>
              <a:rPr lang="cs-CZ" dirty="0"/>
              <a:t>Neomezené potřeby –Jak vnímat potřeby? „Je potřeba financovat...“</a:t>
            </a:r>
          </a:p>
          <a:p>
            <a:endParaRPr lang="cs-CZ" dirty="0"/>
          </a:p>
          <a:p>
            <a:r>
              <a:rPr lang="cs-CZ" dirty="0"/>
              <a:t>Náklady obětované příležitosti – hodnota ušlého statku a služby plynoucí ze spotřeby jiného statku.</a:t>
            </a:r>
          </a:p>
          <a:p>
            <a:r>
              <a:rPr lang="cs-CZ" dirty="0"/>
              <a:t>Zákona klesajících výnosů</a:t>
            </a:r>
          </a:p>
        </p:txBody>
      </p:sp>
    </p:spTree>
    <p:extLst>
      <p:ext uri="{BB962C8B-B14F-4D97-AF65-F5344CB8AC3E}">
        <p14:creationId xmlns:p14="http://schemas.microsoft.com/office/powerpoint/2010/main" val="1341312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Tržní mechanismus, nabídka a poptávka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Trh je místo, kde se setkává nabídka s poptávkou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vzájemné působení nabídky a poptávky a vytváření ceny se nazývá tržní mechanizmus.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/>
              <a:t>Podmínky jsou: svoboda podnikání, konkurence, cenová liberalizace…</a:t>
            </a:r>
          </a:p>
        </p:txBody>
      </p:sp>
    </p:spTree>
    <p:extLst>
      <p:ext uri="{BB962C8B-B14F-4D97-AF65-F5344CB8AC3E}">
        <p14:creationId xmlns:p14="http://schemas.microsoft.com/office/powerpoint/2010/main" val="1863051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Nabídková křivka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Cena. Nabízené množství je za jinak stejných podmínek přímo úměrné ceně (zákon rostoucí nabídky). Za jinak stejných podmínek láká rostoucí cena výrobce k vyššímu objemu produkce, neboť na větší objem produkce je zapotřebí větší množství vstupů, které přinášejí náklady, a právě vyšší cena jednotky produkce umožní tyto náklady uhradit</a:t>
            </a:r>
            <a:endParaRPr lang="en-GB" dirty="0"/>
          </a:p>
          <a:p>
            <a:pPr algn="just"/>
            <a:r>
              <a:rPr lang="cs-CZ" dirty="0"/>
              <a:t>Ceny vstupů, technologie, Očekávání</a:t>
            </a:r>
            <a:endParaRPr lang="en-GB" dirty="0"/>
          </a:p>
          <a:p>
            <a:pPr algn="just"/>
            <a:endParaRPr lang="en-GB" dirty="0"/>
          </a:p>
          <a:p>
            <a:pPr marL="0" indent="0" algn="just">
              <a:buNone/>
            </a:pPr>
            <a:r>
              <a:rPr lang="cs-CZ" dirty="0"/>
              <a:t>Zákon klesajících mezních výnosů ?</a:t>
            </a:r>
          </a:p>
        </p:txBody>
      </p:sp>
    </p:spTree>
    <p:extLst>
      <p:ext uri="{BB962C8B-B14F-4D97-AF65-F5344CB8AC3E}">
        <p14:creationId xmlns:p14="http://schemas.microsoft.com/office/powerpoint/2010/main" val="82122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nabídky vlivem jiných než cenových faktorů</a:t>
            </a:r>
          </a:p>
        </p:txBody>
      </p:sp>
      <p:pic>
        <p:nvPicPr>
          <p:cNvPr id="2050" name="Picture 2" descr="https://is.mendelu.cz/eknihovna/opory/download.pl?objekt=4355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023" y="2599068"/>
            <a:ext cx="6483768" cy="2528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9137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Poptávková křivka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Cena. Poptávané množství je za jinak stejných podmínek nepřímo úměrné ceně, tj. s klesající cenou roste poptávané množství statku (zákon klesající poptávky).</a:t>
            </a:r>
          </a:p>
          <a:p>
            <a:endParaRPr lang="cs-CZ" dirty="0"/>
          </a:p>
          <a:p>
            <a:r>
              <a:rPr lang="cs-CZ" dirty="0"/>
              <a:t>Příjem, ceny ostatních statků – substitute, preference, očekávání</a:t>
            </a:r>
          </a:p>
          <a:p>
            <a:endParaRPr lang="cs-CZ" dirty="0"/>
          </a:p>
          <a:p>
            <a:r>
              <a:rPr lang="cs-CZ" dirty="0"/>
              <a:t>Klesající mezní užitek ?</a:t>
            </a:r>
          </a:p>
        </p:txBody>
      </p:sp>
    </p:spTree>
    <p:extLst>
      <p:ext uri="{BB962C8B-B14F-4D97-AF65-F5344CB8AC3E}">
        <p14:creationId xmlns:p14="http://schemas.microsoft.com/office/powerpoint/2010/main" val="4055187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Posun křivky poptávky vlivem necenových faktorů</a:t>
            </a:r>
          </a:p>
        </p:txBody>
      </p:sp>
      <p:pic>
        <p:nvPicPr>
          <p:cNvPr id="1026" name="Picture 2" descr="https://is.mendelu.cz/eknihovna/opory/download.pl?objekt=4357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615" y="2440953"/>
            <a:ext cx="7118237" cy="2894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1537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Tržní rovnováha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755081"/>
            <a:ext cx="9603275" cy="3294576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Výsledkem střetu zájmů subjektů na straně nabídky daného statku a subjektů na straně poptávky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3074" name="Picture 2" descr="https://is.mendelu.cz/eknihovna/opory/download.pl?objekt=435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437" y="2804316"/>
            <a:ext cx="2714750" cy="1929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378095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111</TotalTime>
  <Words>374</Words>
  <Application>Microsoft Office PowerPoint</Application>
  <PresentationFormat>Širokoúhlá obrazovka</PresentationFormat>
  <Paragraphs>55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Century Gothic</vt:lpstr>
      <vt:lpstr>Galerie</vt:lpstr>
      <vt:lpstr>Národní hospodářství</vt:lpstr>
      <vt:lpstr>Normativní vs. pozitivní ekonomie </vt:lpstr>
      <vt:lpstr>Základní východiska tržního přístupu</vt:lpstr>
      <vt:lpstr>Tržní mechanismus, nabídka a poptávka</vt:lpstr>
      <vt:lpstr>Nabídková křivka</vt:lpstr>
      <vt:lpstr>Změna nabídky vlivem jiných než cenových faktorů</vt:lpstr>
      <vt:lpstr>Poptávková křivka</vt:lpstr>
      <vt:lpstr>Posun křivky poptávky vlivem necenových faktorů</vt:lpstr>
      <vt:lpstr>Tržní rovnováha</vt:lpstr>
      <vt:lpstr>Přebytek a nedostatek na trhu</vt:lpstr>
      <vt:lpstr>Prezentace aplikace PowerPoint</vt:lpstr>
      <vt:lpstr>Cenová regulace</vt:lpstr>
      <vt:lpstr>Zavedení cenového stropu a minimální ceny</vt:lpstr>
      <vt:lpstr>Tvorba ceny  Dokonalá vs. nedokonalá konkurence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Národní hospodářství</dc:title>
  <dc:creator>green</dc:creator>
  <cp:lastModifiedBy>Michal Janovec</cp:lastModifiedBy>
  <cp:revision>12</cp:revision>
  <dcterms:created xsi:type="dcterms:W3CDTF">2016-10-02T19:32:58Z</dcterms:created>
  <dcterms:modified xsi:type="dcterms:W3CDTF">2016-10-03T15:14:44Z</dcterms:modified>
</cp:coreProperties>
</file>