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5" r:id="rId4"/>
    <p:sldId id="276" r:id="rId5"/>
    <p:sldId id="285" r:id="rId6"/>
    <p:sldId id="277" r:id="rId7"/>
    <p:sldId id="284" r:id="rId8"/>
    <p:sldId id="278" r:id="rId9"/>
    <p:sldId id="279" r:id="rId10"/>
    <p:sldId id="273" r:id="rId11"/>
    <p:sldId id="280" r:id="rId12"/>
    <p:sldId id="281" r:id="rId13"/>
    <p:sldId id="282" r:id="rId14"/>
    <p:sldId id="283" r:id="rId15"/>
    <p:sldId id="286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z pohledu dotčených osob 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</a:rPr>
              <a:t>10. </a:t>
            </a:r>
            <a:r>
              <a:rPr lang="cs-CZ" altLang="cs-CZ" dirty="0">
                <a:solidFill>
                  <a:schemeClr val="tx1"/>
                </a:solidFill>
              </a:rPr>
              <a:t>přednáška </a:t>
            </a:r>
            <a:r>
              <a:rPr lang="cs-CZ" altLang="cs-CZ" dirty="0" smtClean="0">
                <a:solidFill>
                  <a:schemeClr val="tx1"/>
                </a:solidFill>
              </a:rPr>
              <a:t>8. 12. 2016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just">
              <a:buNone/>
            </a:pPr>
            <a:r>
              <a:rPr lang="cs-CZ" b="1" dirty="0" smtClean="0"/>
              <a:t>1. Správní akt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Normativní správní akt (právní předpis) a vnitřní předpisy (služební předpisy, vnitřní instrukce)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Individuální správní akt (</a:t>
            </a:r>
            <a:r>
              <a:rPr lang="cs-CZ" i="1" dirty="0" smtClean="0"/>
              <a:t>rozhodnutí</a:t>
            </a:r>
            <a:r>
              <a:rPr lang="cs-CZ" dirty="0" smtClean="0"/>
              <a:t>) a jiné správní akty/úkony (</a:t>
            </a:r>
            <a:r>
              <a:rPr lang="cs-CZ" i="1" dirty="0" smtClean="0"/>
              <a:t>osvědčení, sdělení, vyjádření, posudky</a:t>
            </a:r>
            <a:r>
              <a:rPr lang="cs-CZ" dirty="0" smtClean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Smíšené správní akty – </a:t>
            </a:r>
            <a:r>
              <a:rPr lang="cs-CZ" i="1" dirty="0" smtClean="0"/>
              <a:t>opatření obecné povahy </a:t>
            </a:r>
            <a:r>
              <a:rPr lang="cs-CZ" dirty="0" smtClean="0"/>
              <a:t>(plány)</a:t>
            </a:r>
          </a:p>
          <a:p>
            <a:pPr marL="857250" lvl="1" indent="-457200" algn="just">
              <a:buFont typeface="+mj-lt"/>
              <a:buAutoNum type="arabicPeriod" startAt="2"/>
            </a:pPr>
            <a:r>
              <a:rPr lang="cs-CZ" b="1" dirty="0" smtClean="0"/>
              <a:t>Faktické úkony a bezprostřední zásahy</a:t>
            </a:r>
          </a:p>
          <a:p>
            <a:pPr marL="857250" lvl="1" indent="-457200" algn="just">
              <a:buFont typeface="+mj-lt"/>
              <a:buAutoNum type="arabicPeriod" startAt="2"/>
            </a:pPr>
            <a:r>
              <a:rPr lang="cs-CZ" b="1" dirty="0" smtClean="0"/>
              <a:t>Veřejnoprávní smlouvy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184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Normativní správní akt </a:t>
            </a:r>
          </a:p>
          <a:p>
            <a:pPr marL="457200" indent="-457200" algn="just">
              <a:buAutoNum type="alphaLcParenR"/>
            </a:pPr>
            <a:r>
              <a:rPr lang="cs-CZ" b="1" dirty="0" smtClean="0"/>
              <a:t>Vnitřní předpis, služební předpis </a:t>
            </a:r>
            <a:r>
              <a:rPr lang="cs-CZ" dirty="0" smtClean="0"/>
              <a:t>- § 101e soudního řádu správního č. 150/2002 Sb.</a:t>
            </a:r>
          </a:p>
          <a:p>
            <a:pPr marL="457200" indent="-457200" algn="just">
              <a:buAutoNum type="alphaLcParenR"/>
            </a:pPr>
            <a:r>
              <a:rPr lang="cs-CZ" b="1" dirty="0" smtClean="0"/>
              <a:t>Právní předpis vydaný veřejnou správou </a:t>
            </a:r>
            <a:r>
              <a:rPr lang="cs-CZ" dirty="0" smtClean="0"/>
              <a:t>– čl. 95 Ústavy a ústavní soudnictví (zákon č. 182/1993 Sb.), v případě předpisů obcí a krajů postup podle zákona o obcích/krajích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1779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Individuální správní akt </a:t>
            </a:r>
          </a:p>
          <a:p>
            <a:pPr marL="0" indent="0" algn="just">
              <a:buNone/>
            </a:pPr>
            <a:r>
              <a:rPr lang="cs-CZ" b="1" dirty="0" smtClean="0"/>
              <a:t>A) Rozhodnutí</a:t>
            </a:r>
          </a:p>
          <a:p>
            <a:pPr algn="just"/>
            <a:r>
              <a:rPr lang="cs-CZ" dirty="0" smtClean="0"/>
              <a:t>Práva </a:t>
            </a:r>
            <a:r>
              <a:rPr lang="cs-CZ" b="1" dirty="0" smtClean="0"/>
              <a:t>v průběhu řízení </a:t>
            </a:r>
            <a:r>
              <a:rPr lang="cs-CZ" dirty="0" smtClean="0"/>
              <a:t>o vydání rozhodnutí – zákon č. 500/2004 Sb., správní řád – návrhy, námitky, vyjádření, </a:t>
            </a:r>
            <a:endParaRPr lang="cs-CZ" dirty="0" smtClean="0"/>
          </a:p>
          <a:p>
            <a:pPr algn="just"/>
            <a:r>
              <a:rPr lang="cs-CZ" b="1" dirty="0" smtClean="0"/>
              <a:t>Řádné</a:t>
            </a:r>
            <a:r>
              <a:rPr lang="cs-CZ" dirty="0" smtClean="0"/>
              <a:t> opravné prostředky (odvolání, rozklad, odpor, námitky), </a:t>
            </a:r>
            <a:r>
              <a:rPr lang="cs-CZ" b="1" dirty="0" smtClean="0"/>
              <a:t>mimořádné</a:t>
            </a:r>
            <a:r>
              <a:rPr lang="cs-CZ" dirty="0" smtClean="0"/>
              <a:t> opravné prostředky (obnova řízení), </a:t>
            </a:r>
            <a:r>
              <a:rPr lang="cs-CZ" b="1" dirty="0" smtClean="0"/>
              <a:t>dozorčí </a:t>
            </a:r>
            <a:r>
              <a:rPr lang="cs-CZ" dirty="0" smtClean="0"/>
              <a:t>prostředky (přezkumné řízení)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Soudní </a:t>
            </a:r>
            <a:r>
              <a:rPr lang="cs-CZ" dirty="0" smtClean="0">
                <a:solidFill>
                  <a:srgbClr val="FF0000"/>
                </a:solidFill>
              </a:rPr>
              <a:t>ochrana: žaloba proti rozhodnutí</a:t>
            </a:r>
          </a:p>
          <a:p>
            <a:pPr marL="0" indent="0" algn="just">
              <a:buNone/>
            </a:pPr>
            <a:r>
              <a:rPr lang="cs-CZ" b="1" dirty="0" smtClean="0"/>
              <a:t>B) Tzv. jiné úkony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95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Smíšený správní akt – opatření obecné povahy</a:t>
            </a:r>
          </a:p>
          <a:p>
            <a:pPr algn="just"/>
            <a:r>
              <a:rPr lang="cs-CZ" dirty="0" smtClean="0"/>
              <a:t>Uplatnění </a:t>
            </a:r>
            <a:r>
              <a:rPr lang="cs-CZ" b="1" dirty="0" smtClean="0"/>
              <a:t>námitek/připomínek</a:t>
            </a:r>
            <a:r>
              <a:rPr lang="cs-CZ" dirty="0" smtClean="0"/>
              <a:t> v průběhu tvorby vydání</a:t>
            </a:r>
          </a:p>
          <a:p>
            <a:pPr algn="just"/>
            <a:r>
              <a:rPr lang="cs-CZ" b="1" dirty="0" smtClean="0"/>
              <a:t>Nemožnost uplatnění opravných prostředků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Soudní přezkum ve správním soudnictví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529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Faktické úkony</a:t>
            </a:r>
          </a:p>
          <a:p>
            <a:r>
              <a:rPr lang="cs-CZ" dirty="0" smtClean="0"/>
              <a:t>Tzv. </a:t>
            </a:r>
            <a:r>
              <a:rPr lang="cs-CZ" dirty="0" smtClean="0">
                <a:solidFill>
                  <a:srgbClr val="FF0000"/>
                </a:solidFill>
              </a:rPr>
              <a:t>zásahová </a:t>
            </a:r>
            <a:r>
              <a:rPr lang="cs-CZ" dirty="0" smtClean="0">
                <a:solidFill>
                  <a:srgbClr val="FF0000"/>
                </a:solidFill>
              </a:rPr>
              <a:t>žaloba ve správním soudnictví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036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Stanovení </a:t>
            </a:r>
            <a:r>
              <a:rPr lang="cs-CZ" b="1" dirty="0" smtClean="0"/>
              <a:t>kritérií hodnocení </a:t>
            </a:r>
            <a:r>
              <a:rPr lang="cs-CZ" dirty="0" smtClean="0"/>
              <a:t>a </a:t>
            </a:r>
            <a:r>
              <a:rPr lang="cs-CZ" b="1" dirty="0" smtClean="0"/>
              <a:t>subjektu hodnocení</a:t>
            </a:r>
            <a:r>
              <a:rPr lang="cs-CZ" dirty="0" smtClean="0"/>
              <a:t>, tj. co a kdo hodnotí</a:t>
            </a:r>
          </a:p>
          <a:p>
            <a:pPr algn="just"/>
            <a:r>
              <a:rPr lang="cs-CZ" dirty="0" smtClean="0"/>
              <a:t>Kritéria: efektivnost, hospodárnost, úspornost, účelnost, „úspěšnost“, …</a:t>
            </a:r>
          </a:p>
          <a:p>
            <a:pPr algn="just"/>
            <a:r>
              <a:rPr lang="cs-CZ" dirty="0" smtClean="0"/>
              <a:t>Návaznost na kontrolu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9115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Průcha, P. Správní právo. Obecná část. 7. vydání, 2007, s. </a:t>
            </a:r>
            <a:r>
              <a:rPr lang="cs-CZ" dirty="0" smtClean="0"/>
              <a:t>323 – 368</a:t>
            </a:r>
            <a:endParaRPr lang="cs-CZ" dirty="0" smtClean="0"/>
          </a:p>
          <a:p>
            <a:pPr algn="just"/>
            <a:r>
              <a:rPr lang="cs-CZ" dirty="0" smtClean="0"/>
              <a:t>Hendrych, D. Správní věda, 3. vydání, </a:t>
            </a:r>
            <a:r>
              <a:rPr lang="cs-CZ" dirty="0" err="1" smtClean="0"/>
              <a:t>C.H.Beck</a:t>
            </a:r>
            <a:r>
              <a:rPr lang="cs-CZ" dirty="0" smtClean="0"/>
              <a:t>, 2009, s. </a:t>
            </a:r>
            <a:r>
              <a:rPr lang="cs-CZ" dirty="0" smtClean="0"/>
              <a:t>77 – 87, 179 - 195</a:t>
            </a:r>
            <a:endParaRPr lang="cs-CZ" dirty="0" smtClean="0"/>
          </a:p>
          <a:p>
            <a:pPr algn="just"/>
            <a:r>
              <a:rPr lang="cs-CZ" dirty="0" smtClean="0"/>
              <a:t>Sládeček, V. Obecné správní právo, 3. vydání, </a:t>
            </a:r>
            <a:r>
              <a:rPr lang="cs-CZ" dirty="0" err="1" smtClean="0"/>
              <a:t>WoltersKluwer</a:t>
            </a:r>
            <a:r>
              <a:rPr lang="cs-CZ" dirty="0" smtClean="0"/>
              <a:t>, 2012, s. </a:t>
            </a:r>
            <a:r>
              <a:rPr lang="cs-CZ" dirty="0" smtClean="0"/>
              <a:t>365 – 461</a:t>
            </a:r>
          </a:p>
          <a:p>
            <a:pPr algn="just"/>
            <a:r>
              <a:rPr lang="cs-CZ" dirty="0" smtClean="0"/>
              <a:t>Skulová, S. a kol. Základy správní vědy. Brno: MU, 2014, s. 165 - 183</a:t>
            </a:r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Veřejná správa z pohledu dotčených osob </a:t>
            </a:r>
            <a:r>
              <a:rPr lang="cs-CZ" dirty="0"/>
              <a:t>(participace na veřejné správě, kontrola veřejné správy; ochrana subjektivních práv ve veřejné správě; vnímání a hodnocení veřejné správy)</a:t>
            </a:r>
          </a:p>
          <a:p>
            <a:pPr algn="just"/>
            <a:r>
              <a:rPr lang="cs-CZ" b="1" dirty="0"/>
              <a:t>Cíl:</a:t>
            </a:r>
            <a:r>
              <a:rPr lang="cs-CZ" dirty="0"/>
              <a:t> cílem této přednášky je představit možnosti ochrany subjektivních práv v souvislosti s realizací činnosti veřejné správy, jakož i vnímání a hodnocení veřejné </a:t>
            </a:r>
            <a:r>
              <a:rPr lang="cs-CZ" dirty="0" smtClean="0"/>
              <a:t>správy </a:t>
            </a:r>
            <a:endParaRPr lang="cs-CZ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Veřejná správa je </a:t>
            </a:r>
            <a:r>
              <a:rPr lang="cs-CZ" b="1" dirty="0" smtClean="0"/>
              <a:t>uskutečňována vůči FO a PO</a:t>
            </a:r>
          </a:p>
          <a:p>
            <a:pPr algn="just"/>
            <a:r>
              <a:rPr lang="cs-CZ" dirty="0" smtClean="0"/>
              <a:t>FO a PO jsou </a:t>
            </a:r>
            <a:r>
              <a:rPr lang="cs-CZ" b="1" dirty="0" smtClean="0"/>
              <a:t>adresáty veřejné správy</a:t>
            </a:r>
            <a:r>
              <a:rPr lang="cs-CZ" dirty="0" smtClean="0"/>
              <a:t>, nikoliv však jako „poddaní“, nýbrž jako osoby mající vůči veřejné správě řadu </a:t>
            </a:r>
            <a:r>
              <a:rPr lang="cs-CZ" b="1" dirty="0" smtClean="0"/>
              <a:t>práv a možností ochrany </a:t>
            </a:r>
            <a:r>
              <a:rPr lang="cs-CZ" dirty="0" smtClean="0"/>
              <a:t>jejich subjektivních práv, jsou-li činností veřejné správy (negativně) zasaženy</a:t>
            </a:r>
          </a:p>
          <a:p>
            <a:pPr algn="just"/>
            <a:r>
              <a:rPr lang="cs-CZ" dirty="0" smtClean="0"/>
              <a:t>FO a PO jsou v </a:t>
            </a:r>
            <a:r>
              <a:rPr lang="cs-CZ" b="1" dirty="0" smtClean="0"/>
              <a:t>mocensky podřazeném postavení</a:t>
            </a:r>
            <a:r>
              <a:rPr lang="cs-CZ" dirty="0" smtClean="0"/>
              <a:t>, je vůči nim aplikována </a:t>
            </a:r>
            <a:r>
              <a:rPr lang="cs-CZ" b="1" dirty="0" smtClean="0"/>
              <a:t>veřejná moc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14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FO a PO jako se mohou na veřejné správě </a:t>
            </a:r>
            <a:r>
              <a:rPr lang="cs-CZ" sz="2000" b="1" dirty="0" smtClean="0"/>
              <a:t>participovat:</a:t>
            </a:r>
          </a:p>
          <a:p>
            <a:pPr algn="just"/>
            <a:r>
              <a:rPr lang="cs-CZ" sz="2000" b="1" dirty="0" smtClean="0"/>
              <a:t>Veřejná správa jako státní správa a samospráva</a:t>
            </a:r>
          </a:p>
          <a:p>
            <a:pPr marL="0" indent="0" algn="just">
              <a:buNone/>
            </a:pPr>
            <a:r>
              <a:rPr lang="cs-CZ" sz="2000" b="1" dirty="0" smtClean="0"/>
              <a:t>A) Participace na místní </a:t>
            </a:r>
            <a:r>
              <a:rPr lang="cs-CZ" sz="2000" dirty="0" smtClean="0"/>
              <a:t>(lokální, územní, obecní) </a:t>
            </a:r>
            <a:r>
              <a:rPr lang="cs-CZ" sz="2000" b="1" dirty="0" smtClean="0"/>
              <a:t>správě, regionální </a:t>
            </a:r>
            <a:r>
              <a:rPr lang="cs-CZ" sz="2000" dirty="0" smtClean="0"/>
              <a:t>(krajské), zájmové/profesní </a:t>
            </a:r>
            <a:r>
              <a:rPr lang="cs-CZ" sz="2000" b="1" dirty="0" smtClean="0">
                <a:solidFill>
                  <a:srgbClr val="FF0000"/>
                </a:solidFill>
              </a:rPr>
              <a:t>správě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</a:t>
            </a:r>
            <a:r>
              <a:rPr lang="cs-CZ" sz="2000" b="1" dirty="0" smtClean="0"/>
              <a:t>volit a být volen do </a:t>
            </a:r>
            <a:r>
              <a:rPr lang="cs-CZ" sz="2000" dirty="0" smtClean="0"/>
              <a:t>zastupitelstev obcí, krajů či samosprávných orgánů v případě zájmové/profesní samosprávy a působit v jejich orgánech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Práva občanů obce </a:t>
            </a:r>
            <a:r>
              <a:rPr lang="cs-CZ" sz="2000" dirty="0" smtClean="0"/>
              <a:t>(§ 16 a 17 zákona č. 128/2000 Sb., o obcích) </a:t>
            </a:r>
            <a:r>
              <a:rPr lang="cs-CZ" sz="2000" b="1" dirty="0" smtClean="0"/>
              <a:t>práva občanů kraje </a:t>
            </a:r>
            <a:r>
              <a:rPr lang="cs-CZ" sz="2000" dirty="0" smtClean="0"/>
              <a:t>(§ 12 a 13 zákona č. 129/2000 Sb., o krajích)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</a:t>
            </a:r>
            <a:r>
              <a:rPr lang="cs-CZ" sz="2000" b="1" dirty="0" smtClean="0"/>
              <a:t>hlasovat v místním referendu </a:t>
            </a:r>
            <a:r>
              <a:rPr lang="cs-CZ" sz="2000" dirty="0" smtClean="0"/>
              <a:t>(zákon č. 22/2004 Sb., o místním referendu, </a:t>
            </a:r>
            <a:r>
              <a:rPr lang="cs-CZ" sz="2000" b="1" dirty="0" smtClean="0"/>
              <a:t>krajské referendum </a:t>
            </a:r>
            <a:r>
              <a:rPr lang="cs-CZ" sz="2000" dirty="0" smtClean="0"/>
              <a:t>(zákon č. 118/2010 Sb.)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Podílet se na výkonu veřejné správy </a:t>
            </a:r>
            <a:r>
              <a:rPr lang="cs-CZ" sz="2000" b="1" dirty="0" smtClean="0"/>
              <a:t>jako úředník ÚSC </a:t>
            </a:r>
            <a:r>
              <a:rPr lang="cs-CZ" sz="2000" dirty="0" smtClean="0"/>
              <a:t>(zákon č. 312/2002 Sb.)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-177941" y="6248400"/>
            <a:ext cx="6305910" cy="457200"/>
          </a:xfrm>
        </p:spPr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228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B) Participace na </a:t>
            </a:r>
            <a:r>
              <a:rPr lang="cs-CZ" sz="2000" b="1" dirty="0" smtClean="0">
                <a:solidFill>
                  <a:srgbClr val="FF0000"/>
                </a:solidFill>
              </a:rPr>
              <a:t>státní správě </a:t>
            </a:r>
          </a:p>
          <a:p>
            <a:pPr algn="just"/>
            <a:r>
              <a:rPr lang="cs-CZ" sz="2000" b="1" dirty="0" smtClean="0"/>
              <a:t>státní zaměstnanci - </a:t>
            </a:r>
            <a:r>
              <a:rPr lang="cs-CZ" sz="2000" dirty="0" smtClean="0"/>
              <a:t>zákon č. 234/2014 Sb., o státní službě, </a:t>
            </a:r>
          </a:p>
          <a:p>
            <a:pPr algn="just"/>
            <a:r>
              <a:rPr lang="cs-CZ" sz="2000" dirty="0" smtClean="0"/>
              <a:t>zákon č. 361/2003 Sb., o služebním poměru příslušníků </a:t>
            </a:r>
            <a:r>
              <a:rPr lang="cs-CZ" sz="2000" b="1" dirty="0" smtClean="0"/>
              <a:t>bezpečnostních sborů</a:t>
            </a:r>
            <a:r>
              <a:rPr lang="cs-CZ" sz="2000" dirty="0" smtClean="0"/>
              <a:t>, </a:t>
            </a:r>
          </a:p>
          <a:p>
            <a:pPr algn="just"/>
            <a:r>
              <a:rPr lang="cs-CZ" sz="2000" dirty="0" smtClean="0"/>
              <a:t>zákon č. 221/1999 Sb., o </a:t>
            </a:r>
            <a:r>
              <a:rPr lang="cs-CZ" sz="2000" b="1" dirty="0" smtClean="0"/>
              <a:t>vojácích z povolání </a:t>
            </a:r>
          </a:p>
          <a:p>
            <a:pPr marL="0" indent="0" algn="just">
              <a:buNone/>
            </a:pPr>
            <a:r>
              <a:rPr lang="cs-CZ" sz="2000" dirty="0" smtClean="0"/>
              <a:t>(x zákony upravující specifické požadavky na veřejnoprávní profese)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-177941" y="6248400"/>
            <a:ext cx="6305910" cy="457200"/>
          </a:xfrm>
        </p:spPr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475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FO a PO jako se mohou na </a:t>
            </a:r>
            <a:r>
              <a:rPr lang="cs-CZ" sz="2000" b="1" dirty="0" smtClean="0">
                <a:solidFill>
                  <a:srgbClr val="FF0000"/>
                </a:solidFill>
              </a:rPr>
              <a:t>veřejné správě </a:t>
            </a:r>
            <a:r>
              <a:rPr lang="cs-CZ" sz="2000" b="1" dirty="0" smtClean="0"/>
              <a:t>participovat: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veřejné správě </a:t>
            </a:r>
            <a:r>
              <a:rPr lang="cs-CZ" sz="2000" b="1" dirty="0" smtClean="0"/>
              <a:t>podněty</a:t>
            </a:r>
            <a:r>
              <a:rPr lang="cs-CZ" sz="2000" dirty="0" smtClean="0"/>
              <a:t> (k zahájení řízení; § 42 správního řádu č. 500/2004 Sb., nutnost je přijímat a prověřovat)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</a:t>
            </a:r>
            <a:r>
              <a:rPr lang="cs-CZ" sz="2000" b="1" dirty="0" smtClean="0"/>
              <a:t>stížnosti</a:t>
            </a:r>
            <a:r>
              <a:rPr lang="cs-CZ" sz="2000" dirty="0" smtClean="0"/>
              <a:t> (obecně § 175 správního řádu č. 500/2004 Sb.) nevhodné chování nebo nesprávný úřední postup, event. stížnosti specifické podle zvláštních zákonů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</a:t>
            </a:r>
            <a:r>
              <a:rPr lang="cs-CZ" sz="2000" b="1" dirty="0" smtClean="0"/>
              <a:t>petice </a:t>
            </a:r>
            <a:r>
              <a:rPr lang="cs-CZ" sz="2000" dirty="0" smtClean="0"/>
              <a:t>k veřejné správě (zákon č. 85/1990 Sb.)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Právo na informace </a:t>
            </a:r>
            <a:r>
              <a:rPr lang="cs-CZ" sz="2000" dirty="0" smtClean="0"/>
              <a:t>(z. č. 106/1999 Sb. a 123/1998 Sb.)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830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Kontrola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713"/>
            <a:ext cx="8082321" cy="4114800"/>
          </a:xfrm>
        </p:spPr>
        <p:txBody>
          <a:bodyPr/>
          <a:lstStyle/>
          <a:p>
            <a:pPr marL="457200" indent="-457200" algn="just">
              <a:buAutoNum type="alphaUcParenR"/>
            </a:pPr>
            <a:r>
              <a:rPr lang="cs-CZ" sz="2000" b="1" dirty="0" smtClean="0"/>
              <a:t>Správní kontrola </a:t>
            </a:r>
            <a:r>
              <a:rPr lang="cs-CZ" sz="2000" dirty="0" smtClean="0"/>
              <a:t>– veřejná správa kontroluje sebe samu – nadřízené orgány, v rámci procesních postupů, součástí veřejné správy je kontrola, subjektem a objektem kontroly je veřejná správa</a:t>
            </a:r>
          </a:p>
          <a:p>
            <a:pPr algn="just"/>
            <a:r>
              <a:rPr lang="cs-CZ" sz="2000" dirty="0" smtClean="0"/>
              <a:t>NKÚ (hospodaření), veřejné zakázky (ÚOHS), zastupitelské sbory a jejich orgány (kontrolní výbor)</a:t>
            </a:r>
          </a:p>
          <a:p>
            <a:pPr algn="just"/>
            <a:r>
              <a:rPr lang="cs-CZ" sz="2000" dirty="0" smtClean="0"/>
              <a:t>kontrola státní správy a kontrola samosprávy (role ústředních orgánů, MV odbor dozoru a kontroly veřejné správy)</a:t>
            </a:r>
          </a:p>
          <a:p>
            <a:pPr algn="just"/>
            <a:r>
              <a:rPr lang="cs-CZ" sz="2000" dirty="0" smtClean="0"/>
              <a:t> (x veřejná správa kontroluje jiné – FO a PO – dozorové a inspekční orgány, zákon č. 255/2012 Sb., kontrolní řád, …)</a:t>
            </a:r>
          </a:p>
          <a:p>
            <a:pPr marL="0" indent="0" algn="just">
              <a:buNone/>
            </a:pPr>
            <a:r>
              <a:rPr lang="cs-CZ" sz="2000" b="1" dirty="0" smtClean="0"/>
              <a:t>B) Kontrola veřejné správy zvenčí</a:t>
            </a:r>
          </a:p>
          <a:p>
            <a:pPr algn="just"/>
            <a:r>
              <a:rPr lang="cs-CZ" sz="2000" dirty="0" smtClean="0"/>
              <a:t>VOP (zákon č. 329/1999 Sb.)</a:t>
            </a:r>
          </a:p>
          <a:p>
            <a:pPr algn="just"/>
            <a:r>
              <a:rPr lang="cs-CZ" sz="2000" dirty="0" smtClean="0"/>
              <a:t>Parlament (moc zákonodárná)</a:t>
            </a:r>
          </a:p>
          <a:p>
            <a:pPr algn="just"/>
            <a:r>
              <a:rPr lang="cs-CZ" sz="2000" dirty="0" smtClean="0"/>
              <a:t>Soudy (moc soudní)</a:t>
            </a:r>
          </a:p>
          <a:p>
            <a:pPr algn="just"/>
            <a:r>
              <a:rPr lang="cs-CZ" sz="2000" dirty="0" smtClean="0"/>
              <a:t>FO a </a:t>
            </a:r>
            <a:r>
              <a:rPr lang="cs-CZ" sz="2000" dirty="0" smtClean="0"/>
              <a:t>PO – petice, stížnosti, informace, …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32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Ochrana práva </a:t>
            </a:r>
            <a:r>
              <a:rPr lang="cs-CZ" sz="2200" b="1" dirty="0" smtClean="0"/>
              <a:t>objektivního veřejnou správou </a:t>
            </a:r>
            <a:r>
              <a:rPr lang="cs-CZ" sz="2200" dirty="0" smtClean="0"/>
              <a:t>– </a:t>
            </a:r>
            <a:r>
              <a:rPr lang="cs-CZ" sz="2200" dirty="0" smtClean="0">
                <a:solidFill>
                  <a:srgbClr val="FF0000"/>
                </a:solidFill>
              </a:rPr>
              <a:t>zásada zákonnosti </a:t>
            </a:r>
            <a:r>
              <a:rPr lang="cs-CZ" sz="2200" dirty="0" smtClean="0"/>
              <a:t>(§ 2 odst. 1 správního řádu č. 500/2004 Sb.), veřejná správa neporušuje zákony – preventivní působení</a:t>
            </a:r>
          </a:p>
          <a:p>
            <a:pPr algn="just"/>
            <a:r>
              <a:rPr lang="cs-CZ" sz="2200" b="1" dirty="0" smtClean="0"/>
              <a:t>Ochrana práva subjektivního </a:t>
            </a:r>
            <a:r>
              <a:rPr lang="cs-CZ" sz="2200" dirty="0" smtClean="0"/>
              <a:t>– možnost uplatnit opravné a nápravné prostředky vůči výsledkům činnosti (ale i nečinnosti) veřejné správy</a:t>
            </a:r>
          </a:p>
          <a:p>
            <a:pPr algn="just"/>
            <a:r>
              <a:rPr lang="cs-CZ" sz="2200" dirty="0" smtClean="0"/>
              <a:t>Subjektivní právo: možnost/povinnost chovat se určitým způsobem, zaručeno právem objektivním a vyplývá z něj</a:t>
            </a:r>
          </a:p>
          <a:p>
            <a:pPr algn="just"/>
            <a:r>
              <a:rPr lang="cs-CZ" sz="2200" dirty="0" smtClean="0"/>
              <a:t>Ochrana práv </a:t>
            </a:r>
            <a:r>
              <a:rPr lang="cs-CZ" sz="2200" b="1" dirty="0" smtClean="0"/>
              <a:t>při procesním postupu </a:t>
            </a:r>
            <a:r>
              <a:rPr lang="cs-CZ" sz="2200" dirty="0" smtClean="0"/>
              <a:t>(v průběhu) a proti </a:t>
            </a:r>
            <a:r>
              <a:rPr lang="cs-CZ" sz="2200" b="1" dirty="0" smtClean="0"/>
              <a:t>výsledku (formě) – následně</a:t>
            </a:r>
          </a:p>
          <a:p>
            <a:pPr algn="just"/>
            <a:r>
              <a:rPr lang="cs-CZ" sz="2200" b="1" dirty="0" smtClean="0"/>
              <a:t>Rozličné agendy a rozličné nástroje ochrany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545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 dotčených veřejnou správou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 smtClean="0"/>
              <a:t>Čl. 36 odst. 1 a 2 LZPS</a:t>
            </a:r>
            <a:r>
              <a:rPr lang="cs-CZ" sz="2200" dirty="0" smtClean="0"/>
              <a:t>, čl. 6 odst. 1 EÚLP, … soft </a:t>
            </a:r>
            <a:r>
              <a:rPr lang="cs-CZ" sz="2200" dirty="0" err="1" smtClean="0"/>
              <a:t>law</a:t>
            </a:r>
            <a:r>
              <a:rPr lang="cs-CZ" sz="2200" dirty="0" smtClean="0"/>
              <a:t> Rady Evropy, </a:t>
            </a:r>
          </a:p>
          <a:p>
            <a:pPr algn="just"/>
            <a:r>
              <a:rPr lang="cs-CZ" sz="2200" dirty="0" smtClean="0"/>
              <a:t>Subjektivní práva chrání soudy – soudní kontrola/ochrana veřejné správy</a:t>
            </a:r>
          </a:p>
          <a:p>
            <a:pPr algn="just"/>
            <a:r>
              <a:rPr lang="cs-CZ" sz="2200" dirty="0" smtClean="0"/>
              <a:t>Nutnost předchozího marného vyčerpání prostředků ochrany ve veřejné správě</a:t>
            </a:r>
          </a:p>
          <a:p>
            <a:pPr algn="just"/>
            <a:r>
              <a:rPr lang="cs-CZ" sz="2200" b="1" dirty="0" smtClean="0"/>
              <a:t>Věc se z úrovně veřejné správy (a z moci výkonné) přesouvá na moc soudní a soudy (ne správní orgány), </a:t>
            </a:r>
            <a:r>
              <a:rPr lang="cs-CZ" sz="2200" dirty="0" smtClean="0">
                <a:solidFill>
                  <a:srgbClr val="FF0000"/>
                </a:solidFill>
              </a:rPr>
              <a:t>podle povahy dotčeného subjektivního práva:</a:t>
            </a:r>
            <a:endParaRPr lang="cs-CZ" sz="2200" b="1" dirty="0" smtClean="0"/>
          </a:p>
          <a:p>
            <a:pPr marL="457200" indent="-457200" algn="just">
              <a:buAutoNum type="alphaLcParenR"/>
            </a:pPr>
            <a:r>
              <a:rPr lang="cs-CZ" sz="2200" dirty="0" smtClean="0"/>
              <a:t>Ústavní soud</a:t>
            </a:r>
          </a:p>
          <a:p>
            <a:pPr marL="457200" indent="-457200" algn="just">
              <a:buAutoNum type="alphaLcParenR"/>
            </a:pPr>
            <a:r>
              <a:rPr lang="cs-CZ" sz="2200" dirty="0" smtClean="0"/>
              <a:t>Civilní soudnictví (část V. zákona č. 99/1963 Sb., o. s. ř.)</a:t>
            </a:r>
          </a:p>
          <a:p>
            <a:pPr marL="457200" indent="-457200" algn="just">
              <a:buAutoNum type="alphaLcParenR"/>
            </a:pPr>
            <a:r>
              <a:rPr lang="cs-CZ" sz="2200" dirty="0" smtClean="0"/>
              <a:t>Správní soudnictví (zákon č. 150/2002 Sb., s. ř. s.)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29383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387</TotalTime>
  <Words>1172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Veřejná správa z pohledu dotčených osob   MP313K Úvod do studia veřejné správy  10. přednáška 8. 12. 2016 JUDr. Lukáš Potěšil, Ph.D.</vt:lpstr>
      <vt:lpstr>Osnova přednášky a její cíl:</vt:lpstr>
      <vt:lpstr>Veřejná správa z pohledu dotčených osob</vt:lpstr>
      <vt:lpstr>Veřejná správa z pohledu dotčených osob</vt:lpstr>
      <vt:lpstr>Veřejná správa z pohledu dotčených osob</vt:lpstr>
      <vt:lpstr>Veřejná správa z pohledu dotčených osob</vt:lpstr>
      <vt:lpstr>Kontrola veřejné správy</vt:lpstr>
      <vt:lpstr>Ochrana práv ve veřejné správě</vt:lpstr>
      <vt:lpstr>Ochrana práv dotčených veřejnou správou</vt:lpstr>
      <vt:lpstr>Činnost veřejné správy</vt:lpstr>
      <vt:lpstr>Ochrana subjektivních práv</vt:lpstr>
      <vt:lpstr>Ochrana subjektivních práv</vt:lpstr>
      <vt:lpstr>Ochrana subjektivních práv</vt:lpstr>
      <vt:lpstr>Ochrana subjektivních práv</vt:lpstr>
      <vt:lpstr>Hodnocení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59</cp:revision>
  <cp:lastPrinted>1601-01-01T00:00:00Z</cp:lastPrinted>
  <dcterms:created xsi:type="dcterms:W3CDTF">2016-09-26T07:53:44Z</dcterms:created>
  <dcterms:modified xsi:type="dcterms:W3CDTF">2016-12-08T07:50:47Z</dcterms:modified>
</cp:coreProperties>
</file>