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96" r:id="rId4"/>
    <p:sldId id="306" r:id="rId5"/>
    <p:sldId id="297" r:id="rId6"/>
    <p:sldId id="301" r:id="rId7"/>
    <p:sldId id="298" r:id="rId8"/>
    <p:sldId id="302" r:id="rId9"/>
    <p:sldId id="291" r:id="rId10"/>
    <p:sldId id="292" r:id="rId11"/>
    <p:sldId id="299" r:id="rId12"/>
    <p:sldId id="308" r:id="rId13"/>
    <p:sldId id="293" r:id="rId14"/>
    <p:sldId id="294" r:id="rId15"/>
    <p:sldId id="275" r:id="rId16"/>
    <p:sldId id="276" r:id="rId17"/>
    <p:sldId id="277" r:id="rId18"/>
    <p:sldId id="278" r:id="rId19"/>
    <p:sldId id="309" r:id="rId20"/>
    <p:sldId id="287" r:id="rId21"/>
    <p:sldId id="307" r:id="rId22"/>
    <p:sldId id="288" r:id="rId23"/>
    <p:sldId id="303" r:id="rId24"/>
    <p:sldId id="304" r:id="rId25"/>
    <p:sldId id="305" r:id="rId26"/>
    <p:sldId id="286" r:id="rId27"/>
    <p:sldId id="274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11" autoAdjust="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secure.edps.europa.eu/EDPSWEB/edps/lang/en/Consultation" TargetMode="External"/><Relationship Id="rId2" Type="http://schemas.openxmlformats.org/officeDocument/2006/relationships/hyperlink" Target="https://secure.edps.europa.eu/EDPSWEB/edps/lang/en/Supervision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rcr.cz/" TargetMode="External"/><Relationship Id="rId7" Type="http://schemas.openxmlformats.org/officeDocument/2006/relationships/hyperlink" Target="http://www.czechpoint.cz/web" TargetMode="External"/><Relationship Id="rId2" Type="http://schemas.openxmlformats.org/officeDocument/2006/relationships/hyperlink" Target="http://portal.gov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vcr.cz/egovernment.aspx" TargetMode="External"/><Relationship Id="rId5" Type="http://schemas.openxmlformats.org/officeDocument/2006/relationships/hyperlink" Target="https://www.uoou.cz/" TargetMode="External"/><Relationship Id="rId4" Type="http://schemas.openxmlformats.org/officeDocument/2006/relationships/hyperlink" Target="https://www.datoveschranky.info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oou.cz/vis-vizovy-informacni-system/ds-3281/archiv=0&amp;p1=1887" TargetMode="External"/><Relationship Id="rId2" Type="http://schemas.openxmlformats.org/officeDocument/2006/relationships/hyperlink" Target="https://www.uoou.cz/sis-schengensky-informacni-system/ds-3280/archiv=0&amp;p1=188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uoou.cz/eurodac/ds-3850/archiv=0&amp;p1=1887" TargetMode="External"/><Relationship Id="rId4" Type="http://schemas.openxmlformats.org/officeDocument/2006/relationships/hyperlink" Target="https://www.uoou.cz/cis-celni-informacni-system/ds-3849/archiv=0&amp;p1=1887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gov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1211943"/>
            <a:ext cx="7518400" cy="4017283"/>
          </a:xfrm>
        </p:spPr>
        <p:txBody>
          <a:bodyPr/>
          <a:lstStyle/>
          <a:p>
            <a:pPr algn="ctr"/>
            <a:r>
              <a:rPr lang="cs-CZ" altLang="cs-CZ" sz="36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Elektronizace veřejné správy; transparentnost veřejné správy a diskrétnost ve veřejné správě</a:t>
            </a:r>
            <a:r>
              <a:rPr lang="cs-CZ" altLang="cs-CZ" dirty="0">
                <a:solidFill>
                  <a:schemeClr val="tx1"/>
                </a:solidFill>
              </a:rPr>
              <a:t/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>
                <a:solidFill>
                  <a:schemeClr val="tx1"/>
                </a:solidFill>
              </a:rPr>
              <a:t/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MP313K </a:t>
            </a:r>
            <a:r>
              <a:rPr lang="cs-CZ" alt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Úvod do studia veřejné správy</a:t>
            </a:r>
            <a:r>
              <a:rPr lang="cs-CZ" altLang="cs-CZ" dirty="0">
                <a:solidFill>
                  <a:schemeClr val="tx1"/>
                </a:solidFill>
              </a:rPr>
              <a:t/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>
                <a:solidFill>
                  <a:schemeClr val="tx1"/>
                </a:solidFill>
              </a:rPr>
              <a:t/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 smtClean="0">
                <a:solidFill>
                  <a:schemeClr val="tx1"/>
                </a:solidFill>
              </a:rPr>
              <a:t>12. </a:t>
            </a:r>
            <a:r>
              <a:rPr lang="cs-CZ" altLang="cs-CZ" dirty="0">
                <a:solidFill>
                  <a:schemeClr val="tx1"/>
                </a:solidFill>
              </a:rPr>
              <a:t>přednáška </a:t>
            </a:r>
            <a:r>
              <a:rPr lang="cs-CZ" altLang="cs-CZ" dirty="0" smtClean="0">
                <a:solidFill>
                  <a:schemeClr val="tx1"/>
                </a:solidFill>
              </a:rPr>
              <a:t>22. </a:t>
            </a:r>
            <a:r>
              <a:rPr lang="cs-CZ" altLang="cs-CZ" dirty="0" smtClean="0">
                <a:solidFill>
                  <a:schemeClr val="tx1"/>
                </a:solidFill>
              </a:rPr>
              <a:t>12. 2016</a:t>
            </a:r>
            <a:r>
              <a:rPr lang="cs-CZ" altLang="cs-CZ" dirty="0">
                <a:solidFill>
                  <a:schemeClr val="tx1"/>
                </a:solidFill>
              </a:rPr>
              <a:t/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>
                <a:solidFill>
                  <a:schemeClr val="tx1"/>
                </a:solidFill>
              </a:rPr>
              <a:t>JUDr. Lukáš Potěšil, Ph.D.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Datové schránky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altLang="cs-CZ" sz="2200" b="1" dirty="0">
                <a:solidFill>
                  <a:srgbClr val="FF0000"/>
                </a:solidFill>
              </a:rPr>
              <a:t>Datové schránky </a:t>
            </a:r>
            <a:r>
              <a:rPr lang="cs-CZ" altLang="cs-CZ" sz="2200" dirty="0" smtClean="0">
                <a:solidFill>
                  <a:srgbClr val="FF0000"/>
                </a:solidFill>
              </a:rPr>
              <a:t>(zákon č. 300/2008 </a:t>
            </a:r>
            <a:r>
              <a:rPr lang="cs-CZ" altLang="cs-CZ" sz="2200" dirty="0">
                <a:solidFill>
                  <a:srgbClr val="FF0000"/>
                </a:solidFill>
              </a:rPr>
              <a:t>Sb.) </a:t>
            </a:r>
            <a:r>
              <a:rPr lang="cs-CZ" altLang="cs-CZ" sz="2200" dirty="0"/>
              <a:t>– elektronické úložiště sloužící k doručování a komunikaci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sz="2200" i="1" u="sng" dirty="0">
                <a:solidFill>
                  <a:srgbClr val="FF0000"/>
                </a:solidFill>
              </a:rPr>
              <a:t>Je-li datová schránka, doručuje se do datové schránky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sz="2200" b="1" dirty="0">
                <a:solidFill>
                  <a:srgbClr val="FF0000"/>
                </a:solidFill>
              </a:rPr>
              <a:t>Konverze dokumentů </a:t>
            </a:r>
            <a:r>
              <a:rPr lang="cs-CZ" altLang="cs-CZ" sz="2200" dirty="0"/>
              <a:t>(převedení dokumentu v listinné podobě do dokumentu obsaženého v datové zprávě nebo převedení dokumentu obsaženého v datové zprávě do listinného a zároveň ověření shody jejich obsahu a připojení ověřovací doložky</a:t>
            </a:r>
            <a:r>
              <a:rPr lang="cs-CZ" altLang="cs-CZ" sz="2200" dirty="0" smtClean="0"/>
              <a:t>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altLang="cs-CZ" sz="2200" b="1" dirty="0" smtClean="0"/>
              <a:t>Doručování k orgánu veřejné moci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altLang="cs-CZ" sz="2200" b="1" dirty="0" smtClean="0"/>
              <a:t>Doručování od orgánů veřejné moci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altLang="cs-CZ" sz="2200" b="1" dirty="0"/>
              <a:t>§ 18a – možnost uplatnění i pro soukromoprávní komunikaci (za úplatu)</a:t>
            </a:r>
          </a:p>
          <a:p>
            <a:pPr marL="457200" indent="-457200" algn="just">
              <a:buFont typeface="+mj-lt"/>
              <a:buAutoNum type="arabicPeriod"/>
            </a:pPr>
            <a:endParaRPr lang="cs-CZ" altLang="cs-CZ" sz="2200" b="1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73164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Datové schránky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dirty="0"/>
              <a:t>Podání lze rovněž učinit prostřednictvím </a:t>
            </a:r>
            <a:r>
              <a:rPr lang="cs-CZ" altLang="cs-CZ" sz="2000" b="1" dirty="0"/>
              <a:t>DATOVÉ ZPRÁVY adresované do DATOVÉ SCHRÁNKY </a:t>
            </a:r>
            <a:r>
              <a:rPr lang="cs-CZ" altLang="cs-CZ" sz="2000" dirty="0"/>
              <a:t>SPRÁVNÍHO ORGÁNU (SO musí mít DS)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sz="2000" dirty="0"/>
              <a:t>§ 18/2 zákona č. 300/2008 Sb. – jako by byl učiněn </a:t>
            </a:r>
            <a:r>
              <a:rPr lang="cs-CZ" altLang="cs-CZ" sz="2000" b="1" dirty="0"/>
              <a:t>písemně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sz="2000" b="1" dirty="0"/>
              <a:t>NSS </a:t>
            </a:r>
            <a:r>
              <a:rPr lang="cs-CZ" altLang="cs-CZ" sz="2000" b="1" dirty="0" err="1"/>
              <a:t>sp</a:t>
            </a:r>
            <a:r>
              <a:rPr lang="cs-CZ" altLang="cs-CZ" sz="2000" b="1" dirty="0"/>
              <a:t>. zn. 8 As 89/2011 </a:t>
            </a:r>
            <a:r>
              <a:rPr lang="cs-CZ" altLang="cs-CZ" sz="2000" dirty="0"/>
              <a:t>„</a:t>
            </a:r>
            <a:r>
              <a:rPr lang="cs-CZ" altLang="cs-CZ" sz="2000" i="1" dirty="0"/>
              <a:t>Úkon učiněný prostřednictvím datové schránky osobou oprávněnou či osobou pověřenou, která doložila své pověření, má podle § 18 odst. 2 zákona č. 300/2008 Sb., o elektronických úkonech a autorizované konverzi dokumentů, </a:t>
            </a:r>
            <a:r>
              <a:rPr lang="cs-CZ" altLang="cs-CZ" sz="2000" i="1" dirty="0">
                <a:solidFill>
                  <a:srgbClr val="FF0000"/>
                </a:solidFill>
              </a:rPr>
              <a:t>stejné účinky jako úkon učiněný písemně a podepsaný, proto nemusí být podepsaný elektronickým podpisem </a:t>
            </a:r>
            <a:r>
              <a:rPr lang="cs-CZ" altLang="cs-CZ" sz="2000" i="1" dirty="0" smtClean="0">
                <a:solidFill>
                  <a:srgbClr val="FF0000"/>
                </a:solidFill>
              </a:rPr>
              <a:t>…, </a:t>
            </a:r>
            <a:r>
              <a:rPr lang="cs-CZ" altLang="cs-CZ" sz="2000" i="1" dirty="0">
                <a:solidFill>
                  <a:srgbClr val="FF0000"/>
                </a:solidFill>
              </a:rPr>
              <a:t>ani jej není třeba potvrzovat písemným podáním shodného obsahu či předložením jeho originálu</a:t>
            </a:r>
            <a:r>
              <a:rPr lang="cs-CZ" altLang="cs-CZ" sz="2000" dirty="0"/>
              <a:t>“</a:t>
            </a:r>
            <a:endParaRPr lang="cs-CZ" altLang="cs-CZ" sz="2000" b="1" dirty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7764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Datové schránky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dirty="0"/>
              <a:t>Dokument, který byl </a:t>
            </a:r>
            <a:r>
              <a:rPr lang="cs-CZ" altLang="cs-CZ" sz="2000" b="1" dirty="0">
                <a:solidFill>
                  <a:srgbClr val="FF0000"/>
                </a:solidFill>
              </a:rPr>
              <a:t>dodán do datové schránky</a:t>
            </a:r>
            <a:r>
              <a:rPr lang="cs-CZ" altLang="cs-CZ" sz="2000" dirty="0"/>
              <a:t>, je doručen okamžikem, kdy se do datové schránky </a:t>
            </a:r>
            <a:r>
              <a:rPr lang="cs-CZ" altLang="cs-CZ" sz="2000" b="1" dirty="0"/>
              <a:t>přihlásí osoba</a:t>
            </a:r>
            <a:r>
              <a:rPr lang="cs-CZ" altLang="cs-CZ" sz="2000" dirty="0"/>
              <a:t>, která má s ohledem na rozsah svého oprávnění přístup k dodanému dokumentu.</a:t>
            </a:r>
          </a:p>
          <a:p>
            <a:pPr algn="just"/>
            <a:r>
              <a:rPr lang="cs-CZ" altLang="cs-CZ" sz="2000" b="1" dirty="0" smtClean="0"/>
              <a:t>Nepřihlásí-li </a:t>
            </a:r>
            <a:r>
              <a:rPr lang="cs-CZ" altLang="cs-CZ" sz="2000" b="1" dirty="0"/>
              <a:t>se do datové schránky </a:t>
            </a:r>
            <a:r>
              <a:rPr lang="cs-CZ" altLang="cs-CZ" sz="2000" dirty="0"/>
              <a:t>osoba </a:t>
            </a:r>
            <a:r>
              <a:rPr lang="cs-CZ" altLang="cs-CZ" sz="2000" dirty="0" smtClean="0"/>
              <a:t>ve </a:t>
            </a:r>
            <a:r>
              <a:rPr lang="cs-CZ" altLang="cs-CZ" sz="2000" dirty="0"/>
              <a:t>lhůtě </a:t>
            </a:r>
            <a:r>
              <a:rPr lang="cs-CZ" altLang="cs-CZ" sz="2000" b="1" dirty="0"/>
              <a:t>10 dnů</a:t>
            </a:r>
            <a:r>
              <a:rPr lang="cs-CZ" altLang="cs-CZ" sz="2000" dirty="0"/>
              <a:t> ode dne, kdy byl dokument </a:t>
            </a:r>
            <a:r>
              <a:rPr lang="cs-CZ" altLang="cs-CZ" sz="2000" b="1" dirty="0"/>
              <a:t>dodán</a:t>
            </a:r>
            <a:r>
              <a:rPr lang="cs-CZ" altLang="cs-CZ" sz="2000" dirty="0"/>
              <a:t> do datové schránky, považuje se tento dokument za doručený posledním dnem této </a:t>
            </a:r>
            <a:r>
              <a:rPr lang="cs-CZ" altLang="cs-CZ" sz="2000" dirty="0" smtClean="0"/>
              <a:t>lhůty (to </a:t>
            </a:r>
            <a:r>
              <a:rPr lang="cs-CZ" altLang="cs-CZ" sz="2000" dirty="0"/>
              <a:t>neplatí, vylučuje-li jiný právní předpis náhradní </a:t>
            </a:r>
            <a:r>
              <a:rPr lang="cs-CZ" altLang="cs-CZ" sz="2000" dirty="0" smtClean="0"/>
              <a:t>doručení) – </a:t>
            </a:r>
            <a:r>
              <a:rPr lang="cs-CZ" altLang="cs-CZ" sz="2000" b="1" dirty="0" smtClean="0">
                <a:solidFill>
                  <a:srgbClr val="FF0000"/>
                </a:solidFill>
              </a:rPr>
              <a:t>tzv. fikce doručení</a:t>
            </a:r>
          </a:p>
          <a:p>
            <a:pPr algn="just"/>
            <a:r>
              <a:rPr lang="cs-CZ" altLang="cs-CZ" sz="2000" dirty="0"/>
              <a:t>Doručení dokumentu </a:t>
            </a:r>
            <a:r>
              <a:rPr lang="cs-CZ" altLang="cs-CZ" sz="2000" dirty="0" smtClean="0"/>
              <a:t>má </a:t>
            </a:r>
            <a:r>
              <a:rPr lang="cs-CZ" altLang="cs-CZ" sz="2000" dirty="0"/>
              <a:t>stejné právní účinky jako </a:t>
            </a:r>
            <a:r>
              <a:rPr lang="cs-CZ" altLang="cs-CZ" sz="2000" b="1" dirty="0"/>
              <a:t>doručení do vlastních </a:t>
            </a:r>
            <a:r>
              <a:rPr lang="cs-CZ" altLang="cs-CZ" sz="2000" b="1" dirty="0" smtClean="0"/>
              <a:t>rukou</a:t>
            </a:r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74602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registry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+mj-lt"/>
              <a:buAutoNum type="arabicPeriod"/>
              <a:defRPr/>
            </a:pPr>
            <a:r>
              <a:rPr lang="cs-CZ" sz="2000" b="1" dirty="0" smtClean="0"/>
              <a:t>registr </a:t>
            </a:r>
            <a:r>
              <a:rPr lang="cs-CZ" sz="2000" b="1" dirty="0"/>
              <a:t>obyvatel </a:t>
            </a:r>
            <a:r>
              <a:rPr lang="cs-CZ" sz="2000" dirty="0"/>
              <a:t>– v tomto registru jsou vedeny údaje o občanech a cizincích, kteří mají povolen pobyt v České republice, </a:t>
            </a:r>
          </a:p>
          <a:p>
            <a:pPr algn="just">
              <a:buFont typeface="+mj-lt"/>
              <a:buAutoNum type="arabicPeriod"/>
              <a:defRPr/>
            </a:pPr>
            <a:r>
              <a:rPr lang="cs-CZ" sz="2000" b="1" dirty="0"/>
              <a:t>registr osob </a:t>
            </a:r>
            <a:r>
              <a:rPr lang="cs-CZ" sz="2000" dirty="0"/>
              <a:t>– informace o právnických osobách a jejich organizačních složkách, podnikajících fyzických osobách a orgánech veřejné moci, </a:t>
            </a:r>
          </a:p>
          <a:p>
            <a:pPr algn="just">
              <a:buFont typeface="+mj-lt"/>
              <a:buAutoNum type="arabicPeriod"/>
              <a:defRPr/>
            </a:pPr>
            <a:r>
              <a:rPr lang="cs-CZ" sz="2000" b="1" dirty="0"/>
              <a:t>registr územní identifikace a nemovitostí </a:t>
            </a:r>
            <a:r>
              <a:rPr lang="cs-CZ" sz="2000" dirty="0"/>
              <a:t>– informace o adresách, parcelách a budovách, </a:t>
            </a:r>
          </a:p>
          <a:p>
            <a:pPr algn="just">
              <a:buFont typeface="+mj-lt"/>
              <a:buAutoNum type="arabicPeriod"/>
              <a:defRPr/>
            </a:pPr>
            <a:r>
              <a:rPr lang="cs-CZ" sz="2000" b="1" dirty="0"/>
              <a:t>registr práv a povinností </a:t>
            </a:r>
            <a:r>
              <a:rPr lang="cs-CZ" sz="2000" dirty="0"/>
              <a:t>– informace pro řízení přístupu k údajům ostatních základních registrů; zároveň v tomto registru vzniká základní přehled o agendách, které orgány veřejné moci provádějí; o občanech a právnických osobách jsou v tomto registru vedeny informace o rozhodnutích, která vedla ke změně údajů v základních registrech</a:t>
            </a:r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4288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registry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dirty="0" smtClean="0"/>
              <a:t>Úřady </a:t>
            </a:r>
            <a:r>
              <a:rPr lang="cs-CZ" altLang="cs-CZ" sz="2000" b="1" dirty="0"/>
              <a:t>jsou povinny využívat právě data ze základních registrů a nikoli je vyžadovat po občanovi</a:t>
            </a:r>
            <a:r>
              <a:rPr lang="cs-CZ" altLang="cs-CZ" sz="2000" dirty="0"/>
              <a:t>. </a:t>
            </a:r>
          </a:p>
          <a:p>
            <a:pPr algn="just"/>
            <a:r>
              <a:rPr lang="cs-CZ" altLang="cs-CZ" sz="2000" dirty="0"/>
              <a:t>V principu </a:t>
            </a:r>
            <a:r>
              <a:rPr lang="cs-CZ" altLang="cs-CZ" sz="2000" dirty="0" smtClean="0"/>
              <a:t>stačí </a:t>
            </a:r>
            <a:r>
              <a:rPr lang="cs-CZ" altLang="cs-CZ" sz="2000" dirty="0"/>
              <a:t>jedna změna v registru, například při změně jména nebo </a:t>
            </a:r>
            <a:r>
              <a:rPr lang="cs-CZ" altLang="cs-CZ" sz="2000" dirty="0" smtClean="0"/>
              <a:t>místa trvalého pobytu, </a:t>
            </a:r>
            <a:r>
              <a:rPr lang="cs-CZ" altLang="cs-CZ" sz="2000" dirty="0"/>
              <a:t>která se promítne i v ostatních registrech</a:t>
            </a:r>
          </a:p>
          <a:p>
            <a:r>
              <a:rPr lang="cs-CZ" altLang="cs-CZ" sz="2000" dirty="0"/>
              <a:t>Vzájemná </a:t>
            </a:r>
            <a:r>
              <a:rPr lang="cs-CZ" altLang="cs-CZ" sz="2000" b="1" dirty="0"/>
              <a:t>propojenost základních registrů </a:t>
            </a:r>
            <a:r>
              <a:rPr lang="cs-CZ" altLang="cs-CZ" sz="2000" dirty="0"/>
              <a:t>mezi sebou </a:t>
            </a:r>
            <a:r>
              <a:rPr lang="cs-CZ" altLang="cs-CZ" sz="2000" dirty="0" smtClean="0"/>
              <a:t>navzájem</a:t>
            </a:r>
          </a:p>
          <a:p>
            <a:r>
              <a:rPr lang="cs-CZ" altLang="cs-CZ" sz="2000" dirty="0" smtClean="0">
                <a:solidFill>
                  <a:srgbClr val="FF0000"/>
                </a:solidFill>
              </a:rPr>
              <a:t>Presumpce </a:t>
            </a:r>
            <a:r>
              <a:rPr lang="cs-CZ" altLang="cs-CZ" sz="2000" dirty="0">
                <a:solidFill>
                  <a:srgbClr val="FF0000"/>
                </a:solidFill>
              </a:rPr>
              <a:t>správnosti údajů </a:t>
            </a:r>
            <a:r>
              <a:rPr lang="cs-CZ" altLang="cs-CZ" sz="2000" dirty="0"/>
              <a:t>obsažených v ZR (§ 4 odst. 4), </a:t>
            </a:r>
            <a:r>
              <a:rPr lang="cs-CZ" altLang="cs-CZ" sz="2000" dirty="0">
                <a:solidFill>
                  <a:srgbClr val="FF0000"/>
                </a:solidFill>
              </a:rPr>
              <a:t>ochrana dobré víry</a:t>
            </a:r>
          </a:p>
          <a:p>
            <a:r>
              <a:rPr lang="cs-CZ" altLang="cs-CZ" sz="2000" dirty="0"/>
              <a:t>Nemožnost vyžadovat předložení/poskytnutí údajů, které jsou již </a:t>
            </a:r>
            <a:r>
              <a:rPr lang="cs-CZ" altLang="cs-CZ" sz="2000" dirty="0">
                <a:solidFill>
                  <a:srgbClr val="FF0000"/>
                </a:solidFill>
              </a:rPr>
              <a:t>obsaženy v ZR </a:t>
            </a:r>
            <a:r>
              <a:rPr lang="cs-CZ" altLang="cs-CZ" sz="2000" dirty="0"/>
              <a:t>(§ 5)</a:t>
            </a:r>
          </a:p>
          <a:p>
            <a:r>
              <a:rPr lang="cs-CZ" altLang="cs-CZ" sz="2000" dirty="0">
                <a:solidFill>
                  <a:srgbClr val="FF0000"/>
                </a:solidFill>
              </a:rPr>
              <a:t>Zpětná kontrola </a:t>
            </a:r>
            <a:r>
              <a:rPr lang="cs-CZ" altLang="cs-CZ" sz="2000" dirty="0"/>
              <a:t>subjektu údajů – má-li však DS (§ 14)</a:t>
            </a:r>
          </a:p>
          <a:p>
            <a:r>
              <a:rPr lang="cs-CZ" altLang="cs-CZ" sz="2000" dirty="0"/>
              <a:t>Možnost požádat (§ 58) o </a:t>
            </a:r>
            <a:r>
              <a:rPr lang="cs-CZ" altLang="cs-CZ" sz="2000" dirty="0">
                <a:solidFill>
                  <a:srgbClr val="FF0000"/>
                </a:solidFill>
              </a:rPr>
              <a:t>poskytnutí vedených údajů 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cs-CZ" altLang="cs-CZ" sz="2000" dirty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05997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Otevřenost </a:t>
            </a:r>
            <a:r>
              <a:rPr lang="cs-CZ" dirty="0"/>
              <a:t>a </a:t>
            </a:r>
            <a:r>
              <a:rPr lang="cs-CZ" dirty="0" smtClean="0"/>
              <a:t>transparentnost </a:t>
            </a:r>
            <a:r>
              <a:rPr lang="cs-CZ" dirty="0"/>
              <a:t>ve veřejné správě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dirty="0"/>
              <a:t>Veřejná správa je součásti </a:t>
            </a:r>
            <a:r>
              <a:rPr lang="cs-CZ" dirty="0">
                <a:solidFill>
                  <a:srgbClr val="FF0000"/>
                </a:solidFill>
              </a:rPr>
              <a:t>moci výkonné </a:t>
            </a:r>
            <a:r>
              <a:rPr lang="cs-CZ" dirty="0"/>
              <a:t>a jako taková je součásti </a:t>
            </a:r>
            <a:r>
              <a:rPr lang="cs-CZ" dirty="0">
                <a:solidFill>
                  <a:srgbClr val="FF0000"/>
                </a:solidFill>
              </a:rPr>
              <a:t>veřejné moci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dirty="0"/>
              <a:t>Zdrojem veřejné moci – občané (FO), proto mají právo </a:t>
            </a:r>
            <a:r>
              <a:rPr lang="cs-CZ" u="sng" dirty="0">
                <a:solidFill>
                  <a:srgbClr val="FF0000"/>
                </a:solidFill>
              </a:rPr>
              <a:t>kontrolovat</a:t>
            </a:r>
            <a:r>
              <a:rPr lang="cs-CZ" dirty="0"/>
              <a:t>, jak je veřejná moc ve sféře veřejné správy uplatňována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dirty="0"/>
              <a:t>Otevřenost a transparentnost jako </a:t>
            </a:r>
            <a:r>
              <a:rPr lang="cs-CZ" dirty="0">
                <a:solidFill>
                  <a:srgbClr val="FF0000"/>
                </a:solidFill>
              </a:rPr>
              <a:t>nástroje pro kontrolu veřejné správy, 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Informování o veřejných záležitostech, omezení </a:t>
            </a:r>
            <a:r>
              <a:rPr lang="cs-CZ" dirty="0">
                <a:solidFill>
                  <a:srgbClr val="FF0000"/>
                </a:solidFill>
              </a:rPr>
              <a:t>korupce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, služebný charakter, </a:t>
            </a:r>
            <a:r>
              <a:rPr lang="cs-CZ" dirty="0">
                <a:solidFill>
                  <a:srgbClr val="FF0000"/>
                </a:solidFill>
              </a:rPr>
              <a:t>důvěryhodnost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u="sng" dirty="0">
                <a:solidFill>
                  <a:srgbClr val="FF0000"/>
                </a:solidFill>
              </a:rPr>
              <a:t>Základ pro další participaci (účast veřejnosti)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91422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Otevřenost a transparentnost ve veřejné správě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075" y="2017713"/>
            <a:ext cx="8082321" cy="4114800"/>
          </a:xfrm>
        </p:spPr>
        <p:txBody>
          <a:bodyPr/>
          <a:lstStyle/>
          <a:p>
            <a:pPr marL="571500" indent="-571500" algn="just">
              <a:buFont typeface="Arial" charset="0"/>
              <a:buChar char="•"/>
              <a:defRPr/>
            </a:pPr>
            <a:r>
              <a:rPr lang="cs-CZ" dirty="0"/>
              <a:t>Ústavní pořádek (čl. </a:t>
            </a:r>
            <a:r>
              <a:rPr lang="cs-CZ" u="sng" dirty="0"/>
              <a:t>17/5 </a:t>
            </a:r>
            <a:r>
              <a:rPr lang="cs-CZ" u="sng" dirty="0" smtClean="0"/>
              <a:t>LZPS) </a:t>
            </a:r>
            <a:r>
              <a:rPr lang="cs-CZ" dirty="0" smtClean="0">
                <a:solidFill>
                  <a:srgbClr val="FF0000"/>
                </a:solidFill>
              </a:rPr>
              <a:t>povinnost </a:t>
            </a:r>
            <a:r>
              <a:rPr lang="cs-CZ" dirty="0">
                <a:solidFill>
                  <a:srgbClr val="FF0000"/>
                </a:solidFill>
              </a:rPr>
              <a:t>veřejné moci </a:t>
            </a:r>
            <a:r>
              <a:rPr lang="cs-CZ" dirty="0"/>
              <a:t>(tj. i veřejné správy) </a:t>
            </a:r>
            <a:r>
              <a:rPr lang="cs-CZ" dirty="0">
                <a:solidFill>
                  <a:srgbClr val="FF0000"/>
                </a:solidFill>
              </a:rPr>
              <a:t>informovat o své činnosti</a:t>
            </a:r>
          </a:p>
          <a:p>
            <a:pPr marL="571500" indent="-571500" algn="just">
              <a:buFont typeface="Arial" charset="0"/>
              <a:buChar char="•"/>
              <a:defRPr/>
            </a:pPr>
            <a:r>
              <a:rPr lang="cs-CZ" dirty="0">
                <a:solidFill>
                  <a:srgbClr val="C00000"/>
                </a:solidFill>
              </a:rPr>
              <a:t>Tzv. </a:t>
            </a:r>
            <a:r>
              <a:rPr lang="cs-CZ" u="sng" dirty="0" err="1">
                <a:solidFill>
                  <a:srgbClr val="FF0000"/>
                </a:solidFill>
              </a:rPr>
              <a:t>Aarhuská</a:t>
            </a:r>
            <a:r>
              <a:rPr lang="cs-CZ" u="sng" dirty="0">
                <a:solidFill>
                  <a:srgbClr val="FF0000"/>
                </a:solidFill>
              </a:rPr>
              <a:t> úmluva </a:t>
            </a:r>
            <a:r>
              <a:rPr lang="cs-CZ" dirty="0">
                <a:solidFill>
                  <a:srgbClr val="FF0000"/>
                </a:solidFill>
              </a:rPr>
              <a:t>(č. 124/2004 </a:t>
            </a:r>
            <a:r>
              <a:rPr lang="cs-CZ" dirty="0" err="1">
                <a:solidFill>
                  <a:srgbClr val="FF0000"/>
                </a:solidFill>
              </a:rPr>
              <a:t>Sb.m.s</a:t>
            </a:r>
            <a:r>
              <a:rPr lang="cs-CZ" dirty="0">
                <a:solidFill>
                  <a:srgbClr val="FF0000"/>
                </a:solidFill>
              </a:rPr>
              <a:t>.) – též nařízení EU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, ve vztahu k životnímu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prostředí</a:t>
            </a:r>
          </a:p>
          <a:p>
            <a:pPr marL="571500" indent="-571500" algn="just">
              <a:buFont typeface="Arial" charset="0"/>
              <a:buChar char="•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Soft-</a:t>
            </a:r>
            <a:r>
              <a:rPr lang="cs-CZ" b="1" dirty="0" err="1" smtClean="0">
                <a:solidFill>
                  <a:srgbClr val="FF0000"/>
                </a:solidFill>
              </a:rPr>
              <a:t>law</a:t>
            </a:r>
            <a:r>
              <a:rPr lang="cs-CZ" b="1" dirty="0" smtClean="0">
                <a:solidFill>
                  <a:srgbClr val="FF0000"/>
                </a:solidFill>
              </a:rPr>
              <a:t>:</a:t>
            </a:r>
            <a:r>
              <a:rPr lang="cs-CZ" dirty="0" smtClean="0">
                <a:solidFill>
                  <a:srgbClr val="FF0000"/>
                </a:solidFill>
              </a:rPr>
              <a:t> Doporučení </a:t>
            </a:r>
            <a:r>
              <a:rPr lang="cs-CZ" dirty="0">
                <a:solidFill>
                  <a:srgbClr val="FF0000"/>
                </a:solidFill>
              </a:rPr>
              <a:t>(81) 19 </a:t>
            </a:r>
            <a:r>
              <a:rPr lang="cs-CZ" dirty="0">
                <a:solidFill>
                  <a:srgbClr val="C00000"/>
                </a:solidFill>
              </a:rPr>
              <a:t>o přístupu k informacím v držení veřejné </a:t>
            </a:r>
            <a:r>
              <a:rPr lang="cs-CZ" dirty="0" smtClean="0">
                <a:solidFill>
                  <a:srgbClr val="C00000"/>
                </a:solidFill>
              </a:rPr>
              <a:t>moci, </a:t>
            </a:r>
            <a:r>
              <a:rPr lang="cs-CZ" dirty="0" smtClean="0">
                <a:solidFill>
                  <a:srgbClr val="FF0000"/>
                </a:solidFill>
              </a:rPr>
              <a:t>Doporučení </a:t>
            </a:r>
            <a:r>
              <a:rPr lang="cs-CZ" dirty="0">
                <a:solidFill>
                  <a:srgbClr val="FF0000"/>
                </a:solidFill>
              </a:rPr>
              <a:t>(2002) 2 </a:t>
            </a:r>
            <a:r>
              <a:rPr lang="cs-CZ" dirty="0">
                <a:solidFill>
                  <a:srgbClr val="C00000"/>
                </a:solidFill>
              </a:rPr>
              <a:t>o přístupu k úředním </a:t>
            </a:r>
            <a:r>
              <a:rPr lang="cs-CZ" dirty="0" smtClean="0">
                <a:solidFill>
                  <a:srgbClr val="C00000"/>
                </a:solidFill>
              </a:rPr>
              <a:t>dokumentům, </a:t>
            </a:r>
            <a:r>
              <a:rPr lang="cs-CZ" dirty="0" smtClean="0">
                <a:solidFill>
                  <a:srgbClr val="FF0000"/>
                </a:solidFill>
              </a:rPr>
              <a:t>Doporučení </a:t>
            </a:r>
            <a:r>
              <a:rPr lang="cs-CZ" dirty="0">
                <a:solidFill>
                  <a:srgbClr val="FF0000"/>
                </a:solidFill>
              </a:rPr>
              <a:t>(2007) 7 </a:t>
            </a:r>
            <a:r>
              <a:rPr lang="cs-CZ" dirty="0">
                <a:solidFill>
                  <a:srgbClr val="C00000"/>
                </a:solidFill>
              </a:rPr>
              <a:t>o dobré veřejné </a:t>
            </a:r>
            <a:r>
              <a:rPr lang="cs-CZ" dirty="0" smtClean="0">
                <a:solidFill>
                  <a:srgbClr val="C00000"/>
                </a:solidFill>
              </a:rPr>
              <a:t>správě</a:t>
            </a:r>
          </a:p>
          <a:p>
            <a:pPr marL="571500" indent="-571500" algn="just">
              <a:buFont typeface="Arial" charset="0"/>
              <a:buChar char="•"/>
              <a:defRPr/>
            </a:pPr>
            <a:r>
              <a:rPr lang="cs-CZ" dirty="0" smtClean="0">
                <a:solidFill>
                  <a:srgbClr val="C00000"/>
                </a:solidFill>
              </a:rPr>
              <a:t>Registr smluv, zákon č. 340/2015 Sb.</a:t>
            </a:r>
            <a:endParaRPr lang="cs-CZ" dirty="0">
              <a:solidFill>
                <a:srgbClr val="C0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38378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Svobodný přístup k informacím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altLang="cs-CZ" dirty="0"/>
              <a:t>Zákon </a:t>
            </a:r>
            <a:r>
              <a:rPr lang="cs-CZ" altLang="cs-CZ" u="sng" dirty="0">
                <a:solidFill>
                  <a:srgbClr val="FF0000"/>
                </a:solidFill>
              </a:rPr>
              <a:t>č.106/1999 Sb.</a:t>
            </a:r>
            <a:r>
              <a:rPr lang="cs-CZ" altLang="cs-CZ" u="sng" dirty="0"/>
              <a:t>, o svobodném přístupu k informacím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dirty="0"/>
              <a:t>Zákon </a:t>
            </a:r>
            <a:r>
              <a:rPr lang="cs-CZ" altLang="cs-CZ" u="sng" dirty="0">
                <a:solidFill>
                  <a:srgbClr val="FF0000"/>
                </a:solidFill>
              </a:rPr>
              <a:t>č. 123/1998 Sb.</a:t>
            </a:r>
            <a:r>
              <a:rPr lang="cs-CZ" altLang="cs-CZ" u="sng" dirty="0"/>
              <a:t>, o právu na informace o životním prostředí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dirty="0"/>
              <a:t>tzv. „informační zákony“, realizace LZPS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dirty="0"/>
              <a:t>Povinné subjekty („kdo“) – </a:t>
            </a:r>
            <a:r>
              <a:rPr lang="cs-CZ" altLang="cs-CZ" dirty="0">
                <a:solidFill>
                  <a:srgbClr val="FF0000"/>
                </a:solidFill>
              </a:rPr>
              <a:t>povinnost</a:t>
            </a:r>
            <a:r>
              <a:rPr lang="cs-CZ" altLang="cs-CZ" dirty="0"/>
              <a:t> poskytovat informace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dirty="0"/>
              <a:t>Informace </a:t>
            </a:r>
            <a:r>
              <a:rPr lang="cs-CZ" altLang="cs-CZ" b="1" dirty="0"/>
              <a:t>ex offo </a:t>
            </a:r>
            <a:r>
              <a:rPr lang="cs-CZ" altLang="cs-CZ" dirty="0"/>
              <a:t>(</a:t>
            </a:r>
            <a:r>
              <a:rPr lang="cs-CZ" altLang="cs-CZ" b="1" dirty="0"/>
              <a:t>zveřejňování informací</a:t>
            </a:r>
            <a:r>
              <a:rPr lang="cs-CZ" altLang="cs-CZ" dirty="0"/>
              <a:t>) * informace na základě žádosti (</a:t>
            </a:r>
            <a:r>
              <a:rPr lang="cs-CZ" altLang="cs-CZ" b="1" dirty="0"/>
              <a:t>poskytování informací</a:t>
            </a:r>
            <a:r>
              <a:rPr lang="cs-CZ" altLang="cs-CZ" dirty="0"/>
              <a:t>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16076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Svobodný přístup k informacím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altLang="cs-CZ" b="1" dirty="0"/>
              <a:t>Žádost</a:t>
            </a:r>
            <a:r>
              <a:rPr lang="cs-CZ" altLang="cs-CZ" dirty="0"/>
              <a:t> o poskytnutí informace (i e-mailem) - neformálnost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b="1" dirty="0"/>
              <a:t>Poskytne do </a:t>
            </a:r>
            <a:r>
              <a:rPr lang="cs-CZ" altLang="cs-CZ" b="1" dirty="0" smtClean="0"/>
              <a:t>15 dnů </a:t>
            </a:r>
            <a:r>
              <a:rPr lang="cs-CZ" altLang="cs-CZ" dirty="0"/>
              <a:t>* rozhodne o odmítnutí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dirty="0"/>
              <a:t>Pokud je nečinný – </a:t>
            </a:r>
            <a:r>
              <a:rPr lang="cs-CZ" altLang="cs-CZ" b="1" dirty="0"/>
              <a:t>stížnost</a:t>
            </a:r>
            <a:r>
              <a:rPr lang="cs-CZ" altLang="cs-CZ" dirty="0"/>
              <a:t> (u 123/1998 Sb. - tzv. fikce negativního rozhodnutí)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dirty="0"/>
              <a:t>Lze se odvolat proti rozhodnutí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dirty="0"/>
              <a:t>Možný </a:t>
            </a:r>
            <a:r>
              <a:rPr lang="cs-CZ" altLang="cs-CZ" b="1" dirty="0"/>
              <a:t>soudní přezkum </a:t>
            </a:r>
            <a:r>
              <a:rPr lang="cs-CZ" altLang="cs-CZ" dirty="0"/>
              <a:t>– soud může nařídit poskytnutí informací (správní soudnictví)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696657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Registr smluv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 smtClean="0"/>
              <a:t>státní </a:t>
            </a:r>
            <a:r>
              <a:rPr lang="cs-CZ" sz="2000" dirty="0"/>
              <a:t>a veřejnoprávní instituce, územně samosprávné celky, státní podniky, právnické osoby, v nichž má většinovou majetkovou účast stát nebo územní samosprávný celek a další instituce </a:t>
            </a:r>
            <a:endParaRPr lang="cs-CZ" sz="2000" dirty="0" smtClean="0"/>
          </a:p>
          <a:p>
            <a:pPr algn="just"/>
            <a:r>
              <a:rPr lang="cs-CZ" sz="2000" dirty="0" smtClean="0"/>
              <a:t>od </a:t>
            </a:r>
            <a:r>
              <a:rPr lang="cs-CZ" sz="2000" b="1" dirty="0"/>
              <a:t>1. 7. 2016 </a:t>
            </a:r>
            <a:r>
              <a:rPr lang="cs-CZ" sz="2000" dirty="0"/>
              <a:t>povinnost zveřejňovat nově uzavírané smlouvy s plněním nad 50 tis. Kč bez DPH v registru </a:t>
            </a:r>
            <a:r>
              <a:rPr lang="cs-CZ" sz="2000" dirty="0" smtClean="0"/>
              <a:t>smluv</a:t>
            </a:r>
          </a:p>
          <a:p>
            <a:pPr algn="just"/>
            <a:r>
              <a:rPr lang="cs-CZ" sz="2000" dirty="0" smtClean="0"/>
              <a:t>Smlouvy </a:t>
            </a:r>
            <a:r>
              <a:rPr lang="cs-CZ" sz="2000" dirty="0"/>
              <a:t>musí být publikovány v otevřeném a strojově čitelném formátu včetně </a:t>
            </a:r>
            <a:r>
              <a:rPr lang="cs-CZ" sz="2000" dirty="0" err="1"/>
              <a:t>metadat</a:t>
            </a:r>
            <a:r>
              <a:rPr lang="cs-CZ" sz="2000" dirty="0"/>
              <a:t>.</a:t>
            </a:r>
          </a:p>
          <a:p>
            <a:pPr algn="just"/>
            <a:r>
              <a:rPr lang="cs-CZ" sz="2000" b="1" dirty="0"/>
              <a:t>Registr smluv je informačním systémem </a:t>
            </a:r>
            <a:endParaRPr lang="cs-CZ" sz="2000" b="1" dirty="0" smtClean="0"/>
          </a:p>
          <a:p>
            <a:pPr algn="just"/>
            <a:r>
              <a:rPr lang="cs-CZ" sz="2000" b="1" dirty="0" smtClean="0">
                <a:solidFill>
                  <a:srgbClr val="FF0000"/>
                </a:solidFill>
              </a:rPr>
              <a:t>Od </a:t>
            </a:r>
            <a:r>
              <a:rPr lang="cs-CZ" sz="2000" b="1" dirty="0">
                <a:solidFill>
                  <a:srgbClr val="FF0000"/>
                </a:solidFill>
              </a:rPr>
              <a:t>1. 7. 2017 je zveřejnění v registru smluv podmínkou účinnosti těchto smluv.</a:t>
            </a:r>
          </a:p>
          <a:p>
            <a:pPr algn="just"/>
            <a:r>
              <a:rPr lang="cs-CZ" sz="2000" dirty="0" smtClean="0"/>
              <a:t>Smlouvy </a:t>
            </a:r>
            <a:r>
              <a:rPr lang="cs-CZ" sz="2000" dirty="0"/>
              <a:t>je nutné v registru smluv uveřejnit bez zbytečného odkladu, nejpozději však do 30 dnů od jejich uzavření.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09209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798968"/>
            <a:ext cx="8086635" cy="647700"/>
          </a:xfrm>
        </p:spPr>
        <p:txBody>
          <a:bodyPr/>
          <a:lstStyle/>
          <a:p>
            <a:r>
              <a:rPr lang="cs-CZ" altLang="cs-CZ" dirty="0" smtClean="0"/>
              <a:t>Osnova přednášky a její cíl: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3903" y="1531483"/>
            <a:ext cx="8082321" cy="4644345"/>
          </a:xfrm>
        </p:spPr>
        <p:txBody>
          <a:bodyPr/>
          <a:lstStyle/>
          <a:p>
            <a:pPr algn="just"/>
            <a:r>
              <a:rPr lang="cs-CZ" b="1" dirty="0"/>
              <a:t>Elektronizace veřejné správy; transparentnost veřejné správy a diskrétnost ve veřejné správě</a:t>
            </a:r>
            <a:r>
              <a:rPr lang="cs-CZ" dirty="0"/>
              <a:t> (elektronizace a e-</a:t>
            </a:r>
            <a:r>
              <a:rPr lang="cs-CZ" dirty="0" err="1"/>
              <a:t>government</a:t>
            </a:r>
            <a:r>
              <a:rPr lang="cs-CZ" dirty="0"/>
              <a:t>, nástroje e-</a:t>
            </a:r>
            <a:r>
              <a:rPr lang="cs-CZ" dirty="0" err="1"/>
              <a:t>governmentu</a:t>
            </a:r>
            <a:r>
              <a:rPr lang="cs-CZ" dirty="0"/>
              <a:t>, informační systémy veřejné správy, základní registry; princip otevřenosti a transparentnosti ve veřejné správě; svoboda informací; diskrétnost a ochrana osobních údajů ve veřejné správě, státní správa a dozor v oblasti ochrany osobních údajů, povinnosti a práva při zpracování osobních údajů).</a:t>
            </a:r>
          </a:p>
          <a:p>
            <a:pPr algn="just"/>
            <a:r>
              <a:rPr lang="cs-CZ" b="1" dirty="0"/>
              <a:t>Cíl:</a:t>
            </a:r>
            <a:r>
              <a:rPr lang="cs-CZ" dirty="0"/>
              <a:t> cílem této přednášky je představit veřejnou správu v procesu elektronizace a e-</a:t>
            </a:r>
            <a:r>
              <a:rPr lang="cs-CZ" dirty="0" err="1"/>
              <a:t>governmentu</a:t>
            </a:r>
            <a:r>
              <a:rPr lang="cs-CZ" dirty="0"/>
              <a:t> a seznámit studenty s jejími projevy v této oblasti.</a:t>
            </a:r>
          </a:p>
          <a:p>
            <a:pPr algn="just"/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Diskrétnost </a:t>
            </a:r>
            <a:r>
              <a:rPr lang="cs-CZ" dirty="0"/>
              <a:t>a ochrana osobních údajů ve veřejné správě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2200" dirty="0">
                <a:solidFill>
                  <a:srgbClr val="FF0000"/>
                </a:solidFill>
              </a:rPr>
              <a:t>Čl. 10/3 LZPS – ochrana soukromí a osobních údajů</a:t>
            </a:r>
          </a:p>
          <a:p>
            <a:pPr algn="just">
              <a:defRPr/>
            </a:pPr>
            <a:r>
              <a:rPr lang="cs-CZ" sz="2200" dirty="0"/>
              <a:t>Obecné nařízení o ochraně osobních údajů č. 679/2016 a Směrnice č. </a:t>
            </a:r>
            <a:r>
              <a:rPr lang="cs-CZ" sz="2200" dirty="0" smtClean="0"/>
              <a:t>680/2016 (</a:t>
            </a:r>
            <a:r>
              <a:rPr lang="cs-CZ" sz="2000" dirty="0" smtClean="0"/>
              <a:t>pověřené osoby pro </a:t>
            </a:r>
            <a:r>
              <a:rPr lang="cs-CZ" sz="2000" dirty="0"/>
              <a:t>ochranu osobních </a:t>
            </a:r>
            <a:r>
              <a:rPr lang="cs-CZ" sz="2000" dirty="0" smtClean="0"/>
              <a:t>údajů)</a:t>
            </a:r>
            <a:endParaRPr lang="cs-CZ" sz="2200" dirty="0"/>
          </a:p>
          <a:p>
            <a:pPr algn="just">
              <a:defRPr/>
            </a:pPr>
            <a:r>
              <a:rPr lang="cs-CZ" sz="2200" dirty="0" smtClean="0"/>
              <a:t>Doporučení </a:t>
            </a:r>
            <a:r>
              <a:rPr lang="cs-CZ" sz="2200" dirty="0"/>
              <a:t>(91) 10 o sdělování osobních údajů</a:t>
            </a:r>
          </a:p>
          <a:p>
            <a:pPr algn="just">
              <a:defRPr/>
            </a:pPr>
            <a:r>
              <a:rPr lang="cs-CZ" sz="2200" b="1" dirty="0" smtClean="0">
                <a:solidFill>
                  <a:srgbClr val="FF0000"/>
                </a:solidFill>
              </a:rPr>
              <a:t>Zákon </a:t>
            </a:r>
            <a:r>
              <a:rPr lang="cs-CZ" sz="2200" b="1" dirty="0">
                <a:solidFill>
                  <a:srgbClr val="FF0000"/>
                </a:solidFill>
              </a:rPr>
              <a:t>č. 101/2000 Sb., o ochraně osobních údajů</a:t>
            </a:r>
          </a:p>
          <a:p>
            <a:pPr algn="just">
              <a:defRPr/>
            </a:pPr>
            <a:r>
              <a:rPr lang="cs-CZ" sz="2200" dirty="0"/>
              <a:t>Ochrana osobních údajů nejen u </a:t>
            </a:r>
            <a:r>
              <a:rPr lang="cs-CZ" sz="2200" b="1" dirty="0"/>
              <a:t>správních orgánů, ale i FO a PO (i na soukromoprávní subjekty)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35539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Diskrétnost </a:t>
            </a:r>
            <a:r>
              <a:rPr lang="cs-CZ" dirty="0"/>
              <a:t>a ochrana osobních údajů ve veřejné správě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2200" b="1" dirty="0" smtClean="0">
                <a:solidFill>
                  <a:srgbClr val="FF0000"/>
                </a:solidFill>
              </a:rPr>
              <a:t>Osobní </a:t>
            </a:r>
            <a:r>
              <a:rPr lang="cs-CZ" sz="2200" b="1" dirty="0">
                <a:solidFill>
                  <a:srgbClr val="FF0000"/>
                </a:solidFill>
              </a:rPr>
              <a:t>údaj </a:t>
            </a:r>
            <a:r>
              <a:rPr lang="cs-CZ" sz="2200" dirty="0"/>
              <a:t>– jakákoliv informace týkající se určeného nebo určitelného subjektu a lze jej posléze identifikovat (RČ, jméno + příjmení,…)</a:t>
            </a:r>
          </a:p>
          <a:p>
            <a:pPr algn="just">
              <a:defRPr/>
            </a:pPr>
            <a:r>
              <a:rPr lang="cs-CZ" sz="2200" b="1" dirty="0">
                <a:solidFill>
                  <a:srgbClr val="FF0000"/>
                </a:solidFill>
              </a:rPr>
              <a:t>Citlivý údaj </a:t>
            </a:r>
            <a:r>
              <a:rPr lang="cs-CZ" sz="2200" dirty="0"/>
              <a:t>– osobní údaj, který vypovídá o subjektu (široké pojetí</a:t>
            </a:r>
            <a:r>
              <a:rPr lang="cs-CZ" sz="2200" dirty="0" smtClean="0"/>
              <a:t>)</a:t>
            </a:r>
          </a:p>
          <a:p>
            <a:pPr algn="just">
              <a:defRPr/>
            </a:pPr>
            <a:r>
              <a:rPr lang="cs-CZ" sz="2200" b="1" dirty="0" smtClean="0"/>
              <a:t>Zpracování osobních údajů </a:t>
            </a:r>
            <a:r>
              <a:rPr lang="cs-CZ" sz="2200" dirty="0" smtClean="0"/>
              <a:t>– shromažďování, uchování, používání, </a:t>
            </a:r>
            <a:endParaRPr lang="cs-CZ" sz="22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721923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</a:t>
            </a:r>
            <a:r>
              <a:rPr lang="cs-CZ" dirty="0"/>
              <a:t>správa a dozor v oblasti ochrany osobních údajů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b="1" dirty="0">
                <a:solidFill>
                  <a:srgbClr val="FF0000"/>
                </a:solidFill>
              </a:rPr>
              <a:t>Úřad pro ochranu osobních údajů (ÚOOÚ)</a:t>
            </a:r>
          </a:p>
          <a:p>
            <a:pPr algn="just">
              <a:defRPr/>
            </a:pPr>
            <a:r>
              <a:rPr lang="cs-CZ" dirty="0"/>
              <a:t>Ústřední správní </a:t>
            </a:r>
            <a:r>
              <a:rPr lang="cs-CZ" dirty="0" smtClean="0"/>
              <a:t>úřad (zákon č. 2/1969 Sb.), </a:t>
            </a:r>
            <a:r>
              <a:rPr lang="cs-CZ" dirty="0"/>
              <a:t>nezávislý orgán </a:t>
            </a:r>
          </a:p>
          <a:p>
            <a:pPr algn="just">
              <a:defRPr/>
            </a:pPr>
            <a:r>
              <a:rPr lang="cs-CZ" b="1" dirty="0"/>
              <a:t>Předseda, inspektoři </a:t>
            </a:r>
            <a:r>
              <a:rPr lang="cs-CZ" dirty="0"/>
              <a:t>(jmenováni PR na návrh Senátu) a kontrolující (ostatní zaměstnanci)</a:t>
            </a:r>
          </a:p>
          <a:p>
            <a:pPr algn="just">
              <a:defRPr/>
            </a:pPr>
            <a:r>
              <a:rPr lang="cs-CZ" dirty="0"/>
              <a:t>Provádí </a:t>
            </a:r>
            <a:r>
              <a:rPr lang="cs-CZ" b="1" dirty="0"/>
              <a:t>dozor </a:t>
            </a:r>
            <a:r>
              <a:rPr lang="cs-CZ" dirty="0"/>
              <a:t>nad dodržováním právních </a:t>
            </a:r>
            <a:r>
              <a:rPr lang="cs-CZ" dirty="0" smtClean="0"/>
              <a:t>předpisů a povinností </a:t>
            </a:r>
            <a:r>
              <a:rPr lang="cs-CZ" dirty="0"/>
              <a:t>při zpracování osobních údajů. </a:t>
            </a:r>
          </a:p>
          <a:p>
            <a:pPr algn="just"/>
            <a:r>
              <a:rPr lang="cs-CZ" dirty="0"/>
              <a:t>Vede </a:t>
            </a:r>
            <a:r>
              <a:rPr lang="cs-CZ" b="1" dirty="0"/>
              <a:t>registr povolených </a:t>
            </a:r>
            <a:r>
              <a:rPr lang="cs-CZ" dirty="0"/>
              <a:t>zpracování osobních údajů. </a:t>
            </a:r>
          </a:p>
          <a:p>
            <a:pPr algn="just"/>
            <a:r>
              <a:rPr lang="cs-CZ" dirty="0"/>
              <a:t>Přijímá </a:t>
            </a:r>
            <a:r>
              <a:rPr lang="cs-CZ" b="1" dirty="0"/>
              <a:t>podněty a stížnosti </a:t>
            </a:r>
            <a:r>
              <a:rPr lang="cs-CZ" dirty="0"/>
              <a:t>občanů na porušení zákona. </a:t>
            </a:r>
          </a:p>
          <a:p>
            <a:pPr algn="just"/>
            <a:r>
              <a:rPr lang="cs-CZ" dirty="0"/>
              <a:t>Poskytuje </a:t>
            </a:r>
            <a:r>
              <a:rPr lang="cs-CZ" b="1" dirty="0"/>
              <a:t>konzultace</a:t>
            </a:r>
            <a:r>
              <a:rPr lang="cs-CZ" dirty="0"/>
              <a:t> v oblasti ochrany osobních údajů.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086411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inspektor ochrany </a:t>
            </a:r>
            <a:r>
              <a:rPr lang="cs-CZ" dirty="0" smtClean="0"/>
              <a:t>údajů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Orgány a instituce EU </a:t>
            </a:r>
            <a:r>
              <a:rPr lang="cs-CZ" sz="2000" b="1" dirty="0" smtClean="0"/>
              <a:t>zpracovávají </a:t>
            </a:r>
            <a:r>
              <a:rPr lang="cs-CZ" sz="2000" b="1" dirty="0"/>
              <a:t>osobní údaje </a:t>
            </a:r>
            <a:r>
              <a:rPr lang="cs-CZ" sz="2000" b="1" dirty="0" smtClean="0"/>
              <a:t>občanů</a:t>
            </a:r>
            <a:r>
              <a:rPr lang="cs-CZ" sz="2000" dirty="0" smtClean="0"/>
              <a:t> </a:t>
            </a:r>
            <a:endParaRPr lang="cs-CZ" sz="2000" b="1" dirty="0"/>
          </a:p>
          <a:p>
            <a:pPr algn="just"/>
            <a:r>
              <a:rPr lang="cs-CZ" sz="2000" b="1" dirty="0"/>
              <a:t>Dohlíží</a:t>
            </a:r>
            <a:r>
              <a:rPr lang="cs-CZ" sz="2000" dirty="0"/>
              <a:t> na zpracování osobních údajů ze strany orgánů EU a kontroluje, zda jsou dodržovány příslušné předpisy týkající se ochrany soukromí.</a:t>
            </a:r>
          </a:p>
          <a:p>
            <a:pPr algn="just"/>
            <a:r>
              <a:rPr lang="cs-CZ" sz="2000" dirty="0"/>
              <a:t>Orgánům a institucím EU </a:t>
            </a:r>
            <a:r>
              <a:rPr lang="cs-CZ" sz="2000" b="1" dirty="0"/>
              <a:t>poskytuje poradenství</a:t>
            </a:r>
            <a:r>
              <a:rPr lang="cs-CZ" sz="2000" dirty="0"/>
              <a:t> ke všem aspektům zpracování osobních údajů, souvisejících politických oblastí a právních předpisů.</a:t>
            </a:r>
          </a:p>
          <a:p>
            <a:pPr algn="just"/>
            <a:r>
              <a:rPr lang="cs-CZ" sz="2000" b="1" dirty="0"/>
              <a:t>Vyřizuje stížnosti</a:t>
            </a:r>
            <a:r>
              <a:rPr lang="cs-CZ" sz="2000" dirty="0"/>
              <a:t> a provádí šetření.</a:t>
            </a:r>
          </a:p>
          <a:p>
            <a:pPr algn="just"/>
            <a:r>
              <a:rPr lang="cs-CZ" sz="2000" b="1" dirty="0"/>
              <a:t>Spolupracuje s vnitrostátními orgány</a:t>
            </a:r>
            <a:r>
              <a:rPr lang="cs-CZ" sz="2000" dirty="0"/>
              <a:t> zemí EU a zajišťuje tak jednotný přístup k ochraně údajů.</a:t>
            </a:r>
          </a:p>
          <a:p>
            <a:pPr algn="just"/>
            <a:r>
              <a:rPr lang="cs-CZ" sz="2000" b="1" dirty="0"/>
              <a:t>Sleduje</a:t>
            </a:r>
            <a:r>
              <a:rPr lang="cs-CZ" sz="2000" dirty="0"/>
              <a:t> nové technologie, které mohou mít na ochranu údajů dopad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684217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inspektor ochrany </a:t>
            </a:r>
            <a:r>
              <a:rPr lang="cs-CZ" dirty="0" smtClean="0"/>
              <a:t>údajů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Inspektor</a:t>
            </a:r>
            <a:r>
              <a:rPr lang="cs-CZ" sz="2000" dirty="0" smtClean="0"/>
              <a:t> </a:t>
            </a:r>
            <a:r>
              <a:rPr lang="cs-CZ" sz="2000" dirty="0"/>
              <a:t>a </a:t>
            </a:r>
            <a:r>
              <a:rPr lang="cs-CZ" sz="2000" b="1" dirty="0"/>
              <a:t>zástupce inspektora</a:t>
            </a:r>
            <a:r>
              <a:rPr lang="cs-CZ" sz="2000" dirty="0"/>
              <a:t> jsou jmenováni na 5leté funkční období. Mohou být zvoleni i opakovaně. Každodenní činnosti zajišťují </a:t>
            </a:r>
            <a:r>
              <a:rPr lang="cs-CZ" sz="2000" b="1" dirty="0"/>
              <a:t>dvě oddělení</a:t>
            </a:r>
            <a:r>
              <a:rPr lang="cs-CZ" sz="2000" dirty="0"/>
              <a:t>.</a:t>
            </a:r>
          </a:p>
          <a:p>
            <a:pPr algn="just"/>
            <a:r>
              <a:rPr lang="cs-CZ" sz="2000" dirty="0">
                <a:hlinkClick r:id="rId2"/>
              </a:rPr>
              <a:t>Oddělení pro dohled a </a:t>
            </a:r>
            <a:r>
              <a:rPr lang="cs-CZ" sz="2000" dirty="0" smtClean="0">
                <a:hlinkClick r:id="rId2"/>
              </a:rPr>
              <a:t>prosazování</a:t>
            </a:r>
            <a:r>
              <a:rPr lang="cs-CZ" sz="2000" dirty="0" smtClean="0"/>
              <a:t> </a:t>
            </a:r>
            <a:r>
              <a:rPr lang="cs-CZ" sz="2000" dirty="0"/>
              <a:t>– </a:t>
            </a:r>
            <a:r>
              <a:rPr lang="cs-CZ" sz="2000" b="1" dirty="0"/>
              <a:t>vyhodnocuje dodržování ochrany údajů</a:t>
            </a:r>
            <a:r>
              <a:rPr lang="cs-CZ" sz="2000" dirty="0"/>
              <a:t> ze strany orgánů a institucí EU.</a:t>
            </a:r>
          </a:p>
          <a:p>
            <a:pPr algn="just"/>
            <a:r>
              <a:rPr lang="cs-CZ" sz="2000" dirty="0">
                <a:hlinkClick r:id="rId3"/>
              </a:rPr>
              <a:t>Oddělení pro politiku a </a:t>
            </a:r>
            <a:r>
              <a:rPr lang="cs-CZ" sz="2000" dirty="0" smtClean="0">
                <a:hlinkClick r:id="rId3"/>
              </a:rPr>
              <a:t>konzultace</a:t>
            </a:r>
            <a:r>
              <a:rPr lang="cs-CZ" sz="2000" dirty="0" smtClean="0"/>
              <a:t> </a:t>
            </a:r>
            <a:r>
              <a:rPr lang="cs-CZ" sz="2000" dirty="0"/>
              <a:t>- </a:t>
            </a:r>
            <a:r>
              <a:rPr lang="cs-CZ" sz="2000" b="1" dirty="0"/>
              <a:t>radí normotvůrcům EU v záležitostech týkajících se ochrany údajů v řadě oblastí politiky a v souvislosti s návrhy nových právních předpisů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992407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inspektor ochrany </a:t>
            </a:r>
            <a:r>
              <a:rPr lang="cs-CZ" dirty="0" smtClean="0"/>
              <a:t>údajů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 smtClean="0"/>
              <a:t>Orgány </a:t>
            </a:r>
            <a:r>
              <a:rPr lang="cs-CZ" sz="2000" dirty="0"/>
              <a:t>a instituce EU nesmí zpracovávat osobní údaje týkající se</a:t>
            </a:r>
          </a:p>
          <a:p>
            <a:pPr algn="just"/>
            <a:r>
              <a:rPr lang="cs-CZ" sz="2000" b="1" dirty="0"/>
              <a:t>rasového</a:t>
            </a:r>
            <a:r>
              <a:rPr lang="cs-CZ" sz="2000" dirty="0"/>
              <a:t> či </a:t>
            </a:r>
            <a:r>
              <a:rPr lang="cs-CZ" sz="2000" b="1" dirty="0"/>
              <a:t>etnického původu</a:t>
            </a:r>
            <a:endParaRPr lang="cs-CZ" sz="2000" dirty="0"/>
          </a:p>
          <a:p>
            <a:pPr algn="just"/>
            <a:r>
              <a:rPr lang="cs-CZ" sz="2000" b="1" dirty="0"/>
              <a:t>politických názorů</a:t>
            </a:r>
            <a:endParaRPr lang="cs-CZ" sz="2000" dirty="0"/>
          </a:p>
          <a:p>
            <a:pPr algn="just"/>
            <a:r>
              <a:rPr lang="cs-CZ" sz="2000" b="1" dirty="0"/>
              <a:t>náboženského vyznání</a:t>
            </a:r>
            <a:r>
              <a:rPr lang="cs-CZ" sz="2000" dirty="0"/>
              <a:t> ani </a:t>
            </a:r>
            <a:r>
              <a:rPr lang="cs-CZ" sz="2000" b="1" dirty="0"/>
              <a:t>filosofických postojů</a:t>
            </a:r>
            <a:endParaRPr lang="cs-CZ" sz="2000" dirty="0"/>
          </a:p>
          <a:p>
            <a:pPr algn="just"/>
            <a:r>
              <a:rPr lang="cs-CZ" sz="2000" b="1" dirty="0"/>
              <a:t>odborové příslušnosti</a:t>
            </a:r>
            <a:r>
              <a:rPr lang="cs-CZ" sz="2000" dirty="0"/>
              <a:t>.</a:t>
            </a:r>
          </a:p>
          <a:p>
            <a:pPr algn="just"/>
            <a:r>
              <a:rPr lang="cs-CZ" sz="2000" dirty="0"/>
              <a:t>Nesmí zpracovávat ani údaje o </a:t>
            </a:r>
            <a:r>
              <a:rPr lang="cs-CZ" sz="2000" b="1" dirty="0" smtClean="0"/>
              <a:t>zdraví</a:t>
            </a:r>
            <a:r>
              <a:rPr lang="cs-CZ" sz="2000" dirty="0" smtClean="0"/>
              <a:t> </a:t>
            </a:r>
            <a:r>
              <a:rPr lang="cs-CZ" sz="2000" dirty="0"/>
              <a:t>či </a:t>
            </a:r>
            <a:r>
              <a:rPr lang="cs-CZ" sz="2000" b="1" dirty="0"/>
              <a:t>sexuální orientaci</a:t>
            </a:r>
            <a:r>
              <a:rPr lang="cs-CZ" sz="2000" dirty="0"/>
              <a:t>, </a:t>
            </a:r>
            <a:endParaRPr lang="cs-CZ" sz="2000" dirty="0" smtClean="0"/>
          </a:p>
          <a:p>
            <a:pPr algn="just"/>
            <a:r>
              <a:rPr lang="cs-CZ" sz="2000" b="1" dirty="0" smtClean="0"/>
              <a:t>Stížnost, </a:t>
            </a:r>
            <a:r>
              <a:rPr lang="cs-CZ" sz="2000" dirty="0" smtClean="0"/>
              <a:t>věc </a:t>
            </a:r>
            <a:r>
              <a:rPr lang="cs-CZ" sz="2000" b="1" dirty="0"/>
              <a:t>prošetří</a:t>
            </a:r>
            <a:r>
              <a:rPr lang="cs-CZ" sz="2000" dirty="0"/>
              <a:t> a </a:t>
            </a:r>
            <a:r>
              <a:rPr lang="cs-CZ" sz="2000" dirty="0" smtClean="0"/>
              <a:t>oznámí, </a:t>
            </a:r>
            <a:r>
              <a:rPr lang="cs-CZ" sz="2000" dirty="0"/>
              <a:t>zda se stížností souhlasí, a pokud ano, jak situaci </a:t>
            </a:r>
            <a:r>
              <a:rPr lang="cs-CZ" sz="2000" dirty="0" smtClean="0"/>
              <a:t>řeší</a:t>
            </a:r>
            <a:endParaRPr lang="cs-CZ" sz="2000" dirty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285900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 </a:t>
            </a:r>
            <a:r>
              <a:rPr lang="cs-CZ" dirty="0"/>
              <a:t>a práva při zpracování osobních údajů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 algn="just">
              <a:buFont typeface="Arial" pitchFamily="34" charset="0"/>
              <a:buChar char="•"/>
              <a:defRPr/>
            </a:pPr>
            <a:r>
              <a:rPr lang="cs-CZ" dirty="0"/>
              <a:t>Práva a povinnosti při zpracování osobních údajů - </a:t>
            </a:r>
            <a:r>
              <a:rPr lang="cs-CZ" b="1" dirty="0">
                <a:solidFill>
                  <a:srgbClr val="FF0000"/>
                </a:solidFill>
              </a:rPr>
              <a:t>pouze se souhlasem (výjimky)</a:t>
            </a:r>
          </a:p>
          <a:p>
            <a:pPr marL="571500" indent="-571500" algn="just">
              <a:buFont typeface="Arial" pitchFamily="34" charset="0"/>
              <a:buChar char="•"/>
              <a:defRPr/>
            </a:pPr>
            <a:r>
              <a:rPr lang="cs-CZ" dirty="0"/>
              <a:t>Zabezpečení osobních údajů</a:t>
            </a:r>
          </a:p>
          <a:p>
            <a:pPr marL="571500" indent="-571500" algn="just">
              <a:buFont typeface="Arial" pitchFamily="34" charset="0"/>
              <a:buChar char="•"/>
              <a:defRPr/>
            </a:pPr>
            <a:r>
              <a:rPr lang="cs-CZ" dirty="0"/>
              <a:t>Likvidace osobních údajů</a:t>
            </a:r>
          </a:p>
          <a:p>
            <a:pPr marL="571500" indent="-571500" algn="just">
              <a:buFont typeface="Arial" pitchFamily="34" charset="0"/>
              <a:buChar char="•"/>
              <a:defRPr/>
            </a:pPr>
            <a:r>
              <a:rPr lang="cs-CZ" dirty="0"/>
              <a:t>Předávání do jiných států</a:t>
            </a:r>
          </a:p>
          <a:p>
            <a:pPr marL="571500" indent="-571500" algn="just">
              <a:buFont typeface="Arial" pitchFamily="34" charset="0"/>
              <a:buChar char="•"/>
              <a:defRPr/>
            </a:pPr>
            <a:r>
              <a:rPr lang="cs-CZ" dirty="0"/>
              <a:t>Kontrola – správní </a:t>
            </a:r>
            <a:r>
              <a:rPr lang="cs-CZ" dirty="0" smtClean="0"/>
              <a:t>delikty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567454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ke studiu (opakování):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Skulová</a:t>
            </a:r>
            <a:r>
              <a:rPr lang="cs-CZ" dirty="0" smtClean="0"/>
              <a:t>, S. a kol. Základy správní vědy. Brno: MU, 2014, s. </a:t>
            </a:r>
            <a:r>
              <a:rPr lang="cs-CZ" dirty="0" smtClean="0"/>
              <a:t>184 – 191</a:t>
            </a:r>
          </a:p>
          <a:p>
            <a:pPr algn="just"/>
            <a:r>
              <a:rPr lang="cs-CZ" dirty="0" smtClean="0"/>
              <a:t>Zákon č. 106/1999 Sb.</a:t>
            </a:r>
          </a:p>
          <a:p>
            <a:pPr algn="just"/>
            <a:r>
              <a:rPr lang="cs-CZ" dirty="0" smtClean="0"/>
              <a:t>Zákon č. 101/2000 Sb.</a:t>
            </a:r>
          </a:p>
          <a:p>
            <a:pPr algn="just"/>
            <a:r>
              <a:rPr lang="cs-CZ" dirty="0" smtClean="0">
                <a:hlinkClick r:id="rId2"/>
              </a:rPr>
              <a:t>http://portal.gov.cz</a:t>
            </a:r>
            <a:r>
              <a:rPr lang="cs-CZ" dirty="0" smtClean="0"/>
              <a:t> </a:t>
            </a:r>
          </a:p>
          <a:p>
            <a:pPr algn="just"/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www.szrcr.cz</a:t>
            </a:r>
            <a:r>
              <a:rPr lang="cs-CZ" dirty="0" smtClean="0"/>
              <a:t> </a:t>
            </a:r>
          </a:p>
          <a:p>
            <a:pPr algn="just"/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www.datoveschranky.info</a:t>
            </a:r>
            <a:r>
              <a:rPr lang="cs-CZ" dirty="0" smtClean="0"/>
              <a:t> </a:t>
            </a:r>
          </a:p>
          <a:p>
            <a:pPr algn="just"/>
            <a:r>
              <a:rPr lang="cs-CZ" dirty="0">
                <a:hlinkClick r:id="rId5"/>
              </a:rPr>
              <a:t>https://</a:t>
            </a:r>
            <a:r>
              <a:rPr lang="cs-CZ" dirty="0" smtClean="0">
                <a:hlinkClick r:id="rId5"/>
              </a:rPr>
              <a:t>www.uoou.cz</a:t>
            </a:r>
            <a:r>
              <a:rPr lang="cs-CZ" dirty="0" smtClean="0"/>
              <a:t> </a:t>
            </a:r>
          </a:p>
          <a:p>
            <a:pPr algn="just"/>
            <a:r>
              <a:rPr lang="cs-CZ" dirty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www.mvcr.cz/egovernment.aspx</a:t>
            </a:r>
            <a:r>
              <a:rPr lang="cs-CZ" dirty="0" smtClean="0"/>
              <a:t> </a:t>
            </a:r>
          </a:p>
          <a:p>
            <a:pPr algn="just"/>
            <a:r>
              <a:rPr lang="cs-CZ" dirty="0">
                <a:hlinkClick r:id="rId7"/>
              </a:rPr>
              <a:t>http://</a:t>
            </a:r>
            <a:r>
              <a:rPr lang="cs-CZ" dirty="0" smtClean="0">
                <a:hlinkClick r:id="rId7"/>
              </a:rPr>
              <a:t>www.czechpoint.cz/web</a:t>
            </a:r>
            <a:r>
              <a:rPr lang="cs-CZ" dirty="0" smtClean="0"/>
              <a:t> 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39498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694" y="798967"/>
            <a:ext cx="8086635" cy="647700"/>
          </a:xfrm>
        </p:spPr>
        <p:txBody>
          <a:bodyPr/>
          <a:lstStyle/>
          <a:p>
            <a:r>
              <a:rPr lang="cs-CZ" dirty="0" smtClean="0"/>
              <a:t>Elektronizace </a:t>
            </a:r>
            <a:r>
              <a:rPr lang="cs-CZ" dirty="0"/>
              <a:t>a e-</a:t>
            </a:r>
            <a:r>
              <a:rPr lang="cs-CZ" dirty="0" err="1"/>
              <a:t>government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7008" y="1582284"/>
            <a:ext cx="8082321" cy="4666115"/>
          </a:xfrm>
        </p:spPr>
        <p:txBody>
          <a:bodyPr/>
          <a:lstStyle/>
          <a:p>
            <a:pPr algn="just"/>
            <a:r>
              <a:rPr lang="cs-CZ" altLang="cs-CZ" sz="2000" b="1" dirty="0"/>
              <a:t>Státní informační a komunikační politika (e-Česko 2006), </a:t>
            </a:r>
            <a:r>
              <a:rPr lang="cs-CZ" altLang="cs-CZ" sz="2000" dirty="0"/>
              <a:t>jeho definice jako: „</a:t>
            </a:r>
            <a:r>
              <a:rPr lang="cs-CZ" altLang="cs-CZ" sz="2000" i="1" dirty="0"/>
              <a:t>transformaci vnitřních a vnějších vztahů veřejné správy pomocí ICT s cílem optimalizovat interní procesy. … cílem je pak rychlejší, spolehlivější a levnější poskytování služeb veřejné správy nejširší veřejnosti a zajištění větší otevřenosti veřejné správy ve vztahu ke svým zákazníkům.</a:t>
            </a:r>
            <a:r>
              <a:rPr lang="cs-CZ" altLang="cs-CZ" sz="2000" dirty="0"/>
              <a:t>“. </a:t>
            </a:r>
          </a:p>
          <a:p>
            <a:pPr algn="just"/>
            <a:r>
              <a:rPr lang="cs-CZ" altLang="cs-CZ" sz="2000" dirty="0"/>
              <a:t>Strategie </a:t>
            </a:r>
            <a:r>
              <a:rPr lang="cs-CZ" altLang="cs-CZ" sz="2000" b="1" dirty="0"/>
              <a:t>Smart </a:t>
            </a:r>
            <a:r>
              <a:rPr lang="cs-CZ" altLang="cs-CZ" sz="2000" b="1" dirty="0" err="1"/>
              <a:t>Administration</a:t>
            </a:r>
            <a:r>
              <a:rPr lang="cs-CZ" altLang="cs-CZ" sz="2000" b="1" dirty="0"/>
              <a:t> </a:t>
            </a:r>
            <a:r>
              <a:rPr lang="cs-CZ" altLang="cs-CZ" sz="2000" dirty="0"/>
              <a:t>hledí na veřejnou správu jako na </a:t>
            </a:r>
            <a:r>
              <a:rPr lang="cs-CZ" altLang="cs-CZ" sz="2000" b="1" dirty="0"/>
              <a:t>hexagon</a:t>
            </a:r>
            <a:r>
              <a:rPr lang="cs-CZ" altLang="cs-CZ" sz="2000" dirty="0"/>
              <a:t>. Jeho jednotlivé vrcholy symbolizují prvky veřejné správy, které jsou klíčové pro její efektivitu. Jedním z nich je </a:t>
            </a:r>
            <a:r>
              <a:rPr lang="cs-CZ" altLang="cs-CZ" sz="2000" b="1" dirty="0">
                <a:solidFill>
                  <a:srgbClr val="FF0000"/>
                </a:solidFill>
              </a:rPr>
              <a:t>technologie</a:t>
            </a:r>
            <a:r>
              <a:rPr lang="cs-CZ" altLang="cs-CZ" sz="2000" dirty="0"/>
              <a:t>, kam lze zařadit i informatizaci, či ICT. Jde o prostředek, který má usnadnit </a:t>
            </a:r>
            <a:r>
              <a:rPr lang="cs-CZ" altLang="cs-CZ" sz="2000" dirty="0">
                <a:solidFill>
                  <a:srgbClr val="FF0000"/>
                </a:solidFill>
              </a:rPr>
              <a:t>styk s veřejnou správou</a:t>
            </a:r>
            <a:r>
              <a:rPr lang="cs-CZ" altLang="cs-CZ" sz="2000" dirty="0"/>
              <a:t>, ale také komunikaci </a:t>
            </a:r>
            <a:r>
              <a:rPr lang="cs-CZ" altLang="cs-CZ" sz="2000" dirty="0">
                <a:solidFill>
                  <a:srgbClr val="FF0000"/>
                </a:solidFill>
              </a:rPr>
              <a:t>uvnitř veřejné správy </a:t>
            </a:r>
            <a:r>
              <a:rPr lang="cs-CZ" altLang="cs-CZ" sz="2000" dirty="0"/>
              <a:t>samotné. </a:t>
            </a:r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7537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Elektronizace a e-</a:t>
            </a:r>
            <a:r>
              <a:rPr lang="cs-CZ" dirty="0" err="1" smtClean="0"/>
              <a:t>government</a:t>
            </a:r>
            <a:r>
              <a:rPr lang="cs-CZ" dirty="0" smtClean="0"/>
              <a:t> v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b="1" dirty="0"/>
              <a:t>Evropská agentura pro informační a síťovou společnost </a:t>
            </a:r>
            <a:r>
              <a:rPr lang="cs-CZ" altLang="cs-CZ" dirty="0"/>
              <a:t>(ENISA)</a:t>
            </a:r>
          </a:p>
          <a:p>
            <a:pPr marL="0" indent="0" algn="just">
              <a:buNone/>
            </a:pPr>
            <a:endParaRPr lang="cs-CZ" b="1" dirty="0" smtClean="0">
              <a:hlinkClick r:id="rId2"/>
            </a:endParaRPr>
          </a:p>
          <a:p>
            <a:pPr algn="just"/>
            <a:r>
              <a:rPr lang="cs-CZ" b="1" dirty="0" smtClean="0">
                <a:hlinkClick r:id="rId2"/>
              </a:rPr>
              <a:t>SIS </a:t>
            </a:r>
            <a:r>
              <a:rPr lang="cs-CZ" b="1" dirty="0">
                <a:hlinkClick r:id="rId2"/>
              </a:rPr>
              <a:t>- Schengenský informační systém</a:t>
            </a:r>
            <a:r>
              <a:rPr lang="cs-CZ" dirty="0"/>
              <a:t> </a:t>
            </a:r>
          </a:p>
          <a:p>
            <a:pPr algn="just"/>
            <a:r>
              <a:rPr lang="cs-CZ" b="1" dirty="0">
                <a:hlinkClick r:id="rId3"/>
              </a:rPr>
              <a:t>VIS - Vízový informační systém</a:t>
            </a:r>
            <a:r>
              <a:rPr lang="cs-CZ" dirty="0"/>
              <a:t> </a:t>
            </a:r>
          </a:p>
          <a:p>
            <a:pPr algn="just"/>
            <a:r>
              <a:rPr lang="cs-CZ" b="1" dirty="0">
                <a:hlinkClick r:id="rId4"/>
              </a:rPr>
              <a:t>CIS - Celní informační systém</a:t>
            </a:r>
            <a:r>
              <a:rPr lang="cs-CZ" dirty="0"/>
              <a:t> </a:t>
            </a:r>
          </a:p>
          <a:p>
            <a:pPr algn="just"/>
            <a:r>
              <a:rPr lang="cs-CZ" b="1" dirty="0">
                <a:hlinkClick r:id="rId5"/>
              </a:rPr>
              <a:t>EURODAC</a:t>
            </a:r>
            <a:r>
              <a:rPr lang="cs-CZ" dirty="0"/>
              <a:t> </a:t>
            </a:r>
            <a:r>
              <a:rPr lang="cs-CZ" dirty="0" smtClean="0"/>
              <a:t>- systém </a:t>
            </a:r>
            <a:r>
              <a:rPr lang="cs-CZ" dirty="0"/>
              <a:t>pro srovnání otisků prstů žadatelů o azyl a některých kategorií ilegálních </a:t>
            </a:r>
            <a:r>
              <a:rPr lang="cs-CZ" dirty="0" smtClean="0"/>
              <a:t>přistěhovalců</a:t>
            </a:r>
          </a:p>
          <a:p>
            <a:pPr algn="just"/>
            <a:r>
              <a:rPr lang="cs-CZ" dirty="0" smtClean="0"/>
              <a:t>Tzv. správní sítě: </a:t>
            </a:r>
            <a:r>
              <a:rPr lang="cs-CZ" b="1" dirty="0" smtClean="0"/>
              <a:t>EJN </a:t>
            </a:r>
            <a:r>
              <a:rPr lang="cs-CZ" dirty="0" smtClean="0"/>
              <a:t>(justiční síť), </a:t>
            </a:r>
            <a:r>
              <a:rPr lang="cs-CZ" b="1" dirty="0" smtClean="0"/>
              <a:t>ECN </a:t>
            </a:r>
            <a:r>
              <a:rPr lang="cs-CZ" dirty="0" smtClean="0"/>
              <a:t>(soutěžní síť),…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04758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Elektronizace a </a:t>
            </a:r>
            <a:r>
              <a:rPr lang="cs-CZ" dirty="0" smtClean="0"/>
              <a:t>e-</a:t>
            </a:r>
            <a:r>
              <a:rPr lang="cs-CZ" dirty="0" err="1" smtClean="0"/>
              <a:t>government</a:t>
            </a:r>
            <a:r>
              <a:rPr lang="cs-CZ" dirty="0" smtClean="0"/>
              <a:t>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altLang="cs-CZ" sz="2000" b="1" dirty="0"/>
              <a:t>Organizace:</a:t>
            </a:r>
            <a:r>
              <a:rPr lang="cs-CZ" altLang="cs-CZ" sz="2000" dirty="0"/>
              <a:t> Úřad pro státní informační systém - Úřad pro veřejné informační systémy - Ministerstvo informatiky – </a:t>
            </a:r>
            <a:r>
              <a:rPr lang="cs-CZ" altLang="cs-CZ" sz="2000" b="1" dirty="0"/>
              <a:t>Ministerstvo </a:t>
            </a:r>
            <a:r>
              <a:rPr lang="cs-CZ" altLang="cs-CZ" sz="2000" b="1" dirty="0" smtClean="0"/>
              <a:t>vnitra</a:t>
            </a:r>
          </a:p>
          <a:p>
            <a:pPr algn="just">
              <a:defRPr/>
            </a:pPr>
            <a:r>
              <a:rPr lang="it-IT" sz="2000" b="1" dirty="0"/>
              <a:t>Rada vlády pro informační společnost</a:t>
            </a:r>
          </a:p>
          <a:p>
            <a:pPr marL="0" indent="0" algn="just">
              <a:buNone/>
              <a:defRPr/>
            </a:pPr>
            <a:endParaRPr lang="cs-CZ" altLang="cs-CZ" sz="2000" b="1" dirty="0"/>
          </a:p>
          <a:p>
            <a:pPr algn="just">
              <a:defRPr/>
            </a:pPr>
            <a:r>
              <a:rPr lang="cs-CZ" altLang="cs-CZ" sz="2000" b="1" dirty="0"/>
              <a:t>Principy E-</a:t>
            </a:r>
            <a:r>
              <a:rPr lang="cs-CZ" altLang="cs-CZ" sz="2000" b="1" dirty="0" err="1"/>
              <a:t>governmentu</a:t>
            </a:r>
            <a:r>
              <a:rPr lang="cs-CZ" altLang="cs-CZ" sz="2000" b="1" dirty="0"/>
              <a:t>:</a:t>
            </a:r>
          </a:p>
          <a:p>
            <a:pPr algn="just">
              <a:buFontTx/>
              <a:buAutoNum type="arabicPeriod"/>
              <a:defRPr/>
            </a:pPr>
            <a:r>
              <a:rPr lang="cs-CZ" altLang="cs-CZ" sz="20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veřejná správa by měla získat data od osob jen jednou</a:t>
            </a:r>
            <a:endParaRPr lang="cs-CZ" altLang="cs-CZ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buFontTx/>
              <a:buAutoNum type="arabicPeriod"/>
              <a:defRPr/>
            </a:pPr>
            <a:r>
              <a:rPr lang="cs-CZ" altLang="cs-CZ" sz="20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osoby by měly mít k dispozici jedno kontaktní místo pro komunikaci s veřejnou správou</a:t>
            </a:r>
            <a:endParaRPr lang="cs-CZ" altLang="cs-CZ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buFontTx/>
              <a:buAutoNum type="arabicPeriod"/>
              <a:defRPr/>
            </a:pPr>
            <a:r>
              <a:rPr lang="cs-CZ" altLang="cs-CZ" sz="20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úřady obíhají data a ne občan</a:t>
            </a:r>
            <a:endParaRPr lang="cs-CZ" altLang="cs-CZ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05536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e-</a:t>
            </a:r>
            <a:r>
              <a:rPr lang="cs-CZ" dirty="0" err="1" smtClean="0"/>
              <a:t>governmentu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altLang="cs-CZ" sz="2000" b="1" dirty="0" smtClean="0"/>
              <a:t>Nástroje </a:t>
            </a:r>
            <a:r>
              <a:rPr lang="cs-CZ" altLang="cs-CZ" sz="2000" b="1" dirty="0"/>
              <a:t>E-</a:t>
            </a:r>
            <a:r>
              <a:rPr lang="cs-CZ" altLang="cs-CZ" sz="2000" b="1" dirty="0" err="1"/>
              <a:t>governmentu</a:t>
            </a:r>
            <a:r>
              <a:rPr lang="cs-CZ" altLang="cs-CZ" sz="2000" b="1" dirty="0"/>
              <a:t>:</a:t>
            </a:r>
          </a:p>
          <a:p>
            <a:pPr algn="just">
              <a:buFontTx/>
              <a:buAutoNum type="alphaLcParenR"/>
              <a:defRPr/>
            </a:pPr>
            <a:r>
              <a:rPr lang="cs-CZ" altLang="cs-CZ" sz="2000" dirty="0"/>
              <a:t>Tzv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agendové</a:t>
            </a:r>
            <a:r>
              <a:rPr lang="cs-CZ" altLang="cs-CZ" sz="2000" b="1" dirty="0"/>
              <a:t> </a:t>
            </a:r>
            <a:r>
              <a:rPr lang="cs-CZ" altLang="cs-CZ" sz="2000" dirty="0"/>
              <a:t>(dílčí) </a:t>
            </a:r>
            <a:r>
              <a:rPr lang="cs-CZ" altLang="cs-CZ" sz="2000" b="1" dirty="0"/>
              <a:t>informační systémy </a:t>
            </a:r>
            <a:r>
              <a:rPr lang="cs-CZ" altLang="cs-CZ" sz="2000" dirty="0"/>
              <a:t>(z. č. 365/2000 Sb.) – CEO, RSV, …</a:t>
            </a:r>
          </a:p>
          <a:p>
            <a:pPr algn="just">
              <a:buFontTx/>
              <a:buAutoNum type="alphaLcParenR"/>
              <a:defRPr/>
            </a:pPr>
            <a:r>
              <a:rPr lang="cs-CZ" altLang="cs-CZ" sz="2000" b="1" dirty="0"/>
              <a:t>Elektronický podpis </a:t>
            </a:r>
            <a:r>
              <a:rPr lang="cs-CZ" altLang="cs-CZ" sz="2000" dirty="0"/>
              <a:t>(z. č. </a:t>
            </a:r>
            <a:r>
              <a:rPr lang="cs-CZ" altLang="cs-CZ" sz="2000" dirty="0" smtClean="0"/>
              <a:t>297/2016 </a:t>
            </a:r>
            <a:r>
              <a:rPr lang="cs-CZ" altLang="cs-CZ" sz="2000" dirty="0"/>
              <a:t>Sb.) </a:t>
            </a:r>
            <a:r>
              <a:rPr lang="cs-CZ" altLang="cs-CZ" sz="2000" dirty="0" smtClean="0"/>
              <a:t>+ </a:t>
            </a:r>
            <a:r>
              <a:rPr lang="cs-CZ" altLang="cs-CZ" sz="2000" b="1" dirty="0" err="1" smtClean="0"/>
              <a:t>eIDAS</a:t>
            </a:r>
            <a:r>
              <a:rPr lang="cs-CZ" altLang="cs-CZ" sz="2000" dirty="0" smtClean="0"/>
              <a:t> </a:t>
            </a:r>
            <a:r>
              <a:rPr lang="cs-CZ" altLang="cs-CZ" sz="2000" dirty="0"/>
              <a:t>(nařízení EU č. </a:t>
            </a:r>
            <a:r>
              <a:rPr lang="cs-CZ" altLang="cs-CZ" sz="2000" dirty="0" smtClean="0"/>
              <a:t>910/2014)</a:t>
            </a:r>
            <a:endParaRPr lang="cs-CZ" altLang="cs-CZ" sz="2000" dirty="0"/>
          </a:p>
          <a:p>
            <a:pPr algn="just">
              <a:buFontTx/>
              <a:buAutoNum type="alphaLcParenR"/>
              <a:defRPr/>
            </a:pPr>
            <a:r>
              <a:rPr lang="cs-CZ" altLang="cs-CZ" sz="2000" b="1" dirty="0"/>
              <a:t>Portál veřejné správy </a:t>
            </a:r>
            <a:r>
              <a:rPr lang="cs-CZ" altLang="cs-CZ" sz="2000" dirty="0"/>
              <a:t>(z. č. 365/2000 Sb.)</a:t>
            </a:r>
          </a:p>
          <a:p>
            <a:pPr algn="just">
              <a:buFontTx/>
              <a:buAutoNum type="alphaLcParenR"/>
              <a:defRPr/>
            </a:pPr>
            <a:r>
              <a:rPr lang="cs-CZ" altLang="cs-CZ" sz="2000" b="1" dirty="0"/>
              <a:t>úřední deska </a:t>
            </a:r>
            <a:r>
              <a:rPr lang="cs-CZ" altLang="cs-CZ" sz="2000" dirty="0"/>
              <a:t>(elektronicky přístupná) (z. č. 500/2004 Sb.)</a:t>
            </a:r>
          </a:p>
          <a:p>
            <a:pPr algn="just">
              <a:buFontTx/>
              <a:buAutoNum type="alphaLcParenR"/>
              <a:defRPr/>
            </a:pPr>
            <a:r>
              <a:rPr lang="cs-CZ" altLang="cs-CZ" sz="2000" b="1" dirty="0"/>
              <a:t>CZECH Point </a:t>
            </a:r>
            <a:r>
              <a:rPr lang="cs-CZ" altLang="cs-CZ" sz="2000" dirty="0"/>
              <a:t>(z. č. 365/2000 Sb.)</a:t>
            </a:r>
          </a:p>
          <a:p>
            <a:pPr algn="just">
              <a:buFontTx/>
              <a:buAutoNum type="alphaLcParenR"/>
              <a:defRPr/>
            </a:pPr>
            <a:r>
              <a:rPr lang="cs-CZ" altLang="cs-CZ" sz="2000" b="1" dirty="0"/>
              <a:t>datové schránky + konverze </a:t>
            </a:r>
            <a:r>
              <a:rPr lang="cs-CZ" altLang="cs-CZ" sz="2000" dirty="0"/>
              <a:t>(z. č. 300/2008 Sb.)</a:t>
            </a:r>
          </a:p>
          <a:p>
            <a:pPr algn="just">
              <a:buFontTx/>
              <a:buAutoNum type="alphaLcParenR"/>
              <a:defRPr/>
            </a:pPr>
            <a:r>
              <a:rPr lang="cs-CZ" altLang="cs-CZ" sz="2000" b="1" dirty="0"/>
              <a:t>základní registry </a:t>
            </a:r>
            <a:r>
              <a:rPr lang="cs-CZ" altLang="cs-CZ" sz="2000" dirty="0"/>
              <a:t>(z. č. 111/2009 Sb.) – vzájemná propojenost </a:t>
            </a:r>
            <a:r>
              <a:rPr lang="cs-CZ" altLang="cs-CZ" sz="2000" dirty="0" smtClean="0"/>
              <a:t>VS</a:t>
            </a:r>
          </a:p>
          <a:p>
            <a:pPr algn="just">
              <a:buFontTx/>
              <a:buAutoNum type="alphaLcParenR"/>
              <a:defRPr/>
            </a:pPr>
            <a:r>
              <a:rPr lang="cs-CZ" altLang="cs-CZ" sz="2000" dirty="0" smtClean="0"/>
              <a:t>Otevřená (open) data</a:t>
            </a:r>
            <a:endParaRPr lang="cs-CZ" altLang="cs-CZ" sz="2000" dirty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00386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</a:t>
            </a:r>
            <a:r>
              <a:rPr lang="cs-CZ" dirty="0"/>
              <a:t>systémy veřejné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865086"/>
            <a:ext cx="8082321" cy="4267427"/>
          </a:xfrm>
        </p:spPr>
        <p:txBody>
          <a:bodyPr/>
          <a:lstStyle/>
          <a:p>
            <a:pPr marL="0" indent="0" algn="just">
              <a:buNone/>
            </a:pPr>
            <a:r>
              <a:rPr lang="cs-CZ" altLang="cs-CZ" sz="2000" b="1" dirty="0" smtClean="0"/>
              <a:t>1. Tzv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agendové</a:t>
            </a:r>
            <a:r>
              <a:rPr lang="cs-CZ" altLang="cs-CZ" sz="2000" b="1" dirty="0"/>
              <a:t> informační systémy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sz="2000" dirty="0"/>
              <a:t>Zákon č. 365/2000 Sb., o informačních systémech veřejné správy, ve znění pozdějších předpisů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sz="2000" b="1" dirty="0"/>
              <a:t>obecná právní úprava jednotlivých </a:t>
            </a:r>
            <a:r>
              <a:rPr lang="cs-CZ" altLang="cs-CZ" sz="2000" b="1" dirty="0" err="1"/>
              <a:t>agendových</a:t>
            </a:r>
            <a:r>
              <a:rPr lang="cs-CZ" altLang="cs-CZ" sz="2000" b="1" dirty="0"/>
              <a:t> informačních systémů</a:t>
            </a:r>
            <a:r>
              <a:rPr lang="cs-CZ" altLang="cs-CZ" sz="2000" dirty="0"/>
              <a:t>, které jsou ve veřejné správě a jejích jednotlivých odvětvích využívány.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sz="2000" dirty="0"/>
              <a:t>Využívány jako </a:t>
            </a:r>
            <a:r>
              <a:rPr lang="cs-CZ" altLang="cs-CZ" sz="2000" b="1" dirty="0"/>
              <a:t>zdroj pro základní registry </a:t>
            </a:r>
            <a:r>
              <a:rPr lang="cs-CZ" altLang="cs-CZ" sz="2000" dirty="0"/>
              <a:t>(staré údaje</a:t>
            </a:r>
            <a:r>
              <a:rPr lang="cs-CZ" altLang="cs-CZ" sz="2000" dirty="0" smtClean="0"/>
              <a:t>)</a:t>
            </a:r>
            <a:endParaRPr lang="cs-CZ" alt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55452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</a:t>
            </a:r>
            <a:r>
              <a:rPr lang="cs-CZ" dirty="0"/>
              <a:t>systémy veřejné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865086"/>
            <a:ext cx="8082321" cy="4267427"/>
          </a:xfrm>
        </p:spPr>
        <p:txBody>
          <a:bodyPr/>
          <a:lstStyle/>
          <a:p>
            <a:pPr algn="just">
              <a:buFont typeface="Arial" panose="020B0604020202020204" pitchFamily="34" charset="0"/>
              <a:buAutoNum type="arabicPeriod" startAt="2"/>
            </a:pPr>
            <a:r>
              <a:rPr lang="cs-CZ" altLang="cs-CZ" sz="2000" b="1" dirty="0" smtClean="0"/>
              <a:t>Portál </a:t>
            </a:r>
            <a:r>
              <a:rPr lang="cs-CZ" altLang="cs-CZ" sz="2000" b="1" dirty="0"/>
              <a:t>veřejné správy </a:t>
            </a:r>
            <a:r>
              <a:rPr lang="cs-CZ" altLang="cs-CZ" sz="2000" dirty="0"/>
              <a:t>(</a:t>
            </a:r>
            <a:r>
              <a:rPr lang="cs-CZ" altLang="cs-CZ" sz="2000" dirty="0">
                <a:hlinkClick r:id="rId2"/>
              </a:rPr>
              <a:t>http://portal.gov.cz</a:t>
            </a:r>
            <a:r>
              <a:rPr lang="cs-CZ" altLang="cs-CZ" sz="2000" dirty="0"/>
              <a:t>) (§ 6f zákona č. 365/2000 Sb</a:t>
            </a:r>
            <a:r>
              <a:rPr lang="cs-CZ" altLang="cs-CZ" sz="2000" dirty="0" smtClean="0"/>
              <a:t>.), </a:t>
            </a:r>
            <a:r>
              <a:rPr lang="cs-CZ" altLang="cs-CZ" sz="2000" dirty="0"/>
              <a:t>přístup do veřejné správy a k informacím – mj. </a:t>
            </a:r>
            <a:r>
              <a:rPr lang="cs-CZ" altLang="cs-CZ" sz="2000" b="1" dirty="0">
                <a:solidFill>
                  <a:srgbClr val="FF0000"/>
                </a:solidFill>
              </a:rPr>
              <a:t>seznam datových schránek a právní předpisy</a:t>
            </a:r>
          </a:p>
          <a:p>
            <a:pPr algn="just">
              <a:buFont typeface="Arial" panose="020B0604020202020204" pitchFamily="34" charset="0"/>
              <a:buAutoNum type="arabicPeriod" startAt="2"/>
            </a:pPr>
            <a:r>
              <a:rPr lang="cs-CZ" altLang="cs-CZ" sz="2000" b="1" dirty="0"/>
              <a:t>Czech – POINT </a:t>
            </a:r>
            <a:r>
              <a:rPr lang="cs-CZ" altLang="cs-CZ" sz="2000" dirty="0"/>
              <a:t>- „</a:t>
            </a:r>
            <a:r>
              <a:rPr lang="cs-CZ" altLang="cs-CZ" sz="2000" i="1" dirty="0"/>
              <a:t>Český podací ověřovací informační národní terminál</a:t>
            </a:r>
            <a:r>
              <a:rPr lang="cs-CZ" altLang="cs-CZ" sz="2000" dirty="0"/>
              <a:t>“ (§ 8a zákona č. 365/2000 Sb.) – </a:t>
            </a:r>
            <a:r>
              <a:rPr lang="cs-CZ" altLang="cs-CZ" sz="2000" b="1" dirty="0"/>
              <a:t>kontaktní místa veřejné správy </a:t>
            </a:r>
            <a:r>
              <a:rPr lang="cs-CZ" altLang="cs-CZ" sz="2000" dirty="0"/>
              <a:t>– </a:t>
            </a:r>
            <a:r>
              <a:rPr lang="cs-CZ" altLang="cs-CZ" sz="2000" b="1" dirty="0"/>
              <a:t>podání vůči SO</a:t>
            </a:r>
            <a:r>
              <a:rPr lang="cs-CZ" altLang="cs-CZ" sz="2000" dirty="0"/>
              <a:t>/</a:t>
            </a:r>
            <a:r>
              <a:rPr lang="cs-CZ" altLang="cs-CZ" sz="2000" b="1" dirty="0"/>
              <a:t>výpisy</a:t>
            </a:r>
            <a:r>
              <a:rPr lang="cs-CZ" altLang="cs-CZ" sz="2000" dirty="0"/>
              <a:t> § 9/</a:t>
            </a:r>
            <a:r>
              <a:rPr lang="cs-CZ" altLang="cs-CZ" sz="2000" b="1" dirty="0"/>
              <a:t>ověření</a:t>
            </a:r>
            <a:r>
              <a:rPr lang="cs-CZ" altLang="cs-CZ" sz="2000" dirty="0"/>
              <a:t> § </a:t>
            </a:r>
            <a:r>
              <a:rPr lang="cs-CZ" altLang="cs-CZ" sz="2000" dirty="0" smtClean="0"/>
              <a:t>9a</a:t>
            </a:r>
          </a:p>
          <a:p>
            <a:pPr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slouží </a:t>
            </a:r>
            <a:r>
              <a:rPr lang="cs-CZ" altLang="cs-CZ" sz="2000" dirty="0"/>
              <a:t>jako asistované místo výkonu veřejné správy – </a:t>
            </a:r>
            <a:r>
              <a:rPr lang="cs-CZ" altLang="cs-CZ" sz="2000" dirty="0">
                <a:solidFill>
                  <a:srgbClr val="FF0000"/>
                </a:solidFill>
              </a:rPr>
              <a:t>kontaktní místa veřejné správy – pošta, úřady, …</a:t>
            </a:r>
          </a:p>
          <a:p>
            <a:pPr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umožňuje komunikaci se se správními orgány prostřednictvím jednoho místa tak, aby „</a:t>
            </a:r>
            <a:r>
              <a:rPr lang="cs-CZ" altLang="cs-CZ" sz="2000" i="1" dirty="0"/>
              <a:t>obíhala data, ne občan</a:t>
            </a:r>
            <a:r>
              <a:rPr lang="cs-CZ" altLang="cs-CZ" sz="2000" dirty="0"/>
              <a:t>“</a:t>
            </a:r>
          </a:p>
          <a:p>
            <a:pPr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Poskytuje zejména výpisy a ověřené údaje vedené v centrálních registrech </a:t>
            </a:r>
          </a:p>
          <a:p>
            <a:pPr algn="just">
              <a:buFont typeface="Arial" panose="020B0604020202020204" pitchFamily="34" charset="0"/>
              <a:buAutoNum type="arabicPeriod" startAt="2"/>
            </a:pPr>
            <a:endParaRPr lang="cs-CZ" altLang="cs-CZ" sz="2000" dirty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02005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Czech POINT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400" dirty="0"/>
              <a:t>výpis z katastru nemovitostí </a:t>
            </a:r>
          </a:p>
          <a:p>
            <a:pPr algn="just"/>
            <a:r>
              <a:rPr lang="cs-CZ" altLang="cs-CZ" sz="1400" dirty="0"/>
              <a:t>výpis z obchodního rejstříku </a:t>
            </a:r>
          </a:p>
          <a:p>
            <a:pPr algn="just"/>
            <a:r>
              <a:rPr lang="cs-CZ" altLang="cs-CZ" sz="1400" dirty="0"/>
              <a:t>výpis z živnostenského rejstříku </a:t>
            </a:r>
          </a:p>
          <a:p>
            <a:pPr algn="just"/>
            <a:r>
              <a:rPr lang="cs-CZ" altLang="cs-CZ" sz="1400" dirty="0"/>
              <a:t>výpis z rejstříku trestů </a:t>
            </a:r>
          </a:p>
          <a:p>
            <a:pPr algn="just"/>
            <a:r>
              <a:rPr lang="cs-CZ" altLang="cs-CZ" sz="1400" dirty="0"/>
              <a:t>výpis z rejstříku trestů pro právnickou osobu </a:t>
            </a:r>
          </a:p>
          <a:p>
            <a:pPr algn="just"/>
            <a:r>
              <a:rPr lang="cs-CZ" altLang="cs-CZ" sz="1400" dirty="0"/>
              <a:t>přijetí podání podle živnostenského zákona  </a:t>
            </a:r>
          </a:p>
          <a:p>
            <a:pPr algn="just"/>
            <a:r>
              <a:rPr lang="cs-CZ" altLang="cs-CZ" sz="1400" dirty="0"/>
              <a:t>žádost o výpis nebo opis z Rejstříku trestů</a:t>
            </a:r>
          </a:p>
          <a:p>
            <a:pPr algn="just"/>
            <a:r>
              <a:rPr lang="cs-CZ" altLang="cs-CZ" sz="1400" dirty="0"/>
              <a:t>výpis z bodového hodnocení řidiče </a:t>
            </a:r>
          </a:p>
          <a:p>
            <a:pPr algn="just"/>
            <a:r>
              <a:rPr lang="cs-CZ" altLang="cs-CZ" sz="1400" dirty="0"/>
              <a:t>vydání ověřeného výstupu ze Seznamu kvalifikovaných dodavatelů </a:t>
            </a:r>
          </a:p>
          <a:p>
            <a:pPr algn="just"/>
            <a:r>
              <a:rPr lang="cs-CZ" altLang="cs-CZ" sz="1400" dirty="0"/>
              <a:t>podání do registru účastníků provozu modulu autovraků  </a:t>
            </a:r>
          </a:p>
          <a:p>
            <a:pPr algn="just"/>
            <a:r>
              <a:rPr lang="cs-CZ" altLang="cs-CZ" sz="1400" dirty="0"/>
              <a:t>výpis z insolvenčního rejstříku </a:t>
            </a:r>
          </a:p>
          <a:p>
            <a:pPr algn="just"/>
            <a:r>
              <a:rPr lang="cs-CZ" altLang="cs-CZ" sz="1400" dirty="0"/>
              <a:t>datové schránky </a:t>
            </a:r>
          </a:p>
          <a:p>
            <a:pPr algn="just"/>
            <a:r>
              <a:rPr lang="cs-CZ" altLang="cs-CZ" sz="1400" dirty="0"/>
              <a:t>autorizovaná konverze dokumentů </a:t>
            </a:r>
          </a:p>
          <a:p>
            <a:pPr algn="just"/>
            <a:r>
              <a:rPr lang="cs-CZ" altLang="cs-CZ" sz="1400" dirty="0"/>
              <a:t>centrální úložiště ověřovacích doložek </a:t>
            </a:r>
          </a:p>
          <a:p>
            <a:pPr algn="just"/>
            <a:r>
              <a:rPr lang="cs-CZ" altLang="cs-CZ" sz="1400" dirty="0"/>
              <a:t>základní registry  </a:t>
            </a:r>
          </a:p>
          <a:p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328454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464</TotalTime>
  <Words>2025</Words>
  <Application>Microsoft Office PowerPoint</Application>
  <PresentationFormat>Předvádění na obrazovce (4:3)</PresentationFormat>
  <Paragraphs>225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Tahoma</vt:lpstr>
      <vt:lpstr>Wingdings</vt:lpstr>
      <vt:lpstr>Prezentace_MU_CZ</vt:lpstr>
      <vt:lpstr>Elektronizace veřejné správy; transparentnost veřejné správy a diskrétnost ve veřejné správě  MP313K Úvod do studia veřejné správy  12. přednáška 22. 12. 2016 JUDr. Lukáš Potěšil, Ph.D.</vt:lpstr>
      <vt:lpstr>Osnova přednášky a její cíl:</vt:lpstr>
      <vt:lpstr>Elektronizace a e-government</vt:lpstr>
      <vt:lpstr>Elektronizace a e-government v EU</vt:lpstr>
      <vt:lpstr>Elektronizace a e-government v ČR</vt:lpstr>
      <vt:lpstr>Nástroje e-governmentu</vt:lpstr>
      <vt:lpstr>Informační systémy veřejné správy</vt:lpstr>
      <vt:lpstr>Informační systémy veřejné správy</vt:lpstr>
      <vt:lpstr>Czech POINT</vt:lpstr>
      <vt:lpstr>Datové schránky</vt:lpstr>
      <vt:lpstr>Datové schránky</vt:lpstr>
      <vt:lpstr>Datové schránky</vt:lpstr>
      <vt:lpstr>Základní registry</vt:lpstr>
      <vt:lpstr>Základní registry</vt:lpstr>
      <vt:lpstr>Otevřenost a transparentnost ve veřejné správě</vt:lpstr>
      <vt:lpstr>Otevřenost a transparentnost ve veřejné správě</vt:lpstr>
      <vt:lpstr>Svobodný přístup k informacím</vt:lpstr>
      <vt:lpstr>Svobodný přístup k informacím</vt:lpstr>
      <vt:lpstr>Registr smluv</vt:lpstr>
      <vt:lpstr>Diskrétnost a ochrana osobních údajů ve veřejné správě</vt:lpstr>
      <vt:lpstr>Diskrétnost a ochrana osobních údajů ve veřejné správě</vt:lpstr>
      <vt:lpstr>Státní správa a dozor v oblasti ochrany osobních údajů</vt:lpstr>
      <vt:lpstr>Evropský inspektor ochrany údajů</vt:lpstr>
      <vt:lpstr>Evropský inspektor ochrany údajů</vt:lpstr>
      <vt:lpstr>Evropský inspektor ochrany údajů</vt:lpstr>
      <vt:lpstr>Povinnosti a práva při zpracování osobních údajů</vt:lpstr>
      <vt:lpstr>Prameny ke studiu (opakování):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Lukas Potesil</cp:lastModifiedBy>
  <cp:revision>73</cp:revision>
  <cp:lastPrinted>1601-01-01T00:00:00Z</cp:lastPrinted>
  <dcterms:created xsi:type="dcterms:W3CDTF">2016-09-26T07:53:44Z</dcterms:created>
  <dcterms:modified xsi:type="dcterms:W3CDTF">2016-12-22T08:08:05Z</dcterms:modified>
</cp:coreProperties>
</file>