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25"/>
  </p:notesMasterIdLst>
  <p:handoutMasterIdLst>
    <p:handoutMasterId r:id="rId26"/>
  </p:handoutMasterIdLst>
  <p:sldIdLst>
    <p:sldId id="256" r:id="rId2"/>
    <p:sldId id="257" r:id="rId3"/>
    <p:sldId id="278" r:id="rId4"/>
    <p:sldId id="297" r:id="rId5"/>
    <p:sldId id="308" r:id="rId6"/>
    <p:sldId id="310" r:id="rId7"/>
    <p:sldId id="307" r:id="rId8"/>
    <p:sldId id="284" r:id="rId9"/>
    <p:sldId id="318" r:id="rId10"/>
    <p:sldId id="309" r:id="rId11"/>
    <p:sldId id="311" r:id="rId12"/>
    <p:sldId id="312" r:id="rId13"/>
    <p:sldId id="313" r:id="rId14"/>
    <p:sldId id="314" r:id="rId15"/>
    <p:sldId id="315" r:id="rId16"/>
    <p:sldId id="316" r:id="rId17"/>
    <p:sldId id="296" r:id="rId18"/>
    <p:sldId id="306" r:id="rId19"/>
    <p:sldId id="302" r:id="rId20"/>
    <p:sldId id="299" r:id="rId21"/>
    <p:sldId id="303" r:id="rId22"/>
    <p:sldId id="317" r:id="rId23"/>
    <p:sldId id="274" r:id="rId24"/>
  </p:sldIdLst>
  <p:sldSz cx="9144000" cy="6858000" type="screen4x3"/>
  <p:notesSz cx="6797675" cy="9926638"/>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p15:clr>
            <a:srgbClr val="A4A3A4"/>
          </p15:clr>
        </p15:guide>
        <p15:guide id="2" orient="horz" pos="1272">
          <p15:clr>
            <a:srgbClr val="A4A3A4"/>
          </p15:clr>
        </p15:guide>
        <p15:guide id="3" orient="horz" pos="715">
          <p15:clr>
            <a:srgbClr val="A4A3A4"/>
          </p15:clr>
        </p15:guide>
        <p15:guide id="4" orient="horz" pos="3861">
          <p15:clr>
            <a:srgbClr val="A4A3A4"/>
          </p15:clr>
        </p15:guide>
        <p15:guide id="5" orient="horz" pos="3944">
          <p15:clr>
            <a:srgbClr val="A4A3A4"/>
          </p15:clr>
        </p15:guide>
        <p15:guide id="6" pos="321">
          <p15:clr>
            <a:srgbClr val="A4A3A4"/>
          </p15:clr>
        </p15:guide>
        <p15:guide id="7" pos="5418">
          <p15:clr>
            <a:srgbClr val="A4A3A4"/>
          </p15:clr>
        </p15:guide>
        <p15:guide id="8" pos="682">
          <p15:clr>
            <a:srgbClr val="A4A3A4"/>
          </p15:clr>
        </p15:guide>
        <p15:guide id="9" pos="2766">
          <p15:clr>
            <a:srgbClr val="A4A3A4"/>
          </p15:clr>
        </p15:guide>
        <p15:guide id="10" pos="297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11" autoAdjust="0"/>
  </p:normalViewPr>
  <p:slideViewPr>
    <p:cSldViewPr snapToGrid="0">
      <p:cViewPr varScale="1">
        <p:scale>
          <a:sx n="132" d="100"/>
          <a:sy n="132" d="100"/>
        </p:scale>
        <p:origin x="876" y="132"/>
      </p:cViewPr>
      <p:guideLst>
        <p:guide orient="horz" pos="1120"/>
        <p:guide orient="horz" pos="1272"/>
        <p:guide orient="horz" pos="715"/>
        <p:guide orient="horz" pos="3861"/>
        <p:guide orient="horz" pos="3944"/>
        <p:guide pos="321"/>
        <p:guide pos="5418"/>
        <p:guide pos="682"/>
        <p:guide pos="2766"/>
        <p:guide pos="297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52016"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9430306"/>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52016" y="9430306"/>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50443"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79768" y="4715153"/>
            <a:ext cx="5438140" cy="44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406" name="Rectangle 6"/>
          <p:cNvSpPr>
            <a:spLocks noGrp="1" noChangeArrowheads="1"/>
          </p:cNvSpPr>
          <p:nvPr>
            <p:ph type="ftr" sz="quarter" idx="4"/>
          </p:nvPr>
        </p:nvSpPr>
        <p:spPr bwMode="auto">
          <a:xfrm>
            <a:off x="0"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50443"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5548" name="Rectangle 12"/>
          <p:cNvSpPr>
            <a:spLocks noGrp="1" noChangeArrowheads="1"/>
          </p:cNvSpPr>
          <p:nvPr>
            <p:ph type="ctrTitle"/>
          </p:nvPr>
        </p:nvSpPr>
        <p:spPr>
          <a:xfrm>
            <a:off x="1082675" y="2565401"/>
            <a:ext cx="7518400" cy="2663825"/>
          </a:xfrm>
        </p:spPr>
        <p:txBody>
          <a:bodyPr tIns="0" bIns="0" anchor="ctr"/>
          <a:lstStyle>
            <a:lvl1pPr>
              <a:defRPr sz="3200"/>
            </a:lvl1pPr>
          </a:lstStyle>
          <a:p>
            <a:pPr lvl="0"/>
            <a:r>
              <a:rPr lang="cs-CZ" altLang="cs-CZ" noProof="0" smtClean="0"/>
              <a:t>Kliknutím lze upravit styl.</a:t>
            </a:r>
            <a:endParaRPr lang="cs-CZ" altLang="cs-CZ" noProof="0" dirty="0" smtClean="0"/>
          </a:p>
        </p:txBody>
      </p:sp>
      <p:sp>
        <p:nvSpPr>
          <p:cNvPr id="7" name="Rectangle 17"/>
          <p:cNvSpPr>
            <a:spLocks noGrp="1" noChangeArrowheads="1"/>
          </p:cNvSpPr>
          <p:nvPr>
            <p:ph type="ftr" sz="quarter" idx="3"/>
          </p:nvPr>
        </p:nvSpPr>
        <p:spPr bwMode="auto">
          <a:xfrm>
            <a:off x="422694" y="6248400"/>
            <a:ext cx="630591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rgbClr val="969696"/>
                </a:solidFill>
              </a:defRPr>
            </a:lvl1pPr>
          </a:lstStyle>
          <a:p>
            <a:r>
              <a:rPr lang="cs-CZ" altLang="cs-CZ" dirty="0"/>
              <a:t>Definujte zápatí - název prezentace / pracoviště</a:t>
            </a:r>
          </a:p>
        </p:txBody>
      </p:sp>
      <p:sp>
        <p:nvSpPr>
          <p:cNvPr id="8" name="Rectangle 18"/>
          <p:cNvSpPr>
            <a:spLocks noGrp="1" noChangeArrowheads="1"/>
          </p:cNvSpPr>
          <p:nvPr>
            <p:ph type="sldNum" sz="quarter" idx="4"/>
          </p:nvPr>
        </p:nvSpPr>
        <p:spPr bwMode="auto">
          <a:xfrm>
            <a:off x="6858000" y="6248400"/>
            <a:ext cx="18417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rgbClr val="969696"/>
                </a:solidFill>
              </a:defRPr>
            </a:lvl1pPr>
          </a:lstStyle>
          <a:p>
            <a:fld id="{0DE708CC-0C3F-4567-9698-B54C0F35BD31}" type="slidenum">
              <a:rPr lang="cs-CZ" altLang="cs-CZ" smtClean="0"/>
              <a:pPr/>
              <a:t>‹#›</a:t>
            </a:fld>
            <a:endParaRPr lang="cs-CZ" altLang="cs-CZ"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p:txBody>
      </p:sp>
      <p:sp>
        <p:nvSpPr>
          <p:cNvPr id="4" name="Zástupný symbol pro zápatí 3"/>
          <p:cNvSpPr>
            <a:spLocks noGrp="1"/>
          </p:cNvSpPr>
          <p:nvPr>
            <p:ph type="ftr" sz="quarter" idx="10"/>
          </p:nvPr>
        </p:nvSpPr>
        <p:spPr/>
        <p:txBody>
          <a:bodyPr/>
          <a:lstStyle>
            <a:lvl1pPr>
              <a:defRPr/>
            </a:lvl1pPr>
          </a:lstStyle>
          <a:p>
            <a:r>
              <a:rPr lang="cs-CZ" altLang="cs-CZ"/>
              <a:t>Definujte zápatí - název prezentace / pracoviště</a:t>
            </a:r>
          </a:p>
        </p:txBody>
      </p:sp>
      <p:sp>
        <p:nvSpPr>
          <p:cNvPr id="5" name="Zástupný symbol pro číslo snímku 4"/>
          <p:cNvSpPr>
            <a:spLocks noGrp="1"/>
          </p:cNvSpPr>
          <p:nvPr>
            <p:ph type="sldNum" sz="quarter" idx="11"/>
          </p:nvPr>
        </p:nvSpPr>
        <p:spPr/>
        <p:txBody>
          <a:bodyPr/>
          <a:lstStyle>
            <a:lvl1pPr>
              <a:defRPr/>
            </a:lvl1pPr>
          </a:lstStyle>
          <a:p>
            <a:fld id="{BFD44865-E482-4274-BA0A-6D969A5DE30D}" type="slidenum">
              <a:rPr lang="cs-CZ" altLang="cs-CZ"/>
              <a:pPr/>
              <a:t>‹#›</a:t>
            </a:fld>
            <a:endParaRPr lang="cs-CZ" altLang="cs-CZ" dirty="0"/>
          </a:p>
        </p:txBody>
      </p:sp>
    </p:spTree>
    <p:extLst>
      <p:ext uri="{BB962C8B-B14F-4D97-AF65-F5344CB8AC3E}">
        <p14:creationId xmlns:p14="http://schemas.microsoft.com/office/powerpoint/2010/main" val="139061668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897689" y="1125539"/>
            <a:ext cx="1703387" cy="500697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509588" y="1125539"/>
            <a:ext cx="6037861" cy="5006975"/>
          </a:xfrm>
        </p:spPr>
        <p:txBody>
          <a:bodyPr vert="eaVert"/>
          <a:lstStyle/>
          <a:p>
            <a:pPr lvl="0"/>
            <a:r>
              <a:rPr lang="cs-CZ" smtClean="0"/>
              <a:t>Kliknutím lze upravit styly předlohy textu.</a:t>
            </a:r>
          </a:p>
          <a:p>
            <a:pPr lvl="1"/>
            <a:r>
              <a:rPr lang="cs-CZ" smtClean="0"/>
              <a:t>Druhá úroveň</a:t>
            </a:r>
          </a:p>
        </p:txBody>
      </p:sp>
      <p:sp>
        <p:nvSpPr>
          <p:cNvPr id="4" name="Zástupný symbol pro zápatí 3"/>
          <p:cNvSpPr>
            <a:spLocks noGrp="1"/>
          </p:cNvSpPr>
          <p:nvPr>
            <p:ph type="ftr" sz="quarter" idx="10"/>
          </p:nvPr>
        </p:nvSpPr>
        <p:spPr/>
        <p:txBody>
          <a:bodyPr/>
          <a:lstStyle>
            <a:lvl1pPr>
              <a:defRPr/>
            </a:lvl1pPr>
          </a:lstStyle>
          <a:p>
            <a:r>
              <a:rPr lang="cs-CZ" altLang="cs-CZ"/>
              <a:t>Definujte zápatí - název prezentace / pracoviště</a:t>
            </a:r>
          </a:p>
        </p:txBody>
      </p:sp>
      <p:sp>
        <p:nvSpPr>
          <p:cNvPr id="5" name="Zástupný symbol pro číslo snímku 4"/>
          <p:cNvSpPr>
            <a:spLocks noGrp="1"/>
          </p:cNvSpPr>
          <p:nvPr>
            <p:ph type="sldNum" sz="quarter" idx="11"/>
          </p:nvPr>
        </p:nvSpPr>
        <p:spPr/>
        <p:txBody>
          <a:bodyPr/>
          <a:lstStyle>
            <a:lvl1pPr>
              <a:defRPr/>
            </a:lvl1pPr>
          </a:lstStyle>
          <a:p>
            <a:fld id="{67153075-B133-4825-BEAD-9495BA665D34}" type="slidenum">
              <a:rPr lang="cs-CZ" altLang="cs-CZ"/>
              <a:pPr/>
              <a:t>‹#›</a:t>
            </a:fld>
            <a:endParaRPr lang="cs-CZ" altLang="cs-CZ"/>
          </a:p>
        </p:txBody>
      </p:sp>
    </p:spTree>
    <p:extLst>
      <p:ext uri="{BB962C8B-B14F-4D97-AF65-F5344CB8AC3E}">
        <p14:creationId xmlns:p14="http://schemas.microsoft.com/office/powerpoint/2010/main" val="275272741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dirty="0"/>
          </a:p>
        </p:txBody>
      </p:sp>
      <p:sp>
        <p:nvSpPr>
          <p:cNvPr id="3" name="Zástupný symbol pro obsah 2"/>
          <p:cNvSpPr>
            <a:spLocks noGrp="1"/>
          </p:cNvSpPr>
          <p:nvPr>
            <p:ph idx="1"/>
          </p:nvPr>
        </p:nvSpPr>
        <p:spPr/>
        <p:txBody>
          <a:bodyPr/>
          <a:lstStyle>
            <a:lvl1pPr marL="342900" indent="-342900">
              <a:buClr>
                <a:srgbClr val="00287D"/>
              </a:buClr>
              <a:buSzPct val="100000"/>
              <a:buFont typeface="Wingdings" panose="05000000000000000000" pitchFamily="2" charset="2"/>
              <a:buChar char="§"/>
              <a:defRPr/>
            </a:lvl1pPr>
            <a:lvl2pPr marL="742950" indent="-285750">
              <a:buClr>
                <a:srgbClr val="00287D"/>
              </a:buClr>
              <a:buFont typeface="Wingdings" panose="05000000000000000000" pitchFamily="2" charset="2"/>
              <a:buChar char="§"/>
              <a:defRPr/>
            </a:lvl2pPr>
            <a:lvl3pPr marL="914400" indent="0">
              <a:buNone/>
              <a:defRPr/>
            </a:lvl3pPr>
          </a:lstStyle>
          <a:p>
            <a:pPr lvl="0"/>
            <a:r>
              <a:rPr lang="cs-CZ" smtClean="0"/>
              <a:t>Kliknutím lze upravit styly předlohy textu.</a:t>
            </a:r>
          </a:p>
          <a:p>
            <a:pPr lvl="1"/>
            <a:r>
              <a:rPr lang="cs-CZ" smtClean="0"/>
              <a:t>Druhá úroveň</a:t>
            </a:r>
          </a:p>
        </p:txBody>
      </p:sp>
      <p:sp>
        <p:nvSpPr>
          <p:cNvPr id="4" name="Zástupný symbol pro zápatí 3"/>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Tree>
    <p:extLst>
      <p:ext uri="{BB962C8B-B14F-4D97-AF65-F5344CB8AC3E}">
        <p14:creationId xmlns:p14="http://schemas.microsoft.com/office/powerpoint/2010/main" val="26860472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509589" y="4406901"/>
            <a:ext cx="8091487" cy="1362075"/>
          </a:xfrm>
        </p:spPr>
        <p:txBody>
          <a:bodyPr anchor="t"/>
          <a:lstStyle>
            <a:lvl1pPr algn="l">
              <a:defRPr sz="4000" b="1" cap="all"/>
            </a:lvl1pPr>
          </a:lstStyle>
          <a:p>
            <a:r>
              <a:rPr lang="cs-CZ" smtClean="0"/>
              <a:t>Kliknutím lze upravit styl.</a:t>
            </a:r>
            <a:endParaRPr lang="cs-CZ" dirty="0"/>
          </a:p>
        </p:txBody>
      </p:sp>
      <p:sp>
        <p:nvSpPr>
          <p:cNvPr id="3" name="Zástupný symbol pro text 2"/>
          <p:cNvSpPr>
            <a:spLocks noGrp="1"/>
          </p:cNvSpPr>
          <p:nvPr>
            <p:ph type="body" idx="1"/>
          </p:nvPr>
        </p:nvSpPr>
        <p:spPr>
          <a:xfrm>
            <a:off x="509589" y="2906713"/>
            <a:ext cx="8091487"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Zástupný symbol pro zápatí 3"/>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5" name="Zástupný symbol pro číslo snímku 4"/>
          <p:cNvSpPr>
            <a:spLocks noGrp="1"/>
          </p:cNvSpPr>
          <p:nvPr>
            <p:ph type="sldNum" sz="quarter" idx="11"/>
          </p:nvPr>
        </p:nvSpPr>
        <p:spPr/>
        <p:txBody>
          <a:bodyPr/>
          <a:lstStyle>
            <a:lvl1pPr>
              <a:defRPr/>
            </a:lvl1pPr>
          </a:lstStyle>
          <a:p>
            <a:fld id="{B7F5D36C-8A95-44A1-B2E3-4B4CEE4AA93A}" type="slidenum">
              <a:rPr lang="cs-CZ" altLang="cs-CZ"/>
              <a:pPr/>
              <a:t>‹#›</a:t>
            </a:fld>
            <a:endParaRPr lang="cs-CZ" altLang="cs-CZ" dirty="0"/>
          </a:p>
        </p:txBody>
      </p:sp>
    </p:spTree>
    <p:extLst>
      <p:ext uri="{BB962C8B-B14F-4D97-AF65-F5344CB8AC3E}">
        <p14:creationId xmlns:p14="http://schemas.microsoft.com/office/powerpoint/2010/main" val="25636450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509588" y="2019301"/>
            <a:ext cx="3876944" cy="41105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p:txBody>
      </p:sp>
      <p:sp>
        <p:nvSpPr>
          <p:cNvPr id="4" name="Zástupný symbol pro obsah 3"/>
          <p:cNvSpPr>
            <a:spLocks noGrp="1"/>
          </p:cNvSpPr>
          <p:nvPr>
            <p:ph sz="half" idx="2"/>
          </p:nvPr>
        </p:nvSpPr>
        <p:spPr>
          <a:xfrm>
            <a:off x="4724131" y="2019301"/>
            <a:ext cx="3876944" cy="41105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p:txBody>
      </p:sp>
      <p:sp>
        <p:nvSpPr>
          <p:cNvPr id="5" name="Zástupný symbol pro zápatí 4"/>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6" name="Zástupný symbol pro číslo snímku 5"/>
          <p:cNvSpPr>
            <a:spLocks noGrp="1"/>
          </p:cNvSpPr>
          <p:nvPr>
            <p:ph type="sldNum" sz="quarter" idx="11"/>
          </p:nvPr>
        </p:nvSpPr>
        <p:spPr/>
        <p:txBody>
          <a:bodyPr/>
          <a:lstStyle>
            <a:lvl1pPr>
              <a:defRPr/>
            </a:lvl1pPr>
          </a:lstStyle>
          <a:p>
            <a:fld id="{91152B74-69A5-4C0F-AF65-094CC50B2C3C}" type="slidenum">
              <a:rPr lang="cs-CZ" altLang="cs-CZ"/>
              <a:pPr/>
              <a:t>‹#›</a:t>
            </a:fld>
            <a:endParaRPr lang="cs-CZ" altLang="cs-CZ" dirty="0"/>
          </a:p>
        </p:txBody>
      </p:sp>
    </p:spTree>
    <p:extLst>
      <p:ext uri="{BB962C8B-B14F-4D97-AF65-F5344CB8AC3E}">
        <p14:creationId xmlns:p14="http://schemas.microsoft.com/office/powerpoint/2010/main" val="224004540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09589" y="1134533"/>
            <a:ext cx="8091487" cy="643467"/>
          </a:xfrm>
        </p:spPr>
        <p:txBody>
          <a:bodyPr/>
          <a:lstStyle>
            <a:lvl1pPr>
              <a:defRPr/>
            </a:lvl1pPr>
          </a:lstStyle>
          <a:p>
            <a:r>
              <a:rPr lang="cs-CZ" smtClean="0"/>
              <a:t>Kliknutím lze upravit styl.</a:t>
            </a:r>
            <a:endParaRPr lang="cs-CZ" dirty="0"/>
          </a:p>
        </p:txBody>
      </p:sp>
      <p:sp>
        <p:nvSpPr>
          <p:cNvPr id="3" name="Zástupný symbol pro text 2"/>
          <p:cNvSpPr>
            <a:spLocks noGrp="1"/>
          </p:cNvSpPr>
          <p:nvPr>
            <p:ph type="body" idx="1"/>
          </p:nvPr>
        </p:nvSpPr>
        <p:spPr>
          <a:xfrm>
            <a:off x="512369" y="2019300"/>
            <a:ext cx="387865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509588" y="2915728"/>
            <a:ext cx="3874282" cy="321043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p:txBody>
      </p:sp>
      <p:sp>
        <p:nvSpPr>
          <p:cNvPr id="5" name="Zástupný symbol pro text 4"/>
          <p:cNvSpPr>
            <a:spLocks noGrp="1"/>
          </p:cNvSpPr>
          <p:nvPr>
            <p:ph type="body" sz="quarter" idx="3"/>
          </p:nvPr>
        </p:nvSpPr>
        <p:spPr>
          <a:xfrm>
            <a:off x="4723119" y="2019300"/>
            <a:ext cx="387795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722963" y="2938734"/>
            <a:ext cx="3878113" cy="319113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p:txBody>
      </p:sp>
      <p:sp>
        <p:nvSpPr>
          <p:cNvPr id="7" name="Zástupný symbol pro zápatí 6"/>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8" name="Zástupný symbol pro číslo snímku 7"/>
          <p:cNvSpPr>
            <a:spLocks noGrp="1"/>
          </p:cNvSpPr>
          <p:nvPr>
            <p:ph type="sldNum" sz="quarter" idx="11"/>
          </p:nvPr>
        </p:nvSpPr>
        <p:spPr/>
        <p:txBody>
          <a:bodyPr/>
          <a:lstStyle>
            <a:lvl1pPr>
              <a:defRPr/>
            </a:lvl1pPr>
          </a:lstStyle>
          <a:p>
            <a:fld id="{C595CD6F-6F72-494C-9F75-EA7F2E402090}" type="slidenum">
              <a:rPr lang="cs-CZ" altLang="cs-CZ"/>
              <a:pPr/>
              <a:t>‹#›</a:t>
            </a:fld>
            <a:endParaRPr lang="cs-CZ" altLang="cs-CZ" dirty="0"/>
          </a:p>
        </p:txBody>
      </p:sp>
    </p:spTree>
    <p:extLst>
      <p:ext uri="{BB962C8B-B14F-4D97-AF65-F5344CB8AC3E}">
        <p14:creationId xmlns:p14="http://schemas.microsoft.com/office/powerpoint/2010/main" val="352531730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dirty="0"/>
          </a:p>
        </p:txBody>
      </p:sp>
      <p:sp>
        <p:nvSpPr>
          <p:cNvPr id="3" name="Zástupný symbol pro zápatí 2"/>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4" name="Zástupný symbol pro číslo snímku 3"/>
          <p:cNvSpPr>
            <a:spLocks noGrp="1"/>
          </p:cNvSpPr>
          <p:nvPr>
            <p:ph type="sldNum" sz="quarter" idx="11"/>
          </p:nvPr>
        </p:nvSpPr>
        <p:spPr/>
        <p:txBody>
          <a:bodyPr/>
          <a:lstStyle>
            <a:lvl1pPr>
              <a:defRPr/>
            </a:lvl1pPr>
          </a:lstStyle>
          <a:p>
            <a:fld id="{927DA5A4-BFC5-452F-9F43-ADC3A6F1509E}" type="slidenum">
              <a:rPr lang="cs-CZ" altLang="cs-CZ"/>
              <a:pPr/>
              <a:t>‹#›</a:t>
            </a:fld>
            <a:endParaRPr lang="cs-CZ" altLang="cs-CZ" dirty="0"/>
          </a:p>
        </p:txBody>
      </p:sp>
      <p:sp>
        <p:nvSpPr>
          <p:cNvPr id="5" name="Zástupný symbol pro text 3"/>
          <p:cNvSpPr>
            <a:spLocks noGrp="1"/>
          </p:cNvSpPr>
          <p:nvPr>
            <p:ph type="body" sz="half" idx="2"/>
          </p:nvPr>
        </p:nvSpPr>
        <p:spPr>
          <a:xfrm>
            <a:off x="509588" y="2019300"/>
            <a:ext cx="8091487" cy="41068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Tree>
    <p:extLst>
      <p:ext uri="{BB962C8B-B14F-4D97-AF65-F5344CB8AC3E}">
        <p14:creationId xmlns:p14="http://schemas.microsoft.com/office/powerpoint/2010/main" val="371000297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Tree>
    <p:extLst>
      <p:ext uri="{BB962C8B-B14F-4D97-AF65-F5344CB8AC3E}">
        <p14:creationId xmlns:p14="http://schemas.microsoft.com/office/powerpoint/2010/main" val="295406415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09588" y="1134534"/>
            <a:ext cx="8091487" cy="643465"/>
          </a:xfrm>
        </p:spPr>
        <p:txBody>
          <a:bodyPr/>
          <a:lstStyle>
            <a:lvl1pPr algn="l">
              <a:defRPr sz="2000" b="1"/>
            </a:lvl1pPr>
          </a:lstStyle>
          <a:p>
            <a:r>
              <a:rPr lang="cs-CZ" smtClean="0"/>
              <a:t>Kliknutím lze upravit styl.</a:t>
            </a:r>
            <a:endParaRPr lang="cs-CZ" dirty="0"/>
          </a:p>
        </p:txBody>
      </p:sp>
      <p:sp>
        <p:nvSpPr>
          <p:cNvPr id="3" name="Zástupný symbol pro obsah 2"/>
          <p:cNvSpPr>
            <a:spLocks noGrp="1"/>
          </p:cNvSpPr>
          <p:nvPr>
            <p:ph idx="1"/>
          </p:nvPr>
        </p:nvSpPr>
        <p:spPr>
          <a:xfrm>
            <a:off x="3575051" y="2019300"/>
            <a:ext cx="5026025" cy="41068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p:txBody>
      </p:sp>
      <p:sp>
        <p:nvSpPr>
          <p:cNvPr id="4" name="Zástupný symbol pro text 3"/>
          <p:cNvSpPr>
            <a:spLocks noGrp="1"/>
          </p:cNvSpPr>
          <p:nvPr>
            <p:ph type="body" sz="half" idx="2"/>
          </p:nvPr>
        </p:nvSpPr>
        <p:spPr>
          <a:xfrm>
            <a:off x="509588" y="2019300"/>
            <a:ext cx="2746884" cy="41068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zápatí 4"/>
          <p:cNvSpPr>
            <a:spLocks noGrp="1"/>
          </p:cNvSpPr>
          <p:nvPr>
            <p:ph type="ftr" sz="quarter" idx="10"/>
          </p:nvPr>
        </p:nvSpPr>
        <p:spPr/>
        <p:txBody>
          <a:bodyPr/>
          <a:lstStyle>
            <a:lvl1pPr>
              <a:defRPr/>
            </a:lvl1pPr>
          </a:lstStyle>
          <a:p>
            <a:r>
              <a:rPr lang="cs-CZ" altLang="cs-CZ"/>
              <a:t>Definujte zápatí - název prezentace / pracoviště</a:t>
            </a:r>
          </a:p>
        </p:txBody>
      </p:sp>
      <p:sp>
        <p:nvSpPr>
          <p:cNvPr id="6" name="Zástupný symbol pro číslo snímku 5"/>
          <p:cNvSpPr>
            <a:spLocks noGrp="1"/>
          </p:cNvSpPr>
          <p:nvPr>
            <p:ph type="sldNum" sz="quarter" idx="11"/>
          </p:nvPr>
        </p:nvSpPr>
        <p:spPr/>
        <p:txBody>
          <a:bodyPr/>
          <a:lstStyle>
            <a:lvl1pPr>
              <a:defRPr/>
            </a:lvl1pPr>
          </a:lstStyle>
          <a:p>
            <a:fld id="{EA562BE3-FB3A-4F01-A26A-8D36CDF01ADA}" type="slidenum">
              <a:rPr lang="cs-CZ" altLang="cs-CZ"/>
              <a:pPr/>
              <a:t>‹#›</a:t>
            </a:fld>
            <a:endParaRPr lang="cs-CZ" altLang="cs-CZ" dirty="0"/>
          </a:p>
        </p:txBody>
      </p:sp>
    </p:spTree>
    <p:extLst>
      <p:ext uri="{BB962C8B-B14F-4D97-AF65-F5344CB8AC3E}">
        <p14:creationId xmlns:p14="http://schemas.microsoft.com/office/powerpoint/2010/main" val="2315454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5087507"/>
            <a:ext cx="5486400" cy="566739"/>
          </a:xfrm>
        </p:spPr>
        <p:txBody>
          <a:bodyPr/>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1134533"/>
            <a:ext cx="5486400" cy="38745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cs-CZ" dirty="0"/>
          </a:p>
        </p:txBody>
      </p:sp>
      <p:sp>
        <p:nvSpPr>
          <p:cNvPr id="4" name="Zástupný symbol pro text 3"/>
          <p:cNvSpPr>
            <a:spLocks noGrp="1"/>
          </p:cNvSpPr>
          <p:nvPr>
            <p:ph type="body" sz="half" idx="2"/>
          </p:nvPr>
        </p:nvSpPr>
        <p:spPr>
          <a:xfrm>
            <a:off x="1792288" y="5654246"/>
            <a:ext cx="5486400" cy="47562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zápatí 4"/>
          <p:cNvSpPr>
            <a:spLocks noGrp="1"/>
          </p:cNvSpPr>
          <p:nvPr>
            <p:ph type="ftr" sz="quarter" idx="10"/>
          </p:nvPr>
        </p:nvSpPr>
        <p:spPr/>
        <p:txBody>
          <a:bodyPr/>
          <a:lstStyle>
            <a:lvl1pPr>
              <a:defRPr/>
            </a:lvl1pPr>
          </a:lstStyle>
          <a:p>
            <a:r>
              <a:rPr lang="cs-CZ" altLang="cs-CZ"/>
              <a:t>Definujte zápatí - název prezentace / pracoviště</a:t>
            </a:r>
          </a:p>
        </p:txBody>
      </p:sp>
      <p:sp>
        <p:nvSpPr>
          <p:cNvPr id="6" name="Zástupný symbol pro číslo snímku 5"/>
          <p:cNvSpPr>
            <a:spLocks noGrp="1"/>
          </p:cNvSpPr>
          <p:nvPr>
            <p:ph type="sldNum" sz="quarter" idx="11"/>
          </p:nvPr>
        </p:nvSpPr>
        <p:spPr/>
        <p:txBody>
          <a:bodyPr/>
          <a:lstStyle>
            <a:lvl1pPr>
              <a:defRPr/>
            </a:lvl1pPr>
          </a:lstStyle>
          <a:p>
            <a:fld id="{2268BFBB-FD49-4E22-AEFE-2646EB3E88CA}" type="slidenum">
              <a:rPr lang="cs-CZ" altLang="cs-CZ"/>
              <a:pPr/>
              <a:t>‹#›</a:t>
            </a:fld>
            <a:endParaRPr lang="cs-CZ" altLang="cs-CZ" dirty="0"/>
          </a:p>
        </p:txBody>
      </p:sp>
    </p:spTree>
    <p:extLst>
      <p:ext uri="{BB962C8B-B14F-4D97-AF65-F5344CB8AC3E}">
        <p14:creationId xmlns:p14="http://schemas.microsoft.com/office/powerpoint/2010/main" val="6953200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64521" name="Rectangle 9"/>
          <p:cNvSpPr>
            <a:spLocks noGrp="1" noChangeArrowheads="1"/>
          </p:cNvSpPr>
          <p:nvPr>
            <p:ph type="title"/>
          </p:nvPr>
        </p:nvSpPr>
        <p:spPr bwMode="auto">
          <a:xfrm>
            <a:off x="509589" y="1125539"/>
            <a:ext cx="808663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b" anchorCtr="0" compatLnSpc="1">
            <a:prstTxWarp prst="textNoShape">
              <a:avLst/>
            </a:prstTxWarp>
          </a:bodyPr>
          <a:lstStyle/>
          <a:p>
            <a:pPr lvl="0"/>
            <a:r>
              <a:rPr lang="cs-CZ" altLang="cs-CZ" dirty="0" smtClean="0"/>
              <a:t>Klepnutím lze upravit styl předlohy nadpisů.</a:t>
            </a:r>
          </a:p>
        </p:txBody>
      </p:sp>
      <p:sp>
        <p:nvSpPr>
          <p:cNvPr id="64522" name="Rectangle 10"/>
          <p:cNvSpPr>
            <a:spLocks noGrp="1" noChangeArrowheads="1"/>
          </p:cNvSpPr>
          <p:nvPr>
            <p:ph type="body" idx="1"/>
          </p:nvPr>
        </p:nvSpPr>
        <p:spPr bwMode="auto">
          <a:xfrm>
            <a:off x="509589" y="2017713"/>
            <a:ext cx="808232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cs-CZ" altLang="cs-CZ" dirty="0" smtClean="0"/>
              <a:t>Klepnutím lze upravit styly předlohy textu.</a:t>
            </a:r>
          </a:p>
          <a:p>
            <a:pPr lvl="1"/>
            <a:r>
              <a:rPr lang="cs-CZ" altLang="cs-CZ" dirty="0" smtClean="0"/>
              <a:t>Druhá úroveň</a:t>
            </a:r>
          </a:p>
        </p:txBody>
      </p:sp>
      <p:sp>
        <p:nvSpPr>
          <p:cNvPr id="64529" name="Rectangle 17"/>
          <p:cNvSpPr>
            <a:spLocks noGrp="1" noChangeArrowheads="1"/>
          </p:cNvSpPr>
          <p:nvPr>
            <p:ph type="ftr" sz="quarter" idx="3"/>
          </p:nvPr>
        </p:nvSpPr>
        <p:spPr bwMode="auto">
          <a:xfrm>
            <a:off x="422694" y="6248400"/>
            <a:ext cx="630591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rgbClr val="969696"/>
                </a:solidFill>
                <a:latin typeface="+mj-lt"/>
              </a:defRPr>
            </a:lvl1pPr>
          </a:lstStyle>
          <a:p>
            <a:r>
              <a:rPr lang="cs-CZ" altLang="cs-CZ" dirty="0" smtClean="0"/>
              <a:t>Definujte zápatí - název prezentace / pracoviště</a:t>
            </a:r>
            <a:endParaRPr lang="cs-CZ" altLang="cs-CZ" dirty="0"/>
          </a:p>
        </p:txBody>
      </p:sp>
      <p:sp>
        <p:nvSpPr>
          <p:cNvPr id="64530" name="Rectangle 18"/>
          <p:cNvSpPr>
            <a:spLocks noGrp="1" noChangeArrowheads="1"/>
          </p:cNvSpPr>
          <p:nvPr>
            <p:ph type="sldNum" sz="quarter" idx="4"/>
          </p:nvPr>
        </p:nvSpPr>
        <p:spPr bwMode="auto">
          <a:xfrm>
            <a:off x="6858000" y="6248400"/>
            <a:ext cx="18417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rgbClr val="969696"/>
                </a:solidFill>
                <a:latin typeface="+mj-lt"/>
              </a:defRPr>
            </a:lvl1pPr>
          </a:lstStyle>
          <a:p>
            <a:fld id="{0DE708CC-0C3F-4567-9698-B54C0F35BD31}" type="slidenum">
              <a:rPr lang="cs-CZ" altLang="cs-CZ" smtClean="0"/>
              <a:pPr/>
              <a:t>‹#›</a:t>
            </a:fld>
            <a:endParaRPr lang="cs-CZ" altLang="cs-CZ" dirty="0"/>
          </a:p>
        </p:txBody>
      </p:sp>
    </p:spTree>
  </p:cSld>
  <p:clrMap bg1="lt1" tx1="dk1" bg2="lt2" tx2="dk2" accent1="accent1" accent2="accent2" accent3="accent3" accent4="accent4" accent5="accent5" accent6="accent6" hlink="hlink" folHlink="folHlink"/>
  <p:sldLayoutIdLst>
    <p:sldLayoutId id="2147483658"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iming>
    <p:tnLst>
      <p:par>
        <p:cTn id="1" dur="indefinite" restart="never" nodeType="tmRoot"/>
      </p:par>
    </p:tnLst>
  </p:timing>
  <p:hf hdr="0" dt="0"/>
  <p:txStyles>
    <p:titleStyle>
      <a:lvl1pPr algn="l" rtl="0" eaLnBrk="1" fontAlgn="base" hangingPunct="1">
        <a:spcBef>
          <a:spcPct val="0"/>
        </a:spcBef>
        <a:spcAft>
          <a:spcPct val="0"/>
        </a:spcAft>
        <a:defRPr sz="2400" b="1">
          <a:solidFill>
            <a:srgbClr val="00287D"/>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342900" indent="-342900" algn="l" rtl="0" eaLnBrk="1" fontAlgn="base" hangingPunct="1">
        <a:spcBef>
          <a:spcPct val="20000"/>
        </a:spcBef>
        <a:spcAft>
          <a:spcPct val="0"/>
        </a:spcAft>
        <a:buClr>
          <a:srgbClr val="00287D"/>
        </a:buClr>
        <a:buSzPct val="100000"/>
        <a:buFont typeface="Wingdings" pitchFamily="2" charset="2"/>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00287D"/>
        </a:buClr>
        <a:buSzPct val="80000"/>
        <a:buFont typeface="Wingdings" pitchFamily="2" charset="2"/>
        <a:buChar char="§"/>
        <a:defRPr sz="2400">
          <a:solidFill>
            <a:schemeClr val="tx1"/>
          </a:solidFill>
          <a:latin typeface="+mn-lt"/>
        </a:defRPr>
      </a:lvl2pPr>
      <a:lvl3pPr marL="1143000" indent="-228600" algn="l" rtl="0" eaLnBrk="1" fontAlgn="base" hangingPunct="1">
        <a:spcBef>
          <a:spcPct val="20000"/>
        </a:spcBef>
        <a:spcAft>
          <a:spcPct val="0"/>
        </a:spcAft>
        <a:buClr>
          <a:schemeClr val="folHlink"/>
        </a:buClr>
        <a:buSzPct val="80000"/>
        <a:buFont typeface="Wingdings" pitchFamily="2" charset="2"/>
        <a:buBlip>
          <a:blip r:embed="rId14"/>
        </a:buBlip>
        <a:defRPr sz="2400">
          <a:solidFill>
            <a:schemeClr val="tx1"/>
          </a:solidFill>
          <a:latin typeface="+mn-lt"/>
        </a:defRPr>
      </a:lvl3pPr>
      <a:lvl4pPr marL="1600200" indent="-228600" algn="l" rtl="0" eaLnBrk="1" fontAlgn="base" hangingPunct="1">
        <a:spcBef>
          <a:spcPct val="20000"/>
        </a:spcBef>
        <a:spcAft>
          <a:spcPct val="0"/>
        </a:spcAft>
        <a:buClr>
          <a:schemeClr val="accent2"/>
        </a:buClr>
        <a:buSzPct val="90000"/>
        <a:buFont typeface="Wingdings" pitchFamily="2" charset="2"/>
        <a:buBlip>
          <a:blip r:embed="rId14"/>
        </a:buBlip>
        <a:defRPr sz="2000">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pitchFamily="2" charset="2"/>
        <a:buBlip>
          <a:blip r:embed="rId14"/>
        </a:buBlip>
        <a:defRPr>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4"/>
        </a:buBlip>
        <a:defRPr>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Blip>
          <a:blip r:embed="rId14"/>
        </a:buBlip>
        <a:defRPr>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Blip>
          <a:blip r:embed="rId14"/>
        </a:buBlip>
        <a:defRPr>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Blip>
          <a:blip r:embed="rId14"/>
        </a:buBlip>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www.mvcr.cz/"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5"/>
          <p:cNvSpPr>
            <a:spLocks noGrp="1" noChangeArrowheads="1"/>
          </p:cNvSpPr>
          <p:nvPr>
            <p:ph type="ftr" sz="quarter" idx="3"/>
          </p:nvPr>
        </p:nvSpPr>
        <p:spPr>
          <a:xfrm>
            <a:off x="414068" y="6248400"/>
            <a:ext cx="6314536" cy="457200"/>
          </a:xfrm>
        </p:spPr>
        <p:txBody>
          <a:bodyPr/>
          <a:lstStyle/>
          <a:p>
            <a:r>
              <a:rPr lang="cs-CZ" altLang="cs-CZ" dirty="0"/>
              <a:t>Definujte zápatí - název prezentace / pracoviště</a:t>
            </a:r>
          </a:p>
        </p:txBody>
      </p:sp>
      <p:sp>
        <p:nvSpPr>
          <p:cNvPr id="4" name="Rectangle 16"/>
          <p:cNvSpPr>
            <a:spLocks noGrp="1" noChangeArrowheads="1"/>
          </p:cNvSpPr>
          <p:nvPr>
            <p:ph type="sldNum" sz="quarter" idx="4"/>
          </p:nvPr>
        </p:nvSpPr>
        <p:spPr>
          <a:xfrm>
            <a:off x="6858000" y="6248400"/>
            <a:ext cx="1833113" cy="457200"/>
          </a:xfrm>
        </p:spPr>
        <p:txBody>
          <a:bodyPr/>
          <a:lstStyle/>
          <a:p>
            <a:fld id="{EA4ADC9B-C3B1-4CB1-8B0D-14D528DA44A1}" type="slidenum">
              <a:rPr lang="cs-CZ" altLang="cs-CZ"/>
              <a:pPr/>
              <a:t>1</a:t>
            </a:fld>
            <a:endParaRPr lang="cs-CZ" altLang="cs-CZ" dirty="0"/>
          </a:p>
        </p:txBody>
      </p:sp>
      <p:sp>
        <p:nvSpPr>
          <p:cNvPr id="95234" name="Rectangle 2"/>
          <p:cNvSpPr>
            <a:spLocks noGrp="1" noChangeArrowheads="1"/>
          </p:cNvSpPr>
          <p:nvPr>
            <p:ph type="ctrTitle"/>
          </p:nvPr>
        </p:nvSpPr>
        <p:spPr>
          <a:xfrm>
            <a:off x="1082675" y="1211943"/>
            <a:ext cx="7518400" cy="4017283"/>
          </a:xfrm>
        </p:spPr>
        <p:txBody>
          <a:bodyPr/>
          <a:lstStyle/>
          <a:p>
            <a:pPr algn="ctr"/>
            <a:r>
              <a:rPr lang="cs-CZ" sz="2800" u="sng" dirty="0">
                <a:effectLst>
                  <a:outerShdw blurRad="38100" dist="38100" dir="2700000" algn="tl">
                    <a:srgbClr val="000000">
                      <a:alpha val="43137"/>
                    </a:srgbClr>
                  </a:outerShdw>
                </a:effectLst>
              </a:rPr>
              <a:t>Státní správa a </a:t>
            </a:r>
            <a:r>
              <a:rPr lang="cs-CZ" sz="2800" u="sng" dirty="0" smtClean="0">
                <a:effectLst>
                  <a:outerShdw blurRad="38100" dist="38100" dir="2700000" algn="tl">
                    <a:srgbClr val="000000">
                      <a:alpha val="43137"/>
                    </a:srgbClr>
                  </a:outerShdw>
                </a:effectLst>
              </a:rPr>
              <a:t>samospráva; soudobá </a:t>
            </a:r>
            <a:r>
              <a:rPr lang="cs-CZ" sz="2800" u="sng" dirty="0">
                <a:effectLst>
                  <a:outerShdw blurRad="38100" dist="38100" dir="2700000" algn="tl">
                    <a:srgbClr val="000000">
                      <a:alpha val="43137"/>
                    </a:srgbClr>
                  </a:outerShdw>
                </a:effectLst>
              </a:rPr>
              <a:t>struktura organizace veřejné správy v České republice, organizace státní správy a organizace </a:t>
            </a:r>
            <a:r>
              <a:rPr lang="cs-CZ" sz="2800" u="sng" dirty="0" smtClean="0">
                <a:effectLst>
                  <a:outerShdw blurRad="38100" dist="38100" dir="2700000" algn="tl">
                    <a:srgbClr val="000000">
                      <a:alpha val="43137"/>
                    </a:srgbClr>
                  </a:outerShdw>
                </a:effectLst>
              </a:rPr>
              <a:t>samosprávy; státní správa</a:t>
            </a:r>
            <a:r>
              <a:rPr lang="cs-CZ" altLang="cs-CZ" sz="2800" dirty="0">
                <a:solidFill>
                  <a:schemeClr val="tx1"/>
                </a:solidFill>
              </a:rPr>
              <a:t/>
            </a:r>
            <a:br>
              <a:rPr lang="cs-CZ" altLang="cs-CZ" sz="2800" dirty="0">
                <a:solidFill>
                  <a:schemeClr val="tx1"/>
                </a:solidFill>
              </a:rPr>
            </a:br>
            <a:r>
              <a:rPr lang="cs-CZ" altLang="cs-CZ" sz="2800" dirty="0">
                <a:solidFill>
                  <a:schemeClr val="tx1"/>
                </a:solidFill>
              </a:rPr>
              <a:t/>
            </a:r>
            <a:br>
              <a:rPr lang="cs-CZ" altLang="cs-CZ" sz="2800" dirty="0">
                <a:solidFill>
                  <a:schemeClr val="tx1"/>
                </a:solidFill>
              </a:rPr>
            </a:br>
            <a:r>
              <a:rPr lang="cs-CZ" altLang="cs-CZ" sz="2800" dirty="0" smtClean="0">
                <a:solidFill>
                  <a:schemeClr val="tx1"/>
                </a:solidFill>
                <a:effectLst>
                  <a:outerShdw blurRad="38100" dist="38100" dir="2700000" algn="tl">
                    <a:srgbClr val="000000">
                      <a:alpha val="43137"/>
                    </a:srgbClr>
                  </a:outerShdw>
                </a:effectLst>
              </a:rPr>
              <a:t>MP313K </a:t>
            </a:r>
            <a:r>
              <a:rPr lang="cs-CZ" altLang="cs-CZ" sz="2800" dirty="0">
                <a:solidFill>
                  <a:schemeClr val="tx1"/>
                </a:solidFill>
                <a:effectLst>
                  <a:outerShdw blurRad="38100" dist="38100" dir="2700000" algn="tl">
                    <a:srgbClr val="000000">
                      <a:alpha val="43137"/>
                    </a:srgbClr>
                  </a:outerShdw>
                </a:effectLst>
              </a:rPr>
              <a:t>Úvod do studia veřejné správy</a:t>
            </a:r>
            <a:r>
              <a:rPr lang="cs-CZ" altLang="cs-CZ" sz="2800" dirty="0">
                <a:solidFill>
                  <a:schemeClr val="tx1"/>
                </a:solidFill>
              </a:rPr>
              <a:t/>
            </a:r>
            <a:br>
              <a:rPr lang="cs-CZ" altLang="cs-CZ" sz="2800" dirty="0">
                <a:solidFill>
                  <a:schemeClr val="tx1"/>
                </a:solidFill>
              </a:rPr>
            </a:br>
            <a:r>
              <a:rPr lang="cs-CZ" altLang="cs-CZ" sz="2800" dirty="0">
                <a:solidFill>
                  <a:schemeClr val="tx1"/>
                </a:solidFill>
              </a:rPr>
              <a:t/>
            </a:r>
            <a:br>
              <a:rPr lang="cs-CZ" altLang="cs-CZ" sz="2800" dirty="0">
                <a:solidFill>
                  <a:schemeClr val="tx1"/>
                </a:solidFill>
              </a:rPr>
            </a:br>
            <a:r>
              <a:rPr lang="cs-CZ" altLang="cs-CZ" sz="2800" dirty="0" smtClean="0">
                <a:solidFill>
                  <a:schemeClr val="tx1"/>
                </a:solidFill>
              </a:rPr>
              <a:t>5. </a:t>
            </a:r>
            <a:r>
              <a:rPr lang="cs-CZ" altLang="cs-CZ" sz="2800" dirty="0">
                <a:solidFill>
                  <a:schemeClr val="tx1"/>
                </a:solidFill>
              </a:rPr>
              <a:t>přednáška </a:t>
            </a:r>
            <a:r>
              <a:rPr lang="cs-CZ" altLang="cs-CZ" sz="2800" dirty="0" smtClean="0">
                <a:solidFill>
                  <a:schemeClr val="tx1"/>
                </a:solidFill>
              </a:rPr>
              <a:t>27. 10. 2016</a:t>
            </a:r>
            <a:r>
              <a:rPr lang="cs-CZ" altLang="cs-CZ" sz="2800" dirty="0">
                <a:solidFill>
                  <a:schemeClr val="tx1"/>
                </a:solidFill>
              </a:rPr>
              <a:t/>
            </a:r>
            <a:br>
              <a:rPr lang="cs-CZ" altLang="cs-CZ" sz="2800" dirty="0">
                <a:solidFill>
                  <a:schemeClr val="tx1"/>
                </a:solidFill>
              </a:rPr>
            </a:br>
            <a:r>
              <a:rPr lang="cs-CZ" altLang="cs-CZ" sz="2800" dirty="0">
                <a:solidFill>
                  <a:schemeClr val="tx1"/>
                </a:solidFill>
              </a:rPr>
              <a:t>JUDr. Lukáš Potěšil, Ph.D</a:t>
            </a:r>
            <a:r>
              <a:rPr lang="cs-CZ" altLang="cs-CZ" dirty="0">
                <a:solidFill>
                  <a:schemeClr val="tx1"/>
                </a:solidFill>
              </a:rPr>
              <a: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Soudobá organizace veřejné správy v ČR</a:t>
            </a:r>
            <a:endParaRPr lang="cs-CZ" dirty="0"/>
          </a:p>
        </p:txBody>
      </p:sp>
      <p:sp>
        <p:nvSpPr>
          <p:cNvPr id="3" name="Zástupný symbol pro obsah 2"/>
          <p:cNvSpPr>
            <a:spLocks noGrp="1"/>
          </p:cNvSpPr>
          <p:nvPr>
            <p:ph idx="1"/>
          </p:nvPr>
        </p:nvSpPr>
        <p:spPr/>
        <p:txBody>
          <a:bodyPr/>
          <a:lstStyle/>
          <a:p>
            <a:pPr algn="just"/>
            <a:r>
              <a:rPr lang="cs-CZ" altLang="cs-CZ" sz="2000" dirty="0" smtClean="0"/>
              <a:t>Organizace ústřední správy:</a:t>
            </a:r>
          </a:p>
          <a:p>
            <a:pPr algn="just"/>
            <a:r>
              <a:rPr lang="cs-CZ" sz="2000" b="1" dirty="0" smtClean="0"/>
              <a:t>Prezident</a:t>
            </a:r>
            <a:r>
              <a:rPr lang="cs-CZ" sz="2000" dirty="0" smtClean="0"/>
              <a:t> republiky a </a:t>
            </a:r>
            <a:r>
              <a:rPr lang="cs-CZ" sz="2000" b="1" dirty="0" smtClean="0"/>
              <a:t>vláda (čl. 78 Ústavy </a:t>
            </a:r>
            <a:r>
              <a:rPr lang="cs-CZ" sz="2000" dirty="0" smtClean="0"/>
              <a:t>a</a:t>
            </a:r>
            <a:r>
              <a:rPr lang="cs-CZ" sz="2000" b="1" dirty="0" smtClean="0"/>
              <a:t> </a:t>
            </a:r>
            <a:r>
              <a:rPr lang="cs-CZ" sz="2000" dirty="0" smtClean="0"/>
              <a:t>právní předpisy – </a:t>
            </a:r>
            <a:r>
              <a:rPr lang="cs-CZ" sz="2000" b="1" dirty="0" smtClean="0"/>
              <a:t>nařízení vlády</a:t>
            </a:r>
            <a:r>
              <a:rPr lang="cs-CZ" sz="2000" dirty="0" smtClean="0"/>
              <a:t>, akty řízení</a:t>
            </a:r>
            <a:r>
              <a:rPr lang="cs-CZ" sz="2000" b="1" dirty="0" smtClean="0"/>
              <a:t> – usnesení vlády)</a:t>
            </a:r>
          </a:p>
          <a:p>
            <a:pPr algn="just"/>
            <a:r>
              <a:rPr lang="cs-CZ" sz="2000" b="1" dirty="0" smtClean="0"/>
              <a:t>Vláda je vrcholným orgánem státní správy, </a:t>
            </a:r>
            <a:r>
              <a:rPr lang="cs-CZ" sz="2000" dirty="0" smtClean="0"/>
              <a:t>kolegiální princip</a:t>
            </a:r>
            <a:r>
              <a:rPr lang="cs-CZ" sz="2000" b="1" dirty="0" smtClean="0"/>
              <a:t>, </a:t>
            </a:r>
            <a:r>
              <a:rPr lang="cs-CZ" sz="2000" dirty="0" smtClean="0"/>
              <a:t>koordinační a kontrolní funkce</a:t>
            </a:r>
          </a:p>
          <a:p>
            <a:pPr algn="just"/>
            <a:r>
              <a:rPr lang="cs-CZ" sz="2000" dirty="0" smtClean="0"/>
              <a:t>Čl. 79 odst. 3 „</a:t>
            </a:r>
            <a:r>
              <a:rPr lang="cs-CZ" sz="2000" i="1" dirty="0" smtClean="0"/>
              <a:t>Ministerstva</a:t>
            </a:r>
            <a:r>
              <a:rPr lang="cs-CZ" sz="2000" i="1" dirty="0"/>
              <a:t>, jiné správní úřady a orgány územní samosprávy mohou na základě a v mezích zákona vydávat právní předpisy, jsou-li k tomu zákonem zmocněny</a:t>
            </a:r>
            <a:r>
              <a:rPr lang="cs-CZ" sz="2000" dirty="0" smtClean="0"/>
              <a:t>.“ – </a:t>
            </a:r>
            <a:r>
              <a:rPr lang="cs-CZ" sz="2000" b="1" dirty="0" smtClean="0">
                <a:solidFill>
                  <a:srgbClr val="FF0000"/>
                </a:solidFill>
              </a:rPr>
              <a:t>vyhlášky a nařízení</a:t>
            </a:r>
          </a:p>
          <a:p>
            <a:pPr algn="just"/>
            <a:r>
              <a:rPr lang="cs-CZ" sz="2000" dirty="0" smtClean="0"/>
              <a:t>Čl. 79 odst. 1 </a:t>
            </a:r>
            <a:r>
              <a:rPr lang="cs-CZ" sz="2000" dirty="0"/>
              <a:t>Ústavy „</a:t>
            </a:r>
            <a:r>
              <a:rPr lang="cs-CZ" sz="2000" i="1" dirty="0"/>
              <a:t>Ministerstva a jiné správní úřady lze zřídit a jejich působnost stanovit pouze zákonem</a:t>
            </a:r>
            <a:r>
              <a:rPr lang="cs-CZ" sz="2000" dirty="0" smtClean="0"/>
              <a:t>.“</a:t>
            </a:r>
          </a:p>
          <a:p>
            <a:pPr algn="just"/>
            <a:r>
              <a:rPr lang="cs-CZ" sz="2000" b="1" dirty="0"/>
              <a:t>Zákon č. </a:t>
            </a:r>
            <a:r>
              <a:rPr lang="cs-CZ" sz="2000" b="1" dirty="0">
                <a:solidFill>
                  <a:srgbClr val="FF0000"/>
                </a:solidFill>
              </a:rPr>
              <a:t>2/1969 Sb., </a:t>
            </a:r>
            <a:r>
              <a:rPr lang="cs-CZ" sz="2000" b="1" dirty="0"/>
              <a:t>o zřízení ministerstev a jiných ústředních orgánů státní správy České </a:t>
            </a:r>
            <a:r>
              <a:rPr lang="cs-CZ" sz="2000" b="1" dirty="0" smtClean="0"/>
              <a:t>republiky (tzv. </a:t>
            </a:r>
            <a:r>
              <a:rPr lang="cs-CZ" sz="2000" b="1" dirty="0" smtClean="0">
                <a:solidFill>
                  <a:srgbClr val="FF0000"/>
                </a:solidFill>
              </a:rPr>
              <a:t>kompetenční zákon</a:t>
            </a:r>
            <a:r>
              <a:rPr lang="cs-CZ" sz="2000" b="1" dirty="0" smtClean="0"/>
              <a:t>)</a:t>
            </a:r>
            <a:endParaRPr lang="cs-CZ" sz="2000" b="1" dirty="0"/>
          </a:p>
          <a:p>
            <a:pPr algn="just"/>
            <a:endParaRPr lang="cs-CZ" sz="2000" dirty="0"/>
          </a:p>
          <a:p>
            <a:pPr algn="just"/>
            <a:endParaRPr lang="cs-CZ" sz="2000" b="1" dirty="0"/>
          </a:p>
        </p:txBody>
      </p:sp>
      <p:sp>
        <p:nvSpPr>
          <p:cNvPr id="4" name="Zástupný symbol pro zápatí 3"/>
          <p:cNvSpPr>
            <a:spLocks noGrp="1"/>
          </p:cNvSpPr>
          <p:nvPr>
            <p:ph type="ftr" sz="quarter" idx="10"/>
          </p:nvPr>
        </p:nvSpPr>
        <p:spPr/>
        <p:txBody>
          <a:bodyPr/>
          <a:lstStyle/>
          <a:p>
            <a:r>
              <a:rPr lang="cs-CZ" altLang="cs-CZ" smtClean="0"/>
              <a:t>Definujte zápatí - název prezentace / pracoviště</a:t>
            </a:r>
            <a:endParaRPr lang="cs-CZ" alt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Tree>
    <p:extLst>
      <p:ext uri="{BB962C8B-B14F-4D97-AF65-F5344CB8AC3E}">
        <p14:creationId xmlns:p14="http://schemas.microsoft.com/office/powerpoint/2010/main" val="32422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9589" y="617539"/>
            <a:ext cx="8086635" cy="647700"/>
          </a:xfrm>
        </p:spPr>
        <p:txBody>
          <a:bodyPr/>
          <a:lstStyle/>
          <a:p>
            <a:r>
              <a:rPr lang="cs-CZ" dirty="0" smtClean="0"/>
              <a:t>Soudobá organizace veřejné správy v ČR</a:t>
            </a:r>
            <a:endParaRPr lang="cs-CZ" dirty="0"/>
          </a:p>
        </p:txBody>
      </p:sp>
      <p:sp>
        <p:nvSpPr>
          <p:cNvPr id="3" name="Zástupný symbol pro obsah 2"/>
          <p:cNvSpPr>
            <a:spLocks noGrp="1"/>
          </p:cNvSpPr>
          <p:nvPr>
            <p:ph idx="1"/>
          </p:nvPr>
        </p:nvSpPr>
        <p:spPr>
          <a:xfrm>
            <a:off x="509589" y="1265238"/>
            <a:ext cx="8082321" cy="5592761"/>
          </a:xfrm>
        </p:spPr>
        <p:txBody>
          <a:bodyPr/>
          <a:lstStyle/>
          <a:p>
            <a:pPr marL="0" indent="0" algn="just">
              <a:spcBef>
                <a:spcPts val="0"/>
              </a:spcBef>
            </a:pPr>
            <a:r>
              <a:rPr lang="cs-CZ" sz="1600" dirty="0" smtClean="0"/>
              <a:t>§ 1 - </a:t>
            </a:r>
            <a:r>
              <a:rPr lang="cs-CZ" sz="1600" i="1" dirty="0" smtClean="0"/>
              <a:t>v </a:t>
            </a:r>
            <a:r>
              <a:rPr lang="cs-CZ" sz="1600" i="1" dirty="0"/>
              <a:t>České republice působí tyto ústřední orgány státní správy, v jejichž čele je člen vlády:</a:t>
            </a:r>
          </a:p>
          <a:p>
            <a:pPr marL="0" indent="0" algn="just">
              <a:spcBef>
                <a:spcPts val="0"/>
              </a:spcBef>
              <a:buNone/>
            </a:pPr>
            <a:r>
              <a:rPr lang="cs-CZ" sz="1600" dirty="0" smtClean="0"/>
              <a:t>1</a:t>
            </a:r>
            <a:r>
              <a:rPr lang="cs-CZ" sz="1600" dirty="0"/>
              <a:t>. Ministerstvo financí,</a:t>
            </a:r>
          </a:p>
          <a:p>
            <a:pPr marL="0" indent="0" algn="just">
              <a:spcBef>
                <a:spcPts val="0"/>
              </a:spcBef>
              <a:buNone/>
            </a:pPr>
            <a:r>
              <a:rPr lang="cs-CZ" sz="1600" dirty="0" smtClean="0"/>
              <a:t>2</a:t>
            </a:r>
            <a:r>
              <a:rPr lang="cs-CZ" sz="1600" dirty="0"/>
              <a:t>. Ministerstvo zahraničních věcí,</a:t>
            </a:r>
          </a:p>
          <a:p>
            <a:pPr marL="0" indent="0" algn="just">
              <a:spcBef>
                <a:spcPts val="0"/>
              </a:spcBef>
              <a:buNone/>
            </a:pPr>
            <a:r>
              <a:rPr lang="cs-CZ" sz="1600" dirty="0" smtClean="0"/>
              <a:t>3</a:t>
            </a:r>
            <a:r>
              <a:rPr lang="cs-CZ" sz="1600" dirty="0"/>
              <a:t>. Ministerstvo školství, mládeže a tělovýchovy (</a:t>
            </a:r>
            <a:r>
              <a:rPr lang="cs-CZ" sz="1600" dirty="0">
                <a:solidFill>
                  <a:srgbClr val="00B0F0"/>
                </a:solidFill>
              </a:rPr>
              <a:t>Česká školní </a:t>
            </a:r>
            <a:r>
              <a:rPr lang="cs-CZ" sz="1600" dirty="0" smtClean="0">
                <a:solidFill>
                  <a:srgbClr val="00B0F0"/>
                </a:solidFill>
              </a:rPr>
              <a:t>inspekce</a:t>
            </a:r>
            <a:r>
              <a:rPr lang="cs-CZ" sz="1600" dirty="0" smtClean="0"/>
              <a:t>),</a:t>
            </a:r>
            <a:endParaRPr lang="cs-CZ" sz="1600" dirty="0"/>
          </a:p>
          <a:p>
            <a:pPr marL="0" indent="0" algn="just">
              <a:spcBef>
                <a:spcPts val="0"/>
              </a:spcBef>
              <a:buNone/>
            </a:pPr>
            <a:r>
              <a:rPr lang="cs-CZ" sz="1600" dirty="0" smtClean="0"/>
              <a:t>4</a:t>
            </a:r>
            <a:r>
              <a:rPr lang="cs-CZ" sz="1600" dirty="0"/>
              <a:t>. Ministerstvo kultury,</a:t>
            </a:r>
          </a:p>
          <a:p>
            <a:pPr marL="0" indent="0" algn="just">
              <a:spcBef>
                <a:spcPts val="0"/>
              </a:spcBef>
              <a:buNone/>
            </a:pPr>
            <a:r>
              <a:rPr lang="cs-CZ" sz="1600" dirty="0" smtClean="0"/>
              <a:t>5</a:t>
            </a:r>
            <a:r>
              <a:rPr lang="cs-CZ" sz="1600" dirty="0"/>
              <a:t>. Ministerstvo práce a sociálních věcí,</a:t>
            </a:r>
          </a:p>
          <a:p>
            <a:pPr marL="0" indent="0" algn="just">
              <a:spcBef>
                <a:spcPts val="0"/>
              </a:spcBef>
              <a:buNone/>
            </a:pPr>
            <a:r>
              <a:rPr lang="cs-CZ" sz="1600" dirty="0" smtClean="0"/>
              <a:t>6</a:t>
            </a:r>
            <a:r>
              <a:rPr lang="cs-CZ" sz="1600" dirty="0"/>
              <a:t>. Ministerstvo </a:t>
            </a:r>
            <a:r>
              <a:rPr lang="cs-CZ" sz="1600" dirty="0" smtClean="0"/>
              <a:t>zdravotnictví (</a:t>
            </a:r>
            <a:r>
              <a:rPr lang="pl-PL" sz="1600" dirty="0">
                <a:solidFill>
                  <a:srgbClr val="00B0F0"/>
                </a:solidFill>
              </a:rPr>
              <a:t>Český inspektorát lázní a zřídel</a:t>
            </a:r>
            <a:r>
              <a:rPr lang="cs-CZ" sz="1600" dirty="0">
                <a:solidFill>
                  <a:srgbClr val="00B0F0"/>
                </a:solidFill>
              </a:rPr>
              <a:t>, Inspektorát omamných a psychotropních </a:t>
            </a:r>
            <a:r>
              <a:rPr lang="cs-CZ" sz="1600" dirty="0" smtClean="0">
                <a:solidFill>
                  <a:srgbClr val="00B0F0"/>
                </a:solidFill>
              </a:rPr>
              <a:t>látek</a:t>
            </a:r>
            <a:r>
              <a:rPr lang="cs-CZ" sz="1600" dirty="0" smtClean="0"/>
              <a:t>)</a:t>
            </a:r>
            <a:endParaRPr lang="cs-CZ" sz="1600" dirty="0"/>
          </a:p>
          <a:p>
            <a:pPr marL="0" indent="0" algn="just">
              <a:spcBef>
                <a:spcPts val="0"/>
              </a:spcBef>
              <a:buNone/>
            </a:pPr>
            <a:r>
              <a:rPr lang="cs-CZ" sz="1600" dirty="0" smtClean="0"/>
              <a:t>7</a:t>
            </a:r>
            <a:r>
              <a:rPr lang="cs-CZ" sz="1600" dirty="0"/>
              <a:t>. Ministerstvo spravedlnosti,</a:t>
            </a:r>
          </a:p>
          <a:p>
            <a:pPr marL="0" indent="0" algn="just">
              <a:spcBef>
                <a:spcPts val="0"/>
              </a:spcBef>
              <a:buNone/>
            </a:pPr>
            <a:r>
              <a:rPr lang="cs-CZ" sz="1600" dirty="0" smtClean="0"/>
              <a:t>8</a:t>
            </a:r>
            <a:r>
              <a:rPr lang="cs-CZ" sz="1600" dirty="0"/>
              <a:t>. Ministerstvo vnitra,</a:t>
            </a:r>
          </a:p>
          <a:p>
            <a:pPr marL="0" indent="0" algn="just">
              <a:spcBef>
                <a:spcPts val="0"/>
              </a:spcBef>
              <a:buNone/>
            </a:pPr>
            <a:r>
              <a:rPr lang="cs-CZ" sz="1600" dirty="0" smtClean="0"/>
              <a:t>9</a:t>
            </a:r>
            <a:r>
              <a:rPr lang="cs-CZ" sz="1600" dirty="0"/>
              <a:t>. Ministerstvo průmyslu a obchodu (</a:t>
            </a:r>
            <a:r>
              <a:rPr lang="cs-CZ" sz="1600" dirty="0">
                <a:solidFill>
                  <a:srgbClr val="00B0F0"/>
                </a:solidFill>
              </a:rPr>
              <a:t>Česká energetická inspekce, Česká obchodní inspekce, Puncovní úřad a Licenční </a:t>
            </a:r>
            <a:r>
              <a:rPr lang="cs-CZ" sz="1600" dirty="0" smtClean="0">
                <a:solidFill>
                  <a:srgbClr val="00B0F0"/>
                </a:solidFill>
              </a:rPr>
              <a:t>úřad</a:t>
            </a:r>
            <a:r>
              <a:rPr lang="cs-CZ" sz="1600" dirty="0" smtClean="0"/>
              <a:t>),</a:t>
            </a:r>
            <a:endParaRPr lang="cs-CZ" sz="1600" dirty="0"/>
          </a:p>
          <a:p>
            <a:pPr marL="0" indent="0" algn="just">
              <a:spcBef>
                <a:spcPts val="0"/>
              </a:spcBef>
              <a:buNone/>
            </a:pPr>
            <a:r>
              <a:rPr lang="cs-CZ" sz="1600" dirty="0" smtClean="0"/>
              <a:t>10</a:t>
            </a:r>
            <a:r>
              <a:rPr lang="cs-CZ" sz="1600" dirty="0"/>
              <a:t>. Ministerstvo pro místní rozvoj (</a:t>
            </a:r>
            <a:r>
              <a:rPr lang="cs-CZ" sz="1600" dirty="0">
                <a:solidFill>
                  <a:srgbClr val="00B0F0"/>
                </a:solidFill>
              </a:rPr>
              <a:t>Státní </a:t>
            </a:r>
            <a:r>
              <a:rPr lang="cs-CZ" sz="1600" dirty="0" smtClean="0">
                <a:solidFill>
                  <a:srgbClr val="00B0F0"/>
                </a:solidFill>
              </a:rPr>
              <a:t>zemědělská </a:t>
            </a:r>
            <a:r>
              <a:rPr lang="cs-CZ" sz="1600" dirty="0">
                <a:solidFill>
                  <a:srgbClr val="00B0F0"/>
                </a:solidFill>
              </a:rPr>
              <a:t>a </a:t>
            </a:r>
            <a:r>
              <a:rPr lang="cs-CZ" sz="1600" dirty="0" smtClean="0">
                <a:solidFill>
                  <a:srgbClr val="00B0F0"/>
                </a:solidFill>
              </a:rPr>
              <a:t>potravinářská inspekce, </a:t>
            </a:r>
            <a:r>
              <a:rPr lang="cs-CZ" sz="1600" dirty="0">
                <a:solidFill>
                  <a:srgbClr val="00B0F0"/>
                </a:solidFill>
              </a:rPr>
              <a:t>Státní veterinární </a:t>
            </a:r>
            <a:r>
              <a:rPr lang="cs-CZ" sz="1600" dirty="0" smtClean="0">
                <a:solidFill>
                  <a:srgbClr val="00B0F0"/>
                </a:solidFill>
              </a:rPr>
              <a:t>správa, </a:t>
            </a:r>
            <a:r>
              <a:rPr lang="cs-CZ" sz="1600" dirty="0">
                <a:solidFill>
                  <a:srgbClr val="00B0F0"/>
                </a:solidFill>
              </a:rPr>
              <a:t>Ústřední kontrolní a zkušební ústav zemědělský a </a:t>
            </a:r>
            <a:r>
              <a:rPr lang="cs-CZ" sz="1600" dirty="0" smtClean="0">
                <a:solidFill>
                  <a:srgbClr val="00B0F0"/>
                </a:solidFill>
              </a:rPr>
              <a:t>Česká plemenářská inspekce</a:t>
            </a:r>
            <a:r>
              <a:rPr lang="cs-CZ" sz="1600" dirty="0" smtClean="0"/>
              <a:t>),</a:t>
            </a:r>
            <a:endParaRPr lang="cs-CZ" sz="1600" dirty="0"/>
          </a:p>
          <a:p>
            <a:pPr marL="0" indent="0" algn="just">
              <a:spcBef>
                <a:spcPts val="0"/>
              </a:spcBef>
              <a:buNone/>
            </a:pPr>
            <a:r>
              <a:rPr lang="cs-CZ" sz="1600" dirty="0" smtClean="0"/>
              <a:t>11</a:t>
            </a:r>
            <a:r>
              <a:rPr lang="cs-CZ" sz="1600" dirty="0"/>
              <a:t>. Ministerstvo zemědělství,</a:t>
            </a:r>
          </a:p>
          <a:p>
            <a:pPr marL="0" indent="0" algn="just">
              <a:spcBef>
                <a:spcPts val="0"/>
              </a:spcBef>
              <a:buNone/>
            </a:pPr>
            <a:r>
              <a:rPr lang="cs-CZ" sz="1600" dirty="0" smtClean="0"/>
              <a:t>12</a:t>
            </a:r>
            <a:r>
              <a:rPr lang="cs-CZ" sz="1600" dirty="0"/>
              <a:t>. Ministerstvo obrany,</a:t>
            </a:r>
          </a:p>
          <a:p>
            <a:pPr marL="0" indent="0" algn="just">
              <a:spcBef>
                <a:spcPts val="0"/>
              </a:spcBef>
              <a:buNone/>
            </a:pPr>
            <a:r>
              <a:rPr lang="cs-CZ" sz="1600" dirty="0" smtClean="0"/>
              <a:t>13</a:t>
            </a:r>
            <a:r>
              <a:rPr lang="cs-CZ" sz="1600" dirty="0"/>
              <a:t>. Ministerstvo dopravy,</a:t>
            </a:r>
          </a:p>
          <a:p>
            <a:pPr marL="0" indent="0" algn="just">
              <a:spcBef>
                <a:spcPts val="0"/>
              </a:spcBef>
              <a:buNone/>
            </a:pPr>
            <a:r>
              <a:rPr lang="cs-CZ" sz="1600" dirty="0" smtClean="0"/>
              <a:t>14</a:t>
            </a:r>
            <a:r>
              <a:rPr lang="cs-CZ" sz="1600" dirty="0"/>
              <a:t>. Ministerstvo životního prostředí (</a:t>
            </a:r>
            <a:r>
              <a:rPr lang="cs-CZ" sz="1600" dirty="0">
                <a:solidFill>
                  <a:srgbClr val="00B0F0"/>
                </a:solidFill>
              </a:rPr>
              <a:t>Česká inspekce životního prostředí a Český hydrometeorologický </a:t>
            </a:r>
            <a:r>
              <a:rPr lang="cs-CZ" sz="1600" dirty="0" smtClean="0">
                <a:solidFill>
                  <a:srgbClr val="00B0F0"/>
                </a:solidFill>
              </a:rPr>
              <a:t>ústav</a:t>
            </a:r>
            <a:r>
              <a:rPr lang="cs-CZ" sz="1600" dirty="0" smtClean="0"/>
              <a:t>)</a:t>
            </a:r>
            <a:endParaRPr lang="cs-CZ" sz="1600" dirty="0"/>
          </a:p>
        </p:txBody>
      </p:sp>
      <p:sp>
        <p:nvSpPr>
          <p:cNvPr id="4" name="Zástupný symbol pro zápatí 3"/>
          <p:cNvSpPr>
            <a:spLocks noGrp="1"/>
          </p:cNvSpPr>
          <p:nvPr>
            <p:ph type="ftr" sz="quarter" idx="10"/>
          </p:nvPr>
        </p:nvSpPr>
        <p:spPr/>
        <p:txBody>
          <a:bodyPr/>
          <a:lstStyle/>
          <a:p>
            <a:r>
              <a:rPr lang="cs-CZ" altLang="cs-CZ" dirty="0" smtClean="0"/>
              <a:t>Definujte zápatí - název prezentace / pracoviště</a:t>
            </a:r>
            <a:endParaRPr lang="cs-CZ" alt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spTree>
    <p:extLst>
      <p:ext uri="{BB962C8B-B14F-4D97-AF65-F5344CB8AC3E}">
        <p14:creationId xmlns:p14="http://schemas.microsoft.com/office/powerpoint/2010/main" val="4207214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9589" y="813482"/>
            <a:ext cx="8086635" cy="647700"/>
          </a:xfrm>
        </p:spPr>
        <p:txBody>
          <a:bodyPr/>
          <a:lstStyle/>
          <a:p>
            <a:r>
              <a:rPr lang="cs-CZ" dirty="0" smtClean="0"/>
              <a:t>Soudobá organizace veřejné správy v ČR</a:t>
            </a:r>
            <a:endParaRPr lang="cs-CZ" dirty="0"/>
          </a:p>
        </p:txBody>
      </p:sp>
      <p:sp>
        <p:nvSpPr>
          <p:cNvPr id="3" name="Zástupný symbol pro obsah 2"/>
          <p:cNvSpPr>
            <a:spLocks noGrp="1"/>
          </p:cNvSpPr>
          <p:nvPr>
            <p:ph idx="1"/>
          </p:nvPr>
        </p:nvSpPr>
        <p:spPr>
          <a:xfrm>
            <a:off x="509589" y="1589541"/>
            <a:ext cx="8082321" cy="4114800"/>
          </a:xfrm>
        </p:spPr>
        <p:txBody>
          <a:bodyPr/>
          <a:lstStyle/>
          <a:p>
            <a:pPr marL="0" indent="0" algn="just">
              <a:spcBef>
                <a:spcPts val="0"/>
              </a:spcBef>
            </a:pPr>
            <a:r>
              <a:rPr lang="cs-CZ" sz="1800" dirty="0" smtClean="0"/>
              <a:t>§ </a:t>
            </a:r>
            <a:r>
              <a:rPr lang="cs-CZ" sz="1800" dirty="0"/>
              <a:t>2 </a:t>
            </a:r>
            <a:r>
              <a:rPr lang="cs-CZ" sz="1800" i="1" dirty="0"/>
              <a:t>V České republice působí tyto další ústřední orgány státní správy</a:t>
            </a:r>
            <a:r>
              <a:rPr lang="cs-CZ" sz="1800" dirty="0" smtClean="0"/>
              <a:t>: </a:t>
            </a:r>
            <a:endParaRPr lang="cs-CZ" sz="1800" dirty="0"/>
          </a:p>
          <a:p>
            <a:pPr marL="0" indent="0" algn="just">
              <a:spcBef>
                <a:spcPts val="0"/>
              </a:spcBef>
              <a:buNone/>
            </a:pPr>
            <a:r>
              <a:rPr lang="cs-CZ" sz="1800" dirty="0"/>
              <a:t>1. Český statistický úřad,</a:t>
            </a:r>
          </a:p>
          <a:p>
            <a:pPr marL="0" indent="0" algn="just">
              <a:spcBef>
                <a:spcPts val="0"/>
              </a:spcBef>
              <a:buNone/>
            </a:pPr>
            <a:r>
              <a:rPr lang="cs-CZ" sz="1800" dirty="0"/>
              <a:t> </a:t>
            </a:r>
            <a:r>
              <a:rPr lang="cs-CZ" sz="1800" dirty="0" smtClean="0"/>
              <a:t>2</a:t>
            </a:r>
            <a:r>
              <a:rPr lang="cs-CZ" sz="1800" dirty="0"/>
              <a:t>. Český úřad zeměměřický a katastrální,</a:t>
            </a:r>
          </a:p>
          <a:p>
            <a:pPr marL="0" indent="0" algn="just">
              <a:spcBef>
                <a:spcPts val="0"/>
              </a:spcBef>
              <a:buNone/>
            </a:pPr>
            <a:r>
              <a:rPr lang="cs-CZ" sz="1800" dirty="0"/>
              <a:t> </a:t>
            </a:r>
            <a:r>
              <a:rPr lang="cs-CZ" sz="1800" dirty="0" smtClean="0"/>
              <a:t>3</a:t>
            </a:r>
            <a:r>
              <a:rPr lang="cs-CZ" sz="1800" dirty="0"/>
              <a:t>. Český báňský úřad,</a:t>
            </a:r>
          </a:p>
          <a:p>
            <a:pPr marL="0" indent="0" algn="just">
              <a:spcBef>
                <a:spcPts val="0"/>
              </a:spcBef>
              <a:buNone/>
            </a:pPr>
            <a:r>
              <a:rPr lang="cs-CZ" sz="1800" dirty="0"/>
              <a:t> </a:t>
            </a:r>
            <a:r>
              <a:rPr lang="cs-CZ" sz="1800" dirty="0" smtClean="0"/>
              <a:t>4</a:t>
            </a:r>
            <a:r>
              <a:rPr lang="cs-CZ" sz="1800" dirty="0"/>
              <a:t>. Úřad průmyslového vlastnictví,</a:t>
            </a:r>
          </a:p>
          <a:p>
            <a:pPr marL="0" indent="0" algn="just">
              <a:spcBef>
                <a:spcPts val="0"/>
              </a:spcBef>
              <a:buNone/>
            </a:pPr>
            <a:r>
              <a:rPr lang="cs-CZ" sz="1800" dirty="0"/>
              <a:t> </a:t>
            </a:r>
            <a:r>
              <a:rPr lang="cs-CZ" sz="1800" dirty="0" smtClean="0"/>
              <a:t>5</a:t>
            </a:r>
            <a:r>
              <a:rPr lang="cs-CZ" sz="1800" dirty="0"/>
              <a:t>. </a:t>
            </a:r>
            <a:r>
              <a:rPr lang="cs-CZ" sz="1800" dirty="0">
                <a:solidFill>
                  <a:srgbClr val="00B050"/>
                </a:solidFill>
              </a:rPr>
              <a:t>Úřad pro ochranu hospodářské soutěže,</a:t>
            </a:r>
          </a:p>
          <a:p>
            <a:pPr marL="0" indent="0" algn="just">
              <a:spcBef>
                <a:spcPts val="0"/>
              </a:spcBef>
              <a:buNone/>
            </a:pPr>
            <a:r>
              <a:rPr lang="cs-CZ" sz="1800" dirty="0"/>
              <a:t> </a:t>
            </a:r>
            <a:r>
              <a:rPr lang="cs-CZ" sz="1800" dirty="0" smtClean="0"/>
              <a:t>6</a:t>
            </a:r>
            <a:r>
              <a:rPr lang="cs-CZ" sz="1800" dirty="0"/>
              <a:t>. Správa státních hmotných rezerv,</a:t>
            </a:r>
          </a:p>
          <a:p>
            <a:pPr marL="0" indent="0" algn="just">
              <a:spcBef>
                <a:spcPts val="0"/>
              </a:spcBef>
              <a:buNone/>
            </a:pPr>
            <a:r>
              <a:rPr lang="cs-CZ" sz="1800" dirty="0"/>
              <a:t> </a:t>
            </a:r>
            <a:r>
              <a:rPr lang="cs-CZ" sz="1800" dirty="0" smtClean="0"/>
              <a:t>7</a:t>
            </a:r>
            <a:r>
              <a:rPr lang="cs-CZ" sz="1800" dirty="0"/>
              <a:t>. Státní úřad pro jadernou bezpečnost,</a:t>
            </a:r>
          </a:p>
          <a:p>
            <a:pPr marL="0" indent="0" algn="just">
              <a:spcBef>
                <a:spcPts val="0"/>
              </a:spcBef>
              <a:buNone/>
            </a:pPr>
            <a:r>
              <a:rPr lang="cs-CZ" sz="1800" dirty="0"/>
              <a:t> </a:t>
            </a:r>
            <a:r>
              <a:rPr lang="cs-CZ" sz="1800" dirty="0" smtClean="0"/>
              <a:t>8</a:t>
            </a:r>
            <a:r>
              <a:rPr lang="cs-CZ" sz="1800" dirty="0"/>
              <a:t>. Národní bezpečnostní úřad,</a:t>
            </a:r>
          </a:p>
          <a:p>
            <a:pPr marL="0" indent="0" algn="just">
              <a:spcBef>
                <a:spcPts val="0"/>
              </a:spcBef>
              <a:buNone/>
            </a:pPr>
            <a:r>
              <a:rPr lang="cs-CZ" sz="1800" dirty="0"/>
              <a:t> </a:t>
            </a:r>
            <a:r>
              <a:rPr lang="cs-CZ" sz="1800" dirty="0" smtClean="0"/>
              <a:t>9</a:t>
            </a:r>
            <a:r>
              <a:rPr lang="cs-CZ" sz="1800" dirty="0"/>
              <a:t>. </a:t>
            </a:r>
            <a:r>
              <a:rPr lang="cs-CZ" sz="1800" dirty="0">
                <a:solidFill>
                  <a:srgbClr val="00B050"/>
                </a:solidFill>
              </a:rPr>
              <a:t>Energetický regulační úřad,</a:t>
            </a:r>
          </a:p>
          <a:p>
            <a:pPr marL="0" indent="0" algn="just">
              <a:spcBef>
                <a:spcPts val="0"/>
              </a:spcBef>
              <a:buNone/>
            </a:pPr>
            <a:r>
              <a:rPr lang="cs-CZ" sz="1800" dirty="0"/>
              <a:t> </a:t>
            </a:r>
            <a:r>
              <a:rPr lang="cs-CZ" sz="1800" dirty="0" smtClean="0"/>
              <a:t>10</a:t>
            </a:r>
            <a:r>
              <a:rPr lang="cs-CZ" sz="1800" dirty="0"/>
              <a:t>. Úřad vlády České republiky,</a:t>
            </a:r>
          </a:p>
          <a:p>
            <a:pPr marL="0" indent="0" algn="just">
              <a:spcBef>
                <a:spcPts val="0"/>
              </a:spcBef>
              <a:buNone/>
            </a:pPr>
            <a:r>
              <a:rPr lang="cs-CZ" sz="1800" dirty="0"/>
              <a:t> </a:t>
            </a:r>
            <a:r>
              <a:rPr lang="cs-CZ" sz="1800" dirty="0" smtClean="0"/>
              <a:t>11</a:t>
            </a:r>
            <a:r>
              <a:rPr lang="cs-CZ" sz="1800" dirty="0"/>
              <a:t>. Český telekomunikační úřad,</a:t>
            </a:r>
          </a:p>
          <a:p>
            <a:pPr marL="0" indent="0" algn="just">
              <a:spcBef>
                <a:spcPts val="0"/>
              </a:spcBef>
              <a:buNone/>
            </a:pPr>
            <a:r>
              <a:rPr lang="cs-CZ" sz="1800" dirty="0"/>
              <a:t> </a:t>
            </a:r>
            <a:r>
              <a:rPr lang="cs-CZ" sz="1800" dirty="0" smtClean="0"/>
              <a:t>12</a:t>
            </a:r>
            <a:r>
              <a:rPr lang="cs-CZ" sz="1800" dirty="0"/>
              <a:t>. </a:t>
            </a:r>
            <a:r>
              <a:rPr lang="cs-CZ" sz="1800" dirty="0">
                <a:solidFill>
                  <a:srgbClr val="00B050"/>
                </a:solidFill>
              </a:rPr>
              <a:t>Úřad pro ochranu osobních údajů,</a:t>
            </a:r>
          </a:p>
          <a:p>
            <a:pPr marL="0" indent="0" algn="just">
              <a:spcBef>
                <a:spcPts val="0"/>
              </a:spcBef>
              <a:buNone/>
            </a:pPr>
            <a:r>
              <a:rPr lang="cs-CZ" sz="1800" dirty="0"/>
              <a:t> </a:t>
            </a:r>
            <a:r>
              <a:rPr lang="cs-CZ" sz="1800" dirty="0" smtClean="0"/>
              <a:t>13</a:t>
            </a:r>
            <a:r>
              <a:rPr lang="cs-CZ" sz="1800" dirty="0"/>
              <a:t>. </a:t>
            </a:r>
            <a:r>
              <a:rPr lang="cs-CZ" sz="1800" dirty="0">
                <a:solidFill>
                  <a:srgbClr val="00B050"/>
                </a:solidFill>
              </a:rPr>
              <a:t>Rada pro rozhlasové a televizní vysílání</a:t>
            </a:r>
            <a:r>
              <a:rPr lang="cs-CZ" sz="1800" dirty="0"/>
              <a:t>,</a:t>
            </a:r>
          </a:p>
          <a:p>
            <a:pPr marL="0" indent="0" algn="just">
              <a:spcBef>
                <a:spcPts val="0"/>
              </a:spcBef>
              <a:buNone/>
            </a:pPr>
            <a:r>
              <a:rPr lang="cs-CZ" sz="1800" dirty="0"/>
              <a:t> </a:t>
            </a:r>
            <a:r>
              <a:rPr lang="cs-CZ" sz="1800" dirty="0" smtClean="0"/>
              <a:t>14</a:t>
            </a:r>
            <a:r>
              <a:rPr lang="cs-CZ" sz="1800" dirty="0"/>
              <a:t>. </a:t>
            </a:r>
            <a:r>
              <a:rPr lang="cs-CZ" sz="1800" dirty="0">
                <a:solidFill>
                  <a:srgbClr val="FF0000"/>
                </a:solidFill>
              </a:rPr>
              <a:t>Úřad pro dohled nad hospodařením politických stran a politických hnutí,</a:t>
            </a:r>
          </a:p>
          <a:p>
            <a:pPr marL="0" indent="0" algn="just">
              <a:spcBef>
                <a:spcPts val="0"/>
              </a:spcBef>
              <a:buNone/>
            </a:pPr>
            <a:r>
              <a:rPr lang="cs-CZ" sz="1800" dirty="0">
                <a:solidFill>
                  <a:srgbClr val="FF0000"/>
                </a:solidFill>
              </a:rPr>
              <a:t> </a:t>
            </a:r>
            <a:r>
              <a:rPr lang="cs-CZ" sz="1800" dirty="0" smtClean="0">
                <a:solidFill>
                  <a:srgbClr val="FF0000"/>
                </a:solidFill>
              </a:rPr>
              <a:t>15</a:t>
            </a:r>
            <a:r>
              <a:rPr lang="cs-CZ" sz="1800" dirty="0">
                <a:solidFill>
                  <a:srgbClr val="FF0000"/>
                </a:solidFill>
              </a:rPr>
              <a:t>. Úřad pro přístup k dopravní infrastruktuře.</a:t>
            </a:r>
            <a:endParaRPr lang="cs-CZ" sz="1800" dirty="0" smtClean="0">
              <a:solidFill>
                <a:srgbClr val="FF0000"/>
              </a:solidFill>
            </a:endParaRPr>
          </a:p>
        </p:txBody>
      </p:sp>
      <p:sp>
        <p:nvSpPr>
          <p:cNvPr id="4" name="Zástupný symbol pro zápatí 3"/>
          <p:cNvSpPr>
            <a:spLocks noGrp="1"/>
          </p:cNvSpPr>
          <p:nvPr>
            <p:ph type="ftr" sz="quarter" idx="10"/>
          </p:nvPr>
        </p:nvSpPr>
        <p:spPr>
          <a:xfrm>
            <a:off x="509589" y="6248400"/>
            <a:ext cx="6305910" cy="457200"/>
          </a:xfrm>
        </p:spPr>
        <p:txBody>
          <a:bodyPr/>
          <a:lstStyle/>
          <a:p>
            <a:r>
              <a:rPr lang="cs-CZ" altLang="cs-CZ" dirty="0" smtClean="0"/>
              <a:t>Definujte zápatí - název prezentace / pracoviště</a:t>
            </a:r>
            <a:endParaRPr lang="cs-CZ" alt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spTree>
    <p:extLst>
      <p:ext uri="{BB962C8B-B14F-4D97-AF65-F5344CB8AC3E}">
        <p14:creationId xmlns:p14="http://schemas.microsoft.com/office/powerpoint/2010/main" val="3246470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Soudobá organizace veřejné správy v ČR</a:t>
            </a:r>
            <a:endParaRPr lang="cs-CZ" dirty="0"/>
          </a:p>
        </p:txBody>
      </p:sp>
      <p:sp>
        <p:nvSpPr>
          <p:cNvPr id="3" name="Zástupný symbol pro obsah 2"/>
          <p:cNvSpPr>
            <a:spLocks noGrp="1"/>
          </p:cNvSpPr>
          <p:nvPr>
            <p:ph idx="1"/>
          </p:nvPr>
        </p:nvSpPr>
        <p:spPr/>
        <p:txBody>
          <a:bodyPr/>
          <a:lstStyle/>
          <a:p>
            <a:pPr marL="0" indent="0" algn="just">
              <a:spcBef>
                <a:spcPts val="0"/>
              </a:spcBef>
            </a:pPr>
            <a:r>
              <a:rPr lang="cs-CZ" sz="2000" dirty="0" smtClean="0"/>
              <a:t>Zákon č. </a:t>
            </a:r>
            <a:r>
              <a:rPr lang="cs-CZ" sz="2000" dirty="0"/>
              <a:t>2/1969 Sb</a:t>
            </a:r>
            <a:r>
              <a:rPr lang="cs-CZ" sz="2000" dirty="0" smtClean="0"/>
              <a:t>., </a:t>
            </a:r>
            <a:r>
              <a:rPr lang="cs-CZ" sz="2000" dirty="0"/>
              <a:t>o zřízení ministerstev a jiných ústředních orgánů státní správy České </a:t>
            </a:r>
            <a:r>
              <a:rPr lang="cs-CZ" sz="2000" dirty="0" smtClean="0"/>
              <a:t>republiky</a:t>
            </a:r>
          </a:p>
          <a:p>
            <a:pPr marL="0" indent="0" algn="just">
              <a:spcBef>
                <a:spcPts val="0"/>
              </a:spcBef>
            </a:pPr>
            <a:r>
              <a:rPr lang="cs-CZ" sz="2000" dirty="0" smtClean="0"/>
              <a:t>Ústřední orgány státní správy x ústřední správní úřady</a:t>
            </a:r>
          </a:p>
          <a:p>
            <a:pPr marL="0" indent="0" algn="just">
              <a:spcBef>
                <a:spcPts val="0"/>
              </a:spcBef>
            </a:pPr>
            <a:r>
              <a:rPr lang="cs-CZ" sz="2000" b="1" dirty="0" smtClean="0"/>
              <a:t>§ 1 ÚOSS v jejichž čele je člen vlády a jsou ministerstvy</a:t>
            </a:r>
          </a:p>
          <a:p>
            <a:pPr marL="0" indent="0" algn="just">
              <a:spcBef>
                <a:spcPts val="0"/>
              </a:spcBef>
            </a:pPr>
            <a:r>
              <a:rPr lang="cs-CZ" sz="2000" b="1" dirty="0" smtClean="0"/>
              <a:t>§ 2 ÚOSS v jejichž čele není člen vlády, některé z nich mají být </a:t>
            </a:r>
            <a:r>
              <a:rPr lang="cs-CZ" sz="2000" b="1" dirty="0" smtClean="0">
                <a:solidFill>
                  <a:srgbClr val="00B050"/>
                </a:solidFill>
              </a:rPr>
              <a:t>nezávislé; </a:t>
            </a:r>
            <a:r>
              <a:rPr lang="cs-CZ" sz="2000" dirty="0" smtClean="0"/>
              <a:t>povaha výčtu? (</a:t>
            </a:r>
            <a:r>
              <a:rPr lang="cs-CZ" sz="2000" dirty="0"/>
              <a:t>usnesení ÚS ze dne 30. 11. 2010, </a:t>
            </a:r>
            <a:r>
              <a:rPr lang="cs-CZ" sz="2000" dirty="0" err="1"/>
              <a:t>sp</a:t>
            </a:r>
            <a:r>
              <a:rPr lang="cs-CZ" sz="2000" dirty="0"/>
              <a:t>. zn. </a:t>
            </a:r>
            <a:r>
              <a:rPr lang="cs-CZ" sz="2000" dirty="0" err="1"/>
              <a:t>Pl</a:t>
            </a:r>
            <a:r>
              <a:rPr lang="cs-CZ" sz="2000" dirty="0"/>
              <a:t>. ÚS </a:t>
            </a:r>
            <a:r>
              <a:rPr lang="cs-CZ" sz="2000" dirty="0" smtClean="0"/>
              <a:t>52/04, ÚOSS je i ten, kdo naplňuje znaky, ale výslovně takto označen není: výkon </a:t>
            </a:r>
            <a:r>
              <a:rPr lang="cs-CZ" sz="2000" dirty="0"/>
              <a:t>státní správy, která představuje část náplně tohoto úřadu; působnost správního úřadu je celostátní, přičemž není podřízen jinému ústřednímu správnímu úřadu. </a:t>
            </a:r>
            <a:r>
              <a:rPr lang="cs-CZ" sz="2000" dirty="0" smtClean="0"/>
              <a:t>) – </a:t>
            </a:r>
            <a:r>
              <a:rPr lang="cs-CZ" sz="2000" dirty="0" smtClean="0">
                <a:solidFill>
                  <a:srgbClr val="FF0000"/>
                </a:solidFill>
              </a:rPr>
              <a:t>novelizováno</a:t>
            </a:r>
          </a:p>
          <a:p>
            <a:pPr marL="0" indent="0" algn="just">
              <a:spcBef>
                <a:spcPts val="0"/>
              </a:spcBef>
            </a:pPr>
            <a:endParaRPr lang="cs-CZ" sz="2000" b="1" dirty="0" smtClean="0">
              <a:solidFill>
                <a:srgbClr val="FF0000"/>
              </a:solidFill>
            </a:endParaRPr>
          </a:p>
        </p:txBody>
      </p:sp>
      <p:sp>
        <p:nvSpPr>
          <p:cNvPr id="4" name="Zástupný symbol pro zápatí 3"/>
          <p:cNvSpPr>
            <a:spLocks noGrp="1"/>
          </p:cNvSpPr>
          <p:nvPr>
            <p:ph type="ftr" sz="quarter" idx="10"/>
          </p:nvPr>
        </p:nvSpPr>
        <p:spPr/>
        <p:txBody>
          <a:bodyPr/>
          <a:lstStyle/>
          <a:p>
            <a:r>
              <a:rPr lang="cs-CZ" altLang="cs-CZ" dirty="0" smtClean="0"/>
              <a:t>Definujte zápatí - název prezentace / pracoviště</a:t>
            </a:r>
            <a:endParaRPr lang="cs-CZ" alt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Tree>
    <p:extLst>
      <p:ext uri="{BB962C8B-B14F-4D97-AF65-F5344CB8AC3E}">
        <p14:creationId xmlns:p14="http://schemas.microsoft.com/office/powerpoint/2010/main" val="2291935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Soudobá organizace veřejné správy v ČR</a:t>
            </a:r>
            <a:endParaRPr lang="cs-CZ" dirty="0"/>
          </a:p>
        </p:txBody>
      </p:sp>
      <p:sp>
        <p:nvSpPr>
          <p:cNvPr id="3" name="Zástupný symbol pro obsah 2"/>
          <p:cNvSpPr>
            <a:spLocks noGrp="1"/>
          </p:cNvSpPr>
          <p:nvPr>
            <p:ph idx="1"/>
          </p:nvPr>
        </p:nvSpPr>
        <p:spPr/>
        <p:txBody>
          <a:bodyPr/>
          <a:lstStyle/>
          <a:p>
            <a:pPr marL="0" indent="0" algn="just">
              <a:spcBef>
                <a:spcPts val="0"/>
              </a:spcBef>
            </a:pPr>
            <a:r>
              <a:rPr lang="cs-CZ" sz="1800" b="1" dirty="0" smtClean="0"/>
              <a:t>Zákon č. </a:t>
            </a:r>
            <a:r>
              <a:rPr lang="cs-CZ" sz="1800" b="1" dirty="0"/>
              <a:t>2/1969 Sb</a:t>
            </a:r>
            <a:r>
              <a:rPr lang="cs-CZ" sz="1800" b="1" dirty="0" smtClean="0"/>
              <a:t>., </a:t>
            </a:r>
            <a:r>
              <a:rPr lang="cs-CZ" sz="1800" b="1" dirty="0"/>
              <a:t>o zřízení ministerstev a jiných ústředních orgánů státní správy České </a:t>
            </a:r>
            <a:r>
              <a:rPr lang="cs-CZ" sz="1800" b="1" dirty="0" smtClean="0"/>
              <a:t>republiky</a:t>
            </a:r>
          </a:p>
          <a:p>
            <a:pPr marL="0" indent="0" algn="just">
              <a:spcBef>
                <a:spcPts val="0"/>
              </a:spcBef>
            </a:pPr>
            <a:r>
              <a:rPr lang="cs-CZ" sz="1800" dirty="0" smtClean="0"/>
              <a:t> </a:t>
            </a:r>
            <a:r>
              <a:rPr lang="cs-CZ" sz="1800" b="1" dirty="0" smtClean="0"/>
              <a:t>zkoumají</a:t>
            </a:r>
            <a:r>
              <a:rPr lang="cs-CZ" sz="1800" dirty="0" smtClean="0"/>
              <a:t> </a:t>
            </a:r>
            <a:r>
              <a:rPr lang="cs-CZ" sz="1800" dirty="0"/>
              <a:t>společenskou problematiku v okruhu své působnosti, </a:t>
            </a:r>
            <a:r>
              <a:rPr lang="cs-CZ" sz="1800" b="1" dirty="0"/>
              <a:t>analyzují</a:t>
            </a:r>
            <a:r>
              <a:rPr lang="cs-CZ" sz="1800" dirty="0"/>
              <a:t> </a:t>
            </a:r>
            <a:r>
              <a:rPr lang="cs-CZ" sz="1800" dirty="0" smtClean="0"/>
              <a:t>a </a:t>
            </a:r>
            <a:r>
              <a:rPr lang="cs-CZ" sz="1800" dirty="0"/>
              <a:t>činí </a:t>
            </a:r>
            <a:r>
              <a:rPr lang="cs-CZ" sz="1800" b="1" dirty="0"/>
              <a:t>opatření</a:t>
            </a:r>
            <a:r>
              <a:rPr lang="cs-CZ" sz="1800" dirty="0"/>
              <a:t> k řešení aktuálních otázek. Zpracovávají </a:t>
            </a:r>
            <a:r>
              <a:rPr lang="cs-CZ" sz="1800" b="1" dirty="0"/>
              <a:t>koncepce</a:t>
            </a:r>
            <a:r>
              <a:rPr lang="cs-CZ" sz="1800" dirty="0"/>
              <a:t> rozvoje svěřených odvětví a řešení stěžejních otázek, </a:t>
            </a:r>
            <a:r>
              <a:rPr lang="cs-CZ" sz="1800" dirty="0" smtClean="0"/>
              <a:t>o návrzích </a:t>
            </a:r>
            <a:r>
              <a:rPr lang="cs-CZ" sz="1800" b="1" dirty="0"/>
              <a:t>informují</a:t>
            </a:r>
            <a:r>
              <a:rPr lang="cs-CZ" sz="1800" dirty="0"/>
              <a:t> veřejnost.</a:t>
            </a:r>
          </a:p>
          <a:p>
            <a:pPr marL="0" indent="0" algn="just">
              <a:spcBef>
                <a:spcPts val="0"/>
              </a:spcBef>
            </a:pPr>
            <a:r>
              <a:rPr lang="cs-CZ" sz="1800" dirty="0"/>
              <a:t> </a:t>
            </a:r>
            <a:r>
              <a:rPr lang="cs-CZ" sz="1800" dirty="0" smtClean="0"/>
              <a:t>předkládají podklady </a:t>
            </a:r>
            <a:r>
              <a:rPr lang="cs-CZ" sz="1800" dirty="0"/>
              <a:t>potřebné pro sestavení návrhů státních </a:t>
            </a:r>
            <a:r>
              <a:rPr lang="cs-CZ" sz="1800" b="1" dirty="0"/>
              <a:t>rozpočtů</a:t>
            </a:r>
            <a:r>
              <a:rPr lang="cs-CZ" sz="1800" dirty="0"/>
              <a:t> </a:t>
            </a:r>
            <a:endParaRPr lang="cs-CZ" sz="1800" dirty="0" smtClean="0"/>
          </a:p>
          <a:p>
            <a:pPr marL="0" indent="0" algn="just">
              <a:spcBef>
                <a:spcPts val="0"/>
              </a:spcBef>
            </a:pPr>
            <a:r>
              <a:rPr lang="cs-CZ" sz="1800" dirty="0" smtClean="0"/>
              <a:t> zaujímají </a:t>
            </a:r>
            <a:r>
              <a:rPr lang="cs-CZ" sz="1800" b="1" dirty="0"/>
              <a:t>stanovisko k návrhům</a:t>
            </a:r>
            <a:r>
              <a:rPr lang="cs-CZ" sz="1800" dirty="0"/>
              <a:t>, které předkládají </a:t>
            </a:r>
            <a:r>
              <a:rPr lang="cs-CZ" sz="1800" dirty="0" smtClean="0"/>
              <a:t>jiná ministerstva</a:t>
            </a:r>
            <a:endParaRPr lang="cs-CZ" sz="1800" dirty="0"/>
          </a:p>
          <a:p>
            <a:pPr marL="0" indent="0" algn="just">
              <a:spcBef>
                <a:spcPts val="0"/>
              </a:spcBef>
            </a:pPr>
            <a:r>
              <a:rPr lang="cs-CZ" sz="1800" dirty="0"/>
              <a:t> </a:t>
            </a:r>
            <a:r>
              <a:rPr lang="cs-CZ" sz="1800" dirty="0" smtClean="0"/>
              <a:t>pečují </a:t>
            </a:r>
            <a:r>
              <a:rPr lang="cs-CZ" sz="1800" dirty="0"/>
              <a:t>o </a:t>
            </a:r>
            <a:r>
              <a:rPr lang="cs-CZ" sz="1800" b="1" dirty="0">
                <a:solidFill>
                  <a:srgbClr val="FF0000"/>
                </a:solidFill>
              </a:rPr>
              <a:t>náležitou právní </a:t>
            </a:r>
            <a:r>
              <a:rPr lang="cs-CZ" sz="1800" b="1" dirty="0" smtClean="0">
                <a:solidFill>
                  <a:srgbClr val="FF0000"/>
                </a:solidFill>
              </a:rPr>
              <a:t>úpravu</a:t>
            </a:r>
            <a:r>
              <a:rPr lang="cs-CZ" sz="1800" dirty="0" smtClean="0"/>
              <a:t>; připravují </a:t>
            </a:r>
            <a:r>
              <a:rPr lang="cs-CZ" sz="1800" dirty="0">
                <a:solidFill>
                  <a:srgbClr val="FF0000"/>
                </a:solidFill>
              </a:rPr>
              <a:t>návrhy zákonů </a:t>
            </a:r>
            <a:r>
              <a:rPr lang="cs-CZ" sz="1800" dirty="0"/>
              <a:t>a </a:t>
            </a:r>
            <a:r>
              <a:rPr lang="cs-CZ" sz="1800" dirty="0">
                <a:solidFill>
                  <a:srgbClr val="FF0000"/>
                </a:solidFill>
              </a:rPr>
              <a:t>jiných právních předpisů</a:t>
            </a:r>
            <a:r>
              <a:rPr lang="cs-CZ" sz="1800" dirty="0"/>
              <a:t> týkajících se věcí, které patří do jejich působnosti, </a:t>
            </a:r>
            <a:r>
              <a:rPr lang="cs-CZ" sz="1800" dirty="0" smtClean="0"/>
              <a:t>dbají </a:t>
            </a:r>
            <a:r>
              <a:rPr lang="cs-CZ" sz="1800" dirty="0"/>
              <a:t>o zachovávání zákonnosti </a:t>
            </a:r>
          </a:p>
          <a:p>
            <a:pPr marL="0" indent="0" algn="just">
              <a:spcBef>
                <a:spcPts val="0"/>
              </a:spcBef>
            </a:pPr>
            <a:r>
              <a:rPr lang="cs-CZ" sz="1800" dirty="0"/>
              <a:t> </a:t>
            </a:r>
            <a:r>
              <a:rPr lang="cs-CZ" sz="1800" dirty="0" smtClean="0"/>
              <a:t>navzájem si </a:t>
            </a:r>
            <a:r>
              <a:rPr lang="cs-CZ" sz="1800" b="1" dirty="0" smtClean="0"/>
              <a:t>vyměňují </a:t>
            </a:r>
            <a:r>
              <a:rPr lang="cs-CZ" sz="1800" b="1" dirty="0"/>
              <a:t>potřebné informace </a:t>
            </a:r>
            <a:r>
              <a:rPr lang="cs-CZ" sz="1800" dirty="0"/>
              <a:t>a podklady. Nižší orgány státní správy jim podávají zprávy a sdělují údaje, které si příslušná ministerstva vyžadují v rozsahu nezbytně nutném pro plnění svých úkolů</a:t>
            </a:r>
            <a:r>
              <a:rPr lang="cs-CZ" sz="1800" dirty="0" smtClean="0"/>
              <a:t>.</a:t>
            </a:r>
          </a:p>
          <a:p>
            <a:pPr marL="0" indent="0" algn="just">
              <a:spcBef>
                <a:spcPts val="0"/>
              </a:spcBef>
            </a:pPr>
            <a:r>
              <a:rPr lang="cs-CZ" sz="1800" b="1" dirty="0" smtClean="0"/>
              <a:t>Pomocná funkce Úřadu vlády</a:t>
            </a:r>
            <a:endParaRPr lang="cs-CZ" sz="1800" b="1" dirty="0"/>
          </a:p>
          <a:p>
            <a:pPr marL="0" indent="0" algn="just">
              <a:spcBef>
                <a:spcPts val="0"/>
              </a:spcBef>
            </a:pPr>
            <a:r>
              <a:rPr lang="cs-CZ" sz="1800" dirty="0"/>
              <a:t> </a:t>
            </a:r>
            <a:r>
              <a:rPr lang="cs-CZ" sz="1800" dirty="0" smtClean="0"/>
              <a:t>poradní orgán: </a:t>
            </a:r>
            <a:r>
              <a:rPr lang="cs-CZ" sz="1800" b="1" dirty="0"/>
              <a:t>Legislativní </a:t>
            </a:r>
            <a:r>
              <a:rPr lang="cs-CZ" sz="1800" b="1" dirty="0" smtClean="0"/>
              <a:t>rada </a:t>
            </a:r>
            <a:r>
              <a:rPr lang="cs-CZ" sz="1800" dirty="0" smtClean="0"/>
              <a:t>a </a:t>
            </a:r>
            <a:r>
              <a:rPr lang="cs-CZ" sz="1800" b="1" dirty="0" smtClean="0"/>
              <a:t>Rada </a:t>
            </a:r>
            <a:r>
              <a:rPr lang="cs-CZ" sz="1800" b="1" dirty="0"/>
              <a:t>hospodářské a sociální </a:t>
            </a:r>
            <a:r>
              <a:rPr lang="cs-CZ" sz="1800" b="1" dirty="0" smtClean="0"/>
              <a:t>dohody</a:t>
            </a:r>
          </a:p>
        </p:txBody>
      </p:sp>
      <p:sp>
        <p:nvSpPr>
          <p:cNvPr id="4" name="Zástupný symbol pro zápatí 3"/>
          <p:cNvSpPr>
            <a:spLocks noGrp="1"/>
          </p:cNvSpPr>
          <p:nvPr>
            <p:ph type="ftr" sz="quarter" idx="10"/>
          </p:nvPr>
        </p:nvSpPr>
        <p:spPr/>
        <p:txBody>
          <a:bodyPr/>
          <a:lstStyle/>
          <a:p>
            <a:r>
              <a:rPr lang="cs-CZ" altLang="cs-CZ" dirty="0" smtClean="0"/>
              <a:t>Definujte zápatí - název prezentace / pracoviště</a:t>
            </a:r>
            <a:endParaRPr lang="cs-CZ" alt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spTree>
    <p:extLst>
      <p:ext uri="{BB962C8B-B14F-4D97-AF65-F5344CB8AC3E}">
        <p14:creationId xmlns:p14="http://schemas.microsoft.com/office/powerpoint/2010/main" val="1160164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Soudobá organizace veřejné správy v ČR</a:t>
            </a:r>
          </a:p>
        </p:txBody>
      </p:sp>
      <p:sp>
        <p:nvSpPr>
          <p:cNvPr id="3" name="Zástupný symbol pro obsah 2"/>
          <p:cNvSpPr>
            <a:spLocks noGrp="1"/>
          </p:cNvSpPr>
          <p:nvPr>
            <p:ph idx="1"/>
          </p:nvPr>
        </p:nvSpPr>
        <p:spPr/>
        <p:txBody>
          <a:bodyPr/>
          <a:lstStyle/>
          <a:p>
            <a:pPr algn="just"/>
            <a:r>
              <a:rPr lang="cs-CZ" b="1" dirty="0" smtClean="0"/>
              <a:t>Správní úřady s celostátní působností</a:t>
            </a:r>
          </a:p>
          <a:p>
            <a:pPr algn="just"/>
            <a:r>
              <a:rPr lang="cs-CZ" dirty="0" smtClean="0"/>
              <a:t>Např.: Národní památkový ústav, Česká správa sociálního zabezpečení, Úřad práce, Státní úřad inspekce práce, Úřad pro civilní letectví, Generální finanční ředitelství, Specializovaný finanční úřad, Úřad pro mezinárodněprávní ochranu dětí, Státní ústav pro kontrolu léčiv, </a:t>
            </a:r>
            <a:r>
              <a:rPr lang="cs-CZ" dirty="0" smtClean="0">
                <a:solidFill>
                  <a:srgbClr val="FF0000"/>
                </a:solidFill>
              </a:rPr>
              <a:t>Národní akreditační úřad</a:t>
            </a:r>
            <a:r>
              <a:rPr lang="cs-CZ" dirty="0" smtClean="0"/>
              <a:t>, … </a:t>
            </a:r>
          </a:p>
          <a:p>
            <a:pPr algn="just"/>
            <a:r>
              <a:rPr lang="cs-CZ" b="1" dirty="0" smtClean="0"/>
              <a:t>Státní fondy</a:t>
            </a:r>
          </a:p>
        </p:txBody>
      </p:sp>
      <p:sp>
        <p:nvSpPr>
          <p:cNvPr id="4" name="Zástupný symbol pro zápatí 3"/>
          <p:cNvSpPr>
            <a:spLocks noGrp="1"/>
          </p:cNvSpPr>
          <p:nvPr>
            <p:ph type="ftr" sz="quarter" idx="10"/>
          </p:nvPr>
        </p:nvSpPr>
        <p:spPr/>
        <p:txBody>
          <a:bodyPr/>
          <a:lstStyle/>
          <a:p>
            <a:r>
              <a:rPr lang="cs-CZ" altLang="cs-CZ" smtClean="0"/>
              <a:t>Definujte zápatí - název prezentace / pracoviště</a:t>
            </a:r>
            <a:endParaRPr lang="cs-CZ" alt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spTree>
    <p:extLst>
      <p:ext uri="{BB962C8B-B14F-4D97-AF65-F5344CB8AC3E}">
        <p14:creationId xmlns:p14="http://schemas.microsoft.com/office/powerpoint/2010/main" val="2211270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Soudobá organizace veřejné správy v ČR</a:t>
            </a:r>
          </a:p>
        </p:txBody>
      </p:sp>
      <p:sp>
        <p:nvSpPr>
          <p:cNvPr id="3" name="Zástupný symbol pro obsah 2"/>
          <p:cNvSpPr>
            <a:spLocks noGrp="1"/>
          </p:cNvSpPr>
          <p:nvPr>
            <p:ph idx="1"/>
          </p:nvPr>
        </p:nvSpPr>
        <p:spPr/>
        <p:txBody>
          <a:bodyPr/>
          <a:lstStyle/>
          <a:p>
            <a:pPr algn="just"/>
            <a:r>
              <a:rPr lang="cs-CZ" b="1" dirty="0" smtClean="0"/>
              <a:t>Územně dekoncentrované (specializované) orgány státní správy (tzv. </a:t>
            </a:r>
            <a:r>
              <a:rPr lang="cs-CZ" b="1" dirty="0" err="1" smtClean="0"/>
              <a:t>dekoncentráty</a:t>
            </a:r>
            <a:r>
              <a:rPr lang="cs-CZ" b="1" dirty="0" smtClean="0"/>
              <a:t>)</a:t>
            </a:r>
          </a:p>
          <a:p>
            <a:pPr algn="just"/>
            <a:r>
              <a:rPr lang="cs-CZ" b="1" dirty="0" smtClean="0"/>
              <a:t>Princip územní </a:t>
            </a:r>
            <a:r>
              <a:rPr lang="cs-CZ" dirty="0" smtClean="0"/>
              <a:t>(kraje, okresy, jiné správní obvody) </a:t>
            </a:r>
            <a:r>
              <a:rPr lang="cs-CZ" b="1" dirty="0" smtClean="0"/>
              <a:t>a věcný </a:t>
            </a:r>
            <a:r>
              <a:rPr lang="cs-CZ" dirty="0" smtClean="0"/>
              <a:t>(specializace)</a:t>
            </a:r>
          </a:p>
          <a:p>
            <a:pPr algn="just"/>
            <a:r>
              <a:rPr lang="cs-CZ" dirty="0" smtClean="0"/>
              <a:t>Finanční úřady, krajské hygienické stanice, krajská vojenská velitelství, okresní správy sociálního zabezpečení, obvodní báňské úřady, katastrální úřady, inspektoráty ČOI/ČIŽP/SZPI, …</a:t>
            </a:r>
          </a:p>
        </p:txBody>
      </p:sp>
      <p:sp>
        <p:nvSpPr>
          <p:cNvPr id="4" name="Zástupný symbol pro zápatí 3"/>
          <p:cNvSpPr>
            <a:spLocks noGrp="1"/>
          </p:cNvSpPr>
          <p:nvPr>
            <p:ph type="ftr" sz="quarter" idx="10"/>
          </p:nvPr>
        </p:nvSpPr>
        <p:spPr/>
        <p:txBody>
          <a:bodyPr/>
          <a:lstStyle/>
          <a:p>
            <a:r>
              <a:rPr lang="cs-CZ" altLang="cs-CZ" smtClean="0"/>
              <a:t>Definujte zápatí - název prezentace / pracoviště</a:t>
            </a:r>
            <a:endParaRPr lang="cs-CZ" alt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spTree>
    <p:extLst>
      <p:ext uri="{BB962C8B-B14F-4D97-AF65-F5344CB8AC3E}">
        <p14:creationId xmlns:p14="http://schemas.microsoft.com/office/powerpoint/2010/main" val="3287765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Regionální a územní správa, vývoj v </a:t>
            </a:r>
            <a:r>
              <a:rPr lang="cs-CZ" dirty="0" smtClean="0"/>
              <a:t>letech 1960 - 1990</a:t>
            </a:r>
            <a:endParaRPr lang="cs-CZ" dirty="0"/>
          </a:p>
        </p:txBody>
      </p:sp>
      <p:pic>
        <p:nvPicPr>
          <p:cNvPr id="6" name="Zástupný symbol pro obsah 5"/>
          <p:cNvPicPr>
            <a:picLocks noGrp="1" noChangeAspect="1"/>
          </p:cNvPicPr>
          <p:nvPr>
            <p:ph idx="1"/>
          </p:nvPr>
        </p:nvPicPr>
        <p:blipFill>
          <a:blip r:embed="rId2"/>
          <a:stretch>
            <a:fillRect/>
          </a:stretch>
        </p:blipFill>
        <p:spPr>
          <a:xfrm>
            <a:off x="312057" y="2017713"/>
            <a:ext cx="8512629" cy="4114800"/>
          </a:xfrm>
          <a:prstGeom prst="rect">
            <a:avLst/>
          </a:prstGeom>
        </p:spPr>
      </p:pic>
      <p:sp>
        <p:nvSpPr>
          <p:cNvPr id="4" name="Zástupný symbol pro zápatí 3"/>
          <p:cNvSpPr>
            <a:spLocks noGrp="1"/>
          </p:cNvSpPr>
          <p:nvPr>
            <p:ph type="ftr" sz="quarter" idx="10"/>
          </p:nvPr>
        </p:nvSpPr>
        <p:spPr/>
        <p:txBody>
          <a:bodyPr/>
          <a:lstStyle/>
          <a:p>
            <a:r>
              <a:rPr lang="cs-CZ" altLang="cs-CZ" smtClean="0"/>
              <a:t>Definujte zápatí - název prezentace / pracoviště</a:t>
            </a:r>
            <a:endParaRPr lang="cs-CZ" alt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17</a:t>
            </a:fld>
            <a:endParaRPr lang="cs-CZ" altLang="cs-CZ" dirty="0"/>
          </a:p>
        </p:txBody>
      </p:sp>
    </p:spTree>
    <p:extLst>
      <p:ext uri="{BB962C8B-B14F-4D97-AF65-F5344CB8AC3E}">
        <p14:creationId xmlns:p14="http://schemas.microsoft.com/office/powerpoint/2010/main" val="2863251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Reforma veřejné správy</a:t>
            </a:r>
            <a:endParaRPr lang="cs-CZ" dirty="0"/>
          </a:p>
        </p:txBody>
      </p:sp>
      <p:sp>
        <p:nvSpPr>
          <p:cNvPr id="3" name="Zástupný symbol pro obsah 2"/>
          <p:cNvSpPr>
            <a:spLocks noGrp="1"/>
          </p:cNvSpPr>
          <p:nvPr>
            <p:ph idx="1"/>
          </p:nvPr>
        </p:nvSpPr>
        <p:spPr/>
        <p:txBody>
          <a:bodyPr/>
          <a:lstStyle/>
          <a:p>
            <a:pPr algn="just">
              <a:lnSpc>
                <a:spcPct val="80000"/>
              </a:lnSpc>
            </a:pPr>
            <a:r>
              <a:rPr lang="cs-CZ" sz="2000" dirty="0" smtClean="0"/>
              <a:t>obnovení </a:t>
            </a:r>
            <a:r>
              <a:rPr lang="cs-CZ" sz="2000" b="1" dirty="0"/>
              <a:t>obecní samosprávy</a:t>
            </a:r>
            <a:r>
              <a:rPr lang="cs-CZ" sz="2000" dirty="0"/>
              <a:t>, zrušení národních výborů a jejich nahrazení na okresní úrovni </a:t>
            </a:r>
            <a:r>
              <a:rPr lang="cs-CZ" sz="2000" b="1" dirty="0"/>
              <a:t>okresními úřady</a:t>
            </a:r>
            <a:r>
              <a:rPr lang="cs-CZ" sz="2000" dirty="0"/>
              <a:t>, na krajské úrovni zrušeny bez náhrady </a:t>
            </a:r>
            <a:r>
              <a:rPr lang="cs-CZ" sz="2000" dirty="0" smtClean="0"/>
              <a:t>(kraje </a:t>
            </a:r>
            <a:r>
              <a:rPr lang="cs-CZ" sz="2000" dirty="0"/>
              <a:t>jako obvody pro státní správu zachovány), ústavní zákon č. 347/1997 Sb. o zřízení VÚSC, </a:t>
            </a:r>
            <a:r>
              <a:rPr lang="cs-CZ" sz="2000" b="1" dirty="0"/>
              <a:t>14 krajů pro samosprávu</a:t>
            </a:r>
            <a:r>
              <a:rPr lang="cs-CZ" sz="2000" dirty="0"/>
              <a:t>, zákon č. 128/2000 Sb., o obcích a č. 129/2000 Sb. o krajích (obce a kraje)</a:t>
            </a:r>
          </a:p>
          <a:p>
            <a:pPr algn="just">
              <a:lnSpc>
                <a:spcPct val="80000"/>
              </a:lnSpc>
            </a:pPr>
            <a:r>
              <a:rPr lang="cs-CZ" altLang="cs-CZ" sz="2000" b="1" dirty="0" smtClean="0"/>
              <a:t>okresní úřady</a:t>
            </a:r>
            <a:r>
              <a:rPr lang="cs-CZ" altLang="cs-CZ" sz="2000" dirty="0" smtClean="0"/>
              <a:t> </a:t>
            </a:r>
            <a:r>
              <a:rPr lang="cs-CZ" altLang="cs-CZ" sz="2000" dirty="0"/>
              <a:t>- představovaly územní úřady státu soustředěné v zásadě pouze na výkon státní správy, které bylo lze označit jako územní orgány státní správy se </a:t>
            </a:r>
            <a:r>
              <a:rPr lang="cs-CZ" altLang="cs-CZ" sz="2000" dirty="0">
                <a:solidFill>
                  <a:srgbClr val="FF0000"/>
                </a:solidFill>
              </a:rPr>
              <a:t>všeobecnou působností</a:t>
            </a:r>
            <a:r>
              <a:rPr lang="cs-CZ" altLang="cs-CZ" sz="2000" dirty="0"/>
              <a:t>. </a:t>
            </a:r>
            <a:endParaRPr lang="cs-CZ" altLang="cs-CZ" sz="2000" dirty="0" smtClean="0"/>
          </a:p>
          <a:p>
            <a:pPr algn="just">
              <a:lnSpc>
                <a:spcPct val="80000"/>
              </a:lnSpc>
            </a:pPr>
            <a:r>
              <a:rPr lang="cs-CZ" altLang="cs-CZ" sz="2000" dirty="0" smtClean="0"/>
              <a:t>Působení </a:t>
            </a:r>
            <a:r>
              <a:rPr lang="cs-CZ" altLang="cs-CZ" sz="2000" dirty="0"/>
              <a:t>souběžně s okresními úřady zvláštní (dekoncentrované) a </a:t>
            </a:r>
            <a:r>
              <a:rPr lang="cs-CZ" altLang="cs-CZ" sz="2000" b="1" dirty="0"/>
              <a:t>specializované orgány státní správy</a:t>
            </a:r>
            <a:r>
              <a:rPr lang="cs-CZ" altLang="cs-CZ" sz="2000" dirty="0"/>
              <a:t>. </a:t>
            </a:r>
          </a:p>
          <a:p>
            <a:pPr algn="just">
              <a:lnSpc>
                <a:spcPct val="80000"/>
              </a:lnSpc>
            </a:pPr>
            <a:r>
              <a:rPr lang="cs-CZ" altLang="cs-CZ" sz="2000" dirty="0"/>
              <a:t>zřízení Ústavou předvídaných </a:t>
            </a:r>
            <a:r>
              <a:rPr lang="cs-CZ" altLang="cs-CZ" sz="2000" b="1" dirty="0"/>
              <a:t>vyšších územně samosprávných celků</a:t>
            </a:r>
            <a:r>
              <a:rPr lang="cs-CZ" altLang="cs-CZ" sz="2000" dirty="0"/>
              <a:t> – krajů - ústavní zákon č. 347/1997 Sb., faktickou činnost kraje zahájily po prvních volbách do jejich </a:t>
            </a:r>
            <a:r>
              <a:rPr lang="cs-CZ" altLang="cs-CZ" sz="2000" dirty="0" smtClean="0"/>
              <a:t>zastupitelstev</a:t>
            </a:r>
          </a:p>
          <a:p>
            <a:pPr algn="just"/>
            <a:endParaRPr lang="cs-CZ" sz="2000" dirty="0"/>
          </a:p>
        </p:txBody>
      </p:sp>
      <p:sp>
        <p:nvSpPr>
          <p:cNvPr id="4" name="Zástupný symbol pro zápatí 3"/>
          <p:cNvSpPr>
            <a:spLocks noGrp="1"/>
          </p:cNvSpPr>
          <p:nvPr>
            <p:ph type="ftr" sz="quarter" idx="10"/>
          </p:nvPr>
        </p:nvSpPr>
        <p:spPr/>
        <p:txBody>
          <a:bodyPr/>
          <a:lstStyle/>
          <a:p>
            <a:r>
              <a:rPr lang="cs-CZ" altLang="cs-CZ" dirty="0" smtClean="0"/>
              <a:t>Definujte zápatí - název prezentace / pracoviště</a:t>
            </a:r>
            <a:endParaRPr lang="cs-CZ" alt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spTree>
    <p:extLst>
      <p:ext uri="{BB962C8B-B14F-4D97-AF65-F5344CB8AC3E}">
        <p14:creationId xmlns:p14="http://schemas.microsoft.com/office/powerpoint/2010/main" val="2413101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Krajské uspořádání</a:t>
            </a:r>
            <a:endParaRPr lang="cs-CZ" dirty="0"/>
          </a:p>
        </p:txBody>
      </p:sp>
      <p:sp>
        <p:nvSpPr>
          <p:cNvPr id="4" name="Zástupný symbol pro zápatí 3"/>
          <p:cNvSpPr>
            <a:spLocks noGrp="1"/>
          </p:cNvSpPr>
          <p:nvPr>
            <p:ph type="ftr" sz="quarter" idx="10"/>
          </p:nvPr>
        </p:nvSpPr>
        <p:spPr/>
        <p:txBody>
          <a:bodyPr/>
          <a:lstStyle/>
          <a:p>
            <a:r>
              <a:rPr lang="cs-CZ" altLang="cs-CZ" smtClean="0"/>
              <a:t>Definujte zápatí - název prezentace / pracoviště</a:t>
            </a:r>
            <a:endParaRPr lang="cs-CZ" alt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pic>
        <p:nvPicPr>
          <p:cNvPr id="7" name="Zástupný symbol pro obsah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2694" y="1894114"/>
            <a:ext cx="8173530" cy="4028849"/>
          </a:xfrm>
        </p:spPr>
      </p:pic>
    </p:spTree>
    <p:extLst>
      <p:ext uri="{BB962C8B-B14F-4D97-AF65-F5344CB8AC3E}">
        <p14:creationId xmlns:p14="http://schemas.microsoft.com/office/powerpoint/2010/main" val="2527142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altLang="cs-CZ"/>
              <a:t>Definujte zápatí - název prezentace / pracoviště</a:t>
            </a:r>
          </a:p>
        </p:txBody>
      </p:sp>
      <p:sp>
        <p:nvSpPr>
          <p:cNvPr id="5" name="Zástupný symbol pro číslo snímku 4"/>
          <p:cNvSpPr>
            <a:spLocks noGrp="1"/>
          </p:cNvSpPr>
          <p:nvPr>
            <p:ph type="sldNum" sz="quarter" idx="11"/>
          </p:nvPr>
        </p:nvSpPr>
        <p:spPr/>
        <p:txBody>
          <a:bodyPr/>
          <a:lstStyle/>
          <a:p>
            <a:fld id="{DFCCE4E1-ABCF-4F5D-BF07-EFB1B1F25C69}" type="slidenum">
              <a:rPr lang="cs-CZ" altLang="cs-CZ"/>
              <a:pPr/>
              <a:t>2</a:t>
            </a:fld>
            <a:endParaRPr lang="cs-CZ" altLang="cs-CZ"/>
          </a:p>
        </p:txBody>
      </p:sp>
      <p:sp>
        <p:nvSpPr>
          <p:cNvPr id="96258" name="Rectangle 2"/>
          <p:cNvSpPr>
            <a:spLocks noGrp="1" noChangeArrowheads="1"/>
          </p:cNvSpPr>
          <p:nvPr>
            <p:ph type="title"/>
          </p:nvPr>
        </p:nvSpPr>
        <p:spPr/>
        <p:txBody>
          <a:bodyPr/>
          <a:lstStyle/>
          <a:p>
            <a:r>
              <a:rPr lang="cs-CZ" altLang="cs-CZ" dirty="0" smtClean="0"/>
              <a:t>Osnova přednášky a její cíl:</a:t>
            </a:r>
            <a:endParaRPr lang="cs-CZ" altLang="cs-CZ" dirty="0"/>
          </a:p>
        </p:txBody>
      </p:sp>
      <p:sp>
        <p:nvSpPr>
          <p:cNvPr id="96259" name="Rectangle 3"/>
          <p:cNvSpPr>
            <a:spLocks noGrp="1" noChangeArrowheads="1"/>
          </p:cNvSpPr>
          <p:nvPr>
            <p:ph type="body" idx="1"/>
          </p:nvPr>
        </p:nvSpPr>
        <p:spPr/>
        <p:txBody>
          <a:bodyPr/>
          <a:lstStyle/>
          <a:p>
            <a:pPr algn="just"/>
            <a:r>
              <a:rPr lang="cs-CZ" sz="1800" b="1" dirty="0"/>
              <a:t>Státní správa a samospráva</a:t>
            </a:r>
            <a:r>
              <a:rPr lang="cs-CZ" sz="1800" dirty="0"/>
              <a:t> (členění veřejné správy na státní správu a </a:t>
            </a:r>
            <a:r>
              <a:rPr lang="cs-CZ" sz="1800" dirty="0" smtClean="0"/>
              <a:t>samosprávu, </a:t>
            </a:r>
            <a:r>
              <a:rPr lang="cs-CZ" sz="1800" dirty="0"/>
              <a:t>specifikace a charakteristické rysy státní správy a samosprávy, členění samosprávy na samosprávu územní a samosprávu zájmovou/profesní). </a:t>
            </a:r>
            <a:endParaRPr lang="cs-CZ" sz="1800" dirty="0" smtClean="0"/>
          </a:p>
          <a:p>
            <a:pPr algn="just"/>
            <a:r>
              <a:rPr lang="cs-CZ" sz="1800" b="1" dirty="0" smtClean="0"/>
              <a:t>Soudobá </a:t>
            </a:r>
            <a:r>
              <a:rPr lang="cs-CZ" sz="1800" b="1" dirty="0"/>
              <a:t>struktura organizace veřejné správy v České republice, organizace státní správy a organizace samosprávy </a:t>
            </a:r>
            <a:r>
              <a:rPr lang="cs-CZ" sz="1800" dirty="0"/>
              <a:t>(ústavní a zákonné základy). </a:t>
            </a:r>
            <a:endParaRPr lang="cs-CZ" sz="1800" dirty="0" smtClean="0"/>
          </a:p>
          <a:p>
            <a:pPr algn="just"/>
            <a:r>
              <a:rPr lang="cs-CZ" sz="1800" b="1" dirty="0" smtClean="0"/>
              <a:t>Státní </a:t>
            </a:r>
            <a:r>
              <a:rPr lang="cs-CZ" sz="1800" b="1" dirty="0"/>
              <a:t>správa</a:t>
            </a:r>
            <a:r>
              <a:rPr lang="cs-CZ" sz="1800" dirty="0"/>
              <a:t> (vláda, ministerstva a jiné ústřední správní úřady; pojem, charakteristika, působnost). Územní správní úřady/územně dekoncentrované orgány státní správy. Nezávislí vykonavatelé veřejné správy a veřejné sbory. </a:t>
            </a:r>
            <a:endParaRPr lang="cs-CZ" sz="1800" dirty="0" smtClean="0"/>
          </a:p>
          <a:p>
            <a:pPr algn="just"/>
            <a:r>
              <a:rPr lang="cs-CZ" sz="1800" b="1" dirty="0"/>
              <a:t>Cíl:</a:t>
            </a:r>
            <a:r>
              <a:rPr lang="cs-CZ" sz="1800" dirty="0"/>
              <a:t> cílem této přednášky je přiblížení organizace veřejné správy v ČR, a to při respektování tzv. smíšeného modelu veřejné správy. Tato přednáška poukáže na organizaci veřejné, resp. státní správy v České </a:t>
            </a:r>
            <a:r>
              <a:rPr lang="cs-CZ" sz="1800" dirty="0" smtClean="0"/>
              <a:t>republice </a:t>
            </a:r>
            <a:endParaRPr lang="cs-CZ" sz="1800" dirty="0"/>
          </a:p>
          <a:p>
            <a:pPr algn="just"/>
            <a:endParaRPr lang="cs-CZ" altLang="cs-CZ" sz="1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Reforma veřejné správy</a:t>
            </a:r>
            <a:endParaRPr lang="cs-CZ" dirty="0"/>
          </a:p>
        </p:txBody>
      </p:sp>
      <p:sp>
        <p:nvSpPr>
          <p:cNvPr id="3" name="Zástupný symbol pro obsah 2"/>
          <p:cNvSpPr>
            <a:spLocks noGrp="1"/>
          </p:cNvSpPr>
          <p:nvPr>
            <p:ph idx="1"/>
          </p:nvPr>
        </p:nvSpPr>
        <p:spPr/>
        <p:txBody>
          <a:bodyPr/>
          <a:lstStyle/>
          <a:p>
            <a:pPr algn="just"/>
            <a:r>
              <a:rPr lang="cs-CZ" sz="2000" dirty="0" smtClean="0"/>
              <a:t>ukončení </a:t>
            </a:r>
            <a:r>
              <a:rPr lang="cs-CZ" sz="2000" dirty="0"/>
              <a:t>činnosti </a:t>
            </a:r>
            <a:r>
              <a:rPr lang="cs-CZ" sz="2000" b="1" dirty="0"/>
              <a:t>okresních úřadů </a:t>
            </a:r>
            <a:r>
              <a:rPr lang="cs-CZ" sz="2000" dirty="0"/>
              <a:t>k 31. 12. 2002, (územní státní správa se všeobecnou působností) přenos jejich agendy na </a:t>
            </a:r>
            <a:r>
              <a:rPr lang="cs-CZ" sz="2000" b="1" dirty="0"/>
              <a:t>krajské úřady a obecní úřady </a:t>
            </a:r>
            <a:r>
              <a:rPr lang="cs-CZ" sz="2000" dirty="0"/>
              <a:t>(dělení obecních úřadů na 3 </a:t>
            </a:r>
            <a:r>
              <a:rPr lang="cs-CZ" sz="2000" dirty="0" smtClean="0"/>
              <a:t>kategorie toliko </a:t>
            </a:r>
            <a:r>
              <a:rPr lang="cs-CZ" sz="2000" b="1" dirty="0" smtClean="0">
                <a:solidFill>
                  <a:srgbClr val="FF0000"/>
                </a:solidFill>
              </a:rPr>
              <a:t>pro výkon státní správy v přenesené působnosti </a:t>
            </a:r>
            <a:r>
              <a:rPr lang="cs-CZ" sz="2000" dirty="0"/>
              <a:t>– </a:t>
            </a:r>
            <a:r>
              <a:rPr lang="cs-CZ" sz="2000" dirty="0" smtClean="0"/>
              <a:t>1. „běžný</a:t>
            </a:r>
            <a:r>
              <a:rPr lang="cs-CZ" sz="2000" dirty="0"/>
              <a:t>“ obecní úřad, </a:t>
            </a:r>
            <a:r>
              <a:rPr lang="cs-CZ" sz="2000" dirty="0" smtClean="0"/>
              <a:t>2. „pověřený</a:t>
            </a:r>
            <a:r>
              <a:rPr lang="cs-CZ" sz="2000" dirty="0"/>
              <a:t>“ obecní </a:t>
            </a:r>
            <a:r>
              <a:rPr lang="cs-CZ" sz="2000" dirty="0" smtClean="0"/>
              <a:t>úřad a 3. </a:t>
            </a:r>
            <a:r>
              <a:rPr lang="cs-CZ" sz="2000" dirty="0"/>
              <a:t>obecní úřad s rozšířenou působností</a:t>
            </a:r>
            <a:r>
              <a:rPr lang="cs-CZ" sz="2000" dirty="0" smtClean="0"/>
              <a:t>)</a:t>
            </a:r>
          </a:p>
          <a:p>
            <a:pPr algn="just"/>
            <a:r>
              <a:rPr lang="cs-CZ" sz="2000" dirty="0" smtClean="0"/>
              <a:t>Zákon č. </a:t>
            </a:r>
            <a:r>
              <a:rPr lang="cs-CZ" sz="2000" dirty="0"/>
              <a:t>314/2002 Sb. o stanovení obcí s </a:t>
            </a:r>
            <a:r>
              <a:rPr lang="cs-CZ" sz="2000" b="1" dirty="0">
                <a:solidFill>
                  <a:srgbClr val="FF0000"/>
                </a:solidFill>
              </a:rPr>
              <a:t>pověřeným</a:t>
            </a:r>
            <a:r>
              <a:rPr lang="cs-CZ" sz="2000" dirty="0"/>
              <a:t> obecním úřadem a stanovení obcí s </a:t>
            </a:r>
            <a:r>
              <a:rPr lang="cs-CZ" sz="2000" b="1" dirty="0">
                <a:solidFill>
                  <a:srgbClr val="FF0000"/>
                </a:solidFill>
              </a:rPr>
              <a:t>rozšířenou </a:t>
            </a:r>
            <a:r>
              <a:rPr lang="cs-CZ" sz="2000" b="1" dirty="0" smtClean="0">
                <a:solidFill>
                  <a:srgbClr val="FF0000"/>
                </a:solidFill>
              </a:rPr>
              <a:t>působností</a:t>
            </a:r>
          </a:p>
          <a:p>
            <a:pPr marL="457200" indent="-457200" algn="just">
              <a:buFont typeface="+mj-lt"/>
              <a:buAutoNum type="arabicPeriod"/>
            </a:pPr>
            <a:r>
              <a:rPr lang="cs-CZ" sz="2000" b="1" dirty="0" smtClean="0"/>
              <a:t>Správní obvod </a:t>
            </a:r>
            <a:r>
              <a:rPr lang="cs-CZ" sz="2000" dirty="0" smtClean="0"/>
              <a:t>obce</a:t>
            </a:r>
          </a:p>
          <a:p>
            <a:pPr marL="457200" indent="-457200" algn="just">
              <a:buFont typeface="+mj-lt"/>
              <a:buAutoNum type="arabicPeriod"/>
            </a:pPr>
            <a:r>
              <a:rPr lang="cs-CZ" sz="2000" b="1" dirty="0" smtClean="0"/>
              <a:t>Správní obvod obce s pověřeným obecním úřadem </a:t>
            </a:r>
            <a:r>
              <a:rPr lang="cs-CZ" sz="2000" dirty="0" smtClean="0"/>
              <a:t>(zahrnuje správní obvody běžných obcí) 388x</a:t>
            </a:r>
          </a:p>
          <a:p>
            <a:pPr marL="457200" indent="-457200" algn="just">
              <a:buFont typeface="+mj-lt"/>
              <a:buAutoNum type="arabicPeriod"/>
            </a:pPr>
            <a:r>
              <a:rPr lang="cs-CZ" sz="2000" b="1" dirty="0" smtClean="0"/>
              <a:t>Správní obvod obce s rozšířenou působností </a:t>
            </a:r>
            <a:r>
              <a:rPr lang="cs-CZ" sz="2000" dirty="0" smtClean="0"/>
              <a:t>(zahrnuje správní obvody obcí s pověřeným úřadem) 205x</a:t>
            </a:r>
          </a:p>
          <a:p>
            <a:pPr algn="just"/>
            <a:endParaRPr lang="cs-CZ" sz="2000" dirty="0" smtClean="0"/>
          </a:p>
          <a:p>
            <a:pPr algn="just"/>
            <a:endParaRPr lang="cs-CZ" sz="2000" dirty="0"/>
          </a:p>
          <a:p>
            <a:pPr marL="0" indent="0" algn="just">
              <a:buNone/>
            </a:pPr>
            <a:endParaRPr lang="cs-CZ" sz="2000" dirty="0"/>
          </a:p>
        </p:txBody>
      </p:sp>
      <p:sp>
        <p:nvSpPr>
          <p:cNvPr id="4" name="Zástupný symbol pro zápatí 3"/>
          <p:cNvSpPr>
            <a:spLocks noGrp="1"/>
          </p:cNvSpPr>
          <p:nvPr>
            <p:ph type="ftr" sz="quarter" idx="10"/>
          </p:nvPr>
        </p:nvSpPr>
        <p:spPr/>
        <p:txBody>
          <a:bodyPr/>
          <a:lstStyle/>
          <a:p>
            <a:r>
              <a:rPr lang="cs-CZ" altLang="cs-CZ" smtClean="0"/>
              <a:t>Definujte zápatí - název prezentace / pracoviště</a:t>
            </a:r>
            <a:endParaRPr lang="cs-CZ" alt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spTree>
    <p:extLst>
      <p:ext uri="{BB962C8B-B14F-4D97-AF65-F5344CB8AC3E}">
        <p14:creationId xmlns:p14="http://schemas.microsoft.com/office/powerpoint/2010/main" val="1848122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Správní obvody krajů a obecních úřadů s rozšířenou působností</a:t>
            </a:r>
            <a:endParaRPr lang="cs-CZ" dirty="0"/>
          </a:p>
        </p:txBody>
      </p:sp>
      <p:sp>
        <p:nvSpPr>
          <p:cNvPr id="4" name="Zástupný symbol pro zápatí 3"/>
          <p:cNvSpPr>
            <a:spLocks noGrp="1"/>
          </p:cNvSpPr>
          <p:nvPr>
            <p:ph type="ftr" sz="quarter" idx="10"/>
          </p:nvPr>
        </p:nvSpPr>
        <p:spPr/>
        <p:txBody>
          <a:bodyPr/>
          <a:lstStyle/>
          <a:p>
            <a:r>
              <a:rPr lang="cs-CZ" altLang="cs-CZ" smtClean="0"/>
              <a:t>Definujte zápatí - název prezentace / pracoviště</a:t>
            </a:r>
            <a:endParaRPr lang="cs-CZ" alt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sp>
        <p:nvSpPr>
          <p:cNvPr id="8" name="Zástupný symbol pro obsah 7"/>
          <p:cNvSpPr>
            <a:spLocks noGrp="1"/>
          </p:cNvSpPr>
          <p:nvPr>
            <p:ph idx="1"/>
          </p:nvPr>
        </p:nvSpPr>
        <p:spPr/>
        <p:txBody>
          <a:bodyPr/>
          <a:lstStyle/>
          <a:p>
            <a:endParaRPr lang="cs-CZ"/>
          </a:p>
        </p:txBody>
      </p:sp>
      <p:pic>
        <p:nvPicPr>
          <p:cNvPr id="9" name="Obrázek 8"/>
          <p:cNvPicPr>
            <a:picLocks noChangeAspect="1"/>
          </p:cNvPicPr>
          <p:nvPr/>
        </p:nvPicPr>
        <p:blipFill>
          <a:blip r:embed="rId2"/>
          <a:stretch>
            <a:fillRect/>
          </a:stretch>
        </p:blipFill>
        <p:spPr>
          <a:xfrm>
            <a:off x="4070603" y="3076193"/>
            <a:ext cx="1002794" cy="705613"/>
          </a:xfrm>
          <a:prstGeom prst="rect">
            <a:avLst/>
          </a:prstGeom>
        </p:spPr>
      </p:pic>
      <p:pic>
        <p:nvPicPr>
          <p:cNvPr id="10" name="Obrázek 9"/>
          <p:cNvPicPr>
            <a:picLocks noChangeAspect="1"/>
          </p:cNvPicPr>
          <p:nvPr/>
        </p:nvPicPr>
        <p:blipFill>
          <a:blip r:embed="rId3"/>
          <a:stretch>
            <a:fillRect/>
          </a:stretch>
        </p:blipFill>
        <p:spPr>
          <a:xfrm>
            <a:off x="509590" y="2075543"/>
            <a:ext cx="8024810" cy="3567862"/>
          </a:xfrm>
          <a:prstGeom prst="rect">
            <a:avLst/>
          </a:prstGeom>
        </p:spPr>
      </p:pic>
    </p:spTree>
    <p:extLst>
      <p:ext uri="{BB962C8B-B14F-4D97-AF65-F5344CB8AC3E}">
        <p14:creationId xmlns:p14="http://schemas.microsoft.com/office/powerpoint/2010/main" val="4022565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Správní obvody krajů a obecních úřadů s rozšířenou působností</a:t>
            </a:r>
            <a:endParaRPr lang="cs-CZ" dirty="0"/>
          </a:p>
        </p:txBody>
      </p:sp>
      <p:sp>
        <p:nvSpPr>
          <p:cNvPr id="4" name="Zástupný symbol pro zápatí 3"/>
          <p:cNvSpPr>
            <a:spLocks noGrp="1"/>
          </p:cNvSpPr>
          <p:nvPr>
            <p:ph type="ftr" sz="quarter" idx="10"/>
          </p:nvPr>
        </p:nvSpPr>
        <p:spPr/>
        <p:txBody>
          <a:bodyPr/>
          <a:lstStyle/>
          <a:p>
            <a:r>
              <a:rPr lang="cs-CZ" altLang="cs-CZ" smtClean="0"/>
              <a:t>Definujte zápatí - název prezentace / pracoviště</a:t>
            </a:r>
            <a:endParaRPr lang="cs-CZ" alt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sp>
        <p:nvSpPr>
          <p:cNvPr id="8" name="Zástupný symbol pro obsah 7"/>
          <p:cNvSpPr>
            <a:spLocks noGrp="1"/>
          </p:cNvSpPr>
          <p:nvPr>
            <p:ph idx="1"/>
          </p:nvPr>
        </p:nvSpPr>
        <p:spPr/>
        <p:txBody>
          <a:bodyPr/>
          <a:lstStyle/>
          <a:p>
            <a:endParaRPr lang="cs-CZ"/>
          </a:p>
        </p:txBody>
      </p:sp>
      <p:pic>
        <p:nvPicPr>
          <p:cNvPr id="3" name="Obrázek 2"/>
          <p:cNvPicPr>
            <a:picLocks noChangeAspect="1"/>
          </p:cNvPicPr>
          <p:nvPr/>
        </p:nvPicPr>
        <p:blipFill>
          <a:blip r:embed="rId2"/>
          <a:stretch>
            <a:fillRect/>
          </a:stretch>
        </p:blipFill>
        <p:spPr>
          <a:xfrm>
            <a:off x="275771" y="1820950"/>
            <a:ext cx="8686799" cy="4379739"/>
          </a:xfrm>
          <a:prstGeom prst="rect">
            <a:avLst/>
          </a:prstGeom>
        </p:spPr>
      </p:pic>
    </p:spTree>
    <p:extLst>
      <p:ext uri="{BB962C8B-B14F-4D97-AF65-F5344CB8AC3E}">
        <p14:creationId xmlns:p14="http://schemas.microsoft.com/office/powerpoint/2010/main" val="111449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Prameny ke studiu (opakování):</a:t>
            </a:r>
            <a:endParaRPr lang="cs-CZ" dirty="0"/>
          </a:p>
        </p:txBody>
      </p:sp>
      <p:sp>
        <p:nvSpPr>
          <p:cNvPr id="3" name="Zástupný symbol pro obsah 2"/>
          <p:cNvSpPr>
            <a:spLocks noGrp="1"/>
          </p:cNvSpPr>
          <p:nvPr>
            <p:ph idx="1"/>
          </p:nvPr>
        </p:nvSpPr>
        <p:spPr/>
        <p:txBody>
          <a:bodyPr/>
          <a:lstStyle/>
          <a:p>
            <a:pPr algn="just"/>
            <a:r>
              <a:rPr lang="cs-CZ" dirty="0"/>
              <a:t>Veřejná správa v České republice v roce 2015 (</a:t>
            </a:r>
            <a:r>
              <a:rPr lang="cs-CZ" dirty="0">
                <a:hlinkClick r:id="rId2"/>
              </a:rPr>
              <a:t>www.mvcr.cz</a:t>
            </a:r>
            <a:r>
              <a:rPr lang="cs-CZ" dirty="0"/>
              <a:t>, dostupné v </a:t>
            </a:r>
            <a:r>
              <a:rPr lang="cs-CZ" dirty="0" err="1"/>
              <a:t>ISu</a:t>
            </a:r>
            <a:r>
              <a:rPr lang="cs-CZ" dirty="0"/>
              <a:t>)</a:t>
            </a:r>
          </a:p>
          <a:p>
            <a:pPr algn="just"/>
            <a:r>
              <a:rPr lang="cs-CZ" dirty="0" smtClean="0"/>
              <a:t>Hendrych</a:t>
            </a:r>
            <a:r>
              <a:rPr lang="cs-CZ" dirty="0"/>
              <a:t>, D. Správní věda, 3. vydání, C</a:t>
            </a:r>
            <a:r>
              <a:rPr lang="cs-CZ" dirty="0" smtClean="0"/>
              <a:t>. H. Beck</a:t>
            </a:r>
            <a:r>
              <a:rPr lang="cs-CZ" dirty="0"/>
              <a:t>, 2009, s. </a:t>
            </a:r>
            <a:r>
              <a:rPr lang="cs-CZ" dirty="0" smtClean="0"/>
              <a:t>134 - 159</a:t>
            </a:r>
            <a:endParaRPr lang="cs-CZ" dirty="0"/>
          </a:p>
          <a:p>
            <a:pPr algn="just"/>
            <a:r>
              <a:rPr lang="cs-CZ" dirty="0" smtClean="0"/>
              <a:t>Průcha, P. Správní právo. Obecná část. 7. vydání. Brno : MU, 2007, s. 166 – 200</a:t>
            </a:r>
          </a:p>
          <a:p>
            <a:pPr algn="just"/>
            <a:r>
              <a:rPr lang="cs-CZ" dirty="0" smtClean="0"/>
              <a:t>Sládeček, V. Obecné správní právo. 3. vydání. Praha: </a:t>
            </a:r>
            <a:r>
              <a:rPr lang="cs-CZ" dirty="0" err="1" smtClean="0"/>
              <a:t>WoltersKluwer</a:t>
            </a:r>
            <a:r>
              <a:rPr lang="cs-CZ" dirty="0" smtClean="0"/>
              <a:t>, 2013, s. 250 - 309 </a:t>
            </a:r>
          </a:p>
          <a:p>
            <a:pPr marL="0" indent="0" algn="just">
              <a:buNone/>
            </a:pPr>
            <a:endParaRPr lang="cs-CZ" dirty="0" smtClean="0"/>
          </a:p>
          <a:p>
            <a:pPr algn="just"/>
            <a:endParaRPr lang="cs-CZ" dirty="0"/>
          </a:p>
        </p:txBody>
      </p:sp>
      <p:sp>
        <p:nvSpPr>
          <p:cNvPr id="4" name="Zástupný symbol pro zápatí 3"/>
          <p:cNvSpPr>
            <a:spLocks noGrp="1"/>
          </p:cNvSpPr>
          <p:nvPr>
            <p:ph type="ftr" sz="quarter" idx="10"/>
          </p:nvPr>
        </p:nvSpPr>
        <p:spPr/>
        <p:txBody>
          <a:bodyPr/>
          <a:lstStyle/>
          <a:p>
            <a:r>
              <a:rPr lang="cs-CZ" altLang="cs-CZ" smtClean="0"/>
              <a:t>Definujte zápatí - název prezentace / pracoviště</a:t>
            </a:r>
            <a:endParaRPr lang="cs-CZ" alt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23</a:t>
            </a:fld>
            <a:endParaRPr lang="cs-CZ" altLang="cs-CZ" dirty="0"/>
          </a:p>
        </p:txBody>
      </p:sp>
    </p:spTree>
    <p:extLst>
      <p:ext uri="{BB962C8B-B14F-4D97-AF65-F5344CB8AC3E}">
        <p14:creationId xmlns:p14="http://schemas.microsoft.com/office/powerpoint/2010/main" val="3639498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Co už o veřejné správě víme</a:t>
            </a:r>
            <a:endParaRPr lang="cs-CZ" dirty="0"/>
          </a:p>
        </p:txBody>
      </p:sp>
      <p:sp>
        <p:nvSpPr>
          <p:cNvPr id="3" name="Zástupný symbol pro obsah 2"/>
          <p:cNvSpPr>
            <a:spLocks noGrp="1"/>
          </p:cNvSpPr>
          <p:nvPr>
            <p:ph idx="1"/>
          </p:nvPr>
        </p:nvSpPr>
        <p:spPr/>
        <p:txBody>
          <a:bodyPr/>
          <a:lstStyle/>
          <a:p>
            <a:pPr algn="just"/>
            <a:r>
              <a:rPr lang="cs-CZ" altLang="cs-CZ" b="1" dirty="0"/>
              <a:t>Veřejná správa je duálním pojmem</a:t>
            </a:r>
          </a:p>
          <a:p>
            <a:pPr marL="457200" indent="-457200" algn="just">
              <a:buFont typeface="+mj-lt"/>
              <a:buAutoNum type="arabicPeriod"/>
            </a:pPr>
            <a:r>
              <a:rPr lang="cs-CZ" altLang="cs-CZ" b="1" dirty="0"/>
              <a:t>Materiální/funkcionální/dynamické pojetí</a:t>
            </a:r>
            <a:r>
              <a:rPr lang="cs-CZ" altLang="cs-CZ" dirty="0"/>
              <a:t> – (správní) </a:t>
            </a:r>
            <a:r>
              <a:rPr lang="cs-CZ" altLang="cs-CZ" b="1" dirty="0"/>
              <a:t>činnost</a:t>
            </a:r>
            <a:r>
              <a:rPr lang="cs-CZ" altLang="cs-CZ" dirty="0"/>
              <a:t> „CO ?“, resp. JAK – jako tzv. </a:t>
            </a:r>
            <a:r>
              <a:rPr lang="cs-CZ" altLang="cs-CZ" b="1" dirty="0">
                <a:solidFill>
                  <a:srgbClr val="FF0000"/>
                </a:solidFill>
              </a:rPr>
              <a:t>dobrá správa</a:t>
            </a:r>
            <a:r>
              <a:rPr lang="cs-CZ" altLang="cs-CZ" dirty="0"/>
              <a:t>, </a:t>
            </a:r>
            <a:endParaRPr lang="cs-CZ" altLang="cs-CZ" b="1" dirty="0">
              <a:solidFill>
                <a:srgbClr val="FF0000"/>
              </a:solidFill>
            </a:endParaRPr>
          </a:p>
          <a:p>
            <a:pPr marL="457200" indent="-457200" algn="just">
              <a:buFont typeface="+mj-lt"/>
              <a:buAutoNum type="arabicPeriod"/>
            </a:pPr>
            <a:r>
              <a:rPr lang="cs-CZ" altLang="cs-CZ" b="1" dirty="0"/>
              <a:t>Formální/organizační/statické pojetí</a:t>
            </a:r>
            <a:r>
              <a:rPr lang="cs-CZ" altLang="cs-CZ" dirty="0"/>
              <a:t> – </a:t>
            </a:r>
            <a:r>
              <a:rPr lang="cs-CZ" altLang="cs-CZ" b="1" dirty="0"/>
              <a:t>organizace</a:t>
            </a:r>
            <a:r>
              <a:rPr lang="cs-CZ" altLang="cs-CZ" dirty="0"/>
              <a:t> „KDO ?“, vypovídá o </a:t>
            </a:r>
            <a:r>
              <a:rPr lang="cs-CZ" altLang="cs-CZ" b="1" dirty="0">
                <a:solidFill>
                  <a:srgbClr val="FF0000"/>
                </a:solidFill>
              </a:rPr>
              <a:t>subjektech a vykonavatelích </a:t>
            </a:r>
            <a:r>
              <a:rPr lang="cs-CZ" altLang="cs-CZ" dirty="0"/>
              <a:t>veřejné správy</a:t>
            </a:r>
          </a:p>
          <a:p>
            <a:pPr algn="just"/>
            <a:r>
              <a:rPr lang="cs-CZ" altLang="cs-CZ" dirty="0" smtClean="0"/>
              <a:t>Soustava </a:t>
            </a:r>
            <a:r>
              <a:rPr lang="cs-CZ" altLang="cs-CZ" b="1" dirty="0" smtClean="0"/>
              <a:t>(veřejnoprávních)</a:t>
            </a:r>
            <a:r>
              <a:rPr lang="cs-CZ" altLang="cs-CZ" dirty="0" smtClean="0"/>
              <a:t> subjektů </a:t>
            </a:r>
            <a:r>
              <a:rPr lang="cs-CZ" altLang="cs-CZ" dirty="0"/>
              <a:t>a vykonavatelů, kteří </a:t>
            </a:r>
            <a:r>
              <a:rPr lang="cs-CZ" altLang="cs-CZ" b="1" dirty="0"/>
              <a:t>uskutečňují veřejnou správu </a:t>
            </a:r>
            <a:r>
              <a:rPr lang="cs-CZ" altLang="cs-CZ" b="1" dirty="0" smtClean="0"/>
              <a:t>(ve veřejném zájmu, správa veřejných záležitostí) a </a:t>
            </a:r>
            <a:r>
              <a:rPr lang="cs-CZ" altLang="cs-CZ" b="1" dirty="0"/>
              <a:t>realizují </a:t>
            </a:r>
            <a:r>
              <a:rPr lang="cs-CZ" altLang="cs-CZ" dirty="0"/>
              <a:t>jí v některé ze stanovených forem či daným způsobem </a:t>
            </a:r>
            <a:endParaRPr lang="cs-CZ" altLang="cs-CZ" dirty="0" smtClean="0"/>
          </a:p>
          <a:p>
            <a:pPr marL="0" indent="0" algn="just">
              <a:buNone/>
            </a:pPr>
            <a:endParaRPr lang="cs-CZ" dirty="0"/>
          </a:p>
        </p:txBody>
      </p:sp>
      <p:sp>
        <p:nvSpPr>
          <p:cNvPr id="4" name="Zástupný symbol pro zápatí 3"/>
          <p:cNvSpPr>
            <a:spLocks noGrp="1"/>
          </p:cNvSpPr>
          <p:nvPr>
            <p:ph type="ftr" sz="quarter" idx="10"/>
          </p:nvPr>
        </p:nvSpPr>
        <p:spPr/>
        <p:txBody>
          <a:bodyPr/>
          <a:lstStyle/>
          <a:p>
            <a:r>
              <a:rPr lang="cs-CZ" altLang="cs-CZ" smtClean="0"/>
              <a:t>Definujte zápatí - název prezentace / pracoviště</a:t>
            </a:r>
            <a:endParaRPr lang="cs-CZ" alt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3</a:t>
            </a:fld>
            <a:endParaRPr lang="cs-CZ" altLang="cs-CZ" dirty="0"/>
          </a:p>
        </p:txBody>
      </p:sp>
    </p:spTree>
    <p:extLst>
      <p:ext uri="{BB962C8B-B14F-4D97-AF65-F5344CB8AC3E}">
        <p14:creationId xmlns:p14="http://schemas.microsoft.com/office/powerpoint/2010/main" val="1968852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Veřejná správa jako státní správa a samospráva</a:t>
            </a:r>
            <a:endParaRPr lang="cs-CZ" dirty="0"/>
          </a:p>
        </p:txBody>
      </p:sp>
      <p:sp>
        <p:nvSpPr>
          <p:cNvPr id="3" name="Zástupný symbol pro obsah 2"/>
          <p:cNvSpPr>
            <a:spLocks noGrp="1"/>
          </p:cNvSpPr>
          <p:nvPr>
            <p:ph idx="1"/>
          </p:nvPr>
        </p:nvSpPr>
        <p:spPr>
          <a:xfrm>
            <a:off x="422694" y="1773239"/>
            <a:ext cx="8082321" cy="4114800"/>
          </a:xfrm>
        </p:spPr>
        <p:txBody>
          <a:bodyPr/>
          <a:lstStyle/>
          <a:p>
            <a:pPr algn="just"/>
            <a:r>
              <a:rPr lang="cs-CZ" altLang="cs-CZ" sz="2000" b="1" dirty="0"/>
              <a:t>Veřejná správa je duálním pojmem</a:t>
            </a:r>
          </a:p>
          <a:p>
            <a:pPr marL="457200" indent="-457200" algn="just">
              <a:buAutoNum type="arabicParenR"/>
            </a:pPr>
            <a:r>
              <a:rPr lang="cs-CZ" sz="2000" b="1" dirty="0" smtClean="0">
                <a:solidFill>
                  <a:srgbClr val="FF0000"/>
                </a:solidFill>
              </a:rPr>
              <a:t>Státní </a:t>
            </a:r>
            <a:r>
              <a:rPr lang="cs-CZ" sz="2000" b="1" dirty="0" smtClean="0">
                <a:solidFill>
                  <a:srgbClr val="FF0000"/>
                </a:solidFill>
              </a:rPr>
              <a:t>správa</a:t>
            </a:r>
            <a:r>
              <a:rPr lang="cs-CZ" sz="2000" dirty="0" smtClean="0"/>
              <a:t>: </a:t>
            </a:r>
            <a:endParaRPr lang="cs-CZ" sz="2000" dirty="0" smtClean="0"/>
          </a:p>
          <a:p>
            <a:pPr marL="457200" indent="-457200" algn="just">
              <a:buAutoNum type="arabicParenR"/>
            </a:pPr>
            <a:r>
              <a:rPr lang="cs-CZ" sz="2000" b="1" dirty="0" smtClean="0">
                <a:solidFill>
                  <a:srgbClr val="FF0000"/>
                </a:solidFill>
              </a:rPr>
              <a:t>Samospráva:</a:t>
            </a:r>
            <a:endParaRPr lang="cs-CZ" dirty="0" smtClean="0"/>
          </a:p>
          <a:p>
            <a:endParaRPr lang="cs-CZ" dirty="0"/>
          </a:p>
          <a:p>
            <a:endParaRPr lang="cs-CZ" dirty="0" smtClean="0"/>
          </a:p>
          <a:p>
            <a:endParaRPr lang="cs-CZ" dirty="0"/>
          </a:p>
        </p:txBody>
      </p:sp>
      <p:sp>
        <p:nvSpPr>
          <p:cNvPr id="4" name="Zástupný symbol pro zápatí 3"/>
          <p:cNvSpPr>
            <a:spLocks noGrp="1"/>
          </p:cNvSpPr>
          <p:nvPr>
            <p:ph type="ftr" sz="quarter" idx="10"/>
          </p:nvPr>
        </p:nvSpPr>
        <p:spPr/>
        <p:txBody>
          <a:bodyPr/>
          <a:lstStyle/>
          <a:p>
            <a:r>
              <a:rPr lang="cs-CZ" altLang="cs-CZ" smtClean="0"/>
              <a:t>Definujte zápatí - název prezentace / pracoviště</a:t>
            </a:r>
            <a:endParaRPr lang="cs-CZ" alt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spTree>
    <p:extLst>
      <p:ext uri="{BB962C8B-B14F-4D97-AF65-F5344CB8AC3E}">
        <p14:creationId xmlns:p14="http://schemas.microsoft.com/office/powerpoint/2010/main" val="2009276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Státní </a:t>
            </a:r>
            <a:r>
              <a:rPr lang="cs-CZ" dirty="0" smtClean="0"/>
              <a:t>správa a samospráva</a:t>
            </a:r>
            <a:endParaRPr lang="cs-CZ" dirty="0"/>
          </a:p>
        </p:txBody>
      </p:sp>
      <p:sp>
        <p:nvSpPr>
          <p:cNvPr id="3" name="Zástupný symbol pro obsah 2"/>
          <p:cNvSpPr>
            <a:spLocks noGrp="1"/>
          </p:cNvSpPr>
          <p:nvPr>
            <p:ph idx="1"/>
          </p:nvPr>
        </p:nvSpPr>
        <p:spPr>
          <a:xfrm>
            <a:off x="422694" y="1773239"/>
            <a:ext cx="8082321" cy="4114800"/>
          </a:xfrm>
        </p:spPr>
        <p:txBody>
          <a:bodyPr/>
          <a:lstStyle/>
          <a:p>
            <a:pPr marL="0" indent="0" algn="just">
              <a:buNone/>
            </a:pPr>
            <a:r>
              <a:rPr lang="cs-CZ" sz="2000" b="1" dirty="0" smtClean="0">
                <a:solidFill>
                  <a:srgbClr val="FF0000"/>
                </a:solidFill>
              </a:rPr>
              <a:t>1) Samospráva</a:t>
            </a:r>
            <a:r>
              <a:rPr lang="cs-CZ" sz="2000" b="1" dirty="0" smtClean="0">
                <a:solidFill>
                  <a:srgbClr val="FF0000"/>
                </a:solidFill>
              </a:rPr>
              <a:t>: </a:t>
            </a:r>
            <a:endParaRPr lang="cs-CZ" sz="2000" b="1" dirty="0" smtClean="0">
              <a:solidFill>
                <a:srgbClr val="FF0000"/>
              </a:solidFill>
            </a:endParaRPr>
          </a:p>
          <a:p>
            <a:pPr algn="just"/>
            <a:r>
              <a:rPr lang="cs-CZ" sz="2000" b="1" dirty="0">
                <a:solidFill>
                  <a:srgbClr val="FF0000"/>
                </a:solidFill>
              </a:rPr>
              <a:t>správa části veřejných záležitostí těmi, jichž se bezprostředně týká</a:t>
            </a:r>
            <a:endParaRPr lang="cs-CZ" sz="2000" b="1" dirty="0" smtClean="0"/>
          </a:p>
          <a:p>
            <a:pPr algn="just"/>
            <a:r>
              <a:rPr lang="cs-CZ" sz="2000" b="1" dirty="0" smtClean="0"/>
              <a:t>subjekt:</a:t>
            </a:r>
            <a:r>
              <a:rPr lang="cs-CZ" sz="2000" dirty="0" smtClean="0"/>
              <a:t> </a:t>
            </a:r>
            <a:r>
              <a:rPr lang="cs-CZ" sz="2000" b="1" dirty="0" smtClean="0"/>
              <a:t>územní samosprávné celky </a:t>
            </a:r>
            <a:r>
              <a:rPr lang="cs-CZ" sz="2000" dirty="0" smtClean="0"/>
              <a:t>(obce a kraje) a další/jiné  </a:t>
            </a:r>
            <a:r>
              <a:rPr lang="cs-CZ" sz="2000" b="1" dirty="0" smtClean="0"/>
              <a:t>veřejnoprávní korporace </a:t>
            </a:r>
            <a:r>
              <a:rPr lang="cs-CZ" sz="2000" dirty="0" smtClean="0"/>
              <a:t>(samosprávné komory, vysoké školy)</a:t>
            </a:r>
            <a:endParaRPr lang="cs-CZ" sz="2000" b="1" dirty="0" smtClean="0"/>
          </a:p>
          <a:p>
            <a:pPr algn="just"/>
            <a:r>
              <a:rPr lang="cs-CZ" sz="2000" b="1" dirty="0" smtClean="0"/>
              <a:t>Vykonavatel:</a:t>
            </a:r>
            <a:r>
              <a:rPr lang="cs-CZ" sz="2000" dirty="0" smtClean="0"/>
              <a:t> </a:t>
            </a:r>
            <a:r>
              <a:rPr lang="cs-CZ" sz="2000" b="1" dirty="0" smtClean="0"/>
              <a:t>orgány ÚSC, orgány VŘPK </a:t>
            </a:r>
          </a:p>
          <a:p>
            <a:pPr algn="just"/>
            <a:r>
              <a:rPr lang="cs-CZ" sz="2000" dirty="0" smtClean="0"/>
              <a:t>ÚSC </a:t>
            </a:r>
            <a:r>
              <a:rPr lang="cs-CZ" sz="2000" dirty="0"/>
              <a:t>jsou </a:t>
            </a:r>
            <a:r>
              <a:rPr lang="cs-CZ" sz="2000" b="1" dirty="0" smtClean="0"/>
              <a:t>VŘPK</a:t>
            </a:r>
            <a:r>
              <a:rPr lang="cs-CZ" sz="2000" dirty="0" smtClean="0"/>
              <a:t>, mohou </a:t>
            </a:r>
            <a:r>
              <a:rPr lang="cs-CZ" sz="2000" dirty="0"/>
              <a:t>mít </a:t>
            </a:r>
            <a:r>
              <a:rPr lang="cs-CZ" sz="2000" b="1" dirty="0"/>
              <a:t>vlastní majetek </a:t>
            </a:r>
            <a:r>
              <a:rPr lang="cs-CZ" sz="2000" dirty="0"/>
              <a:t>a hospodaří podle vlastního </a:t>
            </a:r>
            <a:r>
              <a:rPr lang="cs-CZ" sz="2000" b="1" dirty="0"/>
              <a:t>rozpočtu</a:t>
            </a:r>
            <a:r>
              <a:rPr lang="cs-CZ" sz="2000" dirty="0"/>
              <a:t>. Stát může </a:t>
            </a:r>
            <a:r>
              <a:rPr lang="cs-CZ" sz="2000" b="1" dirty="0"/>
              <a:t>zasahovat</a:t>
            </a:r>
            <a:r>
              <a:rPr lang="cs-CZ" sz="2000" dirty="0"/>
              <a:t> do </a:t>
            </a:r>
            <a:r>
              <a:rPr lang="cs-CZ" sz="2000" dirty="0" smtClean="0"/>
              <a:t>jejich činnosti vyžaduje-li </a:t>
            </a:r>
            <a:r>
              <a:rPr lang="cs-CZ" sz="2000" dirty="0"/>
              <a:t>to ochrana zákona, a jen způsobem stanoveným zákonem.</a:t>
            </a:r>
          </a:p>
          <a:p>
            <a:endParaRPr lang="cs-CZ" dirty="0"/>
          </a:p>
          <a:p>
            <a:endParaRPr lang="cs-CZ" dirty="0" smtClean="0"/>
          </a:p>
          <a:p>
            <a:endParaRPr lang="cs-CZ" dirty="0"/>
          </a:p>
        </p:txBody>
      </p:sp>
      <p:sp>
        <p:nvSpPr>
          <p:cNvPr id="4" name="Zástupný symbol pro zápatí 3"/>
          <p:cNvSpPr>
            <a:spLocks noGrp="1"/>
          </p:cNvSpPr>
          <p:nvPr>
            <p:ph type="ftr" sz="quarter" idx="10"/>
          </p:nvPr>
        </p:nvSpPr>
        <p:spPr/>
        <p:txBody>
          <a:bodyPr/>
          <a:lstStyle/>
          <a:p>
            <a:r>
              <a:rPr lang="cs-CZ" altLang="cs-CZ" smtClean="0"/>
              <a:t>Definujte zápatí - název prezentace / pracoviště</a:t>
            </a:r>
            <a:endParaRPr lang="cs-CZ" alt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spTree>
    <p:extLst>
      <p:ext uri="{BB962C8B-B14F-4D97-AF65-F5344CB8AC3E}">
        <p14:creationId xmlns:p14="http://schemas.microsoft.com/office/powerpoint/2010/main" val="574194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Státní </a:t>
            </a:r>
            <a:r>
              <a:rPr lang="cs-CZ" dirty="0" smtClean="0"/>
              <a:t>správa a samospráva</a:t>
            </a:r>
            <a:endParaRPr lang="cs-CZ" dirty="0"/>
          </a:p>
        </p:txBody>
      </p:sp>
      <p:sp>
        <p:nvSpPr>
          <p:cNvPr id="3" name="Zástupný symbol pro obsah 2"/>
          <p:cNvSpPr>
            <a:spLocks noGrp="1"/>
          </p:cNvSpPr>
          <p:nvPr>
            <p:ph idx="1"/>
          </p:nvPr>
        </p:nvSpPr>
        <p:spPr>
          <a:xfrm>
            <a:off x="422694" y="1773239"/>
            <a:ext cx="8082321" cy="4114800"/>
          </a:xfrm>
        </p:spPr>
        <p:txBody>
          <a:bodyPr/>
          <a:lstStyle/>
          <a:p>
            <a:pPr marL="0" indent="0" algn="just">
              <a:buNone/>
            </a:pPr>
            <a:r>
              <a:rPr lang="cs-CZ" sz="2000" b="1" dirty="0" smtClean="0">
                <a:solidFill>
                  <a:srgbClr val="FF0000"/>
                </a:solidFill>
              </a:rPr>
              <a:t>1) Samospráva</a:t>
            </a:r>
            <a:r>
              <a:rPr lang="cs-CZ" sz="2000" b="1" dirty="0" smtClean="0">
                <a:solidFill>
                  <a:srgbClr val="FF0000"/>
                </a:solidFill>
              </a:rPr>
              <a:t>: </a:t>
            </a:r>
            <a:endParaRPr lang="cs-CZ" sz="2000" b="1" dirty="0" smtClean="0">
              <a:solidFill>
                <a:srgbClr val="FF0000"/>
              </a:solidFill>
            </a:endParaRPr>
          </a:p>
          <a:p>
            <a:pPr algn="just"/>
            <a:r>
              <a:rPr lang="cs-CZ" sz="2000" b="1" dirty="0" smtClean="0"/>
              <a:t>Nezávislost </a:t>
            </a:r>
            <a:r>
              <a:rPr lang="cs-CZ" sz="2000" dirty="0" smtClean="0"/>
              <a:t>při výkonu samosprávy (vázanost zákony)</a:t>
            </a:r>
          </a:p>
          <a:p>
            <a:pPr algn="just"/>
            <a:r>
              <a:rPr lang="cs-CZ" sz="2000" dirty="0" smtClean="0"/>
              <a:t>samospráva</a:t>
            </a:r>
            <a:r>
              <a:rPr lang="cs-CZ" sz="2000" dirty="0" smtClean="0"/>
              <a:t> </a:t>
            </a:r>
            <a:endParaRPr lang="cs-CZ" sz="2000" dirty="0" smtClean="0"/>
          </a:p>
          <a:p>
            <a:pPr marL="1028700" lvl="2" indent="-457200" algn="just">
              <a:buAutoNum type="alphaLcParenR"/>
            </a:pPr>
            <a:r>
              <a:rPr lang="cs-CZ" sz="2000" b="1" dirty="0" smtClean="0"/>
              <a:t>územní </a:t>
            </a:r>
            <a:r>
              <a:rPr lang="cs-CZ" sz="2000" dirty="0" smtClean="0"/>
              <a:t>(</a:t>
            </a:r>
            <a:r>
              <a:rPr lang="cs-CZ" sz="2000" dirty="0" smtClean="0"/>
              <a:t>ústavně - čl. 8 čl. 99 až 105 Ústavy a </a:t>
            </a:r>
            <a:r>
              <a:rPr lang="cs-CZ" sz="2000" dirty="0" smtClean="0"/>
              <a:t>mezinárodně </a:t>
            </a:r>
            <a:r>
              <a:rPr lang="cs-CZ" sz="2000" dirty="0" smtClean="0"/>
              <a:t>– č. 181/1999 Sb. zaručena</a:t>
            </a:r>
            <a:r>
              <a:rPr lang="cs-CZ" sz="2000" dirty="0" smtClean="0"/>
              <a:t>) a </a:t>
            </a:r>
          </a:p>
          <a:p>
            <a:pPr marL="1028700" lvl="2" indent="-457200" algn="just">
              <a:buAutoNum type="alphaLcParenR"/>
            </a:pPr>
            <a:r>
              <a:rPr lang="cs-CZ" sz="2000" b="1" dirty="0" smtClean="0"/>
              <a:t>zájmová</a:t>
            </a:r>
            <a:r>
              <a:rPr lang="cs-CZ" sz="2000" dirty="0" smtClean="0"/>
              <a:t> (profesní)</a:t>
            </a:r>
            <a:endParaRPr lang="cs-CZ" sz="2000" b="1" dirty="0"/>
          </a:p>
          <a:p>
            <a:pPr algn="just"/>
            <a:r>
              <a:rPr lang="cs-CZ" sz="2000" b="1" dirty="0"/>
              <a:t>tzv. samostatná působnost </a:t>
            </a:r>
            <a:r>
              <a:rPr lang="cs-CZ" sz="2000" dirty="0"/>
              <a:t>územních samosprávných celků a právo na samosprávu; </a:t>
            </a:r>
          </a:p>
          <a:p>
            <a:pPr algn="just"/>
            <a:r>
              <a:rPr lang="cs-CZ" sz="2000" dirty="0"/>
              <a:t>prozatímní zákon o obecním zřízením 1849 „</a:t>
            </a:r>
            <a:r>
              <a:rPr lang="cs-CZ" sz="2000" b="1" dirty="0">
                <a:solidFill>
                  <a:srgbClr val="FF0000"/>
                </a:solidFill>
              </a:rPr>
              <a:t>základem svobodného státu je svobodná obec</a:t>
            </a:r>
            <a:r>
              <a:rPr lang="cs-CZ" sz="2000" dirty="0"/>
              <a:t>“, </a:t>
            </a:r>
          </a:p>
          <a:p>
            <a:endParaRPr lang="cs-CZ" dirty="0" smtClean="0"/>
          </a:p>
          <a:p>
            <a:endParaRPr lang="cs-CZ" dirty="0"/>
          </a:p>
          <a:p>
            <a:endParaRPr lang="cs-CZ" dirty="0" smtClean="0"/>
          </a:p>
          <a:p>
            <a:endParaRPr lang="cs-CZ" dirty="0"/>
          </a:p>
        </p:txBody>
      </p:sp>
      <p:sp>
        <p:nvSpPr>
          <p:cNvPr id="4" name="Zástupný symbol pro zápatí 3"/>
          <p:cNvSpPr>
            <a:spLocks noGrp="1"/>
          </p:cNvSpPr>
          <p:nvPr>
            <p:ph type="ftr" sz="quarter" idx="10"/>
          </p:nvPr>
        </p:nvSpPr>
        <p:spPr/>
        <p:txBody>
          <a:bodyPr/>
          <a:lstStyle/>
          <a:p>
            <a:r>
              <a:rPr lang="cs-CZ" altLang="cs-CZ" smtClean="0"/>
              <a:t>Definujte zápatí - název prezentace / pracoviště</a:t>
            </a:r>
            <a:endParaRPr lang="cs-CZ" alt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spTree>
    <p:extLst>
      <p:ext uri="{BB962C8B-B14F-4D97-AF65-F5344CB8AC3E}">
        <p14:creationId xmlns:p14="http://schemas.microsoft.com/office/powerpoint/2010/main" val="3886044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Státní </a:t>
            </a:r>
            <a:r>
              <a:rPr lang="cs-CZ" dirty="0" smtClean="0"/>
              <a:t>správa a samospráva</a:t>
            </a:r>
            <a:endParaRPr lang="cs-CZ" dirty="0"/>
          </a:p>
        </p:txBody>
      </p:sp>
      <p:sp>
        <p:nvSpPr>
          <p:cNvPr id="3" name="Zástupný symbol pro obsah 2"/>
          <p:cNvSpPr>
            <a:spLocks noGrp="1"/>
          </p:cNvSpPr>
          <p:nvPr>
            <p:ph idx="1"/>
          </p:nvPr>
        </p:nvSpPr>
        <p:spPr>
          <a:xfrm>
            <a:off x="422694" y="1773239"/>
            <a:ext cx="8082321" cy="4114800"/>
          </a:xfrm>
        </p:spPr>
        <p:txBody>
          <a:bodyPr/>
          <a:lstStyle/>
          <a:p>
            <a:pPr marL="0" indent="0" algn="just">
              <a:buNone/>
            </a:pPr>
            <a:r>
              <a:rPr lang="cs-CZ" sz="2000" b="1" dirty="0" smtClean="0">
                <a:solidFill>
                  <a:srgbClr val="FF0000"/>
                </a:solidFill>
              </a:rPr>
              <a:t>2) Státní </a:t>
            </a:r>
            <a:r>
              <a:rPr lang="cs-CZ" sz="2000" b="1" dirty="0" smtClean="0">
                <a:solidFill>
                  <a:srgbClr val="FF0000"/>
                </a:solidFill>
              </a:rPr>
              <a:t>správa</a:t>
            </a:r>
            <a:r>
              <a:rPr lang="cs-CZ" sz="2000" dirty="0" smtClean="0"/>
              <a:t>: </a:t>
            </a:r>
            <a:endParaRPr lang="cs-CZ" sz="2000" dirty="0" smtClean="0"/>
          </a:p>
          <a:p>
            <a:pPr algn="just"/>
            <a:r>
              <a:rPr lang="cs-CZ" sz="2000" b="1" dirty="0">
                <a:solidFill>
                  <a:srgbClr val="FF0000"/>
                </a:solidFill>
              </a:rPr>
              <a:t>správa záležitostí státu přímo státem, jménem státu a v zájmu </a:t>
            </a:r>
            <a:r>
              <a:rPr lang="cs-CZ" sz="2000" b="1" dirty="0" smtClean="0">
                <a:solidFill>
                  <a:srgbClr val="FF0000"/>
                </a:solidFill>
              </a:rPr>
              <a:t>státu</a:t>
            </a:r>
          </a:p>
          <a:p>
            <a:pPr algn="just"/>
            <a:r>
              <a:rPr lang="cs-CZ" sz="2000" b="1" dirty="0" smtClean="0">
                <a:solidFill>
                  <a:srgbClr val="FF0000"/>
                </a:solidFill>
              </a:rPr>
              <a:t>Instanční vztahy nadřízenosti a podřízenosti</a:t>
            </a:r>
          </a:p>
          <a:p>
            <a:pPr algn="just"/>
            <a:r>
              <a:rPr lang="cs-CZ" sz="2000" dirty="0" smtClean="0"/>
              <a:t>subjekt: </a:t>
            </a:r>
            <a:r>
              <a:rPr lang="cs-CZ" sz="2000" b="1" dirty="0" smtClean="0"/>
              <a:t>stát</a:t>
            </a:r>
          </a:p>
          <a:p>
            <a:pPr algn="just"/>
            <a:r>
              <a:rPr lang="cs-CZ" sz="2000" dirty="0" smtClean="0"/>
              <a:t>vykonavatel („</a:t>
            </a:r>
            <a:r>
              <a:rPr lang="cs-CZ" sz="2000" b="1" dirty="0" smtClean="0"/>
              <a:t>správní úřad</a:t>
            </a:r>
            <a:r>
              <a:rPr lang="cs-CZ" sz="2000" dirty="0" smtClean="0"/>
              <a:t>“, dříve orgán státní správy):</a:t>
            </a:r>
          </a:p>
          <a:p>
            <a:pPr lvl="1" algn="just"/>
            <a:r>
              <a:rPr lang="cs-CZ" sz="2000" b="1" dirty="0" smtClean="0"/>
              <a:t>orgány </a:t>
            </a:r>
            <a:r>
              <a:rPr lang="cs-CZ" sz="2000" b="1" dirty="0" smtClean="0"/>
              <a:t>státu </a:t>
            </a:r>
            <a:r>
              <a:rPr lang="cs-CZ" sz="2000" dirty="0" smtClean="0"/>
              <a:t>(orgány státní správy), </a:t>
            </a:r>
            <a:r>
              <a:rPr lang="cs-CZ" sz="2000" b="1" dirty="0" smtClean="0"/>
              <a:t>tzv</a:t>
            </a:r>
            <a:r>
              <a:rPr lang="cs-CZ" sz="2000" b="1" dirty="0" smtClean="0"/>
              <a:t>. přímí </a:t>
            </a:r>
            <a:r>
              <a:rPr lang="cs-CZ" sz="2000" b="1" dirty="0" smtClean="0"/>
              <a:t>vykonavatelé</a:t>
            </a:r>
          </a:p>
          <a:p>
            <a:pPr lvl="1" algn="just"/>
            <a:r>
              <a:rPr lang="cs-CZ" sz="2000" b="1" dirty="0" smtClean="0"/>
              <a:t>orgány jiných subjektů - </a:t>
            </a:r>
            <a:r>
              <a:rPr lang="cs-CZ" sz="2000" dirty="0" smtClean="0"/>
              <a:t>zákonem jsou pověřeni k výkonu státní správy (čl. 105 Ústavy „</a:t>
            </a:r>
            <a:r>
              <a:rPr lang="cs-CZ" sz="2000" i="1" dirty="0" smtClean="0"/>
              <a:t>Výkon státní správy lze svěřit orgánům samosprávy jen tehdy, stanoví-li to zákon</a:t>
            </a:r>
            <a:r>
              <a:rPr lang="cs-CZ" sz="2000" dirty="0" smtClean="0"/>
              <a:t>“) - </a:t>
            </a:r>
            <a:r>
              <a:rPr lang="cs-CZ" sz="2000" b="1" dirty="0" smtClean="0"/>
              <a:t>nepřímí vykonavatelé </a:t>
            </a:r>
            <a:r>
              <a:rPr lang="cs-CZ" sz="2000" dirty="0" smtClean="0"/>
              <a:t>– tzv. </a:t>
            </a:r>
            <a:r>
              <a:rPr lang="cs-CZ" sz="2000" b="1" dirty="0" smtClean="0"/>
              <a:t>přenesená působnost</a:t>
            </a:r>
            <a:r>
              <a:rPr lang="cs-CZ" sz="2000" dirty="0" smtClean="0"/>
              <a:t>, např. obecní a krajský úřad; </a:t>
            </a:r>
            <a:r>
              <a:rPr lang="cs-CZ" sz="2000" b="1" dirty="0" smtClean="0"/>
              <a:t>příspěvek</a:t>
            </a:r>
            <a:r>
              <a:rPr lang="cs-CZ" sz="2000" dirty="0" smtClean="0"/>
              <a:t> na přenesenou působnost (§ 62 zákona o obcích a § 29 zákona o krajích)</a:t>
            </a:r>
          </a:p>
          <a:p>
            <a:pPr marL="457200" lvl="1" indent="0" algn="just">
              <a:buNone/>
            </a:pPr>
            <a:endParaRPr lang="cs-CZ" dirty="0" smtClean="0"/>
          </a:p>
          <a:p>
            <a:endParaRPr lang="cs-CZ" dirty="0"/>
          </a:p>
          <a:p>
            <a:endParaRPr lang="cs-CZ" dirty="0" smtClean="0"/>
          </a:p>
          <a:p>
            <a:endParaRPr lang="cs-CZ" dirty="0"/>
          </a:p>
        </p:txBody>
      </p:sp>
      <p:sp>
        <p:nvSpPr>
          <p:cNvPr id="4" name="Zástupný symbol pro zápatí 3"/>
          <p:cNvSpPr>
            <a:spLocks noGrp="1"/>
          </p:cNvSpPr>
          <p:nvPr>
            <p:ph type="ftr" sz="quarter" idx="10"/>
          </p:nvPr>
        </p:nvSpPr>
        <p:spPr/>
        <p:txBody>
          <a:bodyPr/>
          <a:lstStyle/>
          <a:p>
            <a:r>
              <a:rPr lang="cs-CZ" altLang="cs-CZ" smtClean="0"/>
              <a:t>Definujte zápatí - název prezentace / pracoviště</a:t>
            </a:r>
            <a:endParaRPr lang="cs-CZ" alt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spTree>
    <p:extLst>
      <p:ext uri="{BB962C8B-B14F-4D97-AF65-F5344CB8AC3E}">
        <p14:creationId xmlns:p14="http://schemas.microsoft.com/office/powerpoint/2010/main" val="2669187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Soudobá organizace veřejné správy v ČR</a:t>
            </a:r>
            <a:endParaRPr lang="cs-CZ" dirty="0"/>
          </a:p>
        </p:txBody>
      </p:sp>
      <p:sp>
        <p:nvSpPr>
          <p:cNvPr id="3" name="Zástupný symbol pro obsah 2"/>
          <p:cNvSpPr>
            <a:spLocks noGrp="1"/>
          </p:cNvSpPr>
          <p:nvPr>
            <p:ph idx="1"/>
          </p:nvPr>
        </p:nvSpPr>
        <p:spPr/>
        <p:txBody>
          <a:bodyPr/>
          <a:lstStyle/>
          <a:p>
            <a:pPr algn="just"/>
            <a:r>
              <a:rPr lang="cs-CZ" sz="2000" dirty="0" smtClean="0"/>
              <a:t>Zákon č. 36/1960 Sb., o územním členění státu (</a:t>
            </a:r>
            <a:r>
              <a:rPr lang="cs-CZ" sz="2000" b="1" dirty="0" smtClean="0">
                <a:solidFill>
                  <a:srgbClr val="FF0000"/>
                </a:solidFill>
              </a:rPr>
              <a:t>účinný dodnes!</a:t>
            </a:r>
            <a:r>
              <a:rPr lang="cs-CZ" sz="2000" dirty="0"/>
              <a:t>), § 1 </a:t>
            </a:r>
            <a:r>
              <a:rPr lang="cs-CZ" sz="2000" dirty="0" smtClean="0"/>
              <a:t>„</a:t>
            </a:r>
            <a:r>
              <a:rPr lang="cs-CZ" sz="2000" i="1" dirty="0" smtClean="0"/>
              <a:t>Území </a:t>
            </a:r>
            <a:r>
              <a:rPr lang="cs-CZ" sz="2000" i="1" dirty="0"/>
              <a:t>Republiky československé se dělí na kraje, kraje se dělí na okresy a okresy se dělí na obce a vojenské újezdy</a:t>
            </a:r>
            <a:r>
              <a:rPr lang="cs-CZ" sz="2000" dirty="0" smtClean="0"/>
              <a:t>.“; </a:t>
            </a:r>
            <a:r>
              <a:rPr lang="cs-CZ" sz="2000" b="1" dirty="0" smtClean="0"/>
              <a:t>okresy a kraje </a:t>
            </a:r>
            <a:r>
              <a:rPr lang="cs-CZ" sz="2000" b="1" dirty="0" smtClean="0"/>
              <a:t>(7</a:t>
            </a:r>
            <a:r>
              <a:rPr lang="cs-CZ" sz="2000" b="1" dirty="0" smtClean="0"/>
              <a:t>) - </a:t>
            </a:r>
            <a:r>
              <a:rPr lang="cs-CZ" altLang="cs-CZ" sz="2000" dirty="0" smtClean="0"/>
              <a:t>tzv</a:t>
            </a:r>
            <a:r>
              <a:rPr lang="cs-CZ" altLang="cs-CZ" sz="2000" dirty="0"/>
              <a:t>. </a:t>
            </a:r>
            <a:r>
              <a:rPr lang="cs-CZ" altLang="cs-CZ" sz="2000" b="1" dirty="0" err="1" smtClean="0"/>
              <a:t>superkraje</a:t>
            </a:r>
            <a:endParaRPr lang="cs-CZ" altLang="cs-CZ" sz="2000" b="1" dirty="0" smtClean="0"/>
          </a:p>
          <a:p>
            <a:pPr marL="0" indent="0" algn="just">
              <a:buNone/>
            </a:pPr>
            <a:endParaRPr lang="cs-CZ" altLang="cs-CZ" sz="2000" b="1" dirty="0" smtClean="0"/>
          </a:p>
          <a:p>
            <a:pPr algn="just"/>
            <a:r>
              <a:rPr lang="cs-CZ" altLang="cs-CZ" sz="2000" b="1" dirty="0" smtClean="0"/>
              <a:t>Organizace ústřední správy </a:t>
            </a:r>
            <a:r>
              <a:rPr lang="cs-CZ" altLang="cs-CZ" sz="2000" dirty="0" smtClean="0"/>
              <a:t>– vláda, ministerstva a další ústřední orgány, </a:t>
            </a:r>
            <a:r>
              <a:rPr lang="cs-CZ" altLang="cs-CZ" sz="2000" dirty="0" smtClean="0">
                <a:solidFill>
                  <a:srgbClr val="00B0F0"/>
                </a:solidFill>
              </a:rPr>
              <a:t>orgány s celostátní působnosti, </a:t>
            </a:r>
            <a:r>
              <a:rPr lang="cs-CZ" altLang="cs-CZ" sz="2000" b="1" dirty="0" smtClean="0"/>
              <a:t>NKÚ</a:t>
            </a:r>
            <a:r>
              <a:rPr lang="cs-CZ" altLang="cs-CZ" sz="2000" b="1" dirty="0"/>
              <a:t>, ČNB</a:t>
            </a:r>
          </a:p>
          <a:p>
            <a:pPr algn="just"/>
            <a:r>
              <a:rPr lang="cs-CZ" altLang="cs-CZ" sz="2000" b="1" dirty="0" smtClean="0"/>
              <a:t>Organizace regionální správy</a:t>
            </a:r>
          </a:p>
          <a:p>
            <a:pPr algn="just"/>
            <a:r>
              <a:rPr lang="cs-CZ" altLang="cs-CZ" sz="2000" b="1" dirty="0" smtClean="0"/>
              <a:t>Organizace územní/místní správy</a:t>
            </a:r>
            <a:r>
              <a:rPr lang="cs-CZ" altLang="cs-CZ" sz="2000" b="1" dirty="0" smtClean="0"/>
              <a:t> </a:t>
            </a:r>
          </a:p>
          <a:p>
            <a:pPr algn="just"/>
            <a:endParaRPr lang="cs-CZ" sz="2000" dirty="0"/>
          </a:p>
          <a:p>
            <a:pPr algn="just"/>
            <a:endParaRPr lang="cs-CZ" sz="2000" b="1" dirty="0"/>
          </a:p>
        </p:txBody>
      </p:sp>
      <p:sp>
        <p:nvSpPr>
          <p:cNvPr id="4" name="Zástupný symbol pro zápatí 3"/>
          <p:cNvSpPr>
            <a:spLocks noGrp="1"/>
          </p:cNvSpPr>
          <p:nvPr>
            <p:ph type="ftr" sz="quarter" idx="10"/>
          </p:nvPr>
        </p:nvSpPr>
        <p:spPr/>
        <p:txBody>
          <a:bodyPr/>
          <a:lstStyle/>
          <a:p>
            <a:r>
              <a:rPr lang="cs-CZ" altLang="cs-CZ" smtClean="0"/>
              <a:t>Definujte zápatí - název prezentace / pracoviště</a:t>
            </a:r>
            <a:endParaRPr lang="cs-CZ" alt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Tree>
    <p:extLst>
      <p:ext uri="{BB962C8B-B14F-4D97-AF65-F5344CB8AC3E}">
        <p14:creationId xmlns:p14="http://schemas.microsoft.com/office/powerpoint/2010/main" val="687439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Soudobá organizace veřejné správy v ČR</a:t>
            </a:r>
            <a:endParaRPr lang="cs-CZ" dirty="0"/>
          </a:p>
        </p:txBody>
      </p:sp>
      <p:sp>
        <p:nvSpPr>
          <p:cNvPr id="3" name="Zástupný symbol pro obsah 2"/>
          <p:cNvSpPr>
            <a:spLocks noGrp="1"/>
          </p:cNvSpPr>
          <p:nvPr>
            <p:ph idx="1"/>
          </p:nvPr>
        </p:nvSpPr>
        <p:spPr/>
        <p:txBody>
          <a:bodyPr/>
          <a:lstStyle/>
          <a:p>
            <a:pPr algn="just"/>
            <a:r>
              <a:rPr lang="cs-CZ" sz="2000" b="1" dirty="0" smtClean="0"/>
              <a:t>Přímí vykonavatelé státní správy:</a:t>
            </a:r>
          </a:p>
          <a:p>
            <a:pPr marL="457200" indent="-457200" algn="just">
              <a:buFont typeface="+mj-lt"/>
              <a:buAutoNum type="arabicPeriod"/>
            </a:pPr>
            <a:r>
              <a:rPr lang="cs-CZ" sz="2000" dirty="0" smtClean="0"/>
              <a:t>Prezident (</a:t>
            </a:r>
            <a:r>
              <a:rPr lang="cs-CZ" sz="2000" dirty="0" smtClean="0">
                <a:solidFill>
                  <a:srgbClr val="FF0000"/>
                </a:solidFill>
              </a:rPr>
              <a:t>Bezpečnostní rada státu</a:t>
            </a:r>
            <a:r>
              <a:rPr lang="cs-CZ" sz="2000" dirty="0" smtClean="0"/>
              <a:t>, ústavní zákon č. 110/1998 Sb.)</a:t>
            </a:r>
          </a:p>
          <a:p>
            <a:pPr marL="457200" indent="-457200" algn="just">
              <a:buFont typeface="+mj-lt"/>
              <a:buAutoNum type="arabicPeriod"/>
            </a:pPr>
            <a:r>
              <a:rPr lang="cs-CZ" sz="2000" dirty="0" smtClean="0"/>
              <a:t>Vláda</a:t>
            </a:r>
          </a:p>
          <a:p>
            <a:pPr marL="457200" indent="-457200" algn="just">
              <a:buFont typeface="+mj-lt"/>
              <a:buAutoNum type="arabicPeriod"/>
            </a:pPr>
            <a:r>
              <a:rPr lang="cs-CZ" sz="2000" dirty="0" smtClean="0">
                <a:solidFill>
                  <a:srgbClr val="FF0000"/>
                </a:solidFill>
              </a:rPr>
              <a:t>Ministerstva</a:t>
            </a:r>
            <a:r>
              <a:rPr lang="cs-CZ" sz="2000" dirty="0" smtClean="0"/>
              <a:t> a jiné </a:t>
            </a:r>
            <a:r>
              <a:rPr lang="cs-CZ" sz="2000" b="1" dirty="0" smtClean="0"/>
              <a:t>ústřední</a:t>
            </a:r>
            <a:r>
              <a:rPr lang="cs-CZ" sz="2000" dirty="0" smtClean="0"/>
              <a:t> orgány státní správy</a:t>
            </a:r>
          </a:p>
          <a:p>
            <a:pPr marL="457200" indent="-457200" algn="just">
              <a:buFont typeface="+mj-lt"/>
              <a:buAutoNum type="arabicPeriod"/>
            </a:pPr>
            <a:r>
              <a:rPr lang="cs-CZ" sz="2000" dirty="0" smtClean="0"/>
              <a:t>Další (neústřední) </a:t>
            </a:r>
            <a:r>
              <a:rPr lang="cs-CZ" sz="2000" dirty="0" smtClean="0">
                <a:solidFill>
                  <a:srgbClr val="FF0000"/>
                </a:solidFill>
              </a:rPr>
              <a:t>orgány státní správy s celostátní působností</a:t>
            </a:r>
          </a:p>
          <a:p>
            <a:pPr marL="457200" indent="-457200" algn="just">
              <a:buFont typeface="+mj-lt"/>
              <a:buAutoNum type="arabicPeriod"/>
            </a:pPr>
            <a:r>
              <a:rPr lang="cs-CZ" sz="2000" dirty="0" smtClean="0">
                <a:solidFill>
                  <a:srgbClr val="FF0000"/>
                </a:solidFill>
              </a:rPr>
              <a:t>Dekoncentrované</a:t>
            </a:r>
            <a:r>
              <a:rPr lang="cs-CZ" sz="2000" dirty="0" smtClean="0"/>
              <a:t> (územní a specializované) orgány státní správy</a:t>
            </a:r>
          </a:p>
          <a:p>
            <a:pPr marL="457200" indent="-457200" algn="just">
              <a:buFont typeface="+mj-lt"/>
              <a:buAutoNum type="arabicPeriod"/>
            </a:pPr>
            <a:r>
              <a:rPr lang="cs-CZ" sz="2000" dirty="0" smtClean="0"/>
              <a:t>Veřejné bezpečnostní sbory (PCŘ, HZS, …)</a:t>
            </a:r>
          </a:p>
          <a:p>
            <a:pPr algn="just"/>
            <a:r>
              <a:rPr lang="cs-CZ" sz="2000" b="1" dirty="0" smtClean="0"/>
              <a:t>Nepřímí vykonavatelé státní správy:</a:t>
            </a:r>
          </a:p>
          <a:p>
            <a:pPr algn="just"/>
            <a:r>
              <a:rPr lang="cs-CZ" sz="2000" dirty="0" smtClean="0">
                <a:solidFill>
                  <a:srgbClr val="FF0000"/>
                </a:solidFill>
              </a:rPr>
              <a:t>Orgány ÚSC</a:t>
            </a:r>
          </a:p>
          <a:p>
            <a:pPr algn="just"/>
            <a:r>
              <a:rPr lang="cs-CZ" sz="2000" dirty="0" smtClean="0">
                <a:solidFill>
                  <a:srgbClr val="FF0000"/>
                </a:solidFill>
              </a:rPr>
              <a:t>FO a orgány PO </a:t>
            </a:r>
            <a:r>
              <a:rPr lang="cs-CZ" sz="2000" dirty="0" smtClean="0"/>
              <a:t>(na základě delegace a zákonného zmocnění)</a:t>
            </a:r>
            <a:endParaRPr lang="cs-CZ" sz="2000" dirty="0"/>
          </a:p>
          <a:p>
            <a:pPr algn="just"/>
            <a:endParaRPr lang="cs-CZ" sz="2000" b="1" dirty="0"/>
          </a:p>
        </p:txBody>
      </p:sp>
      <p:sp>
        <p:nvSpPr>
          <p:cNvPr id="4" name="Zástupný symbol pro zápatí 3"/>
          <p:cNvSpPr>
            <a:spLocks noGrp="1"/>
          </p:cNvSpPr>
          <p:nvPr>
            <p:ph type="ftr" sz="quarter" idx="10"/>
          </p:nvPr>
        </p:nvSpPr>
        <p:spPr/>
        <p:txBody>
          <a:bodyPr/>
          <a:lstStyle/>
          <a:p>
            <a:r>
              <a:rPr lang="cs-CZ" altLang="cs-CZ" smtClean="0"/>
              <a:t>Definujte zápatí - název prezentace / pracoviště</a:t>
            </a:r>
            <a:endParaRPr lang="cs-CZ" altLang="cs-CZ" dirty="0"/>
          </a:p>
        </p:txBody>
      </p:sp>
      <p:sp>
        <p:nvSpPr>
          <p:cNvPr id="5" name="Zástupný symbol pro číslo snímku 4"/>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Tree>
    <p:extLst>
      <p:ext uri="{BB962C8B-B14F-4D97-AF65-F5344CB8AC3E}">
        <p14:creationId xmlns:p14="http://schemas.microsoft.com/office/powerpoint/2010/main" val="563509182"/>
      </p:ext>
    </p:extLst>
  </p:cSld>
  <p:clrMapOvr>
    <a:masterClrMapping/>
  </p:clrMapOvr>
</p:sld>
</file>

<file path=ppt/theme/theme1.xml><?xml version="1.0" encoding="utf-8"?>
<a:theme xmlns:a="http://schemas.openxmlformats.org/drawingml/2006/main" name="Prezentace_MU_CZ">
  <a:themeElements>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law_sablona_cz</Template>
  <TotalTime>960</TotalTime>
  <Words>1929</Words>
  <Application>Microsoft Office PowerPoint</Application>
  <PresentationFormat>Předvádění na obrazovce (4:3)</PresentationFormat>
  <Paragraphs>189</Paragraphs>
  <Slides>23</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23</vt:i4>
      </vt:variant>
    </vt:vector>
  </HeadingPairs>
  <TitlesOfParts>
    <vt:vector size="27" baseType="lpstr">
      <vt:lpstr>Arial</vt:lpstr>
      <vt:lpstr>Tahoma</vt:lpstr>
      <vt:lpstr>Wingdings</vt:lpstr>
      <vt:lpstr>Prezentace_MU_CZ</vt:lpstr>
      <vt:lpstr>Státní správa a samospráva; soudobá struktura organizace veřejné správy v České republice, organizace státní správy a organizace samosprávy; státní správa  MP313K Úvod do studia veřejné správy  5. přednáška 27. 10. 2016 JUDr. Lukáš Potěšil, Ph.D.</vt:lpstr>
      <vt:lpstr>Osnova přednášky a její cíl:</vt:lpstr>
      <vt:lpstr>Co už o veřejné správě víme</vt:lpstr>
      <vt:lpstr>Veřejná správa jako státní správa a samospráva</vt:lpstr>
      <vt:lpstr>Státní správa a samospráva</vt:lpstr>
      <vt:lpstr>Státní správa a samospráva</vt:lpstr>
      <vt:lpstr>Státní správa a samospráva</vt:lpstr>
      <vt:lpstr>Soudobá organizace veřejné správy v ČR</vt:lpstr>
      <vt:lpstr>Soudobá organizace veřejné správy v ČR</vt:lpstr>
      <vt:lpstr>Soudobá organizace veřejné správy v ČR</vt:lpstr>
      <vt:lpstr>Soudobá organizace veřejné správy v ČR</vt:lpstr>
      <vt:lpstr>Soudobá organizace veřejné správy v ČR</vt:lpstr>
      <vt:lpstr>Soudobá organizace veřejné správy v ČR</vt:lpstr>
      <vt:lpstr>Soudobá organizace veřejné správy v ČR</vt:lpstr>
      <vt:lpstr>Soudobá organizace veřejné správy v ČR</vt:lpstr>
      <vt:lpstr>Soudobá organizace veřejné správy v ČR</vt:lpstr>
      <vt:lpstr>Regionální a územní správa, vývoj v letech 1960 - 1990</vt:lpstr>
      <vt:lpstr>Reforma veřejné správy</vt:lpstr>
      <vt:lpstr>Krajské uspořádání</vt:lpstr>
      <vt:lpstr>Reforma veřejné správy</vt:lpstr>
      <vt:lpstr>Správní obvody krajů a obecních úřadů s rozšířenou působností</vt:lpstr>
      <vt:lpstr>Správní obvody krajů a obecních úřadů s rozšířenou působností</vt:lpstr>
      <vt:lpstr>Prameny ke studiu (opakování):</vt:lpstr>
    </vt:vector>
  </TitlesOfParts>
  <Company>PrF MU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Lukas Potesil</dc:creator>
  <cp:lastModifiedBy>Lukas Potesil</cp:lastModifiedBy>
  <cp:revision>133</cp:revision>
  <cp:lastPrinted>2016-10-20T06:18:47Z</cp:lastPrinted>
  <dcterms:created xsi:type="dcterms:W3CDTF">2016-09-26T07:53:44Z</dcterms:created>
  <dcterms:modified xsi:type="dcterms:W3CDTF">2016-10-27T06:37:15Z</dcterms:modified>
</cp:coreProperties>
</file>