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264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22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676C-7218-4672-BA94-1909DC1BA4F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83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90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19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6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8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40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73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2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FB17-B764-4933-A531-F68AB4B588AA}" type="datetimeFigureOut">
              <a:rPr lang="cs-CZ" smtClean="0"/>
              <a:t>06.11.2016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F587-B204-4BE7-8D16-1A24EFE8A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ps/rde/xchg/mfcr/xsl/orgstru_59631.html" TargetMode="External"/><Relationship Id="rId2" Type="http://schemas.openxmlformats.org/officeDocument/2006/relationships/hyperlink" Target="http://www.mfcr.cz/cps/rde/xchg/mfcr/xsl/orgstru_596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fcr.cz/cps/rde/xchg/mfcr/xsl/orgstru_59605.html" TargetMode="External"/><Relationship Id="rId5" Type="http://schemas.openxmlformats.org/officeDocument/2006/relationships/hyperlink" Target="http://www.mfcr.cz/cps/rde/xchg/mfcr/xsl/orgstru_59611.html" TargetMode="External"/><Relationship Id="rId4" Type="http://schemas.openxmlformats.org/officeDocument/2006/relationships/hyperlink" Target="http://www.mfcr.cz/cps/rde/xchg/mfcr/xsl/orgstru_59621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data.mfcr.cz/" TargetMode="External"/><Relationship Id="rId3" Type="http://schemas.openxmlformats.org/officeDocument/2006/relationships/hyperlink" Target="http://www.mfcr.cz/cs/soukromy-sektor/regulace" TargetMode="External"/><Relationship Id="rId7" Type="http://schemas.openxmlformats.org/officeDocument/2006/relationships/hyperlink" Target="http://www.mfcr.cz/" TargetMode="External"/><Relationship Id="rId2" Type="http://schemas.openxmlformats.org/officeDocument/2006/relationships/hyperlink" Target="http://urady.statnisprava.cz/rstsp/ciselniky.nsf/druhy_ura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isterstvofinanci.cz/" TargetMode="External"/><Relationship Id="rId5" Type="http://schemas.openxmlformats.org/officeDocument/2006/relationships/hyperlink" Target="http://www.statnisprava.cz/" TargetMode="External"/><Relationship Id="rId4" Type="http://schemas.openxmlformats.org/officeDocument/2006/relationships/hyperlink" Target="http://www.mfcr.cz/cs/o-ministerstvu/zakladni-informace/primo-rizene-organizac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b.cz/cs/o_cnb/organizacni_struktura/uzemni_pracoviste/up_brno.html" TargetMode="External"/><Relationship Id="rId13" Type="http://schemas.openxmlformats.org/officeDocument/2006/relationships/hyperlink" Target="http://www.cnb.cz/cs/o_cnb/organizacni_struktura/uzemni_pracoviste/up_ceske_bud.html" TargetMode="External"/><Relationship Id="rId3" Type="http://schemas.openxmlformats.org/officeDocument/2006/relationships/hyperlink" Target="http://www.cnb.cz/cs/o_cnb/organizacni_struktura/ustredi/570_licenc_sankc_rizeni.html" TargetMode="External"/><Relationship Id="rId7" Type="http://schemas.openxmlformats.org/officeDocument/2006/relationships/hyperlink" Target="http://www.cnb.cz/cs/o_cnb/organizacni_struktura/pobocky/pob_brno.html" TargetMode="External"/><Relationship Id="rId12" Type="http://schemas.openxmlformats.org/officeDocument/2006/relationships/hyperlink" Target="http://www.cnb.cz/cs/o_cnb/organizacni_struktura/uzemni_pracoviste/up_ostrava.html" TargetMode="External"/><Relationship Id="rId2" Type="http://schemas.openxmlformats.org/officeDocument/2006/relationships/hyperlink" Target="http://www.cnb.cz/cs/o_cnb/organizacni_struktura/ustredi/320_penezni_platebni_sty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b.cz/cs/o_cnb/organizacni_struktura/pobocky/pob_praha.html" TargetMode="External"/><Relationship Id="rId11" Type="http://schemas.openxmlformats.org/officeDocument/2006/relationships/hyperlink" Target="http://www.cnb.cz/cs/o_cnb/organizacni_struktura/pobocky/pob_ostrava.html" TargetMode="External"/><Relationship Id="rId5" Type="http://schemas.openxmlformats.org/officeDocument/2006/relationships/hyperlink" Target="http://www.cnb.cz/cs/o_cnb/organizacni_struktura/ustredi/index.html" TargetMode="External"/><Relationship Id="rId15" Type="http://schemas.openxmlformats.org/officeDocument/2006/relationships/hyperlink" Target="http://www.cnb.cz/cs/o_cnb/organizacni_struktura/uzemni_pracoviste/up_usti_n_labem.html" TargetMode="External"/><Relationship Id="rId10" Type="http://schemas.openxmlformats.org/officeDocument/2006/relationships/hyperlink" Target="http://www.cnb.cz/cs/o_cnb/organizacni_struktura/uzemni_pracoviste/up_hradec_kralove.html" TargetMode="External"/><Relationship Id="rId4" Type="http://schemas.openxmlformats.org/officeDocument/2006/relationships/hyperlink" Target="http://www.cnb.cz/cs/o_cnb/organizacni_struktura/ustredi/590_dohled_distributori_fp.html" TargetMode="External"/><Relationship Id="rId9" Type="http://schemas.openxmlformats.org/officeDocument/2006/relationships/hyperlink" Target="http://www.cnb.cz/cs/o_cnb/organizacni_struktura/pobocky/pob_hradec_kr.html" TargetMode="External"/><Relationship Id="rId14" Type="http://schemas.openxmlformats.org/officeDocument/2006/relationships/hyperlink" Target="http://www.cnb.cz/cs/o_cnb/organizacni_struktura/uzemni_pracoviste/up_plzen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b.cz/cs/o_cnb/bankovni_rada/clenove_bankovni_rady/cnb_rezabek.html" TargetMode="External"/><Relationship Id="rId3" Type="http://schemas.openxmlformats.org/officeDocument/2006/relationships/hyperlink" Target="http://www.cnb.cz/cs/o_cnb/bankovni_rada/clenove_bankovni_rady/cnb_hampl.html" TargetMode="External"/><Relationship Id="rId7" Type="http://schemas.openxmlformats.org/officeDocument/2006/relationships/hyperlink" Target="http://www.cnb.cz/cs/o_cnb/bankovni_rada/clenove_bankovni_rady/cnb_rusnok.html" TargetMode="External"/><Relationship Id="rId2" Type="http://schemas.openxmlformats.org/officeDocument/2006/relationships/hyperlink" Target="http://www.cnb.cz/cs/o_cnb/bankovni_rada/clenove_bankovni_rady/cnb_sing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b.cz/cs/o_cnb/bankovni_rada/clenove_bankovni_rady/cnb_lizal.html" TargetMode="External"/><Relationship Id="rId5" Type="http://schemas.openxmlformats.org/officeDocument/2006/relationships/hyperlink" Target="http://www.cnb.cz/cs/o_cnb/bankovni_rada/clenove_bankovni_rady/cnb_janacek.html" TargetMode="External"/><Relationship Id="rId4" Type="http://schemas.openxmlformats.org/officeDocument/2006/relationships/hyperlink" Target="http://www.cnb.cz/cs/o_cnb/bankovni_rada/clenove_bankovni_rady/cnb_tomsik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Základy finanční správy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Petr </a:t>
            </a:r>
            <a:r>
              <a:rPr lang="cs-CZ" dirty="0" err="1" smtClean="0">
                <a:solidFill>
                  <a:schemeClr val="tx1"/>
                </a:solidFill>
              </a:rPr>
              <a:t>Mrkývka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2016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Koresponduje s účelem existence veřejné finanční činnosti: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odpovídajícího materiálního základu k plnění funkcí státu a veřejné samosprávy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funkcí státního intervencionalizmu – redistribuční, stabilizační, adaptační, alokační, koordinační</a:t>
            </a:r>
          </a:p>
          <a:p>
            <a:pPr marL="0" indent="0">
              <a:buNone/>
            </a:pPr>
            <a:r>
              <a:rPr lang="cs-CZ" dirty="0" smtClean="0"/>
              <a:t>3. Zajištění stability měny a peněžního 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4. Zajištění hospodářských funkcí státu</a:t>
            </a:r>
          </a:p>
        </p:txBody>
      </p:sp>
    </p:spTree>
    <p:extLst>
      <p:ext uri="{BB962C8B-B14F-4D97-AF65-F5344CB8AC3E}">
        <p14:creationId xmlns:p14="http://schemas.microsoft.com/office/powerpoint/2010/main" val="3932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Funkce finanční správy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</a:t>
            </a:r>
            <a:r>
              <a:rPr lang="cs-CZ" b="0" dirty="0" smtClean="0"/>
              <a:t> </a:t>
            </a:r>
            <a:r>
              <a:rPr lang="cs-CZ" b="0" dirty="0" err="1" smtClean="0"/>
              <a:t>fce</a:t>
            </a:r>
            <a:r>
              <a:rPr lang="cs-CZ" b="0" dirty="0" smtClean="0"/>
              <a:t> VS : organizační, 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Speciální </a:t>
            </a:r>
            <a:r>
              <a:rPr lang="cs-CZ" dirty="0" err="1" smtClean="0"/>
              <a:t>fce</a:t>
            </a:r>
            <a:r>
              <a:rPr lang="cs-CZ" dirty="0" smtClean="0"/>
              <a:t> FS:</a:t>
            </a:r>
          </a:p>
          <a:p>
            <a:r>
              <a:rPr lang="cs-CZ" dirty="0" smtClean="0"/>
              <a:t>Plánovací,</a:t>
            </a:r>
          </a:p>
          <a:p>
            <a:r>
              <a:rPr lang="cs-CZ" dirty="0" smtClean="0"/>
              <a:t>Rozhodovací,</a:t>
            </a:r>
          </a:p>
          <a:p>
            <a:r>
              <a:rPr lang="cs-CZ" dirty="0" smtClean="0"/>
              <a:t>Přikazovací,</a:t>
            </a:r>
          </a:p>
          <a:p>
            <a:r>
              <a:rPr lang="cs-CZ" dirty="0" smtClean="0"/>
              <a:t>Kontrolní,</a:t>
            </a:r>
          </a:p>
          <a:p>
            <a:r>
              <a:rPr lang="cs-CZ" dirty="0" smtClean="0"/>
              <a:t>Koordinační,</a:t>
            </a:r>
          </a:p>
          <a:p>
            <a:r>
              <a:rPr lang="cs-CZ" dirty="0" smtClean="0"/>
              <a:t>Kooperační,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 smtClean="0"/>
              <a:t>regulační, ochranná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Stimulační, edukační, servisní, </a:t>
            </a:r>
          </a:p>
          <a:p>
            <a:r>
              <a:rPr lang="cs-CZ" dirty="0" smtClean="0"/>
              <a:t>Konzultační,</a:t>
            </a:r>
          </a:p>
          <a:p>
            <a:r>
              <a:rPr lang="cs-CZ" dirty="0" smtClean="0"/>
              <a:t>Informační,</a:t>
            </a:r>
          </a:p>
          <a:p>
            <a:r>
              <a:rPr lang="cs-CZ" dirty="0" smtClean="0"/>
              <a:t>Depozitní,</a:t>
            </a:r>
          </a:p>
          <a:p>
            <a:r>
              <a:rPr lang="cs-CZ" dirty="0" smtClean="0"/>
              <a:t>Evidenčně-účetní</a:t>
            </a:r>
          </a:p>
          <a:p>
            <a:r>
              <a:rPr lang="cs-CZ" dirty="0" smtClean="0"/>
              <a:t>hospodářská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FS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Metody VS = způsoby činností, které realizují úkoly uložené veřejné správě</a:t>
            </a:r>
          </a:p>
          <a:p>
            <a:r>
              <a:rPr lang="cs-CZ" dirty="0" smtClean="0"/>
              <a:t>Obecné metody VS – m. řízení, regulace, přesvědčování a donucení</a:t>
            </a:r>
          </a:p>
          <a:p>
            <a:r>
              <a:rPr lang="cs-CZ" dirty="0" smtClean="0"/>
              <a:t>Metoda veřejné služby</a:t>
            </a:r>
          </a:p>
          <a:p>
            <a:r>
              <a:rPr lang="cs-CZ" dirty="0" smtClean="0"/>
              <a:t>Specifické metody – m. administrativní, ekonomické, organizační</a:t>
            </a:r>
          </a:p>
          <a:p>
            <a:r>
              <a:rPr lang="cs-CZ" dirty="0" smtClean="0"/>
              <a:t>Metody finančního působení veřejné správy</a:t>
            </a:r>
          </a:p>
          <a:p>
            <a:r>
              <a:rPr lang="cs-CZ" dirty="0" smtClean="0"/>
              <a:t>Metody správy veřejných financí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5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Finanční správa ve funkčním smyslu </a:t>
            </a:r>
            <a:br>
              <a:rPr lang="cs-CZ" b="1" dirty="0" smtClean="0"/>
            </a:br>
            <a:r>
              <a:rPr lang="cs-CZ" b="1" dirty="0" smtClean="0"/>
              <a:t>a v organizačním smyslu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 </a:t>
            </a:r>
            <a:r>
              <a:rPr lang="cs-CZ" b="1" u="sng" dirty="0" smtClean="0"/>
              <a:t>funkčním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veřejná finanční činnost </a:t>
            </a:r>
            <a:r>
              <a:rPr lang="cs-CZ" b="1" u="sng" dirty="0" smtClean="0">
                <a:solidFill>
                  <a:srgbClr val="FFFF00"/>
                </a:solidFill>
              </a:rPr>
              <a:t>vykonávaná</a:t>
            </a:r>
            <a:r>
              <a:rPr lang="cs-CZ" b="1" dirty="0" smtClean="0">
                <a:solidFill>
                  <a:srgbClr val="FFFF00"/>
                </a:solidFill>
              </a:rPr>
              <a:t> s použitím metod a forem veřejné správy</a:t>
            </a:r>
          </a:p>
          <a:p>
            <a:r>
              <a:rPr lang="cs-CZ" b="1" dirty="0" smtClean="0"/>
              <a:t>V </a:t>
            </a:r>
            <a:r>
              <a:rPr lang="cs-CZ" b="1" u="sng" dirty="0" smtClean="0"/>
              <a:t>organizačním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soustava realizátorů finanční správy ve funkčním smyslu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796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vrchnostenská x </a:t>
            </a:r>
            <a:r>
              <a:rPr lang="cs-CZ" b="1" dirty="0" err="1" smtClean="0"/>
              <a:t>nevrchnostenská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vázaná x volná (diskrece)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Státní (vládní) správa x samospráva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Členění podle úkolů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Rezortní 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Primární x sekundární správa</a:t>
            </a:r>
          </a:p>
        </p:txBody>
      </p:sp>
    </p:spTree>
    <p:extLst>
      <p:ext uri="{BB962C8B-B14F-4D97-AF65-F5344CB8AC3E}">
        <p14:creationId xmlns:p14="http://schemas.microsoft.com/office/powerpoint/2010/main" val="2863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Primární a sekundární finanční správa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Primární finanční správa: </a:t>
            </a:r>
            <a:r>
              <a:rPr lang="cs-CZ" b="1" dirty="0" smtClean="0"/>
              <a:t>MF, ČNB, NKÚ, FSČR, CSČR, státní fondy</a:t>
            </a:r>
          </a:p>
          <a:p>
            <a:r>
              <a:rPr lang="cs-CZ" dirty="0" smtClean="0"/>
              <a:t>Sektor veřejných financí: P+S</a:t>
            </a:r>
          </a:p>
          <a:p>
            <a:r>
              <a:rPr lang="cs-CZ" b="1" dirty="0" smtClean="0"/>
              <a:t>Sekundární finanční správa: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Primární předmět činnosti – ne realizace VFČ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Návaznost VFČ na primární předmět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Nerespektuje dělbu moci (orgán veřejné moci) – soudy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Veřejná kontrola - … rezortní, FSČR, MF 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Netvoří </a:t>
            </a:r>
            <a:r>
              <a:rPr lang="cs-CZ" u="sng" dirty="0" smtClean="0"/>
              <a:t>obecnou</a:t>
            </a:r>
            <a:r>
              <a:rPr lang="cs-CZ" dirty="0" smtClean="0"/>
              <a:t> strategii VFČ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7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Prostředí realizace finanční správy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425450" y="1684338"/>
            <a:ext cx="4032250" cy="4392612"/>
            <a:chOff x="268" y="1061"/>
            <a:chExt cx="1872" cy="720"/>
          </a:xfrm>
        </p:grpSpPr>
        <p:cxnSp>
          <p:nvCxnSpPr>
            <p:cNvPr id="397316" name="_s39731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384" y="1169"/>
              <a:ext cx="144" cy="504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7317" name="_s39731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880" y="1169"/>
              <a:ext cx="144" cy="504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97318"/>
            <p:cNvSpPr>
              <a:spLocks noChangeArrowheads="1"/>
            </p:cNvSpPr>
            <p:nvPr/>
          </p:nvSpPr>
          <p:spPr bwMode="auto">
            <a:xfrm>
              <a:off x="772" y="106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Finanční správa</a:t>
              </a:r>
            </a:p>
          </p:txBody>
        </p:sp>
        <p:sp>
          <p:nvSpPr>
            <p:cNvPr id="4" name="_s397319"/>
            <p:cNvSpPr>
              <a:spLocks noChangeArrowheads="1"/>
            </p:cNvSpPr>
            <p:nvPr/>
          </p:nvSpPr>
          <p:spPr bwMode="auto">
            <a:xfrm>
              <a:off x="268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PRIMÁRNÍ</a:t>
              </a:r>
            </a:p>
          </p:txBody>
        </p:sp>
        <p:sp>
          <p:nvSpPr>
            <p:cNvPr id="5" name="_s397320"/>
            <p:cNvSpPr>
              <a:spLocks noChangeArrowheads="1"/>
            </p:cNvSpPr>
            <p:nvPr/>
          </p:nvSpPr>
          <p:spPr bwMode="auto">
            <a:xfrm>
              <a:off x="1276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SEKUNDÁRNÍ</a:t>
              </a:r>
            </a:p>
          </p:txBody>
        </p:sp>
      </p:grpSp>
      <p:grpSp>
        <p:nvGrpSpPr>
          <p:cNvPr id="6" name="Organization Chart 16"/>
          <p:cNvGrpSpPr>
            <a:grpSpLocks/>
          </p:cNvGrpSpPr>
          <p:nvPr/>
        </p:nvGrpSpPr>
        <p:grpSpPr bwMode="auto">
          <a:xfrm>
            <a:off x="4616450" y="1684338"/>
            <a:ext cx="4032250" cy="4392612"/>
            <a:chOff x="2908" y="1061"/>
            <a:chExt cx="1440" cy="1584"/>
          </a:xfrm>
        </p:grpSpPr>
        <p:cxnSp>
          <p:nvCxnSpPr>
            <p:cNvPr id="397323" name="_s397323"/>
            <p:cNvCxnSpPr>
              <a:cxnSpLocks noChangeShapeType="1"/>
              <a:stCxn id="10" idx="1"/>
              <a:endCxn id="7" idx="2"/>
            </p:cNvCxnSpPr>
            <p:nvPr/>
          </p:nvCxnSpPr>
          <p:spPr bwMode="auto">
            <a:xfrm rot="10800000">
              <a:off x="3340" y="1349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7324" name="_s397324"/>
            <p:cNvCxnSpPr>
              <a:cxnSpLocks noChangeShapeType="1"/>
              <a:stCxn id="9" idx="1"/>
              <a:endCxn id="7" idx="2"/>
            </p:cNvCxnSpPr>
            <p:nvPr/>
          </p:nvCxnSpPr>
          <p:spPr bwMode="auto">
            <a:xfrm rot="10800000">
              <a:off x="3340" y="134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7325" name="_s397325"/>
            <p:cNvCxnSpPr>
              <a:cxnSpLocks noChangeShapeType="1"/>
              <a:stCxn id="8" idx="1"/>
              <a:endCxn id="7" idx="2"/>
            </p:cNvCxnSpPr>
            <p:nvPr/>
          </p:nvCxnSpPr>
          <p:spPr bwMode="auto">
            <a:xfrm rot="10800000">
              <a:off x="3340" y="134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397326"/>
            <p:cNvSpPr>
              <a:spLocks noChangeArrowheads="1"/>
            </p:cNvSpPr>
            <p:nvPr/>
          </p:nvSpPr>
          <p:spPr bwMode="auto">
            <a:xfrm>
              <a:off x="2908" y="106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Finanční správa</a:t>
              </a:r>
            </a:p>
          </p:txBody>
        </p:sp>
        <p:sp>
          <p:nvSpPr>
            <p:cNvPr id="8" name="_s397327"/>
            <p:cNvSpPr>
              <a:spLocks noChangeArrowheads="1"/>
            </p:cNvSpPr>
            <p:nvPr/>
          </p:nvSpPr>
          <p:spPr bwMode="auto">
            <a:xfrm>
              <a:off x="3484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Ministerská (vládní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9" name="_s397328"/>
            <p:cNvSpPr>
              <a:spLocks noChangeArrowheads="1"/>
            </p:cNvSpPr>
            <p:nvPr/>
          </p:nvSpPr>
          <p:spPr bwMode="auto">
            <a:xfrm>
              <a:off x="3484" y="192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Centrální banka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s postavením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správního úřadu </a:t>
              </a:r>
            </a:p>
          </p:txBody>
        </p:sp>
        <p:sp>
          <p:nvSpPr>
            <p:cNvPr id="10" name="_s397329"/>
            <p:cNvSpPr>
              <a:spLocks noChangeArrowheads="1"/>
            </p:cNvSpPr>
            <p:nvPr/>
          </p:nvSpPr>
          <p:spPr bwMode="auto">
            <a:xfrm>
              <a:off x="3484" y="235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jiná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2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683568" y="1170527"/>
            <a:ext cx="7355160" cy="4963382"/>
            <a:chOff x="272" y="1061"/>
            <a:chExt cx="2448" cy="3311"/>
          </a:xfrm>
        </p:grpSpPr>
        <p:cxnSp>
          <p:nvCxnSpPr>
            <p:cNvPr id="398340" name="_s398340"/>
            <p:cNvCxnSpPr>
              <a:cxnSpLocks noChangeShapeType="1"/>
              <a:stCxn id="11" idx="1"/>
              <a:endCxn id="7" idx="2"/>
            </p:cNvCxnSpPr>
            <p:nvPr/>
          </p:nvCxnSpPr>
          <p:spPr bwMode="auto">
            <a:xfrm rot="10800000">
              <a:off x="1280" y="2213"/>
              <a:ext cx="144" cy="115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1" name="_s398341"/>
            <p:cNvCxnSpPr>
              <a:cxnSpLocks noChangeShapeType="1"/>
              <a:stCxn id="10" idx="1"/>
              <a:endCxn id="7" idx="2"/>
            </p:cNvCxnSpPr>
            <p:nvPr/>
          </p:nvCxnSpPr>
          <p:spPr bwMode="auto">
            <a:xfrm rot="10800000">
              <a:off x="1280" y="2213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2" name="_s398342"/>
            <p:cNvCxnSpPr>
              <a:cxnSpLocks noChangeShapeType="1"/>
              <a:stCxn id="9" idx="1"/>
              <a:endCxn id="7" idx="2"/>
            </p:cNvCxnSpPr>
            <p:nvPr/>
          </p:nvCxnSpPr>
          <p:spPr bwMode="auto">
            <a:xfrm rot="10800000">
              <a:off x="1280" y="2213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3" name="_s398343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5400000" flipH="1">
              <a:off x="1964" y="1601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4" name="_s398344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460" y="1601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5" name="_s398345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704" y="1349"/>
              <a:ext cx="648" cy="28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6" name="_s398346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704" y="1349"/>
              <a:ext cx="648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347" name="_s398347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704" y="1349"/>
              <a:ext cx="648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98348"/>
            <p:cNvSpPr>
              <a:spLocks noChangeArrowheads="1"/>
            </p:cNvSpPr>
            <p:nvPr/>
          </p:nvSpPr>
          <p:spPr bwMode="auto">
            <a:xfrm>
              <a:off x="272" y="106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Finanční správa</a:t>
              </a:r>
            </a:p>
          </p:txBody>
        </p:sp>
        <p:sp>
          <p:nvSpPr>
            <p:cNvPr id="4" name="_s398349"/>
            <p:cNvSpPr>
              <a:spLocks noChangeArrowheads="1"/>
            </p:cNvSpPr>
            <p:nvPr/>
          </p:nvSpPr>
          <p:spPr bwMode="auto">
            <a:xfrm>
              <a:off x="1352" y="149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Správa veřejných financí</a:t>
              </a:r>
            </a:p>
          </p:txBody>
        </p:sp>
        <p:sp>
          <p:nvSpPr>
            <p:cNvPr id="5" name="_s398350"/>
            <p:cNvSpPr>
              <a:spLocks noChangeArrowheads="1"/>
            </p:cNvSpPr>
            <p:nvPr/>
          </p:nvSpPr>
          <p:spPr bwMode="auto">
            <a:xfrm>
              <a:off x="1352" y="3652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Správa peněžního systému</a:t>
              </a:r>
            </a:p>
          </p:txBody>
        </p:sp>
        <p:sp>
          <p:nvSpPr>
            <p:cNvPr id="6" name="_s398351"/>
            <p:cNvSpPr>
              <a:spLocks noChangeArrowheads="1"/>
            </p:cNvSpPr>
            <p:nvPr/>
          </p:nvSpPr>
          <p:spPr bwMode="auto">
            <a:xfrm>
              <a:off x="1352" y="4084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500" dirty="0" smtClean="0">
                  <a:solidFill>
                    <a:srgbClr val="000000"/>
                  </a:solidFill>
                  <a:latin typeface="Arial" charset="0"/>
                </a:rPr>
                <a:t>Správa finančního trhu</a:t>
              </a:r>
            </a:p>
          </p:txBody>
        </p:sp>
        <p:sp>
          <p:nvSpPr>
            <p:cNvPr id="7" name="_s398352"/>
            <p:cNvSpPr>
              <a:spLocks noChangeArrowheads="1"/>
            </p:cNvSpPr>
            <p:nvPr/>
          </p:nvSpPr>
          <p:spPr bwMode="auto">
            <a:xfrm>
              <a:off x="848" y="192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dirty="0" smtClean="0">
                  <a:solidFill>
                    <a:srgbClr val="000000"/>
                  </a:solidFill>
                  <a:latin typeface="Arial" charset="0"/>
                </a:rPr>
                <a:t>Správa veřejných příjmů</a:t>
              </a:r>
            </a:p>
          </p:txBody>
        </p:sp>
        <p:sp>
          <p:nvSpPr>
            <p:cNvPr id="8" name="_s398353"/>
            <p:cNvSpPr>
              <a:spLocks noChangeArrowheads="1"/>
            </p:cNvSpPr>
            <p:nvPr/>
          </p:nvSpPr>
          <p:spPr bwMode="auto">
            <a:xfrm>
              <a:off x="1856" y="192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dirty="0" smtClean="0">
                  <a:solidFill>
                    <a:srgbClr val="000000"/>
                  </a:solidFill>
                  <a:latin typeface="Arial" charset="0"/>
                </a:rPr>
                <a:t>Správa veřejných výdajů</a:t>
              </a:r>
            </a:p>
          </p:txBody>
        </p:sp>
        <p:sp>
          <p:nvSpPr>
            <p:cNvPr id="9" name="_s398354"/>
            <p:cNvSpPr>
              <a:spLocks noChangeArrowheads="1"/>
            </p:cNvSpPr>
            <p:nvPr/>
          </p:nvSpPr>
          <p:spPr bwMode="auto">
            <a:xfrm>
              <a:off x="1424" y="235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smtClean="0">
                  <a:solidFill>
                    <a:srgbClr val="000000"/>
                  </a:solidFill>
                  <a:latin typeface="Arial" charset="0"/>
                </a:rPr>
                <a:t>Správa daní</a:t>
              </a:r>
            </a:p>
          </p:txBody>
        </p:sp>
        <p:sp>
          <p:nvSpPr>
            <p:cNvPr id="10" name="_s398355"/>
            <p:cNvSpPr>
              <a:spLocks noChangeArrowheads="1"/>
            </p:cNvSpPr>
            <p:nvPr/>
          </p:nvSpPr>
          <p:spPr bwMode="auto">
            <a:xfrm>
              <a:off x="1424" y="2789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smtClean="0">
                  <a:solidFill>
                    <a:srgbClr val="000000"/>
                  </a:solidFill>
                  <a:latin typeface="Arial" charset="0"/>
                </a:rPr>
                <a:t>Správa cel</a:t>
              </a:r>
            </a:p>
          </p:txBody>
        </p:sp>
        <p:sp>
          <p:nvSpPr>
            <p:cNvPr id="11" name="_s398356"/>
            <p:cNvSpPr>
              <a:spLocks noChangeArrowheads="1"/>
            </p:cNvSpPr>
            <p:nvPr/>
          </p:nvSpPr>
          <p:spPr bwMode="auto">
            <a:xfrm>
              <a:off x="1424" y="3221"/>
              <a:ext cx="864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300" dirty="0" smtClean="0">
                  <a:solidFill>
                    <a:srgbClr val="000000"/>
                  </a:solidFill>
                  <a:latin typeface="Arial" charset="0"/>
                </a:rPr>
                <a:t>Správa ostatních příjmů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5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Teritoriální principy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Centrální finanční správa – MF, ČNB</a:t>
            </a:r>
          </a:p>
          <a:p>
            <a:r>
              <a:rPr lang="cs-CZ" altLang="cs-CZ" sz="2800" dirty="0"/>
              <a:t>Administrativní členění státu – obec, okres, kraj (1960)</a:t>
            </a:r>
          </a:p>
          <a:p>
            <a:r>
              <a:rPr lang="cs-CZ" altLang="cs-CZ" sz="2800" dirty="0"/>
              <a:t>Obvody podle systému územních samosprávných celků – obec (typ), VÚSC</a:t>
            </a:r>
          </a:p>
          <a:p>
            <a:r>
              <a:rPr lang="cs-CZ" altLang="cs-CZ" sz="2800" dirty="0"/>
              <a:t>Vlastní obvody podle potřeb FS</a:t>
            </a:r>
          </a:p>
          <a:p>
            <a:r>
              <a:rPr lang="cs-CZ" altLang="cs-CZ" sz="2800" dirty="0"/>
              <a:t>Kombinovaný systém teritoriální a funkční (pobočky ČNB)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8466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Teritoriální principy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Centrální finanční správa – MF, ČNB</a:t>
            </a:r>
          </a:p>
          <a:p>
            <a:r>
              <a:rPr lang="cs-CZ" altLang="cs-CZ" sz="2800" dirty="0"/>
              <a:t>Administrativní členění státu – obec, okres, kraj (1960)</a:t>
            </a:r>
          </a:p>
          <a:p>
            <a:r>
              <a:rPr lang="cs-CZ" altLang="cs-CZ" sz="2800" dirty="0"/>
              <a:t>Obvody podle systému územních samosprávných celků – obec (typ), VÚSC</a:t>
            </a:r>
          </a:p>
          <a:p>
            <a:r>
              <a:rPr lang="cs-CZ" altLang="cs-CZ" sz="2800" dirty="0"/>
              <a:t>Vlastní obvody podle potřeb FS</a:t>
            </a:r>
          </a:p>
          <a:p>
            <a:r>
              <a:rPr lang="cs-CZ" altLang="cs-CZ" sz="2800" dirty="0"/>
              <a:t>Kombinovaný systém teritoriální a funkční (pobočky ČNB)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650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charakteristiky finanční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Veřejná správa součást metody regulace ve finančním právu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Realizace finančního práva prostřednictvím metod a forem veřejné 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FF00"/>
                </a:solidFill>
              </a:rPr>
              <a:t>Součást veřejné finanční činnosti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Různorodost segmentů veřejné finanční činnosti vyžaduje rozmanitost v implantaci prvků veřejné správy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965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Koncentrace x dekoncentrace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Relativní</a:t>
            </a:r>
          </a:p>
          <a:p>
            <a:r>
              <a:rPr lang="cs-CZ" altLang="cs-CZ" dirty="0"/>
              <a:t>Koncentrace v systému národních výborů</a:t>
            </a:r>
          </a:p>
          <a:p>
            <a:r>
              <a:rPr lang="cs-CZ" altLang="cs-CZ" dirty="0"/>
              <a:t>Dekoncentrace – vytváření speciálních orgánů k výkonu finanční správy</a:t>
            </a:r>
          </a:p>
          <a:p>
            <a:r>
              <a:rPr lang="cs-CZ" altLang="cs-CZ" dirty="0"/>
              <a:t>Tendence dílčí koncentrace </a:t>
            </a:r>
            <a:r>
              <a:rPr lang="cs-CZ" altLang="cs-CZ" dirty="0" smtClean="0"/>
              <a:t>– specializace – specializované a odvolací </a:t>
            </a:r>
            <a:r>
              <a:rPr lang="cs-CZ" altLang="cs-CZ" dirty="0" err="1" smtClean="0"/>
              <a:t>fin</a:t>
            </a:r>
            <a:r>
              <a:rPr lang="cs-CZ" altLang="cs-CZ" dirty="0" smtClean="0"/>
              <a:t>. ředitelství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09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Centralizace x decentralizace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800"/>
              <a:t>Centralizovaná finanční správa – pobočky</a:t>
            </a:r>
          </a:p>
          <a:p>
            <a:r>
              <a:rPr lang="cs-CZ" altLang="cs-CZ" sz="2800"/>
              <a:t>ČNB</a:t>
            </a:r>
          </a:p>
          <a:p>
            <a:r>
              <a:rPr lang="cs-CZ" altLang="cs-CZ" sz="2800"/>
              <a:t>Fondy</a:t>
            </a:r>
          </a:p>
          <a:p>
            <a:pPr>
              <a:buFont typeface="Wingdings" pitchFamily="2" charset="2"/>
              <a:buNone/>
            </a:pPr>
            <a:r>
              <a:rPr lang="cs-CZ" altLang="cs-CZ" sz="2800"/>
              <a:t>Decentralizace – fiskální federalismus</a:t>
            </a:r>
          </a:p>
          <a:p>
            <a:r>
              <a:rPr lang="cs-CZ" altLang="cs-CZ" sz="2800"/>
              <a:t>Správa státních financí</a:t>
            </a:r>
          </a:p>
          <a:p>
            <a:r>
              <a:rPr lang="cs-CZ" altLang="cs-CZ" sz="2800"/>
              <a:t>Správa financí územních samospráv</a:t>
            </a:r>
          </a:p>
          <a:p>
            <a:r>
              <a:rPr lang="cs-CZ" altLang="cs-CZ" sz="2800"/>
              <a:t>Správa financí profesních (zájmových) veřejných korporací</a:t>
            </a:r>
          </a:p>
        </p:txBody>
      </p:sp>
    </p:spTree>
    <p:extLst>
      <p:ext uri="{BB962C8B-B14F-4D97-AF65-F5344CB8AC3E}">
        <p14:creationId xmlns:p14="http://schemas.microsoft.com/office/powerpoint/2010/main" val="3003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Duální správa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Správa vykonávaná dvěma orgány finanční správy bez vzájemného vrchnostenského vztahu</a:t>
            </a:r>
          </a:p>
          <a:p>
            <a:r>
              <a:rPr lang="cs-CZ" altLang="cs-CZ" sz="2800" dirty="0"/>
              <a:t>Určující kritérium působnosti/příslušnosti: charakter (statut) adresáta FS</a:t>
            </a:r>
          </a:p>
          <a:p>
            <a:r>
              <a:rPr lang="cs-CZ" altLang="cs-CZ" sz="2800" dirty="0"/>
              <a:t>Příklady: </a:t>
            </a:r>
            <a:r>
              <a:rPr lang="cs-CZ" altLang="cs-CZ" sz="2800" b="1" dirty="0"/>
              <a:t>devizové orgány </a:t>
            </a:r>
            <a:r>
              <a:rPr lang="cs-CZ" altLang="cs-CZ" sz="2800" dirty="0"/>
              <a:t>– MF, ČNB</a:t>
            </a:r>
          </a:p>
          <a:p>
            <a:pPr>
              <a:buFont typeface="Wingdings" pitchFamily="2" charset="2"/>
              <a:buNone/>
            </a:pPr>
            <a:r>
              <a:rPr lang="cs-CZ" altLang="cs-CZ" sz="2800" b="1" dirty="0"/>
              <a:t>		</a:t>
            </a:r>
            <a:r>
              <a:rPr lang="cs-CZ" altLang="cs-CZ" sz="2800" b="1" dirty="0" smtClean="0"/>
              <a:t>          </a:t>
            </a:r>
            <a:r>
              <a:rPr lang="cs-CZ" altLang="cs-CZ" sz="2800" b="1" dirty="0" smtClean="0"/>
              <a:t>FSČR</a:t>
            </a:r>
            <a:r>
              <a:rPr lang="cs-CZ" altLang="cs-CZ" sz="2800" b="1" dirty="0" smtClean="0"/>
              <a:t>: </a:t>
            </a:r>
            <a:r>
              <a:rPr lang="cs-CZ" altLang="cs-CZ" sz="2800" dirty="0"/>
              <a:t>obecné FÚ, 				                    </a:t>
            </a:r>
            <a:r>
              <a:rPr lang="cs-CZ" altLang="cs-CZ" sz="2800" dirty="0" smtClean="0"/>
              <a:t>		          Specializovaný</a:t>
            </a:r>
            <a:r>
              <a:rPr lang="cs-CZ" altLang="cs-CZ" sz="2800" b="1" dirty="0" smtClean="0"/>
              <a:t> </a:t>
            </a:r>
            <a:r>
              <a:rPr lang="cs-CZ" altLang="cs-CZ" sz="2800" dirty="0"/>
              <a:t>FÚ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003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Dělená správa – funkční princip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9200" cy="4114800"/>
          </a:xfrm>
        </p:spPr>
        <p:txBody>
          <a:bodyPr/>
          <a:lstStyle/>
          <a:p>
            <a:r>
              <a:rPr lang="cs-CZ" altLang="cs-CZ"/>
              <a:t>§§ 161-162 Daňového řádu</a:t>
            </a:r>
          </a:p>
          <a:p>
            <a:r>
              <a:rPr lang="cs-CZ" altLang="cs-CZ"/>
              <a:t>Procesně dělená správa</a:t>
            </a:r>
          </a:p>
          <a:p>
            <a:r>
              <a:rPr lang="cs-CZ" altLang="cs-CZ"/>
              <a:t>Institucionálně dělená správa</a:t>
            </a:r>
          </a:p>
          <a:p>
            <a:pPr>
              <a:buFont typeface="Wingdings" pitchFamily="2" charset="2"/>
              <a:buNone/>
            </a:pPr>
            <a:endParaRPr lang="cs-CZ" alt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1400" y="1981200"/>
            <a:ext cx="37592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/>
              <a:t>Nalézací řízení</a:t>
            </a:r>
          </a:p>
          <a:p>
            <a:pPr algn="ctr">
              <a:buFont typeface="Wingdings" pitchFamily="2" charset="2"/>
              <a:buNone/>
            </a:pPr>
            <a:endParaRPr lang="cs-CZ" altLang="cs-CZ"/>
          </a:p>
          <a:p>
            <a:pPr algn="ctr">
              <a:buFont typeface="Wingdings" pitchFamily="2" charset="2"/>
              <a:buNone/>
            </a:pPr>
            <a:r>
              <a:rPr lang="cs-CZ" altLang="cs-CZ"/>
              <a:t>Inkasní správa</a:t>
            </a:r>
          </a:p>
          <a:p>
            <a:pPr algn="ctr">
              <a:buFont typeface="Wingdings" pitchFamily="2" charset="2"/>
              <a:buNone/>
            </a:pPr>
            <a:endParaRPr lang="cs-CZ" altLang="cs-CZ"/>
          </a:p>
          <a:p>
            <a:pPr algn="ctr">
              <a:buFont typeface="Wingdings" pitchFamily="2" charset="2"/>
              <a:buNone/>
            </a:pPr>
            <a:r>
              <a:rPr lang="cs-CZ" altLang="cs-CZ"/>
              <a:t>Vymáhání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659563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659563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financí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9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financí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Ústřední orgán státní správy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Okruh činností vymezen zákonem č.2/1969 Sb., o zřízení ministerstev a jiných ústředních orgánů státní správy, ve znění pozdějších předpisů (§4)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dirty="0" smtClean="0"/>
              <a:t>Úsek státních příjmů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dirty="0" smtClean="0"/>
              <a:t>Úsek finančního trhu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dirty="0" smtClean="0"/>
              <a:t>Ostatní úseky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0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Ministerstva financí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628800"/>
            <a:ext cx="7772400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200" b="1" dirty="0" smtClean="0">
                <a:solidFill>
                  <a:srgbClr val="0070C0"/>
                </a:solidFill>
                <a:hlinkClick r:id="rId2" tooltip="Ministr financí Ing. Miroslav Kalousek"/>
              </a:rPr>
              <a:t>Starý systém: </a:t>
            </a:r>
          </a:p>
          <a:p>
            <a:r>
              <a:rPr lang="cs-CZ" sz="2200" b="1" dirty="0" smtClean="0">
                <a:solidFill>
                  <a:srgbClr val="0070C0"/>
                </a:solidFill>
                <a:hlinkClick r:id="rId2" tooltip="Ministr financí Ing. Miroslav Kalousek"/>
              </a:rPr>
              <a:t>Ministr financí</a:t>
            </a:r>
            <a:endParaRPr lang="cs-CZ" sz="2200" b="1" dirty="0" smtClean="0">
              <a:solidFill>
                <a:srgbClr val="0070C0"/>
              </a:solidFill>
            </a:endParaRPr>
          </a:p>
          <a:p>
            <a:pPr lvl="1"/>
            <a:r>
              <a:rPr lang="cs-CZ" b="1" dirty="0" smtClean="0">
                <a:solidFill>
                  <a:srgbClr val="0070C0"/>
                </a:solidFill>
                <a:hlinkClick r:id="rId3" tooltip="odbor 10 - Kabinet ministra"/>
              </a:rPr>
              <a:t>odbor 10 - Kabinet ministra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hlinkClick r:id="rId4" tooltip="odbor 29 - Legislativní "/>
              </a:rPr>
              <a:t>odbor </a:t>
            </a:r>
            <a:r>
              <a:rPr lang="cs-CZ" b="1" dirty="0">
                <a:solidFill>
                  <a:srgbClr val="0070C0"/>
                </a:solidFill>
                <a:hlinkClick r:id="rId4" tooltip="odbor 29 - Legislativní "/>
              </a:rPr>
              <a:t>29 - Legislativní </a:t>
            </a:r>
            <a:endParaRPr lang="cs-CZ" b="1" dirty="0">
              <a:solidFill>
                <a:srgbClr val="0070C0"/>
              </a:solidFill>
            </a:endParaRPr>
          </a:p>
          <a:p>
            <a:pPr lvl="1"/>
            <a:r>
              <a:rPr lang="cs-CZ" b="1" dirty="0">
                <a:solidFill>
                  <a:srgbClr val="0070C0"/>
                </a:solidFill>
                <a:hlinkClick r:id="rId5" tooltip="odbor 30 - Personální"/>
              </a:rPr>
              <a:t>odbor 30 - Personální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cs-CZ" b="1" dirty="0">
                <a:solidFill>
                  <a:srgbClr val="0070C0"/>
                </a:solidFill>
                <a:hlinkClick r:id="rId6" tooltip="odbor  56  - Interní audit a inspekce"/>
              </a:rPr>
              <a:t>odbor 56 - Interní audit a inspekce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r>
              <a:rPr lang="cs-CZ" sz="2200" dirty="0" smtClean="0"/>
              <a:t>sekce 02 - Finanční trh </a:t>
            </a:r>
            <a:endParaRPr lang="cs-CZ" sz="1200" dirty="0"/>
          </a:p>
          <a:p>
            <a:r>
              <a:rPr lang="cs-CZ" sz="2200" dirty="0" smtClean="0"/>
              <a:t>sekce 03 - Hospodaření s majetkem státu a informatiky                    </a:t>
            </a:r>
            <a:endParaRPr lang="cs-CZ" sz="1200" dirty="0"/>
          </a:p>
          <a:p>
            <a:r>
              <a:rPr lang="pt-BR" sz="2200" dirty="0" smtClean="0"/>
              <a:t>sekce 04 </a:t>
            </a:r>
            <a:r>
              <a:rPr lang="cs-CZ" sz="2200" dirty="0" smtClean="0"/>
              <a:t>-</a:t>
            </a:r>
            <a:r>
              <a:rPr lang="pt-BR" sz="2200" dirty="0" smtClean="0"/>
              <a:t> </a:t>
            </a:r>
            <a:r>
              <a:rPr lang="cs-CZ" sz="2200" dirty="0" smtClean="0"/>
              <a:t>Finanční</a:t>
            </a:r>
            <a:r>
              <a:rPr lang="pt-BR" sz="2200" dirty="0" smtClean="0"/>
              <a:t>, auditní a provozní</a:t>
            </a:r>
            <a:r>
              <a:rPr lang="cs-CZ" sz="2200" dirty="0" smtClean="0"/>
              <a:t> </a:t>
            </a:r>
            <a:endParaRPr lang="cs-CZ" sz="1200" dirty="0"/>
          </a:p>
          <a:p>
            <a:r>
              <a:rPr lang="cs-CZ" sz="2200" dirty="0" smtClean="0"/>
              <a:t>sekce 05 - Daně a cla - </a:t>
            </a:r>
            <a:r>
              <a:rPr lang="cs-CZ" sz="2200" dirty="0" smtClean="0">
                <a:solidFill>
                  <a:srgbClr val="0070C0"/>
                </a:solidFill>
              </a:rPr>
              <a:t>viz dále</a:t>
            </a:r>
          </a:p>
          <a:p>
            <a:r>
              <a:rPr lang="cs-CZ" sz="2200" dirty="0" smtClean="0"/>
              <a:t>sekce 06 - Veřejné rozpočty</a:t>
            </a:r>
          </a:p>
          <a:p>
            <a:r>
              <a:rPr lang="cs-CZ" sz="2200" dirty="0" smtClean="0"/>
              <a:t>sekce 07- Mezinárodní vztahy a finanční politika</a:t>
            </a:r>
            <a:endParaRPr lang="cs-CZ" sz="1400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6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MF ČR,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800" b="1" dirty="0" smtClean="0"/>
              <a:t>http://www.</a:t>
            </a:r>
            <a:r>
              <a:rPr lang="cs-CZ" sz="1800" b="1" dirty="0" err="1" smtClean="0"/>
              <a:t>mfcr.cz</a:t>
            </a:r>
            <a:r>
              <a:rPr lang="cs-CZ" sz="1800" b="1" dirty="0" smtClean="0"/>
              <a:t>/</a:t>
            </a:r>
            <a:r>
              <a:rPr lang="cs-CZ" sz="1800" b="1" dirty="0" err="1" smtClean="0"/>
              <a:t>cs</a:t>
            </a:r>
            <a:r>
              <a:rPr lang="cs-CZ" sz="1800" b="1" dirty="0" smtClean="0"/>
              <a:t>/o-ministerstvu/</a:t>
            </a:r>
            <a:r>
              <a:rPr lang="cs-CZ" sz="1800" b="1" dirty="0" err="1" smtClean="0"/>
              <a:t>zakladni</a:t>
            </a:r>
            <a:r>
              <a:rPr lang="cs-CZ" sz="1800" b="1" dirty="0" smtClean="0"/>
              <a:t>-informace/</a:t>
            </a:r>
            <a:r>
              <a:rPr lang="cs-CZ" sz="1800" b="1" dirty="0" err="1" smtClean="0"/>
              <a:t>organizacni</a:t>
            </a:r>
            <a:r>
              <a:rPr lang="cs-CZ" sz="1800" b="1" dirty="0" smtClean="0"/>
              <a:t>-struktura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5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Ministerstvo financí je ústředním orgánem státní správy pro státní rozpočet republiky, státní závěrečný účet republiky, státní pokladnu České republiky, finanční trh, regulaci vydávání elektronických peněz a ochranu zájmů spotřebitelů na finančním trhu s výjimkou výkonu dohledu nad finančním trhem v rozsahu působnosti České národní banky, pro zavedení jednotné měny euro na území České republiky, pro platební styk, daně, pojistné na důchodové spoření, poplatky a clo, finanční hospodaření, finanční kontrolu, přezkoumání hospodaření územních samosprávných celků, účetnictví, audit a daňové poradenství, věci devizové včetně pohledávek a závazků státu vůči zahraničí, ochranu zahraničních investic, pro tomboly, loterie a jiné podobné hry, hospodaření s majetkem státu, privatizaci majetku státu, příspěvek ke stavebnímu spoření a státní příspěvek na penzijní připojištění, ceny a pro činnost zaměřenou proti legalizaci výnosů z trestné činnosti a vnitrostátní koordinaci při uplatňování mezinárodních sankcí za účelem udržování mezinárodního míru a bezpečnosti, ochrany základních lidských práv a boje proti terorismu, posuzuje dovoz subvencovaných výrobků a přijímá opatření na ochranu proti dovozu těchto výrobků.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0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Rozpočtové a daňové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Ústřední orgán státní správy pro SR a SZÚ</a:t>
            </a:r>
          </a:p>
          <a:p>
            <a:r>
              <a:rPr lang="cs-CZ" dirty="0" smtClean="0"/>
              <a:t>Iniciativa, řízení přípravy, průběžně hodnotí</a:t>
            </a:r>
          </a:p>
          <a:p>
            <a:r>
              <a:rPr lang="cs-CZ" dirty="0" smtClean="0"/>
              <a:t>Finanční kontrola – řídí a koordinuje</a:t>
            </a:r>
          </a:p>
          <a:p>
            <a:r>
              <a:rPr lang="cs-CZ" dirty="0" smtClean="0"/>
              <a:t>Daně (berně) – přenesení výkonu správy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94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Vhodnost veřejné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veřejná správa je chápána jako veřejná služba =</a:t>
            </a:r>
          </a:p>
          <a:p>
            <a:r>
              <a:rPr lang="cs-CZ" b="1" i="1" dirty="0" smtClean="0"/>
              <a:t>Lidská aktivita, pro kterou jsou charakteristické čtyři základní rysy: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7609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Měnové a devizové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Měnové právo – ústřední orgán pro zavedení jednotné měny EURO, pro platební styk a vydávání elektronických peněz (zbytek ČNB)</a:t>
            </a:r>
          </a:p>
          <a:p>
            <a:r>
              <a:rPr lang="cs-CZ" dirty="0" smtClean="0"/>
              <a:t>Devizové právo – ochrana zahraničních investic a závazky </a:t>
            </a:r>
            <a:r>
              <a:rPr lang="en-US" dirty="0" smtClean="0"/>
              <a:t>&amp; </a:t>
            </a:r>
            <a:r>
              <a:rPr lang="en-US" dirty="0" err="1" smtClean="0"/>
              <a:t>pohled</a:t>
            </a:r>
            <a:r>
              <a:rPr lang="cs-CZ" dirty="0" err="1" smtClean="0"/>
              <a:t>ávky</a:t>
            </a:r>
            <a:r>
              <a:rPr lang="cs-CZ" dirty="0" smtClean="0"/>
              <a:t> státu</a:t>
            </a:r>
          </a:p>
          <a:p>
            <a:r>
              <a:rPr lang="cs-CZ" dirty="0" smtClean="0"/>
              <a:t>Finanční trh – zbytková činnost (analytické činnosti a legislativa)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360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Stavební spoření, penzijní připojištění</a:t>
            </a:r>
          </a:p>
          <a:p>
            <a:r>
              <a:rPr lang="cs-CZ" dirty="0" smtClean="0"/>
              <a:t>Hospodaření se státním majetkem</a:t>
            </a:r>
          </a:p>
          <a:p>
            <a:r>
              <a:rPr lang="cs-CZ" dirty="0" smtClean="0"/>
              <a:t>Privatizace národního majetku</a:t>
            </a:r>
          </a:p>
          <a:p>
            <a:r>
              <a:rPr lang="cs-CZ" dirty="0" smtClean="0"/>
              <a:t>Kontrola cen</a:t>
            </a:r>
          </a:p>
          <a:p>
            <a:r>
              <a:rPr lang="cs-CZ" dirty="0" smtClean="0"/>
              <a:t>Loterie, tomboly a jiné podobné hry (obecní a krajské úřady)</a:t>
            </a:r>
          </a:p>
          <a:p>
            <a:r>
              <a:rPr lang="cs-CZ" dirty="0" smtClean="0"/>
              <a:t>Boj proti legalizaci výnosů z trestné činnosti a financování terorismu</a:t>
            </a:r>
          </a:p>
          <a:p>
            <a:r>
              <a:rPr lang="cs-CZ" dirty="0" smtClean="0"/>
              <a:t>Přezkoumávání hospodaření ÚSC, dobrovolných svazků obcí a Regionálních rad soudržnosti</a:t>
            </a:r>
          </a:p>
          <a:p>
            <a:r>
              <a:rPr lang="cs-CZ" dirty="0" smtClean="0"/>
              <a:t>Účetnictví, audit a daňové poradenství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1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Jaké úřady pod něj spadají: </a:t>
            </a:r>
            <a:r>
              <a:rPr lang="cs-CZ" sz="1800" u="sng" dirty="0" smtClean="0">
                <a:hlinkClick r:id="rId2"/>
              </a:rPr>
              <a:t>http://urady.statnisprava.cz/rstsp/ciselniky.nsf/druhy_uradu</a:t>
            </a:r>
            <a:endParaRPr lang="cs-CZ" sz="1800" dirty="0" smtClean="0"/>
          </a:p>
          <a:p>
            <a:r>
              <a:rPr lang="cs-CZ" sz="1800" dirty="0" smtClean="0"/>
              <a:t>Povodně – plavební úřad (účetnictví – je centrální pro věci účetnictví, ) – tvůrce se snažil vypsat všechny nedbal na hierarchii a dělení na ústřední a územní</a:t>
            </a:r>
          </a:p>
          <a:p>
            <a:r>
              <a:rPr lang="cs-CZ" sz="1800" u="sng" dirty="0" smtClean="0">
                <a:hlinkClick r:id="rId3"/>
              </a:rPr>
              <a:t>http://www.</a:t>
            </a:r>
            <a:r>
              <a:rPr lang="cs-CZ" sz="1800" u="sng" dirty="0" err="1" smtClean="0">
                <a:hlinkClick r:id="rId3"/>
              </a:rPr>
              <a:t>mfcr.cz</a:t>
            </a:r>
            <a:r>
              <a:rPr lang="cs-CZ" sz="1800" u="sng" dirty="0" smtClean="0">
                <a:hlinkClick r:id="rId3"/>
              </a:rPr>
              <a:t>/</a:t>
            </a:r>
            <a:r>
              <a:rPr lang="cs-CZ" sz="1800" u="sng" dirty="0" err="1" smtClean="0">
                <a:hlinkClick r:id="rId3"/>
              </a:rPr>
              <a:t>cs</a:t>
            </a:r>
            <a:r>
              <a:rPr lang="cs-CZ" sz="1800" u="sng" dirty="0" smtClean="0">
                <a:hlinkClick r:id="rId3"/>
              </a:rPr>
              <a:t>/</a:t>
            </a:r>
            <a:r>
              <a:rPr lang="cs-CZ" sz="1800" u="sng" dirty="0" err="1" smtClean="0">
                <a:hlinkClick r:id="rId3"/>
              </a:rPr>
              <a:t>soukromy</a:t>
            </a:r>
            <a:r>
              <a:rPr lang="cs-CZ" sz="1800" u="sng" dirty="0" smtClean="0">
                <a:hlinkClick r:id="rId3"/>
              </a:rPr>
              <a:t>-sektor/regulace</a:t>
            </a:r>
            <a:endParaRPr lang="cs-CZ" sz="1800" dirty="0" smtClean="0"/>
          </a:p>
          <a:p>
            <a:r>
              <a:rPr lang="cs-CZ" sz="1800" u="sng" dirty="0" smtClean="0">
                <a:hlinkClick r:id="rId4"/>
              </a:rPr>
              <a:t>http://www.</a:t>
            </a:r>
            <a:r>
              <a:rPr lang="cs-CZ" sz="1800" u="sng" dirty="0" err="1" smtClean="0">
                <a:hlinkClick r:id="rId4"/>
              </a:rPr>
              <a:t>mfcr.cz</a:t>
            </a:r>
            <a:r>
              <a:rPr lang="cs-CZ" sz="1800" u="sng" dirty="0" smtClean="0">
                <a:hlinkClick r:id="rId4"/>
              </a:rPr>
              <a:t>/</a:t>
            </a:r>
            <a:r>
              <a:rPr lang="cs-CZ" sz="1800" u="sng" dirty="0" err="1" smtClean="0">
                <a:hlinkClick r:id="rId4"/>
              </a:rPr>
              <a:t>cs</a:t>
            </a:r>
            <a:r>
              <a:rPr lang="cs-CZ" sz="1800" u="sng" dirty="0" smtClean="0">
                <a:hlinkClick r:id="rId4"/>
              </a:rPr>
              <a:t>/o-ministerstvu/</a:t>
            </a:r>
            <a:r>
              <a:rPr lang="cs-CZ" sz="1800" u="sng" dirty="0" err="1" smtClean="0">
                <a:hlinkClick r:id="rId4"/>
              </a:rPr>
              <a:t>zakladni</a:t>
            </a:r>
            <a:r>
              <a:rPr lang="cs-CZ" sz="1800" u="sng" dirty="0" smtClean="0">
                <a:hlinkClick r:id="rId4"/>
              </a:rPr>
              <a:t>-informace/primo-</a:t>
            </a:r>
            <a:r>
              <a:rPr lang="cs-CZ" sz="1800" u="sng" dirty="0" err="1" smtClean="0">
                <a:hlinkClick r:id="rId4"/>
              </a:rPr>
              <a:t>rizene</a:t>
            </a:r>
            <a:r>
              <a:rPr lang="cs-CZ" sz="1800" u="sng" dirty="0" smtClean="0">
                <a:hlinkClick r:id="rId4"/>
              </a:rPr>
              <a:t>-organizace</a:t>
            </a:r>
            <a:endParaRPr lang="cs-CZ" sz="1800" dirty="0" smtClean="0"/>
          </a:p>
          <a:p>
            <a:endParaRPr lang="cs-CZ" sz="1800" u="sng" dirty="0" smtClean="0">
              <a:hlinkClick r:id="rId5"/>
            </a:endParaRPr>
          </a:p>
          <a:p>
            <a:r>
              <a:rPr lang="cs-CZ" sz="1800" u="sng" dirty="0" smtClean="0">
                <a:hlinkClick r:id="rId5"/>
              </a:rPr>
              <a:t>http://www.</a:t>
            </a:r>
            <a:r>
              <a:rPr lang="cs-CZ" sz="1800" u="sng" dirty="0" err="1" smtClean="0">
                <a:hlinkClick r:id="rId5"/>
              </a:rPr>
              <a:t>statnisprava.cz</a:t>
            </a:r>
            <a:r>
              <a:rPr lang="cs-CZ" sz="1800" u="sng" dirty="0" smtClean="0">
                <a:hlinkClick r:id="rId5"/>
              </a:rPr>
              <a:t>/</a:t>
            </a:r>
            <a:endParaRPr lang="cs-CZ" sz="1800" dirty="0" smtClean="0"/>
          </a:p>
          <a:p>
            <a:r>
              <a:rPr lang="cs-CZ" sz="1800" u="sng" dirty="0" smtClean="0">
                <a:hlinkClick r:id="rId6"/>
              </a:rPr>
              <a:t>http://www.</a:t>
            </a:r>
            <a:r>
              <a:rPr lang="cs-CZ" sz="1800" u="sng" dirty="0" err="1" smtClean="0">
                <a:hlinkClick r:id="rId6"/>
              </a:rPr>
              <a:t>ministerstvofinanci.cz</a:t>
            </a:r>
            <a:r>
              <a:rPr lang="cs-CZ" sz="1800" u="sng" dirty="0" smtClean="0">
                <a:hlinkClick r:id="rId6"/>
              </a:rPr>
              <a:t>/</a:t>
            </a:r>
            <a:endParaRPr lang="cs-CZ" sz="1800" dirty="0" smtClean="0"/>
          </a:p>
          <a:p>
            <a:r>
              <a:rPr lang="cs-CZ" sz="1800" u="sng" dirty="0" smtClean="0">
                <a:hlinkClick r:id="rId7"/>
              </a:rPr>
              <a:t>http://www.</a:t>
            </a:r>
            <a:r>
              <a:rPr lang="cs-CZ" sz="1800" u="sng" dirty="0" err="1" smtClean="0">
                <a:hlinkClick r:id="rId7"/>
              </a:rPr>
              <a:t>mfcr.cz</a:t>
            </a:r>
            <a:r>
              <a:rPr lang="cs-CZ" sz="1800" u="sng" dirty="0" smtClean="0">
                <a:hlinkClick r:id="rId7"/>
              </a:rPr>
              <a:t>/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Data: </a:t>
            </a:r>
            <a:r>
              <a:rPr lang="cs-CZ" sz="1800" u="sng" dirty="0" smtClean="0">
                <a:hlinkClick r:id="rId8"/>
              </a:rPr>
              <a:t>http://data.</a:t>
            </a:r>
            <a:r>
              <a:rPr lang="cs-CZ" sz="1800" u="sng" dirty="0" err="1" smtClean="0">
                <a:hlinkClick r:id="rId8"/>
              </a:rPr>
              <a:t>mfcr.cz</a:t>
            </a:r>
            <a:r>
              <a:rPr lang="cs-CZ" sz="1800" u="sng" dirty="0" smtClean="0">
                <a:hlinkClick r:id="rId8"/>
              </a:rPr>
              <a:t>/</a:t>
            </a:r>
            <a:endParaRPr lang="cs-CZ" sz="1800" dirty="0" smtClean="0"/>
          </a:p>
          <a:p>
            <a:r>
              <a:rPr lang="cs-CZ" sz="1800" dirty="0" smtClean="0"/>
              <a:t> 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3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Česká národní banka (ČNB)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/>
              <a:t>(1) Hlavním cílem činnosti České národní banky je péče o cenovou stabilitu. Česká národní banka dále pečuje o finanční stabilitu a o bezpečné fungování finančního systému v České republice. Pokud tím není dotčen její hlavní cíl, Česká národní banka podporuje obecnou hospodářskou politiku vlády vedoucí k udržitelnému hospodářskému růstu a obecné hospodářské politiky v Evropské unii se záměrem přispět k dosažení cílů Evropské unie. Česká národní banka jedná v souladu se zásadou otevřeného tržního hospodářství.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	</a:t>
            </a:r>
            <a:r>
              <a:rPr lang="cs-CZ" sz="1200" dirty="0"/>
              <a:t>(2) Česká národní banka plní tyto úkoly: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a) určuje měnovou politiku,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b) vydává bankovky a mince,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c) řídí peněžní oběh, platební styk a zúčtování bank, zahraničních bank vykonávajících bankovní činnosti na území České republiky prostřednictvím své pobočky (dále jen „pobočka zahraniční banky“) a spořitelních a úvěrních družstev, pečuje o jejich plynulost a hospodárnost a podílí se na zajištění bezpečnosti, spolehlivosti a efektivnosti platebních a vypořádacích systémů a na jejich rozvoji,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d) vykonává dohled nad osobami působícími na finančním trhu (§ 44 odst. 1),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e) rozpoznává, sleduje a posuzuje rizika ohrožení stability finančního systému a v zájmu předcházení vzniku nebo snižování těchto rizik přispívá prostřednictvím svých pravomocí k odolnosti finančního systému a udržení finanční stability a vytváří tak </a:t>
            </a:r>
            <a:r>
              <a:rPr lang="cs-CZ" sz="1200" dirty="0" err="1"/>
              <a:t>makroobezřetnostní</a:t>
            </a:r>
            <a:r>
              <a:rPr lang="cs-CZ" sz="1200" dirty="0"/>
              <a:t> politiku; v případě potřeby spolupracuje na tvorbě </a:t>
            </a:r>
            <a:r>
              <a:rPr lang="cs-CZ" sz="1200" dirty="0" err="1"/>
              <a:t>makroobezřetnostní</a:t>
            </a:r>
            <a:r>
              <a:rPr lang="cs-CZ" sz="1200" dirty="0"/>
              <a:t> politiky s orgány státu, jejichž působnosti se tato politika týká,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f) provádí další činnosti podle tohoto zákona a podle jiných právních předpisů.1</a:t>
            </a:r>
            <a:r>
              <a:rPr lang="cs-CZ" dirty="0"/>
              <a:t>)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	(3) Česká národní banka při plnění svých úkolů spolupracuje s ústředními bankami jiných států, zahraničními orgány zabývajícími se dohledem nad finančním trhem, s mezinárodními finančními institucemi a mezinárodními orgány zabývajícími se dohledem nad finančním trhem a sjednává s nimi v rámci své působnosti příslušné dohody.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	(4) Česká národní banka zváží možný dopad svého rozhodnutí, které hodlá vydat v souvislosti s výkonem dohledu podle odstavce 2 písm. d), na stabilitu finančního systému jiného členského státu Evropské unie, a to s přihlédnutím ke skutečnostem dostupným v době jeho vydání a zejména v případech, kdy nastane mimořádná situace, která by mohla fungování finančních systémů ovlivnit.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5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124744"/>
            <a:ext cx="7772400" cy="5006181"/>
          </a:xfrm>
        </p:spPr>
        <p:txBody>
          <a:bodyPr/>
          <a:lstStyle/>
          <a:p>
            <a:r>
              <a:rPr lang="cs-CZ" sz="1600" b="1" u="sng" dirty="0" smtClean="0"/>
              <a:t>Česká </a:t>
            </a:r>
            <a:r>
              <a:rPr lang="cs-CZ" sz="1600" b="1" u="sng" dirty="0"/>
              <a:t>národní banka plní tyto úkoly: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a</a:t>
            </a:r>
            <a:r>
              <a:rPr lang="cs-CZ" sz="1600" dirty="0"/>
              <a:t>) určuje měnovou politiku,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b</a:t>
            </a:r>
            <a:r>
              <a:rPr lang="cs-CZ" sz="1600" dirty="0"/>
              <a:t>) vydává bankovky a mince,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c</a:t>
            </a:r>
            <a:r>
              <a:rPr lang="cs-CZ" sz="1600" dirty="0"/>
              <a:t>) řídí peněžní oběh, platební styk a zúčtování bank, zahraničních bank vykonávajících bankovní činnosti na území České republiky prostřednictvím své pobočky (dále jen „pobočka zahraniční banky“) a spořitelních a úvěrních družstev, pečuje o jejich plynulost a hospodárnost a podílí se na zajištění bezpečnosti, spolehlivosti a efektivnosti platebních a vypořádacích systémů a na jejich rozvoji,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d</a:t>
            </a:r>
            <a:r>
              <a:rPr lang="cs-CZ" sz="1600" dirty="0"/>
              <a:t>) vykonává dohled nad osobami působícími na finančním trhu (§ 44 odst. 1),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e</a:t>
            </a:r>
            <a:r>
              <a:rPr lang="cs-CZ" sz="1600" dirty="0"/>
              <a:t>) rozpoznává, sleduje a posuzuje rizika ohrožení stability finančního systému a v zájmu předcházení vzniku nebo snižování těchto rizik přispívá prostřednictvím svých pravomocí k odolnosti finančního systému a udržení finanční stability a vytváří tak </a:t>
            </a:r>
            <a:r>
              <a:rPr lang="cs-CZ" sz="1600" dirty="0" err="1"/>
              <a:t>makroobezřetnostní</a:t>
            </a:r>
            <a:r>
              <a:rPr lang="cs-CZ" sz="1600" dirty="0"/>
              <a:t> politiku; v případě potřeby spolupracuje na tvorbě </a:t>
            </a:r>
            <a:r>
              <a:rPr lang="cs-CZ" sz="1600" dirty="0" err="1"/>
              <a:t>makroobezřetnostní</a:t>
            </a:r>
            <a:r>
              <a:rPr lang="cs-CZ" sz="1600" dirty="0"/>
              <a:t> politiky s orgány státu, jejichž působnosti se tato politika týká,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f</a:t>
            </a:r>
            <a:r>
              <a:rPr lang="cs-CZ" sz="1600" dirty="0"/>
              <a:t>) provádí další činnosti podle tohoto zákona a podle jiných právních předpisů</a:t>
            </a:r>
            <a:r>
              <a:rPr lang="cs-CZ" sz="160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484784"/>
            <a:ext cx="7772400" cy="464614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Vedení účtu bank a přijímání jejich vkladů, vede účty SR (0710)</a:t>
            </a:r>
          </a:p>
          <a:p>
            <a:r>
              <a:rPr lang="cs-CZ" dirty="0" smtClean="0"/>
              <a:t>Stanoví úrokové sazby</a:t>
            </a:r>
          </a:p>
          <a:p>
            <a:r>
              <a:rPr lang="cs-CZ" dirty="0" smtClean="0"/>
              <a:t>Dává do prodeje státní dluhopisy, evidence části CP (ČR a ČNB CP)</a:t>
            </a:r>
          </a:p>
          <a:p>
            <a:r>
              <a:rPr lang="cs-CZ" dirty="0" smtClean="0"/>
              <a:t>Dohled nad finančním trhem: bankovnictví (dohled a licence, zákon o bankách), družstevnictví, spořitelnictví, pojišťovnictví (povolení a dohled, zákon o pojišťovnictví, zákon o </a:t>
            </a:r>
            <a:r>
              <a:rPr lang="cs-CZ" dirty="0" err="1" smtClean="0"/>
              <a:t>PojZprost</a:t>
            </a:r>
            <a:r>
              <a:rPr lang="cs-CZ" dirty="0" smtClean="0"/>
              <a:t>. A </a:t>
            </a:r>
            <a:r>
              <a:rPr lang="cs-CZ" dirty="0" err="1" smtClean="0"/>
              <a:t>SamLikvPoJUdál</a:t>
            </a:r>
            <a:r>
              <a:rPr lang="cs-CZ" dirty="0" smtClean="0"/>
              <a:t>.) a kapitálový trh (licence, dohled).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891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Organizace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357687"/>
          </a:xfrm>
        </p:spPr>
        <p:txBody>
          <a:bodyPr>
            <a:normAutofit fontScale="92500"/>
          </a:bodyPr>
          <a:lstStyle/>
          <a:p>
            <a:r>
              <a:rPr lang="cs-CZ" sz="1800" dirty="0"/>
              <a:t>Na územních pracovištích ústředí jsou dislokované vybrané útvary </a:t>
            </a:r>
            <a:r>
              <a:rPr lang="cs-CZ" sz="1800" dirty="0">
                <a:hlinkClick r:id="rId2"/>
              </a:rPr>
              <a:t>sekce peněžní a platebního styku</a:t>
            </a:r>
            <a:r>
              <a:rPr lang="cs-CZ" sz="1800" dirty="0"/>
              <a:t>, </a:t>
            </a:r>
            <a:r>
              <a:rPr lang="cs-CZ" sz="1800" dirty="0">
                <a:hlinkClick r:id="rId3"/>
              </a:rPr>
              <a:t>sekce licenčních a sankčních řízení</a:t>
            </a:r>
            <a:r>
              <a:rPr lang="cs-CZ" sz="1800" dirty="0"/>
              <a:t>, které na území České republiky zajišťují vybrané činnosti zejména provozního charakteru a plní </a:t>
            </a:r>
            <a:r>
              <a:rPr lang="cs-CZ" sz="1800" b="1" dirty="0"/>
              <a:t>společně s ústředím a </a:t>
            </a:r>
            <a:r>
              <a:rPr lang="cs-CZ" sz="1800" b="1" dirty="0" smtClean="0"/>
              <a:t>pobočkami (4)</a:t>
            </a:r>
            <a:r>
              <a:rPr lang="cs-CZ" sz="1800" dirty="0" smtClean="0"/>
              <a:t> </a:t>
            </a:r>
            <a:r>
              <a:rPr lang="cs-CZ" sz="1800" dirty="0"/>
              <a:t>úlohu kontaktních míst ČNB pro orgány státní správy a územní samosprávy, právnické osoby a fyzické osoby. Na územních pracovištích ústředí jsou dále dislokované vybrané útvary </a:t>
            </a:r>
            <a:r>
              <a:rPr lang="cs-CZ" sz="1800" dirty="0">
                <a:hlinkClick r:id="rId4"/>
              </a:rPr>
              <a:t>samostatného odboru dohledu nad drobnými distributory finančních produktů</a:t>
            </a:r>
            <a:r>
              <a:rPr lang="cs-CZ" sz="1800" dirty="0"/>
              <a:t>, které na území České republiky zajišťují vybrané činnosti dohledu nad finančním trhem ve vymezené působnosti.</a:t>
            </a:r>
          </a:p>
          <a:p>
            <a:r>
              <a:rPr lang="cs-CZ" sz="1800" dirty="0"/>
              <a:t>Praha – </a:t>
            </a:r>
            <a:r>
              <a:rPr lang="cs-CZ" sz="1800" dirty="0">
                <a:hlinkClick r:id="rId5"/>
              </a:rPr>
              <a:t>ústředí</a:t>
            </a:r>
            <a:r>
              <a:rPr lang="cs-CZ" sz="1800" dirty="0"/>
              <a:t>, </a:t>
            </a:r>
            <a:r>
              <a:rPr lang="cs-CZ" sz="1800" dirty="0">
                <a:hlinkClick r:id="rId6"/>
              </a:rPr>
              <a:t>pobočka</a:t>
            </a:r>
            <a:endParaRPr lang="cs-CZ" sz="1800" dirty="0"/>
          </a:p>
          <a:p>
            <a:r>
              <a:rPr lang="cs-CZ" sz="1800" dirty="0"/>
              <a:t>Brno – </a:t>
            </a:r>
            <a:r>
              <a:rPr lang="cs-CZ" sz="1800" dirty="0">
                <a:hlinkClick r:id="rId7"/>
              </a:rPr>
              <a:t>pobočka</a:t>
            </a:r>
            <a:r>
              <a:rPr lang="cs-CZ" sz="1800" dirty="0"/>
              <a:t>, </a:t>
            </a:r>
            <a:r>
              <a:rPr lang="cs-CZ" sz="1800" dirty="0">
                <a:hlinkClick r:id="rId8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Hradec Králové – </a:t>
            </a:r>
            <a:r>
              <a:rPr lang="cs-CZ" sz="1800" dirty="0">
                <a:hlinkClick r:id="rId9"/>
              </a:rPr>
              <a:t>pobočka</a:t>
            </a:r>
            <a:r>
              <a:rPr lang="cs-CZ" sz="1800" dirty="0"/>
              <a:t>, </a:t>
            </a:r>
            <a:r>
              <a:rPr lang="cs-CZ" sz="1800" dirty="0">
                <a:hlinkClick r:id="rId10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Ostrava – </a:t>
            </a:r>
            <a:r>
              <a:rPr lang="cs-CZ" sz="1800" dirty="0">
                <a:hlinkClick r:id="rId11"/>
              </a:rPr>
              <a:t>pobočka</a:t>
            </a:r>
            <a:r>
              <a:rPr lang="cs-CZ" sz="1800" dirty="0"/>
              <a:t>, </a:t>
            </a:r>
            <a:r>
              <a:rPr lang="cs-CZ" sz="1800" dirty="0">
                <a:hlinkClick r:id="rId12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České Budějovice – </a:t>
            </a:r>
            <a:r>
              <a:rPr lang="cs-CZ" sz="1800" dirty="0">
                <a:hlinkClick r:id="rId13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Plzeň – </a:t>
            </a:r>
            <a:r>
              <a:rPr lang="cs-CZ" sz="1800" dirty="0">
                <a:hlinkClick r:id="rId14"/>
              </a:rPr>
              <a:t>územní pracoviště ústředí</a:t>
            </a:r>
            <a:endParaRPr lang="cs-CZ" sz="1800" dirty="0"/>
          </a:p>
          <a:p>
            <a:r>
              <a:rPr lang="cs-CZ" sz="1800" dirty="0"/>
              <a:t>Ústí nad Labem – </a:t>
            </a:r>
            <a:r>
              <a:rPr lang="cs-CZ" sz="1800" dirty="0">
                <a:hlinkClick r:id="rId15"/>
              </a:rPr>
              <a:t>územní pracoviště ústředí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Bankovní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guvernér ČNB: </a:t>
            </a:r>
            <a:r>
              <a:rPr lang="cs-CZ" dirty="0">
                <a:hlinkClick r:id="rId2"/>
              </a:rPr>
              <a:t>Miroslav Singer</a:t>
            </a:r>
            <a:endParaRPr lang="cs-CZ" dirty="0"/>
          </a:p>
          <a:p>
            <a:r>
              <a:rPr lang="cs-CZ" dirty="0"/>
              <a:t>viceguvernér ČNB: </a:t>
            </a:r>
            <a:r>
              <a:rPr lang="cs-CZ" dirty="0">
                <a:hlinkClick r:id="rId3"/>
              </a:rPr>
              <a:t>Mojmír Hampl</a:t>
            </a:r>
            <a:endParaRPr lang="cs-CZ" dirty="0"/>
          </a:p>
          <a:p>
            <a:r>
              <a:rPr lang="cs-CZ" dirty="0"/>
              <a:t>viceguvernér ČNB: </a:t>
            </a:r>
            <a:r>
              <a:rPr lang="cs-CZ" dirty="0">
                <a:hlinkClick r:id="rId4"/>
              </a:rPr>
              <a:t>Vladimír Tomšík</a:t>
            </a:r>
            <a:endParaRPr lang="cs-CZ" dirty="0"/>
          </a:p>
          <a:p>
            <a:r>
              <a:rPr lang="cs-CZ" dirty="0"/>
              <a:t>člen bankovní rady ČNB: </a:t>
            </a:r>
            <a:r>
              <a:rPr lang="cs-CZ" dirty="0">
                <a:hlinkClick r:id="rId5"/>
              </a:rPr>
              <a:t>Kamil Janáček</a:t>
            </a:r>
            <a:endParaRPr lang="cs-CZ" dirty="0"/>
          </a:p>
          <a:p>
            <a:r>
              <a:rPr lang="cs-CZ" dirty="0"/>
              <a:t>člen bankovní rady ČNB: </a:t>
            </a:r>
            <a:r>
              <a:rPr lang="cs-CZ" dirty="0">
                <a:hlinkClick r:id="rId6"/>
              </a:rPr>
              <a:t>Lubomír Lízal</a:t>
            </a:r>
            <a:endParaRPr lang="cs-CZ" dirty="0"/>
          </a:p>
          <a:p>
            <a:r>
              <a:rPr lang="cs-CZ" dirty="0"/>
              <a:t>člen bankovní rady ČNB: </a:t>
            </a:r>
            <a:r>
              <a:rPr lang="cs-CZ" dirty="0">
                <a:hlinkClick r:id="rId7"/>
              </a:rPr>
              <a:t>Jiří Rusnok</a:t>
            </a:r>
            <a:endParaRPr lang="cs-CZ" dirty="0"/>
          </a:p>
          <a:p>
            <a:r>
              <a:rPr lang="cs-CZ" dirty="0"/>
              <a:t>člen bankovní rady ČNB: </a:t>
            </a:r>
            <a:r>
              <a:rPr lang="cs-CZ" dirty="0">
                <a:hlinkClick r:id="rId8"/>
              </a:rPr>
              <a:t>Pavel </a:t>
            </a:r>
            <a:r>
              <a:rPr lang="cs-CZ" dirty="0" smtClean="0">
                <a:hlinkClick r:id="rId8"/>
              </a:rPr>
              <a:t>Řežábek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Pl</a:t>
            </a:r>
            <a:r>
              <a:rPr lang="cs-CZ" dirty="0" smtClean="0"/>
              <a:t>. ÚS 14/01 – bez kontrasignace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0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Poradní orgány: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Rozkladová </a:t>
            </a:r>
            <a:r>
              <a:rPr lang="cs-CZ" dirty="0"/>
              <a:t>komise: Rozkladová komise je poradní orgán bankovní rady pro přípravu návrhů rozhodnutí bankovní rady České národní banky vydávaných ve správním řízení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Výbor pro finanční trh – zrušen 17. 8. 2013. </a:t>
            </a:r>
            <a:r>
              <a:rPr lang="cs-CZ" dirty="0"/>
              <a:t>Staral se o koncepční rozvoj dohledu nad finančním </a:t>
            </a:r>
            <a:r>
              <a:rPr lang="cs-CZ" dirty="0" smtClean="0"/>
              <a:t>trhem.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14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Nejvyšší kontrolní úřad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Čl. 97 Ústavy ČR</a:t>
            </a:r>
          </a:p>
          <a:p>
            <a:r>
              <a:rPr lang="cs-CZ" dirty="0" smtClean="0"/>
              <a:t>Zákon č. 166/1993 Sb. o NKÚ</a:t>
            </a:r>
          </a:p>
          <a:p>
            <a:r>
              <a:rPr lang="cs-CZ" dirty="0" smtClean="0"/>
              <a:t>Kolegiální (Kolegium NKÚ 15 členů, prezident a </a:t>
            </a:r>
            <a:r>
              <a:rPr lang="cs-CZ" dirty="0" err="1" smtClean="0"/>
              <a:t>víceprezident</a:t>
            </a:r>
            <a:r>
              <a:rPr lang="cs-CZ" dirty="0" smtClean="0"/>
              <a:t>) anglosaský (x latinský) model rozhodování (nemůže přímo zasahovat – až dle jeho </a:t>
            </a:r>
            <a:r>
              <a:rPr lang="cs-CZ" dirty="0" err="1" smtClean="0"/>
              <a:t>info</a:t>
            </a:r>
            <a:r>
              <a:rPr lang="cs-CZ" dirty="0" smtClean="0"/>
              <a:t> primární orgány) – kontrolní závěry (po námitkách a stížnostech)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3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1. Společensky užitečná a všeobecně potřebná aktivita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existenci podmínky trvalé veřejné potřeby a veřejného zájmu nedává charakter veřejné finanční činnosti možnost privátní iniciativě a realizaci, a to z důvodu:</a:t>
            </a:r>
          </a:p>
          <a:p>
            <a:pPr marL="514350" indent="-514350">
              <a:buAutoNum type="alphaLcParenR"/>
            </a:pPr>
            <a:r>
              <a:rPr lang="cs-CZ" dirty="0" smtClean="0"/>
              <a:t>Nezájmu či neschopnosti soukromého sektoru, nebo  </a:t>
            </a:r>
          </a:p>
          <a:p>
            <a:pPr marL="514350" indent="-514350">
              <a:buAutoNum type="alphaLcParenR"/>
            </a:pPr>
            <a:r>
              <a:rPr lang="cs-CZ" dirty="0" smtClean="0"/>
              <a:t>Škodlivosti (dosažení privátního profitu) – </a:t>
            </a:r>
            <a:r>
              <a:rPr lang="cs-CZ" dirty="0" smtClean="0">
                <a:solidFill>
                  <a:srgbClr val="FFFF00"/>
                </a:solidFill>
              </a:rPr>
              <a:t>homo </a:t>
            </a:r>
            <a:r>
              <a:rPr lang="cs-CZ" dirty="0" err="1" smtClean="0">
                <a:solidFill>
                  <a:srgbClr val="FFFF00"/>
                </a:solidFill>
              </a:rPr>
              <a:t>oekonomicus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x </a:t>
            </a:r>
            <a:r>
              <a:rPr lang="cs-CZ" i="1" dirty="0" smtClean="0">
                <a:solidFill>
                  <a:srgbClr val="FFFF00"/>
                </a:solidFill>
              </a:rPr>
              <a:t>régime </a:t>
            </a:r>
            <a:r>
              <a:rPr lang="cs-CZ" i="1" dirty="0" err="1" smtClean="0">
                <a:solidFill>
                  <a:srgbClr val="FFFF00"/>
                </a:solidFill>
              </a:rPr>
              <a:t>égalitaire</a:t>
            </a:r>
            <a:endParaRPr lang="cs-CZ" i="1" dirty="0" smtClean="0">
              <a:solidFill>
                <a:srgbClr val="FFFF00"/>
              </a:solidFill>
            </a:endParaRPr>
          </a:p>
          <a:p>
            <a:r>
              <a:rPr lang="cs-CZ" b="1" u="sng" dirty="0" smtClean="0"/>
              <a:t>Výdělek </a:t>
            </a:r>
            <a:r>
              <a:rPr lang="cs-CZ" dirty="0" smtClean="0"/>
              <a:t>– výsledek činnosti, </a:t>
            </a:r>
            <a:r>
              <a:rPr lang="cs-CZ" b="1" dirty="0" smtClean="0"/>
              <a:t>NE cíl/účel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Pravomoc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7330"/>
            <a:ext cx="8064896" cy="586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00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124744"/>
            <a:ext cx="7772400" cy="500618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NKÚ </a:t>
            </a:r>
            <a:r>
              <a:rPr lang="cs-CZ" dirty="0"/>
              <a:t>vykonává kontrolu </a:t>
            </a:r>
          </a:p>
          <a:p>
            <a:r>
              <a:rPr lang="cs-CZ" dirty="0"/>
              <a:t>a) hospodaření se státním majetkem a finančními prostředky vybíranými na základě zákona ve prospěch právnických osob s výjimkou prostředků vybíraných obcemi nebo kraji v jejich samostatné působnosti, </a:t>
            </a:r>
            <a:endParaRPr lang="cs-CZ" dirty="0" smtClean="0"/>
          </a:p>
          <a:p>
            <a:r>
              <a:rPr lang="cs-CZ" dirty="0" smtClean="0"/>
              <a:t>b</a:t>
            </a:r>
            <a:r>
              <a:rPr lang="cs-CZ" dirty="0"/>
              <a:t>) státního závěrečného účtu, </a:t>
            </a:r>
          </a:p>
          <a:p>
            <a:r>
              <a:rPr lang="cs-CZ" dirty="0"/>
              <a:t>c) plnění státního rozpočtu, </a:t>
            </a:r>
          </a:p>
          <a:p>
            <a:r>
              <a:rPr lang="cs-CZ" dirty="0"/>
              <a:t>d) hospodaření s prostředky, poskytnutými České republice ze zahraničí, a s prostředky, za něž převzal stát záruky, </a:t>
            </a:r>
          </a:p>
          <a:p>
            <a:r>
              <a:rPr lang="cs-CZ" dirty="0"/>
              <a:t>e) vydávání a umořování státních cenných </a:t>
            </a:r>
            <a:r>
              <a:rPr lang="cs-CZ" dirty="0" smtClean="0"/>
              <a:t>papírů a </a:t>
            </a:r>
            <a:endParaRPr lang="cs-CZ" dirty="0"/>
          </a:p>
          <a:p>
            <a:r>
              <a:rPr lang="cs-CZ" dirty="0"/>
              <a:t>f) zadávání státních zakázek.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315C8-8C3B-4675-8501-0B16657AE67A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28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2. Stálost, trvalost, </a:t>
            </a:r>
            <a:r>
              <a:rPr lang="cs-CZ" b="1" dirty="0" err="1" smtClean="0"/>
              <a:t>nepřerušitelnost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nezbytná pro zajištění plnění funkcí státu</a:t>
            </a:r>
          </a:p>
          <a:p>
            <a:r>
              <a:rPr lang="cs-CZ" dirty="0" smtClean="0"/>
              <a:t>Není možné ji jakkoliv přerušit, ani v případě krizí velkého rozsahu</a:t>
            </a:r>
          </a:p>
          <a:p>
            <a:r>
              <a:rPr lang="cs-CZ" dirty="0" smtClean="0"/>
              <a:t>VS garant stálého, trvalého, nepřerušitelného poskytování veřejné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0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3. Obligatorní poskytování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Veřejná finanční činnost vykazuje znaky obligatorní činnosti uvalené na konkrétní instituce a osoby, a to včetně státu, ústavním pořádkem a zákony</a:t>
            </a:r>
          </a:p>
          <a:p>
            <a:r>
              <a:rPr lang="cs-CZ" dirty="0" smtClean="0"/>
              <a:t>Veřejná správa je veřejnou službou povinně vykonávanou příslušnými orgány veřejné moci, kdy stát garantuje naplnění parametrů služby – formální a materiální základ veřejné správy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Privilegium spravovat </a:t>
            </a:r>
            <a:r>
              <a:rPr lang="cs-CZ" b="1" dirty="0" smtClean="0"/>
              <a:t>→ </a:t>
            </a:r>
            <a:r>
              <a:rPr lang="cs-CZ" b="1" u="sng" dirty="0" smtClean="0">
                <a:solidFill>
                  <a:srgbClr val="FFFF00"/>
                </a:solidFill>
              </a:rPr>
              <a:t>povinnost sloužit</a:t>
            </a:r>
            <a:endParaRPr lang="cs-CZ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4. Garance správnosti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složitým konglomerátem činností realizovaných v zákonném rámci </a:t>
            </a:r>
          </a:p>
          <a:p>
            <a:r>
              <a:rPr lang="cs-CZ" dirty="0" smtClean="0"/>
              <a:t>Veřejná správa – zásada legality, legitimity, zásada legitimního očekávání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Veřejná správa je podrobena veřejné kontrole</a:t>
            </a:r>
          </a:p>
          <a:p>
            <a:r>
              <a:rPr lang="cs-CZ" dirty="0" smtClean="0"/>
              <a:t>Veřejná správa je materiálně závislá na „čistých“ penězích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7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Řetězení realizace veřejné správy</a:t>
            </a:r>
            <a:br>
              <a:rPr lang="cs-CZ" dirty="0" smtClean="0"/>
            </a:br>
            <a:r>
              <a:rPr lang="cs-CZ" dirty="0" smtClean="0"/>
              <a:t>(Průcha)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Cíle</a:t>
            </a:r>
            <a:r>
              <a:rPr lang="cs-CZ" sz="3400" b="1" dirty="0" smtClean="0"/>
              <a:t> </a:t>
            </a:r>
          </a:p>
          <a:p>
            <a:pPr marL="0" indent="0" algn="ctr">
              <a:buNone/>
            </a:pPr>
            <a:r>
              <a:rPr lang="cs-CZ" sz="3400" b="1" dirty="0" smtClean="0"/>
              <a:t>(účel)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Úkoly</a:t>
            </a:r>
          </a:p>
          <a:p>
            <a:pPr marL="0" indent="0" algn="ctr">
              <a:buNone/>
            </a:pPr>
            <a:r>
              <a:rPr lang="cs-CZ" sz="3400" b="1" dirty="0" smtClean="0"/>
              <a:t>(postuláty)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Funkce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Metody</a:t>
            </a:r>
          </a:p>
          <a:p>
            <a:pPr marL="0" indent="0" algn="ctr">
              <a:buNone/>
            </a:pPr>
            <a:r>
              <a:rPr lang="cs-CZ" sz="3400" b="1" dirty="0" smtClean="0"/>
              <a:t>↓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FFFF00"/>
                </a:solidFill>
              </a:rPr>
              <a:t>Formy realizace</a:t>
            </a:r>
            <a:endParaRPr lang="cs-CZ" sz="3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finanční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Ideální stát – maximální sociální užitečnost pro občany</a:t>
            </a:r>
          </a:p>
          <a:p>
            <a:r>
              <a:rPr lang="cs-CZ" i="1" dirty="0" smtClean="0"/>
              <a:t>H. Dalton, </a:t>
            </a:r>
            <a:r>
              <a:rPr lang="cs-CZ" dirty="0" smtClean="0"/>
              <a:t>Základy veřejných financí (1930): </a:t>
            </a:r>
            <a:r>
              <a:rPr lang="cs-CZ" b="1" i="1" dirty="0" smtClean="0"/>
              <a:t>stát, který umí hospodařit, není držgrešle, ale není prostopášný, nemyslí jen na současnost, ale i na budoucnost, zajistí občanům bezpečí, svobodu vlastního rozvoje a sociální jistotu zejména v nemohoucnosti a stáří … 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750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2093</Words>
  <Application>Microsoft Office PowerPoint</Application>
  <PresentationFormat>Předvádění na obrazovce (4:3)</PresentationFormat>
  <Paragraphs>308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Motiv systému Office</vt:lpstr>
      <vt:lpstr>Základy finanční správy </vt:lpstr>
      <vt:lpstr>Z charakteristiky finanční správy</vt:lpstr>
      <vt:lpstr>Vhodnost veřejné správy</vt:lpstr>
      <vt:lpstr>1. Společensky užitečná a všeobecně potřebná aktivita</vt:lpstr>
      <vt:lpstr>2. Stálost, trvalost, nepřerušitelnost </vt:lpstr>
      <vt:lpstr>3. Obligatorní poskytování </vt:lpstr>
      <vt:lpstr>4. Garance správnosti</vt:lpstr>
      <vt:lpstr>Řetězení realizace veřejné správy (Průcha)</vt:lpstr>
      <vt:lpstr>Cíl finanční správy</vt:lpstr>
      <vt:lpstr>Cíl 2</vt:lpstr>
      <vt:lpstr>Funkce finanční správy</vt:lpstr>
      <vt:lpstr>Metody FS</vt:lpstr>
      <vt:lpstr>Finanční správa ve funkčním smyslu  a v organizačním smyslu</vt:lpstr>
      <vt:lpstr>Typologie</vt:lpstr>
      <vt:lpstr>Primární a sekundární finanční správa</vt:lpstr>
      <vt:lpstr>Prostředí realizace finanční správy</vt:lpstr>
      <vt:lpstr>Prezentace aplikace PowerPoint</vt:lpstr>
      <vt:lpstr>Teritoriální principy</vt:lpstr>
      <vt:lpstr>Teritoriální principy</vt:lpstr>
      <vt:lpstr>Koncentrace x dekoncentrace</vt:lpstr>
      <vt:lpstr>Centralizace x decentralizace</vt:lpstr>
      <vt:lpstr>Duální správa</vt:lpstr>
      <vt:lpstr>Dělená správa – funkční princip</vt:lpstr>
      <vt:lpstr>Ministerstvo financí</vt:lpstr>
      <vt:lpstr>Ministerstvo financí</vt:lpstr>
      <vt:lpstr>Organizace Ministerstva financí ČR</vt:lpstr>
      <vt:lpstr>MF ČR, 2015</vt:lpstr>
      <vt:lpstr>Zákon…</vt:lpstr>
      <vt:lpstr>Rozpočtové a daňové právo</vt:lpstr>
      <vt:lpstr>Měnové a devizové právo</vt:lpstr>
      <vt:lpstr>Ostatní oblasti</vt:lpstr>
      <vt:lpstr>Prezentace aplikace PowerPoint</vt:lpstr>
      <vt:lpstr>Česká národní banka (ČNB)</vt:lpstr>
      <vt:lpstr>Prezentace aplikace PowerPoint</vt:lpstr>
      <vt:lpstr>Prezentace aplikace PowerPoint</vt:lpstr>
      <vt:lpstr>Organizace </vt:lpstr>
      <vt:lpstr>Bankovní rada</vt:lpstr>
      <vt:lpstr>Prezentace aplikace PowerPoint</vt:lpstr>
      <vt:lpstr>Nejvyšší kontrolní úřad</vt:lpstr>
      <vt:lpstr>Pravomoc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632</dc:creator>
  <cp:lastModifiedBy>Mrkyvka</cp:lastModifiedBy>
  <cp:revision>18</cp:revision>
  <dcterms:created xsi:type="dcterms:W3CDTF">2013-10-30T21:57:44Z</dcterms:created>
  <dcterms:modified xsi:type="dcterms:W3CDTF">2016-11-06T21:10:56Z</dcterms:modified>
</cp:coreProperties>
</file>