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78" r:id="rId12"/>
    <p:sldId id="265" r:id="rId13"/>
    <p:sldId id="266" r:id="rId14"/>
    <p:sldId id="270" r:id="rId15"/>
    <p:sldId id="268" r:id="rId16"/>
    <p:sldId id="269" r:id="rId17"/>
    <p:sldId id="271" r:id="rId18"/>
    <p:sldId id="272" r:id="rId19"/>
    <p:sldId id="273" r:id="rId20"/>
    <p:sldId id="275" r:id="rId21"/>
    <p:sldId id="277" r:id="rId22"/>
    <p:sldId id="276" r:id="rId23"/>
    <p:sldId id="274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071CA-2F75-4FC3-A452-E6ABF69444C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CB2F2-5DAF-4C46-BE71-DAFB0BB9AF21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071CA-2F75-4FC3-A452-E6ABF69444C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CB2F2-5DAF-4C46-BE71-DAFB0BB9AF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071CA-2F75-4FC3-A452-E6ABF69444C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CB2F2-5DAF-4C46-BE71-DAFB0BB9AF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071CA-2F75-4FC3-A452-E6ABF69444C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CB2F2-5DAF-4C46-BE71-DAFB0BB9AF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071CA-2F75-4FC3-A452-E6ABF69444C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CB2F2-5DAF-4C46-BE71-DAFB0BB9AF2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071CA-2F75-4FC3-A452-E6ABF69444C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CB2F2-5DAF-4C46-BE71-DAFB0BB9AF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071CA-2F75-4FC3-A452-E6ABF69444C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CB2F2-5DAF-4C46-BE71-DAFB0BB9AF21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071CA-2F75-4FC3-A452-E6ABF69444C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CB2F2-5DAF-4C46-BE71-DAFB0BB9AF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071CA-2F75-4FC3-A452-E6ABF69444C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CB2F2-5DAF-4C46-BE71-DAFB0BB9AF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071CA-2F75-4FC3-A452-E6ABF69444C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CB2F2-5DAF-4C46-BE71-DAFB0BB9AF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nice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nice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nice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89071CA-2F75-4FC3-A452-E6ABF69444C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1CCB2F2-5DAF-4C46-BE71-DAFB0BB9AF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89071CA-2F75-4FC3-A452-E6ABF69444C3}" type="datetimeFigureOut">
              <a:rPr lang="cs-CZ" smtClean="0"/>
              <a:t>12.12.2016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1CCB2F2-5DAF-4C46-BE71-DAFB0BB9AF21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46640" cy="165861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Opakování</a:t>
            </a:r>
            <a:br>
              <a:rPr lang="cs-CZ" dirty="0" smtClean="0"/>
            </a:br>
            <a:r>
              <a:rPr lang="cs-CZ" dirty="0" smtClean="0"/>
              <a:t>MPV I a II</a:t>
            </a:r>
            <a:br>
              <a:rPr lang="cs-CZ" dirty="0" smtClean="0"/>
            </a:br>
            <a:r>
              <a:rPr lang="cs-CZ" dirty="0" smtClean="0"/>
              <a:t>jaro/podzim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Zdeněk Nový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434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Monismus v. dualismus</a:t>
            </a:r>
          </a:p>
          <a:p>
            <a:r>
              <a:rPr lang="cs-CZ" dirty="0" smtClean="0"/>
              <a:t>Monistické metody:</a:t>
            </a:r>
          </a:p>
          <a:p>
            <a:pPr lvl="1"/>
            <a:r>
              <a:rPr lang="cs-CZ" dirty="0" smtClean="0"/>
              <a:t>Inkorporace</a:t>
            </a:r>
          </a:p>
          <a:p>
            <a:pPr lvl="1"/>
            <a:r>
              <a:rPr lang="cs-CZ" dirty="0" smtClean="0"/>
              <a:t>Adopce</a:t>
            </a:r>
          </a:p>
          <a:p>
            <a:r>
              <a:rPr lang="cs-CZ" dirty="0" smtClean="0"/>
              <a:t>Dualistické:</a:t>
            </a:r>
          </a:p>
          <a:p>
            <a:pPr lvl="1"/>
            <a:r>
              <a:rPr lang="cs-CZ" dirty="0" smtClean="0"/>
              <a:t>Transformace</a:t>
            </a:r>
          </a:p>
          <a:p>
            <a:pPr lvl="1"/>
            <a:r>
              <a:rPr lang="cs-CZ" dirty="0" smtClean="0"/>
              <a:t>Adaptace</a:t>
            </a:r>
          </a:p>
          <a:p>
            <a:r>
              <a:rPr lang="cs-CZ" dirty="0" smtClean="0"/>
              <a:t>Případ </a:t>
            </a:r>
            <a:r>
              <a:rPr lang="cs-CZ" dirty="0" err="1" smtClean="0"/>
              <a:t>Pentrit</a:t>
            </a:r>
            <a:r>
              <a:rPr lang="cs-CZ" dirty="0" smtClean="0"/>
              <a:t> (NSS)</a:t>
            </a:r>
          </a:p>
        </p:txBody>
      </p:sp>
    </p:spTree>
    <p:extLst>
      <p:ext uri="{BB962C8B-B14F-4D97-AF65-F5344CB8AC3E}">
        <p14:creationId xmlns:p14="http://schemas.microsoft.com/office/powerpoint/2010/main" val="3120957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Recepce v naší ústavě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Tzv. EURONOVELA</a:t>
            </a:r>
          </a:p>
          <a:p>
            <a:r>
              <a:rPr lang="cs-CZ" dirty="0" smtClean="0"/>
              <a:t>Čl. 1 odst. 2 – </a:t>
            </a:r>
            <a:r>
              <a:rPr lang="cs-CZ" dirty="0" err="1" smtClean="0"/>
              <a:t>pacta</a:t>
            </a:r>
            <a:r>
              <a:rPr lang="cs-CZ" dirty="0" smtClean="0"/>
              <a:t> </a:t>
            </a:r>
            <a:r>
              <a:rPr lang="cs-CZ" dirty="0" err="1" smtClean="0"/>
              <a:t>sunt</a:t>
            </a:r>
            <a:r>
              <a:rPr lang="cs-CZ" dirty="0" smtClean="0"/>
              <a:t> </a:t>
            </a:r>
            <a:r>
              <a:rPr lang="cs-CZ" dirty="0" err="1" smtClean="0"/>
              <a:t>servanda</a:t>
            </a:r>
            <a:endParaRPr lang="cs-CZ" dirty="0" smtClean="0"/>
          </a:p>
          <a:p>
            <a:r>
              <a:rPr lang="cs-CZ" dirty="0" smtClean="0"/>
              <a:t>Čl. 10 – generální inkorporační klauzule </a:t>
            </a:r>
          </a:p>
          <a:p>
            <a:r>
              <a:rPr lang="cs-CZ" dirty="0" smtClean="0"/>
              <a:t>10a – přenos pravomocí na EU</a:t>
            </a:r>
          </a:p>
          <a:p>
            <a:r>
              <a:rPr lang="cs-CZ" dirty="0" smtClean="0"/>
              <a:t>Čl. 87 odst. 2 – </a:t>
            </a:r>
            <a:r>
              <a:rPr lang="cs-CZ" dirty="0" err="1" smtClean="0"/>
              <a:t>předb</a:t>
            </a:r>
            <a:r>
              <a:rPr lang="cs-CZ" dirty="0" smtClean="0"/>
              <a:t>. </a:t>
            </a:r>
            <a:r>
              <a:rPr lang="cs-CZ" dirty="0"/>
              <a:t>k</a:t>
            </a:r>
            <a:r>
              <a:rPr lang="cs-CZ" dirty="0" smtClean="0"/>
              <a:t>ontrola ústavnosti</a:t>
            </a:r>
          </a:p>
          <a:p>
            <a:r>
              <a:rPr lang="cs-CZ" dirty="0" smtClean="0"/>
              <a:t>Čl. 95 odst. 1 – povinnost aplikovat smlouvy</a:t>
            </a:r>
          </a:p>
          <a:p>
            <a:r>
              <a:rPr lang="cs-CZ" dirty="0" smtClean="0"/>
              <a:t>Pojem „</a:t>
            </a:r>
            <a:r>
              <a:rPr lang="cs-CZ" dirty="0" err="1" smtClean="0"/>
              <a:t>self-executing</a:t>
            </a:r>
            <a:r>
              <a:rPr lang="cs-CZ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267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Odpovědnost států – obyčejové právo (Návrh čl. odpovědnosti států)</a:t>
            </a:r>
          </a:p>
          <a:p>
            <a:r>
              <a:rPr lang="cs-CZ" dirty="0" smtClean="0"/>
              <a:t>Odpovědnost MO – smluvní základ (obyčejové právo – spor)</a:t>
            </a:r>
          </a:p>
          <a:p>
            <a:r>
              <a:rPr lang="cs-CZ" dirty="0" smtClean="0"/>
              <a:t>Odpovědnost jednotlivce – MTP</a:t>
            </a:r>
          </a:p>
        </p:txBody>
      </p:sp>
    </p:spTree>
    <p:extLst>
      <p:ext uri="{BB962C8B-B14F-4D97-AF65-F5344CB8AC3E}">
        <p14:creationId xmlns:p14="http://schemas.microsoft.com/office/powerpoint/2010/main" val="3785033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Obligatorní znaky:</a:t>
            </a:r>
          </a:p>
          <a:p>
            <a:pPr lvl="1"/>
            <a:r>
              <a:rPr lang="cs-CZ" dirty="0" smtClean="0"/>
              <a:t>Porušení mezinárodní závazku</a:t>
            </a:r>
          </a:p>
          <a:p>
            <a:pPr lvl="1"/>
            <a:r>
              <a:rPr lang="cs-CZ" dirty="0" smtClean="0"/>
              <a:t>Přičitatelnost</a:t>
            </a:r>
          </a:p>
          <a:p>
            <a:r>
              <a:rPr lang="cs-CZ" dirty="0" smtClean="0"/>
              <a:t>Fakultativní znaky:</a:t>
            </a:r>
          </a:p>
          <a:p>
            <a:r>
              <a:rPr lang="cs-CZ" dirty="0" smtClean="0"/>
              <a:t>Újma</a:t>
            </a:r>
          </a:p>
          <a:p>
            <a:r>
              <a:rPr lang="cs-CZ" dirty="0" smtClean="0"/>
              <a:t>Objektivní princip </a:t>
            </a:r>
          </a:p>
          <a:p>
            <a:r>
              <a:rPr lang="cs-CZ" dirty="0" smtClean="0"/>
              <a:t>Okolnosti vylučující protiprávnost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355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Imunita státu:</a:t>
            </a:r>
          </a:p>
          <a:p>
            <a:pPr lvl="1"/>
            <a:r>
              <a:rPr lang="cs-CZ" dirty="0" smtClean="0"/>
              <a:t>Zásada svrchované rovnosti</a:t>
            </a:r>
          </a:p>
          <a:p>
            <a:pPr lvl="1"/>
            <a:r>
              <a:rPr lang="cs-CZ" dirty="0" smtClean="0"/>
              <a:t>Prameny – obyčeje a smlouvy</a:t>
            </a:r>
          </a:p>
          <a:p>
            <a:pPr lvl="1"/>
            <a:r>
              <a:rPr lang="cs-CZ" dirty="0" smtClean="0"/>
              <a:t>Německo vs. Itálie (MSD) – imunita vs. ius </a:t>
            </a:r>
            <a:r>
              <a:rPr lang="cs-CZ" dirty="0" err="1" smtClean="0"/>
              <a:t>cogens</a:t>
            </a:r>
            <a:endParaRPr lang="cs-CZ" dirty="0" smtClean="0"/>
          </a:p>
          <a:p>
            <a:pPr lvl="1"/>
            <a:r>
              <a:rPr lang="cs-CZ" dirty="0" smtClean="0"/>
              <a:t>Iure </a:t>
            </a:r>
            <a:r>
              <a:rPr lang="cs-CZ" dirty="0" err="1" smtClean="0"/>
              <a:t>imperii</a:t>
            </a:r>
            <a:r>
              <a:rPr lang="cs-CZ" dirty="0" smtClean="0"/>
              <a:t> vs. </a:t>
            </a:r>
            <a:r>
              <a:rPr lang="cs-CZ" dirty="0" err="1" smtClean="0"/>
              <a:t>gestionis</a:t>
            </a:r>
            <a:endParaRPr lang="cs-CZ" dirty="0" smtClean="0"/>
          </a:p>
          <a:p>
            <a:pPr lvl="1"/>
            <a:r>
              <a:rPr lang="cs-CZ" dirty="0" smtClean="0"/>
              <a:t>Jurisdikční vs. exekuční</a:t>
            </a:r>
          </a:p>
          <a:p>
            <a:r>
              <a:rPr lang="cs-CZ" dirty="0" smtClean="0"/>
              <a:t>Univerzální jurisdikce(</a:t>
            </a:r>
            <a:r>
              <a:rPr lang="cs-CZ" dirty="0" err="1" smtClean="0"/>
              <a:t>Eichmann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563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Al-</a:t>
            </a:r>
            <a:r>
              <a:rPr lang="cs-CZ" dirty="0" err="1" smtClean="0"/>
              <a:t>Jedda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Přičitatelnost</a:t>
            </a:r>
          </a:p>
          <a:p>
            <a:r>
              <a:rPr lang="cs-CZ" dirty="0" smtClean="0"/>
              <a:t>Konflikt Charty a EÚLP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418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EÚLP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Margin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appreciation</a:t>
            </a:r>
            <a:endParaRPr lang="cs-CZ" dirty="0" smtClean="0"/>
          </a:p>
          <a:p>
            <a:r>
              <a:rPr lang="cs-CZ" dirty="0" smtClean="0"/>
              <a:t>Evolutivní interpretace</a:t>
            </a:r>
          </a:p>
          <a:p>
            <a:r>
              <a:rPr lang="cs-CZ" dirty="0" smtClean="0"/>
              <a:t>Pozitivní vs. negativní závazky</a:t>
            </a:r>
          </a:p>
          <a:p>
            <a:r>
              <a:rPr lang="cs-CZ" dirty="0" smtClean="0"/>
              <a:t>Absolutní vs. relativní práva</a:t>
            </a:r>
          </a:p>
          <a:p>
            <a:r>
              <a:rPr lang="cs-CZ" dirty="0" err="1" smtClean="0"/>
              <a:t>Samostná</a:t>
            </a:r>
            <a:r>
              <a:rPr lang="cs-CZ" dirty="0" smtClean="0"/>
              <a:t> a </a:t>
            </a:r>
            <a:r>
              <a:rPr lang="cs-CZ" dirty="0" err="1" smtClean="0"/>
              <a:t>akcesorická</a:t>
            </a:r>
            <a:r>
              <a:rPr lang="cs-CZ" dirty="0" smtClean="0"/>
              <a:t> práva</a:t>
            </a:r>
          </a:p>
          <a:p>
            <a:r>
              <a:rPr lang="cs-CZ" dirty="0" smtClean="0"/>
              <a:t>Princip 4. instance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098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2:</a:t>
            </a:r>
          </a:p>
          <a:p>
            <a:pPr lvl="1"/>
            <a:r>
              <a:rPr lang="cs-CZ" dirty="0" smtClean="0"/>
              <a:t>Eremiášová, Pechová </a:t>
            </a:r>
            <a:r>
              <a:rPr lang="cs-CZ" dirty="0" err="1" smtClean="0"/>
              <a:t>vs</a:t>
            </a:r>
            <a:r>
              <a:rPr lang="cs-CZ" dirty="0" smtClean="0"/>
              <a:t> ČR</a:t>
            </a:r>
          </a:p>
          <a:p>
            <a:pPr lvl="1"/>
            <a:r>
              <a:rPr lang="cs-CZ" dirty="0" err="1" smtClean="0"/>
              <a:t>Vo</a:t>
            </a:r>
            <a:r>
              <a:rPr lang="cs-CZ" dirty="0" smtClean="0"/>
              <a:t> vs. Francie</a:t>
            </a:r>
          </a:p>
          <a:p>
            <a:r>
              <a:rPr lang="cs-CZ" dirty="0" smtClean="0"/>
              <a:t>Čl. 3:</a:t>
            </a:r>
          </a:p>
          <a:p>
            <a:pPr lvl="1"/>
            <a:r>
              <a:rPr lang="cs-CZ" dirty="0" err="1" smtClean="0"/>
              <a:t>Wainwright</a:t>
            </a:r>
            <a:endParaRPr lang="cs-CZ" dirty="0" smtClean="0"/>
          </a:p>
          <a:p>
            <a:pPr lvl="1"/>
            <a:r>
              <a:rPr lang="cs-CZ" dirty="0" err="1" smtClean="0"/>
              <a:t>Tyrer</a:t>
            </a:r>
            <a:endParaRPr lang="cs-CZ" dirty="0" smtClean="0"/>
          </a:p>
          <a:p>
            <a:pPr lvl="1"/>
            <a:r>
              <a:rPr lang="cs-CZ" dirty="0" err="1" smtClean="0"/>
              <a:t>Valašinas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62698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Imunita hlavy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Kongo v Belgie (MSD) – MZ ve funkci je nedotknutelný, ledaže se jedná o řízení před MTT</a:t>
            </a:r>
          </a:p>
          <a:p>
            <a:r>
              <a:rPr lang="cs-CZ" dirty="0" err="1" smtClean="0"/>
              <a:t>Pinochet</a:t>
            </a:r>
            <a:r>
              <a:rPr lang="cs-CZ" dirty="0" smtClean="0"/>
              <a:t> – před národním soudem</a:t>
            </a:r>
          </a:p>
          <a:p>
            <a:r>
              <a:rPr lang="cs-CZ" dirty="0" smtClean="0"/>
              <a:t>Charles </a:t>
            </a:r>
            <a:r>
              <a:rPr lang="cs-CZ" dirty="0" err="1" smtClean="0"/>
              <a:t>Taylor</a:t>
            </a:r>
            <a:r>
              <a:rPr lang="cs-CZ" dirty="0" smtClean="0"/>
              <a:t> – před mezinárodním trestním tribunálem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398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Pokojné řešení sporů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Zákaz použití ozbrojené síly nebo hrozby silou</a:t>
            </a:r>
          </a:p>
          <a:p>
            <a:pPr marL="0" indent="0">
              <a:buNone/>
            </a:pPr>
            <a:r>
              <a:rPr lang="cs-CZ" dirty="0" smtClean="0"/>
              <a:t>(Charta OSN)</a:t>
            </a:r>
          </a:p>
          <a:p>
            <a:r>
              <a:rPr lang="cs-CZ" dirty="0" smtClean="0"/>
              <a:t>Pokojné řešení sporů (VÚSP, úmluva o smírném vyřizování sporů)</a:t>
            </a:r>
          </a:p>
          <a:p>
            <a:r>
              <a:rPr lang="cs-CZ" dirty="0" smtClean="0"/>
              <a:t>Závazné v. nezávazné způsoby</a:t>
            </a:r>
          </a:p>
          <a:p>
            <a:r>
              <a:rPr lang="cs-CZ" dirty="0" smtClean="0"/>
              <a:t>Závazné (judiciální – soudy a arbitráž)</a:t>
            </a:r>
          </a:p>
          <a:p>
            <a:r>
              <a:rPr lang="cs-CZ" dirty="0" smtClean="0"/>
              <a:t>Nezávazné – jednání, smírčí řízení, dobré služby, vyšetřování</a:t>
            </a:r>
          </a:p>
        </p:txBody>
      </p:sp>
    </p:spTree>
    <p:extLst>
      <p:ext uri="{BB962C8B-B14F-4D97-AF65-F5344CB8AC3E}">
        <p14:creationId xmlns:p14="http://schemas.microsoft.com/office/powerpoint/2010/main" val="364878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Subjekty </a:t>
            </a:r>
          </a:p>
          <a:p>
            <a:r>
              <a:rPr lang="cs-CZ" dirty="0" smtClean="0"/>
              <a:t>Prameny</a:t>
            </a:r>
          </a:p>
          <a:p>
            <a:r>
              <a:rPr lang="cs-CZ" dirty="0" smtClean="0"/>
              <a:t>Recepce</a:t>
            </a:r>
          </a:p>
          <a:p>
            <a:r>
              <a:rPr lang="cs-CZ" dirty="0" smtClean="0"/>
              <a:t>Odpovědnost</a:t>
            </a:r>
          </a:p>
          <a:p>
            <a:r>
              <a:rPr lang="cs-CZ" dirty="0" smtClean="0"/>
              <a:t>Imunita státu a MO</a:t>
            </a:r>
          </a:p>
          <a:p>
            <a:r>
              <a:rPr lang="cs-CZ" dirty="0" smtClean="0"/>
              <a:t>Konflikt mezinárodních závazků</a:t>
            </a:r>
          </a:p>
        </p:txBody>
      </p:sp>
    </p:spTree>
    <p:extLst>
      <p:ext uri="{BB962C8B-B14F-4D97-AF65-F5344CB8AC3E}">
        <p14:creationId xmlns:p14="http://schemas.microsoft.com/office/powerpoint/2010/main" val="2925506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MSD</a:t>
            </a:r>
          </a:p>
          <a:p>
            <a:r>
              <a:rPr lang="cs-CZ" dirty="0" smtClean="0"/>
              <a:t>ESLP</a:t>
            </a:r>
          </a:p>
          <a:p>
            <a:r>
              <a:rPr lang="cs-CZ" dirty="0" smtClean="0"/>
              <a:t>MTT: </a:t>
            </a:r>
          </a:p>
          <a:p>
            <a:pPr lvl="1"/>
            <a:r>
              <a:rPr lang="cs-CZ" dirty="0" smtClean="0"/>
              <a:t>MTS v Haagu</a:t>
            </a:r>
          </a:p>
          <a:p>
            <a:pPr lvl="1"/>
            <a:r>
              <a:rPr lang="cs-CZ" dirty="0" smtClean="0"/>
              <a:t>ICTY a ICTR – ad hoc</a:t>
            </a:r>
          </a:p>
          <a:p>
            <a:pPr lvl="1"/>
            <a:r>
              <a:rPr lang="cs-CZ" dirty="0" smtClean="0"/>
              <a:t>ZT pro Sierru Leone – ad hoc – smíšený charakter</a:t>
            </a:r>
          </a:p>
        </p:txBody>
      </p:sp>
    </p:spTree>
    <p:extLst>
      <p:ext uri="{BB962C8B-B14F-4D97-AF65-F5344CB8AC3E}">
        <p14:creationId xmlns:p14="http://schemas.microsoft.com/office/powerpoint/2010/main" val="2823146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MSD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Nemá obligatorní jurisdikci – vždy musí být státy vyjádřen souhlas(různé formy)</a:t>
            </a:r>
          </a:p>
          <a:p>
            <a:r>
              <a:rPr lang="cs-CZ" dirty="0" smtClean="0"/>
              <a:t>Rozsudky – závazné mezi stranami</a:t>
            </a:r>
          </a:p>
          <a:p>
            <a:r>
              <a:rPr lang="cs-CZ" dirty="0" smtClean="0"/>
              <a:t>Posudky - nezávazné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31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Arbitráž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Institucionální a ad hoc</a:t>
            </a:r>
          </a:p>
          <a:p>
            <a:r>
              <a:rPr lang="cs-CZ" dirty="0" smtClean="0"/>
              <a:t>ICSID</a:t>
            </a:r>
          </a:p>
          <a:p>
            <a:r>
              <a:rPr lang="cs-CZ" dirty="0" smtClean="0"/>
              <a:t>Stálý rozhodčí soud v Haagu</a:t>
            </a:r>
          </a:p>
          <a:p>
            <a:r>
              <a:rPr lang="cs-CZ" dirty="0" smtClean="0"/>
              <a:t>Řešení sporů z mořského práva dle úmluvy o mořském právu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364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ochrana investic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Prameny MS ( především BITS, ale také MITS jako ICSID´)</a:t>
            </a:r>
          </a:p>
        </p:txBody>
      </p:sp>
    </p:spTree>
    <p:extLst>
      <p:ext uri="{BB962C8B-B14F-4D97-AF65-F5344CB8AC3E}">
        <p14:creationId xmlns:p14="http://schemas.microsoft.com/office/powerpoint/2010/main" val="13953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principy EÚLP</a:t>
            </a:r>
          </a:p>
          <a:p>
            <a:r>
              <a:rPr lang="cs-CZ" dirty="0" smtClean="0"/>
              <a:t>„Tvrdé jádro“ EÚLP</a:t>
            </a:r>
          </a:p>
          <a:p>
            <a:r>
              <a:rPr lang="cs-CZ" dirty="0" smtClean="0"/>
              <a:t>Imunita hlav států</a:t>
            </a:r>
          </a:p>
          <a:p>
            <a:r>
              <a:rPr lang="cs-CZ" dirty="0" smtClean="0"/>
              <a:t>Mezinárodní trestní právo</a:t>
            </a:r>
          </a:p>
          <a:p>
            <a:r>
              <a:rPr lang="cs-CZ" dirty="0" smtClean="0"/>
              <a:t>Mezinárodní ochrana investic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927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</a:t>
            </a:r>
          </a:p>
          <a:p>
            <a:r>
              <a:rPr lang="cs-CZ" dirty="0" smtClean="0"/>
              <a:t>MO</a:t>
            </a:r>
          </a:p>
          <a:p>
            <a:r>
              <a:rPr lang="cs-CZ" dirty="0" smtClean="0"/>
              <a:t>Jednotlivec</a:t>
            </a:r>
          </a:p>
          <a:p>
            <a:r>
              <a:rPr lang="cs-CZ" dirty="0" smtClean="0"/>
              <a:t>Některé zvláštní entity(Mezinárodní výbor ČK, Svatý stolec, povstalci aj.)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034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Plná a originální subjektivita</a:t>
            </a:r>
          </a:p>
          <a:p>
            <a:r>
              <a:rPr lang="cs-CZ" dirty="0" smtClean="0"/>
              <a:t>Montevidejská kritéria</a:t>
            </a:r>
          </a:p>
          <a:p>
            <a:r>
              <a:rPr lang="cs-CZ" dirty="0" smtClean="0"/>
              <a:t>Uznání – deklaratorní v konstitutivní teorie</a:t>
            </a:r>
          </a:p>
          <a:p>
            <a:r>
              <a:rPr lang="cs-CZ" dirty="0" smtClean="0"/>
              <a:t>Kosovo (Posudek MSD)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986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Odvozená subjektivita</a:t>
            </a:r>
          </a:p>
          <a:p>
            <a:r>
              <a:rPr lang="cs-CZ" dirty="0" smtClean="0"/>
              <a:t>Založeny MS</a:t>
            </a:r>
          </a:p>
          <a:p>
            <a:r>
              <a:rPr lang="cs-CZ" dirty="0" smtClean="0"/>
              <a:t>Mezivládní (nikoli nevládní)</a:t>
            </a:r>
          </a:p>
          <a:p>
            <a:r>
              <a:rPr lang="cs-CZ" dirty="0" smtClean="0"/>
              <a:t>OSN, NATO aj.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050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Subjektivita marginální</a:t>
            </a:r>
          </a:p>
          <a:p>
            <a:r>
              <a:rPr lang="cs-CZ" dirty="0" smtClean="0"/>
              <a:t>Lidská práva</a:t>
            </a:r>
          </a:p>
          <a:p>
            <a:r>
              <a:rPr lang="cs-CZ" dirty="0" smtClean="0"/>
              <a:t>Mezinárodní trestní odpovědnost</a:t>
            </a:r>
          </a:p>
          <a:p>
            <a:r>
              <a:rPr lang="cs-CZ" dirty="0" smtClean="0"/>
              <a:t>Ochrana investic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986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Čl. 38 (1) Statutu MSD:</a:t>
            </a:r>
          </a:p>
          <a:p>
            <a:pPr lvl="1"/>
            <a:r>
              <a:rPr lang="cs-CZ" dirty="0" smtClean="0"/>
              <a:t>MS</a:t>
            </a:r>
          </a:p>
          <a:p>
            <a:pPr lvl="1"/>
            <a:r>
              <a:rPr lang="cs-CZ" dirty="0" smtClean="0"/>
              <a:t>Obyčeje</a:t>
            </a:r>
          </a:p>
          <a:p>
            <a:pPr lvl="1"/>
            <a:r>
              <a:rPr lang="cs-CZ" dirty="0" smtClean="0"/>
              <a:t>Obecné zásady</a:t>
            </a:r>
          </a:p>
          <a:p>
            <a:pPr lvl="1"/>
            <a:r>
              <a:rPr lang="cs-CZ" dirty="0" smtClean="0"/>
              <a:t>Soudní rozhodnutí a učení znalců veřejného práva</a:t>
            </a:r>
          </a:p>
          <a:p>
            <a:r>
              <a:rPr lang="cs-CZ" dirty="0" smtClean="0"/>
              <a:t>Mimo Statut:</a:t>
            </a:r>
          </a:p>
          <a:p>
            <a:pPr lvl="1"/>
            <a:r>
              <a:rPr lang="cs-CZ" dirty="0" smtClean="0"/>
              <a:t>Principy MP</a:t>
            </a:r>
          </a:p>
          <a:p>
            <a:pPr lvl="1"/>
            <a:r>
              <a:rPr lang="cs-CZ" dirty="0" smtClean="0"/>
              <a:t>Jednostranné akty</a:t>
            </a:r>
          </a:p>
        </p:txBody>
      </p:sp>
    </p:spTree>
    <p:extLst>
      <p:ext uri="{BB962C8B-B14F-4D97-AF65-F5344CB8AC3E}">
        <p14:creationId xmlns:p14="http://schemas.microsoft.com/office/powerpoint/2010/main" val="1586300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Principy a pravidla</a:t>
            </a:r>
          </a:p>
          <a:p>
            <a:r>
              <a:rPr lang="cs-CZ" dirty="0" smtClean="0"/>
              <a:t>Obecná </a:t>
            </a:r>
            <a:r>
              <a:rPr lang="cs-CZ" dirty="0" err="1" smtClean="0"/>
              <a:t>vs</a:t>
            </a:r>
            <a:r>
              <a:rPr lang="cs-CZ" dirty="0" smtClean="0"/>
              <a:t> partikulární</a:t>
            </a:r>
          </a:p>
          <a:p>
            <a:r>
              <a:rPr lang="cs-CZ" dirty="0" smtClean="0"/>
              <a:t>Kogentní </a:t>
            </a:r>
            <a:r>
              <a:rPr lang="cs-CZ" dirty="0" err="1" smtClean="0"/>
              <a:t>vs</a:t>
            </a:r>
            <a:r>
              <a:rPr lang="cs-CZ" dirty="0" smtClean="0"/>
              <a:t> dispozitivní</a:t>
            </a:r>
          </a:p>
          <a:p>
            <a:r>
              <a:rPr lang="cs-CZ" dirty="0" smtClean="0"/>
              <a:t>Procesní </a:t>
            </a:r>
            <a:r>
              <a:rPr lang="cs-CZ" dirty="0" err="1" smtClean="0"/>
              <a:t>vs</a:t>
            </a:r>
            <a:r>
              <a:rPr lang="cs-CZ" dirty="0" smtClean="0"/>
              <a:t> materiální </a:t>
            </a:r>
          </a:p>
          <a:p>
            <a:r>
              <a:rPr lang="cs-CZ" dirty="0" smtClean="0"/>
              <a:t>Hard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soft </a:t>
            </a:r>
            <a:r>
              <a:rPr lang="cs-CZ" dirty="0" err="1" smtClean="0"/>
              <a:t>law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495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38</TotalTime>
  <Words>517</Words>
  <Application>Microsoft Office PowerPoint</Application>
  <PresentationFormat>Předvádění na obrazovce (4:3)</PresentationFormat>
  <Paragraphs>134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Metro</vt:lpstr>
      <vt:lpstr>Opakování MPV I a II jaro/podzim 2016</vt:lpstr>
      <vt:lpstr>Obecná část</vt:lpstr>
      <vt:lpstr>Zvláštní část</vt:lpstr>
      <vt:lpstr>Subjekty</vt:lpstr>
      <vt:lpstr>Stát</vt:lpstr>
      <vt:lpstr>MO</vt:lpstr>
      <vt:lpstr>Jednotlivec</vt:lpstr>
      <vt:lpstr>Prameny</vt:lpstr>
      <vt:lpstr>Pravidla MP</vt:lpstr>
      <vt:lpstr>Recepce</vt:lpstr>
      <vt:lpstr>Recepce v naší ústavě</vt:lpstr>
      <vt:lpstr>Odpovědnost</vt:lpstr>
      <vt:lpstr>Odpovědnost státu</vt:lpstr>
      <vt:lpstr>Procesní otázky</vt:lpstr>
      <vt:lpstr>Al-Jedda</vt:lpstr>
      <vt:lpstr>EÚLP</vt:lpstr>
      <vt:lpstr>Případy</vt:lpstr>
      <vt:lpstr>Imunita hlavy státu</vt:lpstr>
      <vt:lpstr>Pokojné řešení sporů</vt:lpstr>
      <vt:lpstr>Mezinárodní soudnictví</vt:lpstr>
      <vt:lpstr>MSD</vt:lpstr>
      <vt:lpstr>Arbitráž</vt:lpstr>
      <vt:lpstr>Mezinárodní ochrana investic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MPV I a II jaro/podzim 2015</dc:title>
  <dc:creator>Zdeněk Nový</dc:creator>
  <cp:lastModifiedBy>Zdeněk Nový</cp:lastModifiedBy>
  <cp:revision>7</cp:revision>
  <dcterms:created xsi:type="dcterms:W3CDTF">2015-12-08T13:37:21Z</dcterms:created>
  <dcterms:modified xsi:type="dcterms:W3CDTF">2016-12-12T12:23:35Z</dcterms:modified>
</cp:coreProperties>
</file>