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handoutMasterIdLst>
    <p:handoutMasterId r:id="rId31"/>
  </p:handoutMasterIdLst>
  <p:sldIdLst>
    <p:sldId id="256" r:id="rId2"/>
    <p:sldId id="257" r:id="rId3"/>
    <p:sldId id="258" r:id="rId4"/>
    <p:sldId id="266" r:id="rId5"/>
    <p:sldId id="260" r:id="rId6"/>
    <p:sldId id="342" r:id="rId7"/>
    <p:sldId id="344" r:id="rId8"/>
    <p:sldId id="345" r:id="rId9"/>
    <p:sldId id="346" r:id="rId10"/>
    <p:sldId id="343" r:id="rId11"/>
    <p:sldId id="341" r:id="rId12"/>
    <p:sldId id="347" r:id="rId13"/>
    <p:sldId id="348" r:id="rId14"/>
    <p:sldId id="349" r:id="rId15"/>
    <p:sldId id="259" r:id="rId16"/>
    <p:sldId id="261" r:id="rId17"/>
    <p:sldId id="268" r:id="rId18"/>
    <p:sldId id="285" r:id="rId19"/>
    <p:sldId id="262" r:id="rId20"/>
    <p:sldId id="269" r:id="rId21"/>
    <p:sldId id="270" r:id="rId22"/>
    <p:sldId id="303" r:id="rId23"/>
    <p:sldId id="271" r:id="rId24"/>
    <p:sldId id="272" r:id="rId25"/>
    <p:sldId id="286" r:id="rId26"/>
    <p:sldId id="288" r:id="rId27"/>
    <p:sldId id="264" r:id="rId28"/>
    <p:sldId id="323" r:id="rId29"/>
  </p:sldIdLst>
  <p:sldSz cx="9144000" cy="6858000" type="screen4x3"/>
  <p:notesSz cx="6669088"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91" autoAdjust="0"/>
    <p:restoredTop sz="94660"/>
  </p:normalViewPr>
  <p:slideViewPr>
    <p:cSldViewPr>
      <p:cViewPr varScale="1">
        <p:scale>
          <a:sx n="52" d="100"/>
          <a:sy n="52" d="100"/>
        </p:scale>
        <p:origin x="72" y="1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7DAD09-DF44-4CBD-BC9F-33A57652ACDE}" type="doc">
      <dgm:prSet loTypeId="urn:microsoft.com/office/officeart/2005/8/layout/venn1" loCatId="relationship" qsTypeId="urn:microsoft.com/office/officeart/2005/8/quickstyle/simple1" qsCatId="simple" csTypeId="urn:microsoft.com/office/officeart/2005/8/colors/colorful1" csCatId="colorful" phldr="1"/>
      <dgm:spPr/>
    </dgm:pt>
    <dgm:pt modelId="{134DAD52-2C71-4A2D-B712-AFF9210B43F8}">
      <dgm:prSet phldrT="[Text]"/>
      <dgm:spPr/>
      <dgm:t>
        <a:bodyPr/>
        <a:lstStyle/>
        <a:p>
          <a:r>
            <a:rPr lang="cs-CZ" dirty="0" smtClean="0">
              <a:solidFill>
                <a:schemeClr val="tx1">
                  <a:lumMod val="75000"/>
                  <a:lumOff val="25000"/>
                </a:schemeClr>
              </a:solidFill>
            </a:rPr>
            <a:t>Veřejnosprávní kontrola</a:t>
          </a:r>
          <a:endParaRPr lang="cs-CZ" dirty="0">
            <a:solidFill>
              <a:schemeClr val="tx1">
                <a:lumMod val="75000"/>
                <a:lumOff val="25000"/>
              </a:schemeClr>
            </a:solidFill>
          </a:endParaRPr>
        </a:p>
      </dgm:t>
    </dgm:pt>
    <dgm:pt modelId="{9FEB2779-EBD6-44ED-854F-7BA35E890158}" type="parTrans" cxnId="{B3607454-F123-45B3-8456-EF54B8541C65}">
      <dgm:prSet/>
      <dgm:spPr/>
      <dgm:t>
        <a:bodyPr/>
        <a:lstStyle/>
        <a:p>
          <a:endParaRPr lang="cs-CZ"/>
        </a:p>
      </dgm:t>
    </dgm:pt>
    <dgm:pt modelId="{68A4181A-CA34-45EB-BD37-E3A46F201EAD}" type="sibTrans" cxnId="{B3607454-F123-45B3-8456-EF54B8541C65}">
      <dgm:prSet/>
      <dgm:spPr/>
      <dgm:t>
        <a:bodyPr/>
        <a:lstStyle/>
        <a:p>
          <a:endParaRPr lang="cs-CZ"/>
        </a:p>
      </dgm:t>
    </dgm:pt>
    <dgm:pt modelId="{65094E1C-8C7C-4CB1-A9A2-453529401E0C}">
      <dgm:prSet phldrT="[Text]"/>
      <dgm:spPr/>
      <dgm:t>
        <a:bodyPr/>
        <a:lstStyle/>
        <a:p>
          <a:r>
            <a:rPr lang="cs-CZ" dirty="0" smtClean="0">
              <a:solidFill>
                <a:schemeClr val="tx1">
                  <a:lumMod val="75000"/>
                  <a:lumOff val="25000"/>
                </a:schemeClr>
              </a:solidFill>
            </a:rPr>
            <a:t>Vnitřní kontrolní systém</a:t>
          </a:r>
          <a:endParaRPr lang="cs-CZ" dirty="0">
            <a:solidFill>
              <a:schemeClr val="tx1">
                <a:lumMod val="75000"/>
                <a:lumOff val="25000"/>
              </a:schemeClr>
            </a:solidFill>
          </a:endParaRPr>
        </a:p>
      </dgm:t>
    </dgm:pt>
    <dgm:pt modelId="{F74C7933-6B06-494C-A097-FA7C8386F7C2}" type="parTrans" cxnId="{3082B6E4-5558-4B0B-9BFC-A1DEA84B11D7}">
      <dgm:prSet/>
      <dgm:spPr/>
      <dgm:t>
        <a:bodyPr/>
        <a:lstStyle/>
        <a:p>
          <a:endParaRPr lang="cs-CZ"/>
        </a:p>
      </dgm:t>
    </dgm:pt>
    <dgm:pt modelId="{EAA053BB-05DC-4102-AB1E-947CC1DB816C}" type="sibTrans" cxnId="{3082B6E4-5558-4B0B-9BFC-A1DEA84B11D7}">
      <dgm:prSet/>
      <dgm:spPr/>
      <dgm:t>
        <a:bodyPr/>
        <a:lstStyle/>
        <a:p>
          <a:endParaRPr lang="cs-CZ"/>
        </a:p>
      </dgm:t>
    </dgm:pt>
    <dgm:pt modelId="{341D9EC6-23F4-40DD-9B6E-5D274DD80FC7}">
      <dgm:prSet phldrT="[Text]"/>
      <dgm:spPr/>
      <dgm:t>
        <a:bodyPr/>
        <a:lstStyle/>
        <a:p>
          <a:r>
            <a:rPr lang="cs-CZ" dirty="0" smtClean="0">
              <a:solidFill>
                <a:schemeClr val="tx1">
                  <a:lumMod val="75000"/>
                  <a:lumOff val="25000"/>
                </a:schemeClr>
              </a:solidFill>
            </a:rPr>
            <a:t>Kontrola podle mez. smluv</a:t>
          </a:r>
          <a:endParaRPr lang="cs-CZ" dirty="0">
            <a:solidFill>
              <a:schemeClr val="tx1">
                <a:lumMod val="75000"/>
                <a:lumOff val="25000"/>
              </a:schemeClr>
            </a:solidFill>
          </a:endParaRPr>
        </a:p>
      </dgm:t>
    </dgm:pt>
    <dgm:pt modelId="{77326A57-C473-4B77-95A3-6E34DF50B279}" type="parTrans" cxnId="{43365626-287A-46EE-BE14-27AA81985852}">
      <dgm:prSet/>
      <dgm:spPr/>
      <dgm:t>
        <a:bodyPr/>
        <a:lstStyle/>
        <a:p>
          <a:endParaRPr lang="cs-CZ"/>
        </a:p>
      </dgm:t>
    </dgm:pt>
    <dgm:pt modelId="{8523F0A2-F2B9-4F19-AE10-33C11347EA5B}" type="sibTrans" cxnId="{43365626-287A-46EE-BE14-27AA81985852}">
      <dgm:prSet/>
      <dgm:spPr/>
      <dgm:t>
        <a:bodyPr/>
        <a:lstStyle/>
        <a:p>
          <a:endParaRPr lang="cs-CZ"/>
        </a:p>
      </dgm:t>
    </dgm:pt>
    <dgm:pt modelId="{F1530842-FC85-4C08-AFE3-8A8C458DEF07}" type="pres">
      <dgm:prSet presAssocID="{8E7DAD09-DF44-4CBD-BC9F-33A57652ACDE}" presName="compositeShape" presStyleCnt="0">
        <dgm:presLayoutVars>
          <dgm:chMax val="7"/>
          <dgm:dir/>
          <dgm:resizeHandles val="exact"/>
        </dgm:presLayoutVars>
      </dgm:prSet>
      <dgm:spPr/>
    </dgm:pt>
    <dgm:pt modelId="{F09FA3AF-9F38-4590-A43B-CA510EF6244C}" type="pres">
      <dgm:prSet presAssocID="{134DAD52-2C71-4A2D-B712-AFF9210B43F8}" presName="circ1" presStyleLbl="vennNode1" presStyleIdx="0" presStyleCnt="3"/>
      <dgm:spPr/>
      <dgm:t>
        <a:bodyPr/>
        <a:lstStyle/>
        <a:p>
          <a:endParaRPr lang="cs-CZ"/>
        </a:p>
      </dgm:t>
    </dgm:pt>
    <dgm:pt modelId="{31C5BA14-6A1D-4EF6-94B4-7D722868F320}" type="pres">
      <dgm:prSet presAssocID="{134DAD52-2C71-4A2D-B712-AFF9210B43F8}" presName="circ1Tx" presStyleLbl="revTx" presStyleIdx="0" presStyleCnt="0">
        <dgm:presLayoutVars>
          <dgm:chMax val="0"/>
          <dgm:chPref val="0"/>
          <dgm:bulletEnabled val="1"/>
        </dgm:presLayoutVars>
      </dgm:prSet>
      <dgm:spPr/>
      <dgm:t>
        <a:bodyPr/>
        <a:lstStyle/>
        <a:p>
          <a:endParaRPr lang="cs-CZ"/>
        </a:p>
      </dgm:t>
    </dgm:pt>
    <dgm:pt modelId="{9DFC8A86-1F6F-4076-86DC-8F53310DDBF0}" type="pres">
      <dgm:prSet presAssocID="{65094E1C-8C7C-4CB1-A9A2-453529401E0C}" presName="circ2" presStyleLbl="vennNode1" presStyleIdx="1" presStyleCnt="3"/>
      <dgm:spPr/>
      <dgm:t>
        <a:bodyPr/>
        <a:lstStyle/>
        <a:p>
          <a:endParaRPr lang="cs-CZ"/>
        </a:p>
      </dgm:t>
    </dgm:pt>
    <dgm:pt modelId="{F575D69F-C564-41FC-B040-7DBF503D06A3}" type="pres">
      <dgm:prSet presAssocID="{65094E1C-8C7C-4CB1-A9A2-453529401E0C}" presName="circ2Tx" presStyleLbl="revTx" presStyleIdx="0" presStyleCnt="0">
        <dgm:presLayoutVars>
          <dgm:chMax val="0"/>
          <dgm:chPref val="0"/>
          <dgm:bulletEnabled val="1"/>
        </dgm:presLayoutVars>
      </dgm:prSet>
      <dgm:spPr/>
      <dgm:t>
        <a:bodyPr/>
        <a:lstStyle/>
        <a:p>
          <a:endParaRPr lang="cs-CZ"/>
        </a:p>
      </dgm:t>
    </dgm:pt>
    <dgm:pt modelId="{6444A6A0-D718-4C9D-B263-D53D439F5570}" type="pres">
      <dgm:prSet presAssocID="{341D9EC6-23F4-40DD-9B6E-5D274DD80FC7}" presName="circ3" presStyleLbl="vennNode1" presStyleIdx="2" presStyleCnt="3"/>
      <dgm:spPr/>
      <dgm:t>
        <a:bodyPr/>
        <a:lstStyle/>
        <a:p>
          <a:endParaRPr lang="cs-CZ"/>
        </a:p>
      </dgm:t>
    </dgm:pt>
    <dgm:pt modelId="{266CFA2B-B8A4-4BD9-B5EE-AEE4136ACFDE}" type="pres">
      <dgm:prSet presAssocID="{341D9EC6-23F4-40DD-9B6E-5D274DD80FC7}" presName="circ3Tx" presStyleLbl="revTx" presStyleIdx="0" presStyleCnt="0">
        <dgm:presLayoutVars>
          <dgm:chMax val="0"/>
          <dgm:chPref val="0"/>
          <dgm:bulletEnabled val="1"/>
        </dgm:presLayoutVars>
      </dgm:prSet>
      <dgm:spPr/>
      <dgm:t>
        <a:bodyPr/>
        <a:lstStyle/>
        <a:p>
          <a:endParaRPr lang="cs-CZ"/>
        </a:p>
      </dgm:t>
    </dgm:pt>
  </dgm:ptLst>
  <dgm:cxnLst>
    <dgm:cxn modelId="{4976427E-A188-4A61-BFCE-9716B77CFE06}" type="presOf" srcId="{134DAD52-2C71-4A2D-B712-AFF9210B43F8}" destId="{31C5BA14-6A1D-4EF6-94B4-7D722868F320}" srcOrd="1" destOrd="0" presId="urn:microsoft.com/office/officeart/2005/8/layout/venn1"/>
    <dgm:cxn modelId="{B3607454-F123-45B3-8456-EF54B8541C65}" srcId="{8E7DAD09-DF44-4CBD-BC9F-33A57652ACDE}" destId="{134DAD52-2C71-4A2D-B712-AFF9210B43F8}" srcOrd="0" destOrd="0" parTransId="{9FEB2779-EBD6-44ED-854F-7BA35E890158}" sibTransId="{68A4181A-CA34-45EB-BD37-E3A46F201EAD}"/>
    <dgm:cxn modelId="{95177F63-A080-4024-AF39-B5D374FDE6B3}" type="presOf" srcId="{341D9EC6-23F4-40DD-9B6E-5D274DD80FC7}" destId="{266CFA2B-B8A4-4BD9-B5EE-AEE4136ACFDE}" srcOrd="1" destOrd="0" presId="urn:microsoft.com/office/officeart/2005/8/layout/venn1"/>
    <dgm:cxn modelId="{573DFA4D-2848-420F-8DF1-270A06FE280E}" type="presOf" srcId="{134DAD52-2C71-4A2D-B712-AFF9210B43F8}" destId="{F09FA3AF-9F38-4590-A43B-CA510EF6244C}" srcOrd="0" destOrd="0" presId="urn:microsoft.com/office/officeart/2005/8/layout/venn1"/>
    <dgm:cxn modelId="{43365626-287A-46EE-BE14-27AA81985852}" srcId="{8E7DAD09-DF44-4CBD-BC9F-33A57652ACDE}" destId="{341D9EC6-23F4-40DD-9B6E-5D274DD80FC7}" srcOrd="2" destOrd="0" parTransId="{77326A57-C473-4B77-95A3-6E34DF50B279}" sibTransId="{8523F0A2-F2B9-4F19-AE10-33C11347EA5B}"/>
    <dgm:cxn modelId="{814ECD62-ED58-4432-B6A0-2DF8D8E93ABB}" type="presOf" srcId="{8E7DAD09-DF44-4CBD-BC9F-33A57652ACDE}" destId="{F1530842-FC85-4C08-AFE3-8A8C458DEF07}" srcOrd="0" destOrd="0" presId="urn:microsoft.com/office/officeart/2005/8/layout/venn1"/>
    <dgm:cxn modelId="{8BB5059D-51A6-4D0D-8FA1-66E231276470}" type="presOf" srcId="{341D9EC6-23F4-40DD-9B6E-5D274DD80FC7}" destId="{6444A6A0-D718-4C9D-B263-D53D439F5570}" srcOrd="0" destOrd="0" presId="urn:microsoft.com/office/officeart/2005/8/layout/venn1"/>
    <dgm:cxn modelId="{3082B6E4-5558-4B0B-9BFC-A1DEA84B11D7}" srcId="{8E7DAD09-DF44-4CBD-BC9F-33A57652ACDE}" destId="{65094E1C-8C7C-4CB1-A9A2-453529401E0C}" srcOrd="1" destOrd="0" parTransId="{F74C7933-6B06-494C-A097-FA7C8386F7C2}" sibTransId="{EAA053BB-05DC-4102-AB1E-947CC1DB816C}"/>
    <dgm:cxn modelId="{EFC14789-3101-410F-839F-404EE2A0ACE3}" type="presOf" srcId="{65094E1C-8C7C-4CB1-A9A2-453529401E0C}" destId="{F575D69F-C564-41FC-B040-7DBF503D06A3}" srcOrd="1" destOrd="0" presId="urn:microsoft.com/office/officeart/2005/8/layout/venn1"/>
    <dgm:cxn modelId="{5B2BF62A-EED2-45E2-ABF9-A48D0656F32A}" type="presOf" srcId="{65094E1C-8C7C-4CB1-A9A2-453529401E0C}" destId="{9DFC8A86-1F6F-4076-86DC-8F53310DDBF0}" srcOrd="0" destOrd="0" presId="urn:microsoft.com/office/officeart/2005/8/layout/venn1"/>
    <dgm:cxn modelId="{EB5D5E1E-1920-4102-8A90-E9B02D7272BA}" type="presParOf" srcId="{F1530842-FC85-4C08-AFE3-8A8C458DEF07}" destId="{F09FA3AF-9F38-4590-A43B-CA510EF6244C}" srcOrd="0" destOrd="0" presId="urn:microsoft.com/office/officeart/2005/8/layout/venn1"/>
    <dgm:cxn modelId="{7173E182-6B73-4097-B96F-B6329FBF4C3A}" type="presParOf" srcId="{F1530842-FC85-4C08-AFE3-8A8C458DEF07}" destId="{31C5BA14-6A1D-4EF6-94B4-7D722868F320}" srcOrd="1" destOrd="0" presId="urn:microsoft.com/office/officeart/2005/8/layout/venn1"/>
    <dgm:cxn modelId="{DC11AA25-826D-4FD3-B95B-E21983033EFD}" type="presParOf" srcId="{F1530842-FC85-4C08-AFE3-8A8C458DEF07}" destId="{9DFC8A86-1F6F-4076-86DC-8F53310DDBF0}" srcOrd="2" destOrd="0" presId="urn:microsoft.com/office/officeart/2005/8/layout/venn1"/>
    <dgm:cxn modelId="{FFCDF04F-E5C2-46B6-942D-998A4D487551}" type="presParOf" srcId="{F1530842-FC85-4C08-AFE3-8A8C458DEF07}" destId="{F575D69F-C564-41FC-B040-7DBF503D06A3}" srcOrd="3" destOrd="0" presId="urn:microsoft.com/office/officeart/2005/8/layout/venn1"/>
    <dgm:cxn modelId="{DB4B6117-9DCD-4C40-833A-7696C64F7BAD}" type="presParOf" srcId="{F1530842-FC85-4C08-AFE3-8A8C458DEF07}" destId="{6444A6A0-D718-4C9D-B263-D53D439F5570}" srcOrd="4" destOrd="0" presId="urn:microsoft.com/office/officeart/2005/8/layout/venn1"/>
    <dgm:cxn modelId="{5B5B7910-3377-4F18-AF54-1D5CE93055AF}" type="presParOf" srcId="{F1530842-FC85-4C08-AFE3-8A8C458DEF07}" destId="{266CFA2B-B8A4-4BD9-B5EE-AEE4136ACFDE}"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A11D0A6-BAB2-42CA-B388-F4F7535A7C93}" type="doc">
      <dgm:prSet loTypeId="urn:microsoft.com/office/officeart/2005/8/layout/arrow5" loCatId="process" qsTypeId="urn:microsoft.com/office/officeart/2005/8/quickstyle/simple1" qsCatId="simple" csTypeId="urn:microsoft.com/office/officeart/2005/8/colors/colorful5" csCatId="colorful" phldr="1"/>
      <dgm:spPr/>
      <dgm:t>
        <a:bodyPr/>
        <a:lstStyle/>
        <a:p>
          <a:endParaRPr lang="cs-CZ"/>
        </a:p>
      </dgm:t>
    </dgm:pt>
    <dgm:pt modelId="{7B09EF49-ADF7-47C6-AD99-FFB066C413EA}">
      <dgm:prSet phldrT="[Text]" custT="1"/>
      <dgm:spPr>
        <a:solidFill>
          <a:schemeClr val="accent5">
            <a:lumMod val="40000"/>
            <a:lumOff val="60000"/>
          </a:schemeClr>
        </a:solidFill>
      </dgm:spPr>
      <dgm:t>
        <a:bodyPr/>
        <a:lstStyle/>
        <a:p>
          <a:r>
            <a:rPr lang="cs-CZ" sz="3200" dirty="0" smtClean="0"/>
            <a:t>Řídicí a kontrolní mechanismy</a:t>
          </a:r>
          <a:endParaRPr lang="cs-CZ" sz="3200" dirty="0"/>
        </a:p>
      </dgm:t>
    </dgm:pt>
    <dgm:pt modelId="{DEB075E6-9E8E-49F9-AB1C-5A5C8AC2DC44}" type="parTrans" cxnId="{470AA134-AF7E-45F4-9FA4-BFD187F76984}">
      <dgm:prSet/>
      <dgm:spPr/>
      <dgm:t>
        <a:bodyPr/>
        <a:lstStyle/>
        <a:p>
          <a:endParaRPr lang="cs-CZ"/>
        </a:p>
      </dgm:t>
    </dgm:pt>
    <dgm:pt modelId="{01808834-E96F-4D41-BF64-9EFDF17B4A58}" type="sibTrans" cxnId="{470AA134-AF7E-45F4-9FA4-BFD187F76984}">
      <dgm:prSet/>
      <dgm:spPr/>
      <dgm:t>
        <a:bodyPr/>
        <a:lstStyle/>
        <a:p>
          <a:endParaRPr lang="cs-CZ"/>
        </a:p>
      </dgm:t>
    </dgm:pt>
    <dgm:pt modelId="{035B7830-F829-41AF-BB93-FFCD02F5D057}">
      <dgm:prSet phldrT="[Text]" custT="1"/>
      <dgm:spPr>
        <a:solidFill>
          <a:schemeClr val="accent6">
            <a:lumMod val="60000"/>
            <a:lumOff val="40000"/>
          </a:schemeClr>
        </a:solidFill>
      </dgm:spPr>
      <dgm:t>
        <a:bodyPr/>
        <a:lstStyle/>
        <a:p>
          <a:r>
            <a:rPr lang="cs-CZ" sz="3200" dirty="0" smtClean="0"/>
            <a:t>Interní</a:t>
          </a:r>
          <a:r>
            <a:rPr lang="cs-CZ" sz="4700" dirty="0" smtClean="0"/>
            <a:t> </a:t>
          </a:r>
          <a:r>
            <a:rPr lang="cs-CZ" sz="3200" dirty="0" smtClean="0"/>
            <a:t>audit</a:t>
          </a:r>
          <a:endParaRPr lang="cs-CZ" sz="4700" dirty="0"/>
        </a:p>
      </dgm:t>
    </dgm:pt>
    <dgm:pt modelId="{BDD49CEC-DB66-42F1-B534-62D1306395F4}" type="parTrans" cxnId="{FAA89385-5DF2-4473-9CFE-F7DBEDFB4EF9}">
      <dgm:prSet/>
      <dgm:spPr/>
      <dgm:t>
        <a:bodyPr/>
        <a:lstStyle/>
        <a:p>
          <a:endParaRPr lang="cs-CZ"/>
        </a:p>
      </dgm:t>
    </dgm:pt>
    <dgm:pt modelId="{A9A87EEF-2220-4310-8583-E3892CDAB8CE}" type="sibTrans" cxnId="{FAA89385-5DF2-4473-9CFE-F7DBEDFB4EF9}">
      <dgm:prSet/>
      <dgm:spPr/>
      <dgm:t>
        <a:bodyPr/>
        <a:lstStyle/>
        <a:p>
          <a:endParaRPr lang="cs-CZ"/>
        </a:p>
      </dgm:t>
    </dgm:pt>
    <dgm:pt modelId="{F4FCC368-4397-4518-B70D-85B77C026400}" type="pres">
      <dgm:prSet presAssocID="{1A11D0A6-BAB2-42CA-B388-F4F7535A7C93}" presName="diagram" presStyleCnt="0">
        <dgm:presLayoutVars>
          <dgm:dir/>
          <dgm:resizeHandles val="exact"/>
        </dgm:presLayoutVars>
      </dgm:prSet>
      <dgm:spPr/>
      <dgm:t>
        <a:bodyPr/>
        <a:lstStyle/>
        <a:p>
          <a:endParaRPr lang="cs-CZ"/>
        </a:p>
      </dgm:t>
    </dgm:pt>
    <dgm:pt modelId="{6E85232C-BAEA-4DD7-9508-B4FC3DDB650F}" type="pres">
      <dgm:prSet presAssocID="{7B09EF49-ADF7-47C6-AD99-FFB066C413EA}" presName="arrow" presStyleLbl="node1" presStyleIdx="0" presStyleCnt="2">
        <dgm:presLayoutVars>
          <dgm:bulletEnabled val="1"/>
        </dgm:presLayoutVars>
      </dgm:prSet>
      <dgm:spPr/>
      <dgm:t>
        <a:bodyPr/>
        <a:lstStyle/>
        <a:p>
          <a:endParaRPr lang="cs-CZ"/>
        </a:p>
      </dgm:t>
    </dgm:pt>
    <dgm:pt modelId="{0494B51B-590B-491A-BE7D-72E29483BD1B}" type="pres">
      <dgm:prSet presAssocID="{035B7830-F829-41AF-BB93-FFCD02F5D057}" presName="arrow" presStyleLbl="node1" presStyleIdx="1" presStyleCnt="2">
        <dgm:presLayoutVars>
          <dgm:bulletEnabled val="1"/>
        </dgm:presLayoutVars>
      </dgm:prSet>
      <dgm:spPr/>
      <dgm:t>
        <a:bodyPr/>
        <a:lstStyle/>
        <a:p>
          <a:endParaRPr lang="cs-CZ"/>
        </a:p>
      </dgm:t>
    </dgm:pt>
  </dgm:ptLst>
  <dgm:cxnLst>
    <dgm:cxn modelId="{650508CF-EEF8-48E4-86A2-38AC886E1F5A}" type="presOf" srcId="{035B7830-F829-41AF-BB93-FFCD02F5D057}" destId="{0494B51B-590B-491A-BE7D-72E29483BD1B}" srcOrd="0" destOrd="0" presId="urn:microsoft.com/office/officeart/2005/8/layout/arrow5"/>
    <dgm:cxn modelId="{876E2070-0781-42FA-B5EC-81D712B27BFE}" type="presOf" srcId="{1A11D0A6-BAB2-42CA-B388-F4F7535A7C93}" destId="{F4FCC368-4397-4518-B70D-85B77C026400}" srcOrd="0" destOrd="0" presId="urn:microsoft.com/office/officeart/2005/8/layout/arrow5"/>
    <dgm:cxn modelId="{470AA134-AF7E-45F4-9FA4-BFD187F76984}" srcId="{1A11D0A6-BAB2-42CA-B388-F4F7535A7C93}" destId="{7B09EF49-ADF7-47C6-AD99-FFB066C413EA}" srcOrd="0" destOrd="0" parTransId="{DEB075E6-9E8E-49F9-AB1C-5A5C8AC2DC44}" sibTransId="{01808834-E96F-4D41-BF64-9EFDF17B4A58}"/>
    <dgm:cxn modelId="{FAA89385-5DF2-4473-9CFE-F7DBEDFB4EF9}" srcId="{1A11D0A6-BAB2-42CA-B388-F4F7535A7C93}" destId="{035B7830-F829-41AF-BB93-FFCD02F5D057}" srcOrd="1" destOrd="0" parTransId="{BDD49CEC-DB66-42F1-B534-62D1306395F4}" sibTransId="{A9A87EEF-2220-4310-8583-E3892CDAB8CE}"/>
    <dgm:cxn modelId="{4555B422-6487-4404-9386-5B0C4ED34A62}" type="presOf" srcId="{7B09EF49-ADF7-47C6-AD99-FFB066C413EA}" destId="{6E85232C-BAEA-4DD7-9508-B4FC3DDB650F}" srcOrd="0" destOrd="0" presId="urn:microsoft.com/office/officeart/2005/8/layout/arrow5"/>
    <dgm:cxn modelId="{6C8EC069-D3F9-444C-BD80-A3FE2D1A5FD5}" type="presParOf" srcId="{F4FCC368-4397-4518-B70D-85B77C026400}" destId="{6E85232C-BAEA-4DD7-9508-B4FC3DDB650F}" srcOrd="0" destOrd="0" presId="urn:microsoft.com/office/officeart/2005/8/layout/arrow5"/>
    <dgm:cxn modelId="{882A2C64-E522-4B7A-B3CB-CB837F55E815}" type="presParOf" srcId="{F4FCC368-4397-4518-B70D-85B77C026400}" destId="{0494B51B-590B-491A-BE7D-72E29483BD1B}" srcOrd="1" destOrd="0" presId="urn:microsoft.com/office/officeart/2005/8/layout/arrow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099CC9D-4CF8-49BE-807B-786B6EE4DA82}" type="doc">
      <dgm:prSet loTypeId="urn:microsoft.com/office/officeart/2005/8/layout/pyramid4" loCatId="pyramid" qsTypeId="urn:microsoft.com/office/officeart/2005/8/quickstyle/simple1" qsCatId="simple" csTypeId="urn:microsoft.com/office/officeart/2005/8/colors/accent2_3" csCatId="accent2" phldr="1"/>
      <dgm:spPr/>
      <dgm:t>
        <a:bodyPr/>
        <a:lstStyle/>
        <a:p>
          <a:endParaRPr lang="cs-CZ"/>
        </a:p>
      </dgm:t>
    </dgm:pt>
    <dgm:pt modelId="{FC346834-6073-4204-B67B-17033B3F883D}">
      <dgm:prSet phldrT="[Text]" custT="1"/>
      <dgm:spPr/>
      <dgm:t>
        <a:bodyPr/>
        <a:lstStyle/>
        <a:p>
          <a:r>
            <a:rPr lang="cs-CZ" sz="1600" b="1" dirty="0" smtClean="0"/>
            <a:t>ochrana </a:t>
          </a:r>
          <a:r>
            <a:rPr lang="cs-CZ" sz="1600" b="1" smtClean="0"/>
            <a:t>veřejných</a:t>
          </a:r>
          <a:r>
            <a:rPr lang="cs-CZ" sz="1600" b="1" dirty="0" smtClean="0"/>
            <a:t> prostředků</a:t>
          </a:r>
          <a:endParaRPr lang="cs-CZ" sz="1600" dirty="0"/>
        </a:p>
      </dgm:t>
    </dgm:pt>
    <dgm:pt modelId="{91A7E061-B73F-4F9B-B0E9-471A177C36EE}" type="parTrans" cxnId="{30A95824-DBCF-4AE4-A41B-E01C11458BDD}">
      <dgm:prSet/>
      <dgm:spPr/>
      <dgm:t>
        <a:bodyPr/>
        <a:lstStyle/>
        <a:p>
          <a:endParaRPr lang="cs-CZ" sz="2000"/>
        </a:p>
      </dgm:t>
    </dgm:pt>
    <dgm:pt modelId="{915574A1-A8B9-4711-B609-292AEA86C4B3}" type="sibTrans" cxnId="{30A95824-DBCF-4AE4-A41B-E01C11458BDD}">
      <dgm:prSet/>
      <dgm:spPr/>
      <dgm:t>
        <a:bodyPr/>
        <a:lstStyle/>
        <a:p>
          <a:endParaRPr lang="cs-CZ" sz="2000"/>
        </a:p>
      </dgm:t>
    </dgm:pt>
    <dgm:pt modelId="{1967FEBD-8546-4CFD-B6E2-FB784BED425B}">
      <dgm:prSet phldrT="[Text]" custT="1"/>
      <dgm:spPr/>
      <dgm:t>
        <a:bodyPr/>
        <a:lstStyle/>
        <a:p>
          <a:r>
            <a:rPr lang="cs-CZ" sz="2800" b="1" dirty="0" smtClean="0"/>
            <a:t>3E</a:t>
          </a:r>
          <a:endParaRPr lang="cs-CZ" sz="2800" b="1" dirty="0"/>
        </a:p>
      </dgm:t>
    </dgm:pt>
    <dgm:pt modelId="{E70D5312-263D-42C2-8E8B-73487B66C581}" type="parTrans" cxnId="{E5550329-7AF7-47A0-AF0D-394C64897C38}">
      <dgm:prSet/>
      <dgm:spPr/>
      <dgm:t>
        <a:bodyPr/>
        <a:lstStyle/>
        <a:p>
          <a:endParaRPr lang="cs-CZ" sz="2000"/>
        </a:p>
      </dgm:t>
    </dgm:pt>
    <dgm:pt modelId="{E47A2BC5-FE16-40EC-AACD-4BA652B6EB35}" type="sibTrans" cxnId="{E5550329-7AF7-47A0-AF0D-394C64897C38}">
      <dgm:prSet/>
      <dgm:spPr/>
      <dgm:t>
        <a:bodyPr/>
        <a:lstStyle/>
        <a:p>
          <a:endParaRPr lang="cs-CZ" sz="2000"/>
        </a:p>
      </dgm:t>
    </dgm:pt>
    <dgm:pt modelId="{FCA4F952-2860-4242-B9B2-A6F682C2BCE6}">
      <dgm:prSet phldrT="[Text]" custT="1"/>
      <dgm:spPr/>
      <dgm:t>
        <a:bodyPr/>
        <a:lstStyle/>
        <a:p>
          <a:r>
            <a:rPr lang="cs-CZ" sz="1600" b="1" dirty="0" smtClean="0"/>
            <a:t>dodržování právních předpisů</a:t>
          </a:r>
          <a:endParaRPr lang="cs-CZ" sz="1600" b="1" dirty="0"/>
        </a:p>
      </dgm:t>
    </dgm:pt>
    <dgm:pt modelId="{7F21B529-6999-4546-A2CD-C472B1CE38FE}" type="parTrans" cxnId="{C1D222CE-F420-41EE-9DEC-52C8320D44FE}">
      <dgm:prSet/>
      <dgm:spPr/>
      <dgm:t>
        <a:bodyPr/>
        <a:lstStyle/>
        <a:p>
          <a:endParaRPr lang="cs-CZ" sz="2000"/>
        </a:p>
      </dgm:t>
    </dgm:pt>
    <dgm:pt modelId="{56197DB8-3726-4F9A-B0AD-3126311839EB}" type="sibTrans" cxnId="{C1D222CE-F420-41EE-9DEC-52C8320D44FE}">
      <dgm:prSet/>
      <dgm:spPr/>
      <dgm:t>
        <a:bodyPr/>
        <a:lstStyle/>
        <a:p>
          <a:endParaRPr lang="cs-CZ" sz="2000"/>
        </a:p>
      </dgm:t>
    </dgm:pt>
    <dgm:pt modelId="{0AB96C33-96CC-4E47-99CF-1AE252EA062C}">
      <dgm:prSet phldrT="[Text]" custT="1"/>
      <dgm:spPr/>
      <dgm:t>
        <a:bodyPr/>
        <a:lstStyle/>
        <a:p>
          <a:r>
            <a:rPr lang="cs-CZ" sz="1800" b="1" dirty="0" smtClean="0"/>
            <a:t>informace </a:t>
          </a:r>
          <a:endParaRPr lang="cs-CZ" sz="1800" b="1" dirty="0"/>
        </a:p>
      </dgm:t>
    </dgm:pt>
    <dgm:pt modelId="{52FCADC0-B938-4F6F-856C-C09DDF127F6B}" type="parTrans" cxnId="{D5C3B48B-C6A2-4A96-9794-63A4B42534B3}">
      <dgm:prSet/>
      <dgm:spPr/>
      <dgm:t>
        <a:bodyPr/>
        <a:lstStyle/>
        <a:p>
          <a:endParaRPr lang="cs-CZ" sz="2000"/>
        </a:p>
      </dgm:t>
    </dgm:pt>
    <dgm:pt modelId="{7636588A-13C6-4274-BC4C-188F08BE3C75}" type="sibTrans" cxnId="{D5C3B48B-C6A2-4A96-9794-63A4B42534B3}">
      <dgm:prSet/>
      <dgm:spPr/>
      <dgm:t>
        <a:bodyPr/>
        <a:lstStyle/>
        <a:p>
          <a:endParaRPr lang="cs-CZ" sz="2000"/>
        </a:p>
      </dgm:t>
    </dgm:pt>
    <dgm:pt modelId="{246F72A9-44B4-4E2E-B3F0-331ABD2C7520}" type="pres">
      <dgm:prSet presAssocID="{1099CC9D-4CF8-49BE-807B-786B6EE4DA82}" presName="compositeShape" presStyleCnt="0">
        <dgm:presLayoutVars>
          <dgm:chMax val="9"/>
          <dgm:dir/>
          <dgm:resizeHandles val="exact"/>
        </dgm:presLayoutVars>
      </dgm:prSet>
      <dgm:spPr/>
      <dgm:t>
        <a:bodyPr/>
        <a:lstStyle/>
        <a:p>
          <a:endParaRPr lang="cs-CZ"/>
        </a:p>
      </dgm:t>
    </dgm:pt>
    <dgm:pt modelId="{4AA2A2D3-3DA7-4676-9238-40D4C335B2AB}" type="pres">
      <dgm:prSet presAssocID="{1099CC9D-4CF8-49BE-807B-786B6EE4DA82}" presName="triangle1" presStyleLbl="node1" presStyleIdx="0" presStyleCnt="4" custLinFactNeighborX="-746" custLinFactNeighborY="-5970">
        <dgm:presLayoutVars>
          <dgm:bulletEnabled val="1"/>
        </dgm:presLayoutVars>
      </dgm:prSet>
      <dgm:spPr/>
      <dgm:t>
        <a:bodyPr/>
        <a:lstStyle/>
        <a:p>
          <a:endParaRPr lang="cs-CZ"/>
        </a:p>
      </dgm:t>
    </dgm:pt>
    <dgm:pt modelId="{07473D5E-F92C-4846-9330-48270102FD95}" type="pres">
      <dgm:prSet presAssocID="{1099CC9D-4CF8-49BE-807B-786B6EE4DA82}" presName="triangle2" presStyleLbl="node1" presStyleIdx="1" presStyleCnt="4" custLinFactNeighborX="-1493" custLinFactNeighborY="-1493">
        <dgm:presLayoutVars>
          <dgm:bulletEnabled val="1"/>
        </dgm:presLayoutVars>
      </dgm:prSet>
      <dgm:spPr/>
      <dgm:t>
        <a:bodyPr/>
        <a:lstStyle/>
        <a:p>
          <a:endParaRPr lang="cs-CZ"/>
        </a:p>
      </dgm:t>
    </dgm:pt>
    <dgm:pt modelId="{11AB9C3F-318A-439A-8F41-6AF12E4860F7}" type="pres">
      <dgm:prSet presAssocID="{1099CC9D-4CF8-49BE-807B-786B6EE4DA82}" presName="triangle3" presStyleLbl="node1" presStyleIdx="2" presStyleCnt="4">
        <dgm:presLayoutVars>
          <dgm:bulletEnabled val="1"/>
        </dgm:presLayoutVars>
      </dgm:prSet>
      <dgm:spPr/>
      <dgm:t>
        <a:bodyPr/>
        <a:lstStyle/>
        <a:p>
          <a:endParaRPr lang="cs-CZ"/>
        </a:p>
      </dgm:t>
    </dgm:pt>
    <dgm:pt modelId="{51559C3A-6F06-48AD-8A60-028C0654650B}" type="pres">
      <dgm:prSet presAssocID="{1099CC9D-4CF8-49BE-807B-786B6EE4DA82}" presName="triangle4" presStyleLbl="node1" presStyleIdx="3" presStyleCnt="4" custLinFactNeighborX="0" custLinFactNeighborY="-1493">
        <dgm:presLayoutVars>
          <dgm:bulletEnabled val="1"/>
        </dgm:presLayoutVars>
      </dgm:prSet>
      <dgm:spPr/>
      <dgm:t>
        <a:bodyPr/>
        <a:lstStyle/>
        <a:p>
          <a:endParaRPr lang="cs-CZ"/>
        </a:p>
      </dgm:t>
    </dgm:pt>
  </dgm:ptLst>
  <dgm:cxnLst>
    <dgm:cxn modelId="{98CDD2C4-E58C-4A8F-8210-5B26A76A7886}" type="presOf" srcId="{0AB96C33-96CC-4E47-99CF-1AE252EA062C}" destId="{51559C3A-6F06-48AD-8A60-028C0654650B}" srcOrd="0" destOrd="0" presId="urn:microsoft.com/office/officeart/2005/8/layout/pyramid4"/>
    <dgm:cxn modelId="{E5550329-7AF7-47A0-AF0D-394C64897C38}" srcId="{1099CC9D-4CF8-49BE-807B-786B6EE4DA82}" destId="{1967FEBD-8546-4CFD-B6E2-FB784BED425B}" srcOrd="1" destOrd="0" parTransId="{E70D5312-263D-42C2-8E8B-73487B66C581}" sibTransId="{E47A2BC5-FE16-40EC-AACD-4BA652B6EB35}"/>
    <dgm:cxn modelId="{919A12DE-18D7-464A-8736-9422510B1394}" type="presOf" srcId="{FCA4F952-2860-4242-B9B2-A6F682C2BCE6}" destId="{11AB9C3F-318A-439A-8F41-6AF12E4860F7}" srcOrd="0" destOrd="0" presId="urn:microsoft.com/office/officeart/2005/8/layout/pyramid4"/>
    <dgm:cxn modelId="{C1D222CE-F420-41EE-9DEC-52C8320D44FE}" srcId="{1099CC9D-4CF8-49BE-807B-786B6EE4DA82}" destId="{FCA4F952-2860-4242-B9B2-A6F682C2BCE6}" srcOrd="2" destOrd="0" parTransId="{7F21B529-6999-4546-A2CD-C472B1CE38FE}" sibTransId="{56197DB8-3726-4F9A-B0AD-3126311839EB}"/>
    <dgm:cxn modelId="{F8B0D252-C9F8-4FC8-BD22-19E22F28CC06}" type="presOf" srcId="{1099CC9D-4CF8-49BE-807B-786B6EE4DA82}" destId="{246F72A9-44B4-4E2E-B3F0-331ABD2C7520}" srcOrd="0" destOrd="0" presId="urn:microsoft.com/office/officeart/2005/8/layout/pyramid4"/>
    <dgm:cxn modelId="{47B1D9B8-300E-428B-982D-06FECC27BE22}" type="presOf" srcId="{1967FEBD-8546-4CFD-B6E2-FB784BED425B}" destId="{07473D5E-F92C-4846-9330-48270102FD95}" srcOrd="0" destOrd="0" presId="urn:microsoft.com/office/officeart/2005/8/layout/pyramid4"/>
    <dgm:cxn modelId="{A2F1E6AB-1383-4567-B345-5127D98F7371}" type="presOf" srcId="{FC346834-6073-4204-B67B-17033B3F883D}" destId="{4AA2A2D3-3DA7-4676-9238-40D4C335B2AB}" srcOrd="0" destOrd="0" presId="urn:microsoft.com/office/officeart/2005/8/layout/pyramid4"/>
    <dgm:cxn modelId="{D5C3B48B-C6A2-4A96-9794-63A4B42534B3}" srcId="{1099CC9D-4CF8-49BE-807B-786B6EE4DA82}" destId="{0AB96C33-96CC-4E47-99CF-1AE252EA062C}" srcOrd="3" destOrd="0" parTransId="{52FCADC0-B938-4F6F-856C-C09DDF127F6B}" sibTransId="{7636588A-13C6-4274-BC4C-188F08BE3C75}"/>
    <dgm:cxn modelId="{30A95824-DBCF-4AE4-A41B-E01C11458BDD}" srcId="{1099CC9D-4CF8-49BE-807B-786B6EE4DA82}" destId="{FC346834-6073-4204-B67B-17033B3F883D}" srcOrd="0" destOrd="0" parTransId="{91A7E061-B73F-4F9B-B0E9-471A177C36EE}" sibTransId="{915574A1-A8B9-4711-B609-292AEA86C4B3}"/>
    <dgm:cxn modelId="{C31A193A-8D6A-4D7E-B6A6-1DCE100A3D25}" type="presParOf" srcId="{246F72A9-44B4-4E2E-B3F0-331ABD2C7520}" destId="{4AA2A2D3-3DA7-4676-9238-40D4C335B2AB}" srcOrd="0" destOrd="0" presId="urn:microsoft.com/office/officeart/2005/8/layout/pyramid4"/>
    <dgm:cxn modelId="{76BD43D2-D290-4D81-BA1E-FEF5E5E05D14}" type="presParOf" srcId="{246F72A9-44B4-4E2E-B3F0-331ABD2C7520}" destId="{07473D5E-F92C-4846-9330-48270102FD95}" srcOrd="1" destOrd="0" presId="urn:microsoft.com/office/officeart/2005/8/layout/pyramid4"/>
    <dgm:cxn modelId="{5D913954-1E4B-4C6C-A3E5-755413A65F36}" type="presParOf" srcId="{246F72A9-44B4-4E2E-B3F0-331ABD2C7520}" destId="{11AB9C3F-318A-439A-8F41-6AF12E4860F7}" srcOrd="2" destOrd="0" presId="urn:microsoft.com/office/officeart/2005/8/layout/pyramid4"/>
    <dgm:cxn modelId="{1140FEAE-F34E-42F2-8A3F-52CEDEBA18AC}" type="presParOf" srcId="{246F72A9-44B4-4E2E-B3F0-331ABD2C7520}" destId="{51559C3A-6F06-48AD-8A60-028C0654650B}"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E194F3-F5CD-4ED8-8960-E80D7050D7B8}"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cs-CZ"/>
        </a:p>
      </dgm:t>
    </dgm:pt>
    <dgm:pt modelId="{5D30131E-A0BF-4282-A50B-12E9F1E725F9}">
      <dgm:prSet phldrT="[Text]"/>
      <dgm:spPr>
        <a:solidFill>
          <a:schemeClr val="accent3">
            <a:lumMod val="75000"/>
          </a:schemeClr>
        </a:solidFill>
        <a:ln>
          <a:noFill/>
        </a:ln>
        <a:effectLst>
          <a:outerShdw dist="50800" dir="5400000" algn="ctr" rotWithShape="0">
            <a:schemeClr val="bg1">
              <a:lumMod val="85000"/>
            </a:schemeClr>
          </a:outerShdw>
        </a:effectLst>
      </dgm:spPr>
      <dgm:t>
        <a:bodyPr/>
        <a:lstStyle/>
        <a:p>
          <a:r>
            <a:rPr lang="cs-CZ" dirty="0" smtClean="0"/>
            <a:t>Řízení rizik</a:t>
          </a:r>
          <a:endParaRPr lang="cs-CZ" dirty="0"/>
        </a:p>
      </dgm:t>
    </dgm:pt>
    <dgm:pt modelId="{B76A7EBB-3AA8-4AAB-A64F-A6B487587EE2}" type="parTrans" cxnId="{E66AD64F-E792-45DC-94E0-4FBF58FB3D19}">
      <dgm:prSet/>
      <dgm:spPr/>
      <dgm:t>
        <a:bodyPr/>
        <a:lstStyle/>
        <a:p>
          <a:endParaRPr lang="cs-CZ"/>
        </a:p>
      </dgm:t>
    </dgm:pt>
    <dgm:pt modelId="{9E937A56-9A1A-4E67-BF34-EBEAC97E4F6F}" type="sibTrans" cxnId="{E66AD64F-E792-45DC-94E0-4FBF58FB3D19}">
      <dgm:prSet/>
      <dgm:spPr/>
      <dgm:t>
        <a:bodyPr/>
        <a:lstStyle/>
        <a:p>
          <a:endParaRPr lang="cs-CZ"/>
        </a:p>
      </dgm:t>
    </dgm:pt>
    <dgm:pt modelId="{8CD74284-D35B-482F-B8D1-DB79E731D868}">
      <dgm:prSet phldrT="[Text]"/>
      <dgm:spPr>
        <a:ln>
          <a:noFill/>
        </a:ln>
        <a:effectLst>
          <a:outerShdw dist="50800" dir="5400000" algn="ctr" rotWithShape="0">
            <a:schemeClr val="bg1">
              <a:lumMod val="85000"/>
            </a:schemeClr>
          </a:outerShdw>
        </a:effectLst>
      </dgm:spPr>
      <dgm:t>
        <a:bodyPr/>
        <a:lstStyle/>
        <a:p>
          <a:r>
            <a:rPr lang="cs-CZ" dirty="0" smtClean="0"/>
            <a:t>Kontrolní činnosti</a:t>
          </a:r>
          <a:endParaRPr lang="cs-CZ" dirty="0"/>
        </a:p>
      </dgm:t>
    </dgm:pt>
    <dgm:pt modelId="{50BBD306-BC27-471E-8E14-EC4112976C0A}" type="parTrans" cxnId="{0B674BCB-024D-4B9C-ABBC-CB070702E658}">
      <dgm:prSet/>
      <dgm:spPr/>
      <dgm:t>
        <a:bodyPr/>
        <a:lstStyle/>
        <a:p>
          <a:endParaRPr lang="cs-CZ"/>
        </a:p>
      </dgm:t>
    </dgm:pt>
    <dgm:pt modelId="{51B5DB1D-660A-4BFD-944A-9F18E41F3E17}" type="sibTrans" cxnId="{0B674BCB-024D-4B9C-ABBC-CB070702E658}">
      <dgm:prSet/>
      <dgm:spPr/>
      <dgm:t>
        <a:bodyPr/>
        <a:lstStyle/>
        <a:p>
          <a:endParaRPr lang="cs-CZ"/>
        </a:p>
      </dgm:t>
    </dgm:pt>
    <dgm:pt modelId="{D9369D09-66EA-4E8D-8F06-253B29F175CB}">
      <dgm:prSet phldrT="[Text]"/>
      <dgm:spPr>
        <a:ln>
          <a:noFill/>
        </a:ln>
        <a:effectLst>
          <a:outerShdw dist="50800" dir="5400000" algn="ctr" rotWithShape="0">
            <a:schemeClr val="bg1">
              <a:lumMod val="85000"/>
            </a:schemeClr>
          </a:outerShdw>
        </a:effectLst>
      </dgm:spPr>
      <dgm:t>
        <a:bodyPr/>
        <a:lstStyle/>
        <a:p>
          <a:r>
            <a:rPr lang="cs-CZ" dirty="0" smtClean="0"/>
            <a:t>Informace a komunikace</a:t>
          </a:r>
          <a:endParaRPr lang="cs-CZ" dirty="0"/>
        </a:p>
      </dgm:t>
    </dgm:pt>
    <dgm:pt modelId="{F4513E81-BB2B-4202-880A-A88FFEB51877}" type="parTrans" cxnId="{29564938-D387-4BD0-BBD7-C02E907FC37F}">
      <dgm:prSet/>
      <dgm:spPr/>
      <dgm:t>
        <a:bodyPr/>
        <a:lstStyle/>
        <a:p>
          <a:endParaRPr lang="cs-CZ"/>
        </a:p>
      </dgm:t>
    </dgm:pt>
    <dgm:pt modelId="{D5DD2A9D-D94E-425F-8147-1CB7B0021EA3}" type="sibTrans" cxnId="{29564938-D387-4BD0-BBD7-C02E907FC37F}">
      <dgm:prSet/>
      <dgm:spPr/>
      <dgm:t>
        <a:bodyPr/>
        <a:lstStyle/>
        <a:p>
          <a:endParaRPr lang="cs-CZ"/>
        </a:p>
      </dgm:t>
    </dgm:pt>
    <dgm:pt modelId="{175C1D9F-36CC-43C3-A003-5EAC98554239}">
      <dgm:prSet phldrT="[Text]"/>
      <dgm:spPr>
        <a:ln>
          <a:noFill/>
        </a:ln>
        <a:effectLst>
          <a:outerShdw dist="50800" dir="5400000" algn="ctr" rotWithShape="0">
            <a:schemeClr val="bg1">
              <a:lumMod val="85000"/>
            </a:schemeClr>
          </a:outerShdw>
        </a:effectLst>
      </dgm:spPr>
      <dgm:t>
        <a:bodyPr/>
        <a:lstStyle/>
        <a:p>
          <a:r>
            <a:rPr lang="cs-CZ" dirty="0" smtClean="0"/>
            <a:t>Monitoring</a:t>
          </a:r>
          <a:endParaRPr lang="cs-CZ" dirty="0"/>
        </a:p>
      </dgm:t>
    </dgm:pt>
    <dgm:pt modelId="{126BF596-DFA2-49F9-BC01-8FC8690538C4}" type="parTrans" cxnId="{66074016-83E8-4462-AC0F-4EB2A86DD699}">
      <dgm:prSet/>
      <dgm:spPr/>
      <dgm:t>
        <a:bodyPr/>
        <a:lstStyle/>
        <a:p>
          <a:endParaRPr lang="cs-CZ"/>
        </a:p>
      </dgm:t>
    </dgm:pt>
    <dgm:pt modelId="{9405B0AA-18C4-474D-AAB2-350D35CD83B1}" type="sibTrans" cxnId="{66074016-83E8-4462-AC0F-4EB2A86DD699}">
      <dgm:prSet/>
      <dgm:spPr/>
      <dgm:t>
        <a:bodyPr/>
        <a:lstStyle/>
        <a:p>
          <a:endParaRPr lang="cs-CZ"/>
        </a:p>
      </dgm:t>
    </dgm:pt>
    <dgm:pt modelId="{A8AB1B70-ECC7-478A-ACA9-B33E709F7DC6}">
      <dgm:prSet phldrT="[Text]"/>
      <dgm:spPr>
        <a:ln>
          <a:noFill/>
        </a:ln>
        <a:effectLst>
          <a:outerShdw dist="50800" dir="5400000" algn="ctr" rotWithShape="0">
            <a:schemeClr val="bg1">
              <a:lumMod val="85000"/>
            </a:schemeClr>
          </a:outerShdw>
        </a:effectLst>
      </dgm:spPr>
      <dgm:t>
        <a:bodyPr/>
        <a:lstStyle/>
        <a:p>
          <a:r>
            <a:rPr lang="cs-CZ" dirty="0" smtClean="0"/>
            <a:t>Kontrolní prostředí</a:t>
          </a:r>
          <a:endParaRPr lang="cs-CZ" dirty="0"/>
        </a:p>
      </dgm:t>
    </dgm:pt>
    <dgm:pt modelId="{3B7EE5AE-282D-43DB-87F9-B281BFAA6119}" type="sibTrans" cxnId="{58FA2015-5452-4E82-B013-BD61A6A90D10}">
      <dgm:prSet/>
      <dgm:spPr/>
      <dgm:t>
        <a:bodyPr/>
        <a:lstStyle/>
        <a:p>
          <a:endParaRPr lang="cs-CZ"/>
        </a:p>
      </dgm:t>
    </dgm:pt>
    <dgm:pt modelId="{FB89F13C-680C-464F-9FB0-F1D532097F82}" type="parTrans" cxnId="{58FA2015-5452-4E82-B013-BD61A6A90D10}">
      <dgm:prSet/>
      <dgm:spPr/>
      <dgm:t>
        <a:bodyPr/>
        <a:lstStyle/>
        <a:p>
          <a:endParaRPr lang="cs-CZ"/>
        </a:p>
      </dgm:t>
    </dgm:pt>
    <dgm:pt modelId="{1F631640-AF6E-4654-A921-BFB428E6B5ED}" type="pres">
      <dgm:prSet presAssocID="{9EE194F3-F5CD-4ED8-8960-E80D7050D7B8}" presName="diagram" presStyleCnt="0">
        <dgm:presLayoutVars>
          <dgm:dir/>
          <dgm:resizeHandles val="exact"/>
        </dgm:presLayoutVars>
      </dgm:prSet>
      <dgm:spPr/>
      <dgm:t>
        <a:bodyPr/>
        <a:lstStyle/>
        <a:p>
          <a:endParaRPr lang="cs-CZ"/>
        </a:p>
      </dgm:t>
    </dgm:pt>
    <dgm:pt modelId="{0AA941FE-7D66-4623-8125-AFA7B7C43DC1}" type="pres">
      <dgm:prSet presAssocID="{A8AB1B70-ECC7-478A-ACA9-B33E709F7DC6}" presName="node" presStyleLbl="node1" presStyleIdx="0" presStyleCnt="5">
        <dgm:presLayoutVars>
          <dgm:bulletEnabled val="1"/>
        </dgm:presLayoutVars>
      </dgm:prSet>
      <dgm:spPr>
        <a:prstGeom prst="snip1Rect">
          <a:avLst/>
        </a:prstGeom>
      </dgm:spPr>
      <dgm:t>
        <a:bodyPr/>
        <a:lstStyle/>
        <a:p>
          <a:endParaRPr lang="cs-CZ"/>
        </a:p>
      </dgm:t>
    </dgm:pt>
    <dgm:pt modelId="{C6D464C6-FC10-428B-84AA-21AB7CD0A590}" type="pres">
      <dgm:prSet presAssocID="{3B7EE5AE-282D-43DB-87F9-B281BFAA6119}" presName="sibTrans" presStyleCnt="0"/>
      <dgm:spPr/>
      <dgm:t>
        <a:bodyPr/>
        <a:lstStyle/>
        <a:p>
          <a:endParaRPr lang="cs-CZ"/>
        </a:p>
      </dgm:t>
    </dgm:pt>
    <dgm:pt modelId="{FEAEBC37-887D-4568-B511-C2D2BDCCB8D4}" type="pres">
      <dgm:prSet presAssocID="{5D30131E-A0BF-4282-A50B-12E9F1E725F9}" presName="node" presStyleLbl="node1" presStyleIdx="1" presStyleCnt="5">
        <dgm:presLayoutVars>
          <dgm:bulletEnabled val="1"/>
        </dgm:presLayoutVars>
      </dgm:prSet>
      <dgm:spPr>
        <a:prstGeom prst="snip1Rect">
          <a:avLst/>
        </a:prstGeom>
      </dgm:spPr>
      <dgm:t>
        <a:bodyPr/>
        <a:lstStyle/>
        <a:p>
          <a:endParaRPr lang="cs-CZ"/>
        </a:p>
      </dgm:t>
    </dgm:pt>
    <dgm:pt modelId="{ED9FD07E-9248-40CB-BAB8-39F31CCA32CA}" type="pres">
      <dgm:prSet presAssocID="{9E937A56-9A1A-4E67-BF34-EBEAC97E4F6F}" presName="sibTrans" presStyleCnt="0"/>
      <dgm:spPr/>
      <dgm:t>
        <a:bodyPr/>
        <a:lstStyle/>
        <a:p>
          <a:endParaRPr lang="cs-CZ"/>
        </a:p>
      </dgm:t>
    </dgm:pt>
    <dgm:pt modelId="{C4A58F32-7275-4597-99F2-31FFAD02BBCE}" type="pres">
      <dgm:prSet presAssocID="{8CD74284-D35B-482F-B8D1-DB79E731D868}" presName="node" presStyleLbl="node1" presStyleIdx="2" presStyleCnt="5">
        <dgm:presLayoutVars>
          <dgm:bulletEnabled val="1"/>
        </dgm:presLayoutVars>
      </dgm:prSet>
      <dgm:spPr>
        <a:prstGeom prst="snip1Rect">
          <a:avLst/>
        </a:prstGeom>
      </dgm:spPr>
      <dgm:t>
        <a:bodyPr/>
        <a:lstStyle/>
        <a:p>
          <a:endParaRPr lang="cs-CZ"/>
        </a:p>
      </dgm:t>
    </dgm:pt>
    <dgm:pt modelId="{4479CC88-3F7C-43A2-AFE5-A1976983DC9E}" type="pres">
      <dgm:prSet presAssocID="{51B5DB1D-660A-4BFD-944A-9F18E41F3E17}" presName="sibTrans" presStyleCnt="0"/>
      <dgm:spPr/>
      <dgm:t>
        <a:bodyPr/>
        <a:lstStyle/>
        <a:p>
          <a:endParaRPr lang="cs-CZ"/>
        </a:p>
      </dgm:t>
    </dgm:pt>
    <dgm:pt modelId="{C20B6CE9-90B3-44C4-97D4-099472BBF9F5}" type="pres">
      <dgm:prSet presAssocID="{D9369D09-66EA-4E8D-8F06-253B29F175CB}" presName="node" presStyleLbl="node1" presStyleIdx="3" presStyleCnt="5">
        <dgm:presLayoutVars>
          <dgm:bulletEnabled val="1"/>
        </dgm:presLayoutVars>
      </dgm:prSet>
      <dgm:spPr>
        <a:prstGeom prst="snip1Rect">
          <a:avLst/>
        </a:prstGeom>
      </dgm:spPr>
      <dgm:t>
        <a:bodyPr/>
        <a:lstStyle/>
        <a:p>
          <a:endParaRPr lang="cs-CZ"/>
        </a:p>
      </dgm:t>
    </dgm:pt>
    <dgm:pt modelId="{40CA4017-33B0-412B-92B7-1AAEAEBAF65B}" type="pres">
      <dgm:prSet presAssocID="{D5DD2A9D-D94E-425F-8147-1CB7B0021EA3}" presName="sibTrans" presStyleCnt="0"/>
      <dgm:spPr/>
      <dgm:t>
        <a:bodyPr/>
        <a:lstStyle/>
        <a:p>
          <a:endParaRPr lang="cs-CZ"/>
        </a:p>
      </dgm:t>
    </dgm:pt>
    <dgm:pt modelId="{57085C54-5A16-45DF-874E-227763676857}" type="pres">
      <dgm:prSet presAssocID="{175C1D9F-36CC-43C3-A003-5EAC98554239}" presName="node" presStyleLbl="node1" presStyleIdx="4" presStyleCnt="5">
        <dgm:presLayoutVars>
          <dgm:bulletEnabled val="1"/>
        </dgm:presLayoutVars>
      </dgm:prSet>
      <dgm:spPr>
        <a:prstGeom prst="snip1Rect">
          <a:avLst/>
        </a:prstGeom>
      </dgm:spPr>
      <dgm:t>
        <a:bodyPr/>
        <a:lstStyle/>
        <a:p>
          <a:endParaRPr lang="cs-CZ"/>
        </a:p>
      </dgm:t>
    </dgm:pt>
  </dgm:ptLst>
  <dgm:cxnLst>
    <dgm:cxn modelId="{66074016-83E8-4462-AC0F-4EB2A86DD699}" srcId="{9EE194F3-F5CD-4ED8-8960-E80D7050D7B8}" destId="{175C1D9F-36CC-43C3-A003-5EAC98554239}" srcOrd="4" destOrd="0" parTransId="{126BF596-DFA2-49F9-BC01-8FC8690538C4}" sibTransId="{9405B0AA-18C4-474D-AAB2-350D35CD83B1}"/>
    <dgm:cxn modelId="{862A87EF-A57C-49F4-BA9F-E8A901FA2E6E}" type="presOf" srcId="{175C1D9F-36CC-43C3-A003-5EAC98554239}" destId="{57085C54-5A16-45DF-874E-227763676857}" srcOrd="0" destOrd="0" presId="urn:microsoft.com/office/officeart/2005/8/layout/default"/>
    <dgm:cxn modelId="{29564938-D387-4BD0-BBD7-C02E907FC37F}" srcId="{9EE194F3-F5CD-4ED8-8960-E80D7050D7B8}" destId="{D9369D09-66EA-4E8D-8F06-253B29F175CB}" srcOrd="3" destOrd="0" parTransId="{F4513E81-BB2B-4202-880A-A88FFEB51877}" sibTransId="{D5DD2A9D-D94E-425F-8147-1CB7B0021EA3}"/>
    <dgm:cxn modelId="{1CB6E70E-E70A-4D11-8C18-D9DB96CBA825}" type="presOf" srcId="{5D30131E-A0BF-4282-A50B-12E9F1E725F9}" destId="{FEAEBC37-887D-4568-B511-C2D2BDCCB8D4}" srcOrd="0" destOrd="0" presId="urn:microsoft.com/office/officeart/2005/8/layout/default"/>
    <dgm:cxn modelId="{EB0A6BB1-CF5E-4FA4-AE8D-4A4CA447E4FC}" type="presOf" srcId="{9EE194F3-F5CD-4ED8-8960-E80D7050D7B8}" destId="{1F631640-AF6E-4654-A921-BFB428E6B5ED}" srcOrd="0" destOrd="0" presId="urn:microsoft.com/office/officeart/2005/8/layout/default"/>
    <dgm:cxn modelId="{AEE1F70E-4993-4308-8D35-B1638697AA51}" type="presOf" srcId="{8CD74284-D35B-482F-B8D1-DB79E731D868}" destId="{C4A58F32-7275-4597-99F2-31FFAD02BBCE}" srcOrd="0" destOrd="0" presId="urn:microsoft.com/office/officeart/2005/8/layout/default"/>
    <dgm:cxn modelId="{B7F16D0B-40DA-419F-B6D7-ED4C879BDD33}" type="presOf" srcId="{D9369D09-66EA-4E8D-8F06-253B29F175CB}" destId="{C20B6CE9-90B3-44C4-97D4-099472BBF9F5}" srcOrd="0" destOrd="0" presId="urn:microsoft.com/office/officeart/2005/8/layout/default"/>
    <dgm:cxn modelId="{0B674BCB-024D-4B9C-ABBC-CB070702E658}" srcId="{9EE194F3-F5CD-4ED8-8960-E80D7050D7B8}" destId="{8CD74284-D35B-482F-B8D1-DB79E731D868}" srcOrd="2" destOrd="0" parTransId="{50BBD306-BC27-471E-8E14-EC4112976C0A}" sibTransId="{51B5DB1D-660A-4BFD-944A-9F18E41F3E17}"/>
    <dgm:cxn modelId="{FDEE1AD6-9DD7-4AB1-8720-089A1DA9B255}" type="presOf" srcId="{A8AB1B70-ECC7-478A-ACA9-B33E709F7DC6}" destId="{0AA941FE-7D66-4623-8125-AFA7B7C43DC1}" srcOrd="0" destOrd="0" presId="urn:microsoft.com/office/officeart/2005/8/layout/default"/>
    <dgm:cxn modelId="{58FA2015-5452-4E82-B013-BD61A6A90D10}" srcId="{9EE194F3-F5CD-4ED8-8960-E80D7050D7B8}" destId="{A8AB1B70-ECC7-478A-ACA9-B33E709F7DC6}" srcOrd="0" destOrd="0" parTransId="{FB89F13C-680C-464F-9FB0-F1D532097F82}" sibTransId="{3B7EE5AE-282D-43DB-87F9-B281BFAA6119}"/>
    <dgm:cxn modelId="{E66AD64F-E792-45DC-94E0-4FBF58FB3D19}" srcId="{9EE194F3-F5CD-4ED8-8960-E80D7050D7B8}" destId="{5D30131E-A0BF-4282-A50B-12E9F1E725F9}" srcOrd="1" destOrd="0" parTransId="{B76A7EBB-3AA8-4AAB-A64F-A6B487587EE2}" sibTransId="{9E937A56-9A1A-4E67-BF34-EBEAC97E4F6F}"/>
    <dgm:cxn modelId="{20778632-6D7D-4AFF-B9C0-2186F000899F}" type="presParOf" srcId="{1F631640-AF6E-4654-A921-BFB428E6B5ED}" destId="{0AA941FE-7D66-4623-8125-AFA7B7C43DC1}" srcOrd="0" destOrd="0" presId="urn:microsoft.com/office/officeart/2005/8/layout/default"/>
    <dgm:cxn modelId="{066C61FA-9E8E-4CA0-B86B-6C119EED8896}" type="presParOf" srcId="{1F631640-AF6E-4654-A921-BFB428E6B5ED}" destId="{C6D464C6-FC10-428B-84AA-21AB7CD0A590}" srcOrd="1" destOrd="0" presId="urn:microsoft.com/office/officeart/2005/8/layout/default"/>
    <dgm:cxn modelId="{EBD3BD1D-CEE1-4D0C-BD6C-8B254E594CE2}" type="presParOf" srcId="{1F631640-AF6E-4654-A921-BFB428E6B5ED}" destId="{FEAEBC37-887D-4568-B511-C2D2BDCCB8D4}" srcOrd="2" destOrd="0" presId="urn:microsoft.com/office/officeart/2005/8/layout/default"/>
    <dgm:cxn modelId="{21FF5644-7AFA-46A8-8A7C-DA81BAF094D7}" type="presParOf" srcId="{1F631640-AF6E-4654-A921-BFB428E6B5ED}" destId="{ED9FD07E-9248-40CB-BAB8-39F31CCA32CA}" srcOrd="3" destOrd="0" presId="urn:microsoft.com/office/officeart/2005/8/layout/default"/>
    <dgm:cxn modelId="{9D520254-C8B0-40A6-891C-C13EA7FD45AA}" type="presParOf" srcId="{1F631640-AF6E-4654-A921-BFB428E6B5ED}" destId="{C4A58F32-7275-4597-99F2-31FFAD02BBCE}" srcOrd="4" destOrd="0" presId="urn:microsoft.com/office/officeart/2005/8/layout/default"/>
    <dgm:cxn modelId="{2DE16778-6F34-4952-9E50-B888434A7D2A}" type="presParOf" srcId="{1F631640-AF6E-4654-A921-BFB428E6B5ED}" destId="{4479CC88-3F7C-43A2-AFE5-A1976983DC9E}" srcOrd="5" destOrd="0" presId="urn:microsoft.com/office/officeart/2005/8/layout/default"/>
    <dgm:cxn modelId="{1D0704B4-CF24-4F25-AB13-02155205F2B9}" type="presParOf" srcId="{1F631640-AF6E-4654-A921-BFB428E6B5ED}" destId="{C20B6CE9-90B3-44C4-97D4-099472BBF9F5}" srcOrd="6" destOrd="0" presId="urn:microsoft.com/office/officeart/2005/8/layout/default"/>
    <dgm:cxn modelId="{3BC23EF9-D2AC-415D-9E6F-0C5759540AD9}" type="presParOf" srcId="{1F631640-AF6E-4654-A921-BFB428E6B5ED}" destId="{40CA4017-33B0-412B-92B7-1AAEAEBAF65B}" srcOrd="7" destOrd="0" presId="urn:microsoft.com/office/officeart/2005/8/layout/default"/>
    <dgm:cxn modelId="{A0A2A708-FAC2-40F7-ADEE-FD15B7060929}" type="presParOf" srcId="{1F631640-AF6E-4654-A921-BFB428E6B5ED}" destId="{57085C54-5A16-45DF-874E-227763676857}"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9FA3AF-9F38-4590-A43B-CA510EF6244C}">
      <dsp:nvSpPr>
        <dsp:cNvPr id="0" name=""/>
        <dsp:cNvSpPr/>
      </dsp:nvSpPr>
      <dsp:spPr>
        <a:xfrm>
          <a:off x="2592704" y="63420"/>
          <a:ext cx="3044190" cy="304419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cs-CZ" sz="2700" kern="1200" dirty="0" smtClean="0">
              <a:solidFill>
                <a:schemeClr val="tx1">
                  <a:lumMod val="75000"/>
                  <a:lumOff val="25000"/>
                </a:schemeClr>
              </a:solidFill>
            </a:rPr>
            <a:t>Veřejnosprávní kontrola</a:t>
          </a:r>
          <a:endParaRPr lang="cs-CZ" sz="2700" kern="1200" dirty="0">
            <a:solidFill>
              <a:schemeClr val="tx1">
                <a:lumMod val="75000"/>
                <a:lumOff val="25000"/>
              </a:schemeClr>
            </a:solidFill>
          </a:endParaRPr>
        </a:p>
      </dsp:txBody>
      <dsp:txXfrm>
        <a:off x="2998596" y="596153"/>
        <a:ext cx="2232406" cy="1369885"/>
      </dsp:txXfrm>
    </dsp:sp>
    <dsp:sp modelId="{9DFC8A86-1F6F-4076-86DC-8F53310DDBF0}">
      <dsp:nvSpPr>
        <dsp:cNvPr id="0" name=""/>
        <dsp:cNvSpPr/>
      </dsp:nvSpPr>
      <dsp:spPr>
        <a:xfrm>
          <a:off x="3691150" y="1966039"/>
          <a:ext cx="3044190" cy="304419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cs-CZ" sz="2700" kern="1200" dirty="0" smtClean="0">
              <a:solidFill>
                <a:schemeClr val="tx1">
                  <a:lumMod val="75000"/>
                  <a:lumOff val="25000"/>
                </a:schemeClr>
              </a:solidFill>
            </a:rPr>
            <a:t>Vnitřní kontrolní systém</a:t>
          </a:r>
          <a:endParaRPr lang="cs-CZ" sz="2700" kern="1200" dirty="0">
            <a:solidFill>
              <a:schemeClr val="tx1">
                <a:lumMod val="75000"/>
                <a:lumOff val="25000"/>
              </a:schemeClr>
            </a:solidFill>
          </a:endParaRPr>
        </a:p>
      </dsp:txBody>
      <dsp:txXfrm>
        <a:off x="4622165" y="2752455"/>
        <a:ext cx="1826514" cy="1674304"/>
      </dsp:txXfrm>
    </dsp:sp>
    <dsp:sp modelId="{6444A6A0-D718-4C9D-B263-D53D439F5570}">
      <dsp:nvSpPr>
        <dsp:cNvPr id="0" name=""/>
        <dsp:cNvSpPr/>
      </dsp:nvSpPr>
      <dsp:spPr>
        <a:xfrm>
          <a:off x="1494259" y="1966039"/>
          <a:ext cx="3044190" cy="304419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00150">
            <a:lnSpc>
              <a:spcPct val="90000"/>
            </a:lnSpc>
            <a:spcBef>
              <a:spcPct val="0"/>
            </a:spcBef>
            <a:spcAft>
              <a:spcPct val="35000"/>
            </a:spcAft>
          </a:pPr>
          <a:r>
            <a:rPr lang="cs-CZ" sz="2700" kern="1200" dirty="0" smtClean="0">
              <a:solidFill>
                <a:schemeClr val="tx1">
                  <a:lumMod val="75000"/>
                  <a:lumOff val="25000"/>
                </a:schemeClr>
              </a:solidFill>
            </a:rPr>
            <a:t>Kontrola podle mez. smluv</a:t>
          </a:r>
          <a:endParaRPr lang="cs-CZ" sz="2700" kern="1200" dirty="0">
            <a:solidFill>
              <a:schemeClr val="tx1">
                <a:lumMod val="75000"/>
                <a:lumOff val="25000"/>
              </a:schemeClr>
            </a:solidFill>
          </a:endParaRPr>
        </a:p>
      </dsp:txBody>
      <dsp:txXfrm>
        <a:off x="1780921" y="2752455"/>
        <a:ext cx="1826514" cy="167430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5232C-BAEA-4DD7-9508-B4FC3DDB650F}">
      <dsp:nvSpPr>
        <dsp:cNvPr id="0" name=""/>
        <dsp:cNvSpPr/>
      </dsp:nvSpPr>
      <dsp:spPr>
        <a:xfrm rot="16200000">
          <a:off x="702" y="261838"/>
          <a:ext cx="4002285" cy="4002285"/>
        </a:xfrm>
        <a:prstGeom prst="downArrow">
          <a:avLst>
            <a:gd name="adj1" fmla="val 50000"/>
            <a:gd name="adj2" fmla="val 35000"/>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cs-CZ" sz="3200" kern="1200" dirty="0" smtClean="0"/>
            <a:t>Řídicí a kontrolní mechanismy</a:t>
          </a:r>
          <a:endParaRPr lang="cs-CZ" sz="3200" kern="1200" dirty="0"/>
        </a:p>
      </dsp:txBody>
      <dsp:txXfrm rot="5400000">
        <a:off x="702" y="1262409"/>
        <a:ext cx="3301885" cy="2001143"/>
      </dsp:txXfrm>
    </dsp:sp>
    <dsp:sp modelId="{0494B51B-590B-491A-BE7D-72E29483BD1B}">
      <dsp:nvSpPr>
        <dsp:cNvPr id="0" name=""/>
        <dsp:cNvSpPr/>
      </dsp:nvSpPr>
      <dsp:spPr>
        <a:xfrm rot="5400000">
          <a:off x="4226611" y="261838"/>
          <a:ext cx="4002285" cy="4002285"/>
        </a:xfrm>
        <a:prstGeom prst="downArrow">
          <a:avLst>
            <a:gd name="adj1" fmla="val 50000"/>
            <a:gd name="adj2" fmla="val 35000"/>
          </a:avLst>
        </a:prstGeom>
        <a:solidFill>
          <a:schemeClr val="accent6">
            <a:lumMod val="60000"/>
            <a:lum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r>
            <a:rPr lang="cs-CZ" sz="3200" kern="1200" dirty="0" smtClean="0"/>
            <a:t>Interní</a:t>
          </a:r>
          <a:r>
            <a:rPr lang="cs-CZ" sz="4700" kern="1200" dirty="0" smtClean="0"/>
            <a:t> </a:t>
          </a:r>
          <a:r>
            <a:rPr lang="cs-CZ" sz="3200" kern="1200" dirty="0" smtClean="0"/>
            <a:t>audit</a:t>
          </a:r>
          <a:endParaRPr lang="cs-CZ" sz="4700" kern="1200" dirty="0"/>
        </a:p>
      </dsp:txBody>
      <dsp:txXfrm rot="-5400000">
        <a:off x="4927011" y="1262409"/>
        <a:ext cx="3301885" cy="20011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A2A2D3-3DA7-4676-9238-40D4C335B2AB}">
      <dsp:nvSpPr>
        <dsp:cNvPr id="0" name=""/>
        <dsp:cNvSpPr/>
      </dsp:nvSpPr>
      <dsp:spPr>
        <a:xfrm>
          <a:off x="2872311" y="0"/>
          <a:ext cx="2448445" cy="2448445"/>
        </a:xfrm>
        <a:prstGeom prst="triangle">
          <a:avLst/>
        </a:prstGeom>
        <a:solidFill>
          <a:schemeClr val="accent2">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b="1" kern="1200" dirty="0" smtClean="0"/>
            <a:t>ochrana </a:t>
          </a:r>
          <a:r>
            <a:rPr lang="cs-CZ" sz="1600" b="1" kern="1200" smtClean="0"/>
            <a:t>veřejných</a:t>
          </a:r>
          <a:r>
            <a:rPr lang="cs-CZ" sz="1600" b="1" kern="1200" dirty="0" smtClean="0"/>
            <a:t> prostředků</a:t>
          </a:r>
          <a:endParaRPr lang="cs-CZ" sz="1600" kern="1200" dirty="0"/>
        </a:p>
      </dsp:txBody>
      <dsp:txXfrm>
        <a:off x="3484422" y="1224223"/>
        <a:ext cx="1224223" cy="1224222"/>
      </dsp:txXfrm>
    </dsp:sp>
    <dsp:sp modelId="{07473D5E-F92C-4846-9330-48270102FD95}">
      <dsp:nvSpPr>
        <dsp:cNvPr id="0" name=""/>
        <dsp:cNvSpPr/>
      </dsp:nvSpPr>
      <dsp:spPr>
        <a:xfrm>
          <a:off x="1629799" y="2411890"/>
          <a:ext cx="2448445" cy="2448445"/>
        </a:xfrm>
        <a:prstGeom prst="triangle">
          <a:avLst/>
        </a:prstGeom>
        <a:solidFill>
          <a:schemeClr val="accent2">
            <a:shade val="80000"/>
            <a:hueOff val="137531"/>
            <a:satOff val="6659"/>
            <a:lumOff val="896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cs-CZ" sz="2800" b="1" kern="1200" dirty="0" smtClean="0"/>
            <a:t>3E</a:t>
          </a:r>
          <a:endParaRPr lang="cs-CZ" sz="2800" b="1" kern="1200" dirty="0"/>
        </a:p>
      </dsp:txBody>
      <dsp:txXfrm>
        <a:off x="2241910" y="3636113"/>
        <a:ext cx="1224223" cy="1224222"/>
      </dsp:txXfrm>
    </dsp:sp>
    <dsp:sp modelId="{11AB9C3F-318A-439A-8F41-6AF12E4860F7}">
      <dsp:nvSpPr>
        <dsp:cNvPr id="0" name=""/>
        <dsp:cNvSpPr/>
      </dsp:nvSpPr>
      <dsp:spPr>
        <a:xfrm rot="10800000">
          <a:off x="2890577" y="2448445"/>
          <a:ext cx="2448445" cy="2448445"/>
        </a:xfrm>
        <a:prstGeom prst="triangle">
          <a:avLst/>
        </a:prstGeom>
        <a:solidFill>
          <a:schemeClr val="accent2">
            <a:shade val="80000"/>
            <a:hueOff val="275062"/>
            <a:satOff val="13318"/>
            <a:lumOff val="1792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cs-CZ" sz="1600" b="1" kern="1200" dirty="0" smtClean="0"/>
            <a:t>dodržování právních předpisů</a:t>
          </a:r>
          <a:endParaRPr lang="cs-CZ" sz="1600" b="1" kern="1200" dirty="0"/>
        </a:p>
      </dsp:txBody>
      <dsp:txXfrm rot="10800000">
        <a:off x="3502688" y="2448445"/>
        <a:ext cx="1224223" cy="1224222"/>
      </dsp:txXfrm>
    </dsp:sp>
    <dsp:sp modelId="{51559C3A-6F06-48AD-8A60-028C0654650B}">
      <dsp:nvSpPr>
        <dsp:cNvPr id="0" name=""/>
        <dsp:cNvSpPr/>
      </dsp:nvSpPr>
      <dsp:spPr>
        <a:xfrm>
          <a:off x="4114800" y="2411890"/>
          <a:ext cx="2448445" cy="2448445"/>
        </a:xfrm>
        <a:prstGeom prst="triangle">
          <a:avLst/>
        </a:prstGeom>
        <a:solidFill>
          <a:schemeClr val="accent2">
            <a:shade val="80000"/>
            <a:hueOff val="412593"/>
            <a:satOff val="19977"/>
            <a:lumOff val="2688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cs-CZ" sz="1800" b="1" kern="1200" dirty="0" smtClean="0"/>
            <a:t>informace </a:t>
          </a:r>
          <a:endParaRPr lang="cs-CZ" sz="1800" b="1" kern="1200" dirty="0"/>
        </a:p>
      </dsp:txBody>
      <dsp:txXfrm>
        <a:off x="4726911" y="3636113"/>
        <a:ext cx="1224223" cy="12242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941FE-7D66-4623-8125-AFA7B7C43DC1}">
      <dsp:nvSpPr>
        <dsp:cNvPr id="0" name=""/>
        <dsp:cNvSpPr/>
      </dsp:nvSpPr>
      <dsp:spPr>
        <a:xfrm>
          <a:off x="0" y="591343"/>
          <a:ext cx="2571749" cy="1543050"/>
        </a:xfrm>
        <a:prstGeom prst="snip1Rect">
          <a:avLst/>
        </a:prstGeom>
        <a:solidFill>
          <a:schemeClr val="accent2">
            <a:hueOff val="0"/>
            <a:satOff val="0"/>
            <a:lumOff val="0"/>
            <a:alphaOff val="0"/>
          </a:schemeClr>
        </a:solidFill>
        <a:ln w="25400" cap="flat" cmpd="sng" algn="ctr">
          <a:noFill/>
          <a:prstDash val="solid"/>
        </a:ln>
        <a:effectLst>
          <a:outerShdw dist="50800" dir="5400000" algn="ctr" rotWithShape="0">
            <a:schemeClr val="bg1">
              <a:lumMod val="85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cs-CZ" sz="3300" kern="1200" dirty="0" smtClean="0"/>
            <a:t>Kontrolní prostředí</a:t>
          </a:r>
          <a:endParaRPr lang="cs-CZ" sz="3300" kern="1200" dirty="0"/>
        </a:p>
      </dsp:txBody>
      <dsp:txXfrm>
        <a:off x="0" y="719933"/>
        <a:ext cx="2443159" cy="1414460"/>
      </dsp:txXfrm>
    </dsp:sp>
    <dsp:sp modelId="{FEAEBC37-887D-4568-B511-C2D2BDCCB8D4}">
      <dsp:nvSpPr>
        <dsp:cNvPr id="0" name=""/>
        <dsp:cNvSpPr/>
      </dsp:nvSpPr>
      <dsp:spPr>
        <a:xfrm>
          <a:off x="2828925" y="591343"/>
          <a:ext cx="2571749" cy="1543050"/>
        </a:xfrm>
        <a:prstGeom prst="snip1Rect">
          <a:avLst/>
        </a:prstGeom>
        <a:solidFill>
          <a:schemeClr val="accent3">
            <a:lumMod val="75000"/>
          </a:schemeClr>
        </a:solidFill>
        <a:ln w="25400" cap="flat" cmpd="sng" algn="ctr">
          <a:noFill/>
          <a:prstDash val="solid"/>
        </a:ln>
        <a:effectLst>
          <a:outerShdw dist="50800" dir="5400000" algn="ctr" rotWithShape="0">
            <a:schemeClr val="bg1">
              <a:lumMod val="85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cs-CZ" sz="3300" kern="1200" dirty="0" smtClean="0"/>
            <a:t>Řízení rizik</a:t>
          </a:r>
          <a:endParaRPr lang="cs-CZ" sz="3300" kern="1200" dirty="0"/>
        </a:p>
      </dsp:txBody>
      <dsp:txXfrm>
        <a:off x="2828925" y="719933"/>
        <a:ext cx="2443159" cy="1414460"/>
      </dsp:txXfrm>
    </dsp:sp>
    <dsp:sp modelId="{C4A58F32-7275-4597-99F2-31FFAD02BBCE}">
      <dsp:nvSpPr>
        <dsp:cNvPr id="0" name=""/>
        <dsp:cNvSpPr/>
      </dsp:nvSpPr>
      <dsp:spPr>
        <a:xfrm>
          <a:off x="5657849" y="591343"/>
          <a:ext cx="2571749" cy="1543050"/>
        </a:xfrm>
        <a:prstGeom prst="snip1Rect">
          <a:avLst/>
        </a:prstGeom>
        <a:solidFill>
          <a:schemeClr val="accent4">
            <a:hueOff val="0"/>
            <a:satOff val="0"/>
            <a:lumOff val="0"/>
            <a:alphaOff val="0"/>
          </a:schemeClr>
        </a:solidFill>
        <a:ln w="25400" cap="flat" cmpd="sng" algn="ctr">
          <a:noFill/>
          <a:prstDash val="solid"/>
        </a:ln>
        <a:effectLst>
          <a:outerShdw dist="50800" dir="5400000" algn="ctr" rotWithShape="0">
            <a:schemeClr val="bg1">
              <a:lumMod val="85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cs-CZ" sz="3300" kern="1200" dirty="0" smtClean="0"/>
            <a:t>Kontrolní činnosti</a:t>
          </a:r>
          <a:endParaRPr lang="cs-CZ" sz="3300" kern="1200" dirty="0"/>
        </a:p>
      </dsp:txBody>
      <dsp:txXfrm>
        <a:off x="5657849" y="719933"/>
        <a:ext cx="2443159" cy="1414460"/>
      </dsp:txXfrm>
    </dsp:sp>
    <dsp:sp modelId="{C20B6CE9-90B3-44C4-97D4-099472BBF9F5}">
      <dsp:nvSpPr>
        <dsp:cNvPr id="0" name=""/>
        <dsp:cNvSpPr/>
      </dsp:nvSpPr>
      <dsp:spPr>
        <a:xfrm>
          <a:off x="1414462" y="2391569"/>
          <a:ext cx="2571749" cy="1543050"/>
        </a:xfrm>
        <a:prstGeom prst="snip1Rect">
          <a:avLst/>
        </a:prstGeom>
        <a:solidFill>
          <a:schemeClr val="accent5">
            <a:hueOff val="0"/>
            <a:satOff val="0"/>
            <a:lumOff val="0"/>
            <a:alphaOff val="0"/>
          </a:schemeClr>
        </a:solidFill>
        <a:ln w="25400" cap="flat" cmpd="sng" algn="ctr">
          <a:noFill/>
          <a:prstDash val="solid"/>
        </a:ln>
        <a:effectLst>
          <a:outerShdw dist="50800" dir="5400000" algn="ctr" rotWithShape="0">
            <a:schemeClr val="bg1">
              <a:lumMod val="85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cs-CZ" sz="3300" kern="1200" dirty="0" smtClean="0"/>
            <a:t>Informace a komunikace</a:t>
          </a:r>
          <a:endParaRPr lang="cs-CZ" sz="3300" kern="1200" dirty="0"/>
        </a:p>
      </dsp:txBody>
      <dsp:txXfrm>
        <a:off x="1414462" y="2520159"/>
        <a:ext cx="2443159" cy="1414460"/>
      </dsp:txXfrm>
    </dsp:sp>
    <dsp:sp modelId="{57085C54-5A16-45DF-874E-227763676857}">
      <dsp:nvSpPr>
        <dsp:cNvPr id="0" name=""/>
        <dsp:cNvSpPr/>
      </dsp:nvSpPr>
      <dsp:spPr>
        <a:xfrm>
          <a:off x="4243387" y="2391569"/>
          <a:ext cx="2571749" cy="1543050"/>
        </a:xfrm>
        <a:prstGeom prst="snip1Rect">
          <a:avLst/>
        </a:prstGeom>
        <a:solidFill>
          <a:schemeClr val="accent6">
            <a:hueOff val="0"/>
            <a:satOff val="0"/>
            <a:lumOff val="0"/>
            <a:alphaOff val="0"/>
          </a:schemeClr>
        </a:solidFill>
        <a:ln w="25400" cap="flat" cmpd="sng" algn="ctr">
          <a:noFill/>
          <a:prstDash val="solid"/>
        </a:ln>
        <a:effectLst>
          <a:outerShdw dist="50800" dir="5400000" algn="ctr" rotWithShape="0">
            <a:schemeClr val="bg1">
              <a:lumMod val="85000"/>
            </a:scheme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cs-CZ" sz="3300" kern="1200" dirty="0" smtClean="0"/>
            <a:t>Monitoring</a:t>
          </a:r>
          <a:endParaRPr lang="cs-CZ" sz="3300" kern="1200" dirty="0"/>
        </a:p>
      </dsp:txBody>
      <dsp:txXfrm>
        <a:off x="4243387" y="2520159"/>
        <a:ext cx="2443159" cy="141446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70842C94-B741-4071-852C-0C36E4B375B9}" type="datetimeFigureOut">
              <a:rPr lang="cs-CZ" smtClean="0"/>
              <a:t>12.12.2016</a:t>
            </a:fld>
            <a:endParaRPr lang="cs-CZ"/>
          </a:p>
        </p:txBody>
      </p:sp>
      <p:sp>
        <p:nvSpPr>
          <p:cNvPr id="4" name="Zástupný symbol pro zápatí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2740C799-8F0F-473F-93C1-35224F81F121}" type="slidenum">
              <a:rPr lang="cs-CZ" smtClean="0"/>
              <a:t>‹#›</a:t>
            </a:fld>
            <a:endParaRPr lang="cs-CZ"/>
          </a:p>
        </p:txBody>
      </p:sp>
    </p:spTree>
    <p:extLst>
      <p:ext uri="{BB962C8B-B14F-4D97-AF65-F5344CB8AC3E}">
        <p14:creationId xmlns:p14="http://schemas.microsoft.com/office/powerpoint/2010/main" val="9105985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F3EE45D3-C62E-4A95-87EE-BFD8D6154E7E}" type="datetimeFigureOut">
              <a:rPr lang="cs-CZ" smtClean="0"/>
              <a:t>12.12.2016</a:t>
            </a:fld>
            <a:endParaRPr lang="cs-CZ"/>
          </a:p>
        </p:txBody>
      </p:sp>
      <p:sp>
        <p:nvSpPr>
          <p:cNvPr id="4" name="Zástupný symbol pro obrázek snímku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778250" y="9428163"/>
            <a:ext cx="2889250" cy="496887"/>
          </a:xfrm>
          <a:prstGeom prst="rect">
            <a:avLst/>
          </a:prstGeom>
        </p:spPr>
        <p:txBody>
          <a:bodyPr vert="horz" lIns="91440" tIns="45720" rIns="91440" bIns="45720" rtlCol="0" anchor="b"/>
          <a:lstStyle>
            <a:lvl1pPr algn="r">
              <a:defRPr sz="1200"/>
            </a:lvl1pPr>
          </a:lstStyle>
          <a:p>
            <a:fld id="{4CA874D5-D683-4D42-BB87-5E91B18ACA16}" type="slidenum">
              <a:rPr lang="cs-CZ" smtClean="0"/>
              <a:t>‹#›</a:t>
            </a:fld>
            <a:endParaRPr lang="cs-CZ"/>
          </a:p>
        </p:txBody>
      </p:sp>
    </p:spTree>
    <p:extLst>
      <p:ext uri="{BB962C8B-B14F-4D97-AF65-F5344CB8AC3E}">
        <p14:creationId xmlns:p14="http://schemas.microsoft.com/office/powerpoint/2010/main" val="1451312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a:xfrm>
            <a:off x="5653623" y="6491718"/>
            <a:ext cx="4323084" cy="341383"/>
          </a:xfrm>
          <a:prstGeom prst="rect">
            <a:avLst/>
          </a:prstGeom>
        </p:spPr>
        <p:txBody>
          <a:bodyPr/>
          <a:lstStyle/>
          <a:p>
            <a:pPr>
              <a:defRPr/>
            </a:pPr>
            <a:fld id="{C63F1082-C947-4B56-9F6F-E2F924EA83A0}" type="slidenum">
              <a:rPr lang="cs-CZ" smtClean="0">
                <a:solidFill>
                  <a:prstClr val="black"/>
                </a:solidFill>
              </a:rPr>
              <a:pPr>
                <a:defRPr/>
              </a:pPr>
              <a:t>7</a:t>
            </a:fld>
            <a:endParaRPr lang="cs-CZ" dirty="0">
              <a:solidFill>
                <a:prstClr val="black"/>
              </a:solidFill>
            </a:endParaRPr>
          </a:p>
        </p:txBody>
      </p:sp>
    </p:spTree>
    <p:extLst>
      <p:ext uri="{BB962C8B-B14F-4D97-AF65-F5344CB8AC3E}">
        <p14:creationId xmlns:p14="http://schemas.microsoft.com/office/powerpoint/2010/main" val="1932554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Obdélník 8"/>
          <p:cNvSpPr/>
          <p:nvPr userDrawn="1"/>
        </p:nvSpPr>
        <p:spPr>
          <a:xfrm>
            <a:off x="0" y="0"/>
            <a:ext cx="9144000" cy="45091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3027675"/>
            <a:ext cx="7772400" cy="1470025"/>
          </a:xfrm>
        </p:spPr>
        <p:txBody>
          <a:bodyPr>
            <a:normAutofit/>
          </a:bodyPr>
          <a:lstStyle>
            <a:lvl1pPr>
              <a:defRPr sz="5400">
                <a:solidFill>
                  <a:schemeClr val="accent2"/>
                </a:solidFill>
                <a:latin typeface="Segoe UI Light" panose="020B0502040204020203" pitchFamily="34" charset="0"/>
              </a:defRPr>
            </a:lvl1pPr>
          </a:lstStyle>
          <a:p>
            <a:r>
              <a:rPr lang="cs-CZ" dirty="0" smtClean="0"/>
              <a:t>Kliknutím lze upravit styl.</a:t>
            </a:r>
            <a:endParaRPr lang="cs-CZ" dirty="0"/>
          </a:p>
        </p:txBody>
      </p:sp>
      <p:sp>
        <p:nvSpPr>
          <p:cNvPr id="3" name="Podnadpis 2"/>
          <p:cNvSpPr>
            <a:spLocks noGrp="1"/>
          </p:cNvSpPr>
          <p:nvPr>
            <p:ph type="subTitle" idx="1"/>
          </p:nvPr>
        </p:nvSpPr>
        <p:spPr>
          <a:xfrm>
            <a:off x="1371600" y="4653136"/>
            <a:ext cx="6400800" cy="1129680"/>
          </a:xfrm>
        </p:spPr>
        <p:txBody>
          <a:bodyPr>
            <a:normAutofit/>
          </a:bodyPr>
          <a:lstStyle>
            <a:lvl1pPr marL="0" indent="0" algn="ctr">
              <a:buNone/>
              <a:defRPr sz="2400"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Kliknutím lze upravit styl předlohy.</a:t>
            </a:r>
            <a:endParaRPr lang="cs-CZ" dirty="0"/>
          </a:p>
        </p:txBody>
      </p:sp>
      <p:sp>
        <p:nvSpPr>
          <p:cNvPr id="4" name="Zástupný symbol pro datum 3"/>
          <p:cNvSpPr>
            <a:spLocks noGrp="1"/>
          </p:cNvSpPr>
          <p:nvPr>
            <p:ph type="dt" sz="half" idx="10"/>
          </p:nvPr>
        </p:nvSpPr>
        <p:spPr/>
        <p:txBody>
          <a:bodyPr/>
          <a:lstStyle/>
          <a:p>
            <a:fld id="{5C77D7B6-86FE-4BB1-A24D-44600315B22F}"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347854334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84930AA-FBB1-4AA6-ABAE-0F8A48639CF9}" type="datetime1">
              <a:rPr lang="cs-CZ" smtClean="0"/>
              <a:t>12.12.2016</a:t>
            </a:fld>
            <a:endParaRPr lang="cs-CZ"/>
          </a:p>
        </p:txBody>
      </p:sp>
      <p:sp>
        <p:nvSpPr>
          <p:cNvPr id="6" name="Zástupný symbol pro zápatí 5"/>
          <p:cNvSpPr>
            <a:spLocks noGrp="1"/>
          </p:cNvSpPr>
          <p:nvPr>
            <p:ph type="ftr" sz="quarter" idx="11"/>
          </p:nvPr>
        </p:nvSpPr>
        <p:spPr/>
        <p:txBody>
          <a:bodyPr/>
          <a:lstStyle/>
          <a:p>
            <a:r>
              <a:rPr lang="cs-CZ" smtClean="0"/>
              <a:t>Řídicí kontrola</a:t>
            </a:r>
            <a:endParaRPr lang="cs-CZ"/>
          </a:p>
        </p:txBody>
      </p:sp>
      <p:sp>
        <p:nvSpPr>
          <p:cNvPr id="7" name="Zástupný symbol pro číslo snímku 6"/>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124147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6FB82E8E-4D18-4E9D-B3BF-BFC52A310739}" type="datetime1">
              <a:rPr lang="cs-CZ" smtClean="0"/>
              <a:t>12.12.2016</a:t>
            </a:fld>
            <a:endParaRPr lang="cs-CZ"/>
          </a:p>
        </p:txBody>
      </p:sp>
      <p:sp>
        <p:nvSpPr>
          <p:cNvPr id="6" name="Zástupný symbol pro zápatí 5"/>
          <p:cNvSpPr>
            <a:spLocks noGrp="1"/>
          </p:cNvSpPr>
          <p:nvPr>
            <p:ph type="ftr" sz="quarter" idx="11"/>
          </p:nvPr>
        </p:nvSpPr>
        <p:spPr/>
        <p:txBody>
          <a:bodyPr/>
          <a:lstStyle/>
          <a:p>
            <a:r>
              <a:rPr lang="cs-CZ" smtClean="0"/>
              <a:t>Řídicí kontrola</a:t>
            </a:r>
            <a:endParaRPr lang="cs-CZ"/>
          </a:p>
        </p:txBody>
      </p:sp>
      <p:sp>
        <p:nvSpPr>
          <p:cNvPr id="7" name="Zástupný symbol pro číslo snímku 6"/>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40609092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FE9E82DB-2DD8-45BF-AF2D-E940AA0EEEF7}"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422758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AB59540A-B169-4794-83AF-6CBAD7D2ADE3}"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29250844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1_Nadpis a obsah">
    <p:spTree>
      <p:nvGrpSpPr>
        <p:cNvPr id="1" name=""/>
        <p:cNvGrpSpPr/>
        <p:nvPr/>
      </p:nvGrpSpPr>
      <p:grpSpPr>
        <a:xfrm>
          <a:off x="0" y="0"/>
          <a:ext cx="0" cy="0"/>
          <a:chOff x="0" y="0"/>
          <a:chExt cx="0" cy="0"/>
        </a:xfrm>
      </p:grpSpPr>
      <p:sp>
        <p:nvSpPr>
          <p:cNvPr id="10" name="Shape 10"/>
          <p:cNvSpPr>
            <a:spLocks noGrp="1"/>
          </p:cNvSpPr>
          <p:nvPr>
            <p:ph type="title"/>
          </p:nvPr>
        </p:nvSpPr>
        <p:spPr>
          <a:prstGeom prst="rect">
            <a:avLst/>
          </a:prstGeom>
        </p:spPr>
        <p:txBody>
          <a:bodyPr/>
          <a:lstStyle/>
          <a:p>
            <a:pPr lvl="0">
              <a:defRPr sz="1800" b="0">
                <a:solidFill>
                  <a:srgbClr val="000000"/>
                </a:solidFill>
              </a:defRPr>
            </a:pPr>
            <a:r>
              <a:rPr sz="4500" b="1" dirty="0" err="1">
                <a:solidFill>
                  <a:srgbClr val="002060"/>
                </a:solidFill>
              </a:rPr>
              <a:t>Kliknutím</a:t>
            </a:r>
            <a:r>
              <a:rPr sz="4500" b="1" dirty="0">
                <a:solidFill>
                  <a:srgbClr val="002060"/>
                </a:solidFill>
              </a:rPr>
              <a:t> </a:t>
            </a:r>
            <a:r>
              <a:rPr sz="4500" b="1" dirty="0" err="1">
                <a:solidFill>
                  <a:srgbClr val="002060"/>
                </a:solidFill>
              </a:rPr>
              <a:t>lze</a:t>
            </a:r>
            <a:r>
              <a:rPr sz="4500" b="1" dirty="0">
                <a:solidFill>
                  <a:srgbClr val="002060"/>
                </a:solidFill>
              </a:rPr>
              <a:t> </a:t>
            </a:r>
            <a:r>
              <a:rPr sz="4500" b="1" dirty="0" err="1">
                <a:solidFill>
                  <a:srgbClr val="002060"/>
                </a:solidFill>
              </a:rPr>
              <a:t>upravit</a:t>
            </a:r>
            <a:r>
              <a:rPr sz="4500" b="1" dirty="0">
                <a:solidFill>
                  <a:srgbClr val="002060"/>
                </a:solidFill>
              </a:rPr>
              <a:t> </a:t>
            </a:r>
            <a:r>
              <a:rPr sz="4500" b="1" dirty="0" err="1">
                <a:solidFill>
                  <a:srgbClr val="002060"/>
                </a:solidFill>
              </a:rPr>
              <a:t>styl</a:t>
            </a:r>
            <a:r>
              <a:rPr sz="4500" b="1" dirty="0">
                <a:solidFill>
                  <a:srgbClr val="002060"/>
                </a:solidFill>
              </a:rPr>
              <a:t>.</a:t>
            </a:r>
          </a:p>
        </p:txBody>
      </p:sp>
      <p:sp>
        <p:nvSpPr>
          <p:cNvPr id="11" name="Shape 11"/>
          <p:cNvSpPr>
            <a:spLocks noGrp="1"/>
          </p:cNvSpPr>
          <p:nvPr>
            <p:ph type="body" idx="1"/>
          </p:nvPr>
        </p:nvSpPr>
        <p:spPr>
          <a:xfrm>
            <a:off x="457200" y="1600200"/>
            <a:ext cx="8229600" cy="4709120"/>
          </a:xfrm>
          <a:prstGeom prst="rect">
            <a:avLst/>
          </a:prstGeom>
        </p:spPr>
        <p:txBody>
          <a:bodyPr/>
          <a:lstStyle/>
          <a:p>
            <a:pPr lvl="0">
              <a:defRPr sz="1800"/>
            </a:pPr>
            <a:r>
              <a:rPr sz="3200" dirty="0" err="1"/>
              <a:t>Kliknutím</a:t>
            </a:r>
            <a:r>
              <a:rPr sz="3200" dirty="0"/>
              <a:t> </a:t>
            </a:r>
            <a:r>
              <a:rPr sz="3200" dirty="0" err="1"/>
              <a:t>lze</a:t>
            </a:r>
            <a:r>
              <a:rPr sz="3200" dirty="0"/>
              <a:t> </a:t>
            </a:r>
            <a:r>
              <a:rPr sz="3200" dirty="0" err="1"/>
              <a:t>upravit</a:t>
            </a:r>
            <a:r>
              <a:rPr sz="3200" dirty="0"/>
              <a:t> </a:t>
            </a:r>
            <a:r>
              <a:rPr sz="3200" dirty="0" err="1"/>
              <a:t>styly</a:t>
            </a:r>
            <a:r>
              <a:rPr sz="3200" dirty="0"/>
              <a:t> </a:t>
            </a:r>
            <a:r>
              <a:rPr sz="3200" dirty="0" err="1"/>
              <a:t>předlohy</a:t>
            </a:r>
            <a:r>
              <a:rPr sz="3200" dirty="0"/>
              <a:t> </a:t>
            </a:r>
            <a:r>
              <a:rPr sz="3200" dirty="0" err="1"/>
              <a:t>textu</a:t>
            </a:r>
            <a:r>
              <a:rPr sz="3200" dirty="0"/>
              <a:t>.</a:t>
            </a:r>
          </a:p>
          <a:p>
            <a:pPr lvl="1">
              <a:defRPr sz="1800"/>
            </a:pPr>
            <a:r>
              <a:rPr sz="3200" dirty="0" err="1"/>
              <a:t>Druhá</a:t>
            </a:r>
            <a:r>
              <a:rPr sz="3200" dirty="0"/>
              <a:t> </a:t>
            </a:r>
            <a:r>
              <a:rPr sz="3200" dirty="0" err="1"/>
              <a:t>úroveň</a:t>
            </a:r>
            <a:endParaRPr sz="3200" dirty="0"/>
          </a:p>
          <a:p>
            <a:pPr lvl="2">
              <a:defRPr sz="1800"/>
            </a:pPr>
            <a:r>
              <a:rPr sz="3200" dirty="0" err="1"/>
              <a:t>Třetí</a:t>
            </a:r>
            <a:r>
              <a:rPr sz="3200" dirty="0"/>
              <a:t> </a:t>
            </a:r>
            <a:r>
              <a:rPr sz="3200" dirty="0" err="1"/>
              <a:t>úroveň</a:t>
            </a:r>
            <a:endParaRPr sz="3200" dirty="0"/>
          </a:p>
          <a:p>
            <a:pPr lvl="3">
              <a:defRPr sz="1800"/>
            </a:pPr>
            <a:r>
              <a:rPr sz="3200" dirty="0" err="1"/>
              <a:t>Čtvrtá</a:t>
            </a:r>
            <a:r>
              <a:rPr sz="3200" dirty="0"/>
              <a:t> </a:t>
            </a:r>
            <a:r>
              <a:rPr sz="3200" dirty="0" err="1"/>
              <a:t>úroveň</a:t>
            </a:r>
            <a:endParaRPr sz="3200" dirty="0"/>
          </a:p>
          <a:p>
            <a:pPr lvl="4">
              <a:defRPr sz="1800"/>
            </a:pPr>
            <a:r>
              <a:rPr sz="3200" dirty="0" err="1"/>
              <a:t>Pátá</a:t>
            </a:r>
            <a:r>
              <a:rPr sz="3200" dirty="0"/>
              <a:t> </a:t>
            </a:r>
            <a:r>
              <a:rPr sz="3200" dirty="0" err="1"/>
              <a:t>úroveň</a:t>
            </a:r>
            <a:endParaRPr sz="3200" dirty="0"/>
          </a:p>
        </p:txBody>
      </p:sp>
      <p:sp>
        <p:nvSpPr>
          <p:cNvPr id="2" name="Zástupný symbol pro zápatí 1"/>
          <p:cNvSpPr>
            <a:spLocks noGrp="1"/>
          </p:cNvSpPr>
          <p:nvPr>
            <p:ph type="ftr" sz="quarter" idx="10"/>
          </p:nvPr>
        </p:nvSpPr>
        <p:spPr/>
        <p:txBody>
          <a:bodyPr/>
          <a:lstStyle/>
          <a:p>
            <a:r>
              <a:rPr lang="en-US" smtClean="0"/>
              <a:t>Public Procurement Workshop / 29. 10. 2015</a:t>
            </a:r>
            <a:endParaRPr lang="cs-CZ" dirty="0"/>
          </a:p>
        </p:txBody>
      </p:sp>
      <p:sp>
        <p:nvSpPr>
          <p:cNvPr id="7" name="Zástupný symbol pro zápatí 4"/>
          <p:cNvSpPr txBox="1">
            <a:spLocks/>
          </p:cNvSpPr>
          <p:nvPr/>
        </p:nvSpPr>
        <p:spPr>
          <a:xfrm>
            <a:off x="4644008" y="6356351"/>
            <a:ext cx="4032448" cy="365125"/>
          </a:xfrm>
          <a:prstGeom prst="rect">
            <a:avLst/>
          </a:prstGeom>
        </p:spPr>
        <p:txBody>
          <a:bodyPr vert="horz" lIns="91440" tIns="45720" rIns="91440" bIns="45720" rtlCol="0" anchor="ctr"/>
          <a:lstStyle>
            <a:lvl1pPr algn="l">
              <a:defRPr sz="1050">
                <a:solidFill>
                  <a:schemeClr val="tx1">
                    <a:tint val="75000"/>
                  </a:schemeClr>
                </a:solidFill>
                <a:latin typeface="Segoe UI" panose="020B0502040204020203" pitchFamily="34" charset="0"/>
                <a:ea typeface="Segoe UI" panose="020B0502040204020203" pitchFamily="34" charset="0"/>
                <a:cs typeface="Segoe UI" panose="020B0502040204020203" pitchFamily="34" charset="0"/>
                <a:sym typeface="Calibri"/>
              </a:defRPr>
            </a:lvl1pPr>
            <a:lvl2pPr indent="457200">
              <a:defRPr>
                <a:latin typeface="Calibri"/>
                <a:ea typeface="Calibri"/>
                <a:cs typeface="Calibri"/>
                <a:sym typeface="Calibri"/>
              </a:defRPr>
            </a:lvl2pPr>
            <a:lvl3pPr indent="914400">
              <a:defRPr>
                <a:latin typeface="Calibri"/>
                <a:ea typeface="Calibri"/>
                <a:cs typeface="Calibri"/>
                <a:sym typeface="Calibri"/>
              </a:defRPr>
            </a:lvl3pPr>
            <a:lvl4pPr indent="1371600">
              <a:defRPr>
                <a:latin typeface="Calibri"/>
                <a:ea typeface="Calibri"/>
                <a:cs typeface="Calibri"/>
                <a:sym typeface="Calibri"/>
              </a:defRPr>
            </a:lvl4pPr>
            <a:lvl5pPr indent="1828800">
              <a:defRPr>
                <a:latin typeface="Calibri"/>
                <a:ea typeface="Calibri"/>
                <a:cs typeface="Calibri"/>
                <a:sym typeface="Calibri"/>
              </a:defRPr>
            </a:lvl5pPr>
            <a:lvl6pPr indent="2286000">
              <a:defRPr>
                <a:latin typeface="Calibri"/>
                <a:ea typeface="Calibri"/>
                <a:cs typeface="Calibri"/>
                <a:sym typeface="Calibri"/>
              </a:defRPr>
            </a:lvl6pPr>
            <a:lvl7pPr indent="2743200">
              <a:defRPr>
                <a:latin typeface="Calibri"/>
                <a:ea typeface="Calibri"/>
                <a:cs typeface="Calibri"/>
                <a:sym typeface="Calibri"/>
              </a:defRPr>
            </a:lvl7pPr>
            <a:lvl8pPr indent="3200400">
              <a:defRPr>
                <a:latin typeface="Calibri"/>
                <a:ea typeface="Calibri"/>
                <a:cs typeface="Calibri"/>
                <a:sym typeface="Calibri"/>
              </a:defRPr>
            </a:lvl8pPr>
            <a:lvl9pPr indent="3657600">
              <a:defRPr>
                <a:latin typeface="Calibri"/>
                <a:ea typeface="Calibri"/>
                <a:cs typeface="Calibri"/>
                <a:sym typeface="Calibri"/>
              </a:defRPr>
            </a:lvl9pPr>
          </a:lstStyle>
          <a:p>
            <a:pPr algn="r"/>
            <a:fld id="{45B1CF16-FC39-4FC1-BFDF-6C785B06D892}" type="slidenum">
              <a:rPr lang="cs-CZ" smtClean="0"/>
              <a:pPr algn="r"/>
              <a:t>‹#›</a:t>
            </a:fld>
            <a:endParaRPr lang="cs-CZ" dirty="0"/>
          </a:p>
        </p:txBody>
      </p:sp>
    </p:spTree>
    <p:extLst>
      <p:ext uri="{BB962C8B-B14F-4D97-AF65-F5344CB8AC3E}">
        <p14:creationId xmlns:p14="http://schemas.microsoft.com/office/powerpoint/2010/main" val="3068563445"/>
      </p:ext>
    </p:extLst>
  </p:cSld>
  <p:clrMapOvr>
    <a:masterClrMapping/>
  </p:clrMapOvr>
  <p:transition spd="med"/>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Porovnání">
    <p:spTree>
      <p:nvGrpSpPr>
        <p:cNvPr id="1" name=""/>
        <p:cNvGrpSpPr/>
        <p:nvPr/>
      </p:nvGrpSpPr>
      <p:grpSpPr>
        <a:xfrm>
          <a:off x="0" y="0"/>
          <a:ext cx="0" cy="0"/>
          <a:chOff x="0" y="0"/>
          <a:chExt cx="0" cy="0"/>
        </a:xfrm>
      </p:grpSpPr>
      <p:sp>
        <p:nvSpPr>
          <p:cNvPr id="15" name="Flowchart: Process 14"/>
          <p:cNvSpPr/>
          <p:nvPr userDrawn="1"/>
        </p:nvSpPr>
        <p:spPr>
          <a:xfrm>
            <a:off x="4989230" y="1701660"/>
            <a:ext cx="3564397" cy="4373548"/>
          </a:xfrm>
          <a:prstGeom prst="flowChartProcess">
            <a:avLst/>
          </a:prstGeom>
          <a:noFill/>
          <a:ln w="1270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Flowchart: Process 9"/>
          <p:cNvSpPr/>
          <p:nvPr userDrawn="1"/>
        </p:nvSpPr>
        <p:spPr>
          <a:xfrm>
            <a:off x="773534" y="1701660"/>
            <a:ext cx="3564000" cy="4373548"/>
          </a:xfrm>
          <a:prstGeom prst="flowChartProcess">
            <a:avLst/>
          </a:prstGeom>
          <a:noFill/>
          <a:ln w="12700">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Zaoblený obdélník 11"/>
          <p:cNvSpPr/>
          <p:nvPr userDrawn="1"/>
        </p:nvSpPr>
        <p:spPr>
          <a:xfrm>
            <a:off x="4989230" y="1553657"/>
            <a:ext cx="3708000" cy="331200"/>
          </a:xfrm>
          <a:prstGeom prst="roundRect">
            <a:avLst>
              <a:gd name="adj" fmla="val 50000"/>
            </a:avLst>
          </a:prstGeom>
          <a:solidFill>
            <a:schemeClr val="accent5">
              <a:lumMod val="60000"/>
              <a:lumOff val="4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432000" rtlCol="0" anchor="ctr"/>
          <a:lstStyle/>
          <a:p>
            <a:pPr algn="ctr"/>
            <a:endParaRPr lang="cs-CZ" sz="1400" b="1" dirty="0">
              <a:latin typeface="Cambria" panose="02040503050406030204" pitchFamily="18" charset="0"/>
            </a:endParaRPr>
          </a:p>
        </p:txBody>
      </p:sp>
      <p:sp>
        <p:nvSpPr>
          <p:cNvPr id="5" name="Zástupný symbol pro text 4"/>
          <p:cNvSpPr>
            <a:spLocks noGrp="1"/>
          </p:cNvSpPr>
          <p:nvPr>
            <p:ph type="body" sz="quarter" idx="3" hasCustomPrompt="1"/>
          </p:nvPr>
        </p:nvSpPr>
        <p:spPr>
          <a:xfrm>
            <a:off x="4989230" y="1553657"/>
            <a:ext cx="3708000" cy="331200"/>
          </a:xfrm>
          <a:noFill/>
        </p:spPr>
        <p:txBody>
          <a:bodyPr vert="horz" lIns="432000" tIns="45720" rIns="91440" bIns="45720" rtlCol="0" anchor="ctr">
            <a:noAutofit/>
          </a:bodyPr>
          <a:lstStyle>
            <a:lvl1pPr>
              <a:defRPr lang="cs-CZ" sz="1400" b="1" dirty="0" smtClean="0">
                <a:solidFill>
                  <a:schemeClr val="bg1"/>
                </a:solidFill>
                <a:latin typeface="Cambria" panose="02040503050406030204" pitchFamily="18" charset="0"/>
              </a:defRPr>
            </a:lvl1pPr>
          </a:lstStyle>
          <a:p>
            <a:pPr marL="0" lvl="0" indent="0">
              <a:buNone/>
            </a:pPr>
            <a:r>
              <a:rPr lang="cs-CZ" dirty="0" smtClean="0"/>
              <a:t>Kliknutím lze upravit styly předlohy tetu.</a:t>
            </a:r>
          </a:p>
        </p:txBody>
      </p:sp>
      <p:sp>
        <p:nvSpPr>
          <p:cNvPr id="11" name="Zaoblený obdélník 11"/>
          <p:cNvSpPr/>
          <p:nvPr userDrawn="1"/>
        </p:nvSpPr>
        <p:spPr>
          <a:xfrm>
            <a:off x="782054" y="1550521"/>
            <a:ext cx="3708000" cy="331200"/>
          </a:xfrm>
          <a:prstGeom prst="roundRect">
            <a:avLst>
              <a:gd name="adj" fmla="val 50000"/>
            </a:avLst>
          </a:prstGeom>
          <a:solidFill>
            <a:schemeClr val="accent6">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400" b="1" dirty="0">
              <a:latin typeface="Cambria" panose="02040503050406030204" pitchFamily="18" charset="0"/>
            </a:endParaRPr>
          </a:p>
        </p:txBody>
      </p:sp>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782054" y="1550521"/>
            <a:ext cx="3708000" cy="331200"/>
          </a:xfrm>
        </p:spPr>
        <p:txBody>
          <a:bodyPr lIns="432000" anchor="ctr">
            <a:noAutofit/>
          </a:bodyPr>
          <a:lstStyle>
            <a:lvl1pPr marL="0" indent="0">
              <a:buNone/>
              <a:defRPr sz="1400" b="1">
                <a:solidFill>
                  <a:schemeClr val="bg1"/>
                </a:solidFill>
                <a:latin typeface="Cambria" panose="02040503050406030204"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Kliknutím lze upravit styly předlohy textu.</a:t>
            </a:r>
          </a:p>
        </p:txBody>
      </p:sp>
      <p:sp>
        <p:nvSpPr>
          <p:cNvPr id="4" name="Zástupný symbol pro obsah 3"/>
          <p:cNvSpPr>
            <a:spLocks noGrp="1"/>
          </p:cNvSpPr>
          <p:nvPr>
            <p:ph sz="half" idx="2"/>
          </p:nvPr>
        </p:nvSpPr>
        <p:spPr>
          <a:xfrm>
            <a:off x="922934" y="2043784"/>
            <a:ext cx="3265200" cy="4031424"/>
          </a:xfrm>
        </p:spPr>
        <p:txBody>
          <a:bodyPr>
            <a:normAutofit/>
          </a:bodyPr>
          <a:lstStyle>
            <a:lvl1pPr marL="180975" indent="-161925">
              <a:defRPr sz="1100"/>
            </a:lvl1pPr>
            <a:lvl2pPr marL="361950" indent="-180975">
              <a:defRPr sz="1100"/>
            </a:lvl2pPr>
            <a:lvl3pPr>
              <a:defRPr sz="1100"/>
            </a:lvl3pPr>
            <a:lvl4pPr>
              <a:defRPr sz="1100"/>
            </a:lvl4pPr>
            <a:lvl5pPr>
              <a:defRPr sz="11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6" name="Zástupný symbol pro obsah 5"/>
          <p:cNvSpPr>
            <a:spLocks noGrp="1"/>
          </p:cNvSpPr>
          <p:nvPr>
            <p:ph sz="quarter" idx="4"/>
          </p:nvPr>
        </p:nvSpPr>
        <p:spPr>
          <a:xfrm>
            <a:off x="5138539" y="2043784"/>
            <a:ext cx="3265780" cy="4031424"/>
          </a:xfrm>
        </p:spPr>
        <p:txBody>
          <a:bodyPr>
            <a:normAutofit/>
          </a:bodyPr>
          <a:lstStyle>
            <a:lvl1pPr marL="180975" indent="-161925">
              <a:defRPr sz="1100"/>
            </a:lvl1pPr>
            <a:lvl2pPr marL="361950" indent="-180975">
              <a:defRPr sz="1100"/>
            </a:lvl2pPr>
            <a:lvl3pPr>
              <a:defRPr sz="1100"/>
            </a:lvl3pPr>
            <a:lvl4pPr>
              <a:defRPr sz="1100"/>
            </a:lvl4pPr>
            <a:lvl5pPr>
              <a:defRPr sz="1100"/>
            </a:lvl5pPr>
            <a:lvl6pPr>
              <a:defRPr sz="1600"/>
            </a:lvl6pPr>
            <a:lvl7pPr>
              <a:defRPr sz="1600"/>
            </a:lvl7pPr>
            <a:lvl8pPr>
              <a:defRPr sz="1600"/>
            </a:lvl8pPr>
            <a:lvl9pPr>
              <a:defRPr sz="1600"/>
            </a:lvl9p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7" name="Zástupný symbol pro datum 6"/>
          <p:cNvSpPr>
            <a:spLocks noGrp="1"/>
          </p:cNvSpPr>
          <p:nvPr>
            <p:ph type="dt" sz="half" idx="10"/>
          </p:nvPr>
        </p:nvSpPr>
        <p:spPr>
          <a:xfrm>
            <a:off x="0" y="6597352"/>
            <a:ext cx="899592" cy="260648"/>
          </a:xfrm>
          <a:prstGeom prst="rect">
            <a:avLst/>
          </a:prstGeom>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9BD9EB0-7D16-41F1-AD33-33AD942FE59E}" type="slidenum">
              <a:rPr lang="cs-CZ" smtClean="0"/>
              <a:t>‹#›</a:t>
            </a:fld>
            <a:endParaRPr lang="cs-CZ"/>
          </a:p>
        </p:txBody>
      </p:sp>
      <p:sp>
        <p:nvSpPr>
          <p:cNvPr id="12" name="Ovál 12"/>
          <p:cNvSpPr/>
          <p:nvPr userDrawn="1"/>
        </p:nvSpPr>
        <p:spPr>
          <a:xfrm>
            <a:off x="458019" y="1395712"/>
            <a:ext cx="648072" cy="648072"/>
          </a:xfrm>
          <a:prstGeom prst="ellipse">
            <a:avLst/>
          </a:prstGeom>
          <a:solidFill>
            <a:schemeClr val="bg1"/>
          </a:solidFill>
          <a:ln w="12700" cmpd="sng">
            <a:solidFill>
              <a:schemeClr val="accent6">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6" name="Ovál 12"/>
          <p:cNvSpPr/>
          <p:nvPr userDrawn="1"/>
        </p:nvSpPr>
        <p:spPr>
          <a:xfrm>
            <a:off x="4688696" y="1395712"/>
            <a:ext cx="648072" cy="648072"/>
          </a:xfrm>
          <a:prstGeom prst="ellipse">
            <a:avLst/>
          </a:prstGeom>
          <a:solidFill>
            <a:schemeClr val="bg1"/>
          </a:solidFill>
          <a:ln w="12700" cmpd="sng">
            <a:solidFill>
              <a:schemeClr val="accent5">
                <a:lumMod val="60000"/>
                <a:lumOff val="4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03516789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Ende">
    <p:spTree>
      <p:nvGrpSpPr>
        <p:cNvPr id="1" name=""/>
        <p:cNvGrpSpPr/>
        <p:nvPr/>
      </p:nvGrpSpPr>
      <p:grpSpPr>
        <a:xfrm>
          <a:off x="0" y="0"/>
          <a:ext cx="0" cy="0"/>
          <a:chOff x="0" y="0"/>
          <a:chExt cx="0" cy="0"/>
        </a:xfrm>
      </p:grpSpPr>
      <p:sp>
        <p:nvSpPr>
          <p:cNvPr id="9" name="Obdélník 8"/>
          <p:cNvSpPr/>
          <p:nvPr userDrawn="1"/>
        </p:nvSpPr>
        <p:spPr>
          <a:xfrm>
            <a:off x="0" y="0"/>
            <a:ext cx="9144000" cy="45091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3027675"/>
            <a:ext cx="7772400" cy="1470025"/>
          </a:xfrm>
        </p:spPr>
        <p:txBody>
          <a:bodyPr>
            <a:normAutofit/>
          </a:bodyPr>
          <a:lstStyle>
            <a:lvl1pPr>
              <a:defRPr sz="5400">
                <a:solidFill>
                  <a:schemeClr val="accent2"/>
                </a:solidFill>
                <a:latin typeface="Segoe UI Light" panose="020B0502040204020203" pitchFamily="34" charset="0"/>
              </a:defRPr>
            </a:lvl1pPr>
          </a:lstStyle>
          <a:p>
            <a:r>
              <a:rPr lang="cs-CZ" dirty="0" smtClean="0"/>
              <a:t>Kliknutím lze upravit styl.</a:t>
            </a:r>
            <a:endParaRPr lang="cs-CZ" dirty="0"/>
          </a:p>
        </p:txBody>
      </p:sp>
      <p:sp>
        <p:nvSpPr>
          <p:cNvPr id="3" name="Podnadpis 2"/>
          <p:cNvSpPr>
            <a:spLocks noGrp="1"/>
          </p:cNvSpPr>
          <p:nvPr>
            <p:ph type="subTitle" idx="1"/>
          </p:nvPr>
        </p:nvSpPr>
        <p:spPr>
          <a:xfrm>
            <a:off x="1371600" y="4653136"/>
            <a:ext cx="6400800" cy="1129680"/>
          </a:xfrm>
        </p:spPr>
        <p:txBody>
          <a:bodyPr>
            <a:normAutofit/>
          </a:bodyPr>
          <a:lstStyle>
            <a:lvl1pPr marL="0" indent="0" algn="ctr">
              <a:buNone/>
              <a:defRPr sz="2400" i="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dirty="0" smtClean="0"/>
              <a:t>Kliknutím lze upravit styl předlohy.</a:t>
            </a:r>
            <a:endParaRPr lang="cs-CZ" dirty="0"/>
          </a:p>
        </p:txBody>
      </p:sp>
      <p:sp>
        <p:nvSpPr>
          <p:cNvPr id="4" name="Zástupný symbol pro datum 3"/>
          <p:cNvSpPr>
            <a:spLocks noGrp="1"/>
          </p:cNvSpPr>
          <p:nvPr>
            <p:ph type="dt" sz="half" idx="10"/>
          </p:nvPr>
        </p:nvSpPr>
        <p:spPr>
          <a:xfrm>
            <a:off x="457200" y="7240339"/>
            <a:ext cx="2133600" cy="365125"/>
          </a:xfrm>
        </p:spPr>
        <p:txBody>
          <a:bodyPr/>
          <a:lstStyle/>
          <a:p>
            <a:fld id="{5C77D7B6-86FE-4BB1-A24D-44600315B22F}" type="datetime1">
              <a:rPr lang="cs-CZ" smtClean="0"/>
              <a:t>12.12.2016</a:t>
            </a:fld>
            <a:endParaRPr lang="cs-CZ"/>
          </a:p>
        </p:txBody>
      </p:sp>
      <p:sp>
        <p:nvSpPr>
          <p:cNvPr id="5" name="Zástupný symbol pro zápatí 4"/>
          <p:cNvSpPr>
            <a:spLocks noGrp="1"/>
          </p:cNvSpPr>
          <p:nvPr>
            <p:ph type="ftr" sz="quarter" idx="11"/>
          </p:nvPr>
        </p:nvSpPr>
        <p:spPr>
          <a:xfrm>
            <a:off x="3124200" y="7240339"/>
            <a:ext cx="2895600" cy="365125"/>
          </a:xfrm>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a:xfrm>
            <a:off x="6553200" y="7240339"/>
            <a:ext cx="2133600" cy="365125"/>
          </a:xfrm>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352844551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ola">
    <p:spTree>
      <p:nvGrpSpPr>
        <p:cNvPr id="1" name=""/>
        <p:cNvGrpSpPr/>
        <p:nvPr/>
      </p:nvGrpSpPr>
      <p:grpSpPr>
        <a:xfrm>
          <a:off x="0" y="0"/>
          <a:ext cx="0" cy="0"/>
          <a:chOff x="0" y="0"/>
          <a:chExt cx="0" cy="0"/>
        </a:xfrm>
      </p:grpSpPr>
      <p:sp>
        <p:nvSpPr>
          <p:cNvPr id="9" name="Obdélník 8"/>
          <p:cNvSpPr/>
          <p:nvPr userDrawn="1"/>
        </p:nvSpPr>
        <p:spPr>
          <a:xfrm>
            <a:off x="0" y="0"/>
            <a:ext cx="9144000" cy="450912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ctrTitle"/>
          </p:nvPr>
        </p:nvSpPr>
        <p:spPr>
          <a:xfrm>
            <a:off x="685800" y="4509121"/>
            <a:ext cx="7772400" cy="1499880"/>
          </a:xfrm>
        </p:spPr>
        <p:txBody>
          <a:bodyPr>
            <a:normAutofit/>
          </a:bodyPr>
          <a:lstStyle>
            <a:lvl1pPr>
              <a:defRPr sz="4800">
                <a:solidFill>
                  <a:schemeClr val="accent2"/>
                </a:solidFill>
                <a:latin typeface="Segoe UI Light" panose="020B0502040204020203" pitchFamily="34" charset="0"/>
              </a:defRPr>
            </a:lvl1pPr>
          </a:lstStyle>
          <a:p>
            <a:r>
              <a:rPr lang="cs-CZ" dirty="0" smtClean="0"/>
              <a:t>Kliknutím lze upravit styl.</a:t>
            </a:r>
            <a:endParaRPr lang="cs-CZ" dirty="0"/>
          </a:p>
        </p:txBody>
      </p:sp>
      <p:sp>
        <p:nvSpPr>
          <p:cNvPr id="4" name="Zástupný symbol pro datum 3"/>
          <p:cNvSpPr>
            <a:spLocks noGrp="1"/>
          </p:cNvSpPr>
          <p:nvPr>
            <p:ph type="dt" sz="half" idx="10"/>
          </p:nvPr>
        </p:nvSpPr>
        <p:spPr>
          <a:xfrm>
            <a:off x="457200" y="7240339"/>
            <a:ext cx="2133600" cy="365125"/>
          </a:xfrm>
        </p:spPr>
        <p:txBody>
          <a:bodyPr/>
          <a:lstStyle/>
          <a:p>
            <a:fld id="{5C77D7B6-86FE-4BB1-A24D-44600315B22F}" type="datetime1">
              <a:rPr lang="cs-CZ" smtClean="0"/>
              <a:t>12.12.2016</a:t>
            </a:fld>
            <a:endParaRPr lang="cs-CZ"/>
          </a:p>
        </p:txBody>
      </p:sp>
      <p:sp>
        <p:nvSpPr>
          <p:cNvPr id="5" name="Zástupný symbol pro zápatí 4"/>
          <p:cNvSpPr>
            <a:spLocks noGrp="1"/>
          </p:cNvSpPr>
          <p:nvPr>
            <p:ph type="ftr" sz="quarter" idx="11"/>
          </p:nvPr>
        </p:nvSpPr>
        <p:spPr>
          <a:xfrm>
            <a:off x="3124200" y="7240339"/>
            <a:ext cx="2895600" cy="365125"/>
          </a:xfrm>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a:xfrm>
            <a:off x="6553200" y="7240339"/>
            <a:ext cx="2133600" cy="365125"/>
          </a:xfrm>
        </p:spPr>
        <p:txBody>
          <a:bodyPr/>
          <a:lstStyle/>
          <a:p>
            <a:fld id="{75D8F7F3-F8E6-42A9-8308-FDB250084D59}" type="slidenum">
              <a:rPr lang="cs-CZ" smtClean="0"/>
              <a:t>‹#›</a:t>
            </a:fld>
            <a:endParaRPr lang="cs-CZ"/>
          </a:p>
        </p:txBody>
      </p:sp>
      <p:pic>
        <p:nvPicPr>
          <p:cNvPr id="8" name="Picture 2" descr="C:\Users\15137\Downloads\nex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771800" y="764704"/>
            <a:ext cx="3314353" cy="33143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06193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10" name="Obdélník 9"/>
          <p:cNvSpPr/>
          <p:nvPr userDrawn="1"/>
        </p:nvSpPr>
        <p:spPr>
          <a:xfrm>
            <a:off x="6300192" y="6295628"/>
            <a:ext cx="2843808" cy="5623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cs-CZ"/>
          </a:p>
        </p:txBody>
      </p:sp>
      <p:sp>
        <p:nvSpPr>
          <p:cNvPr id="8" name="Obdélník 7"/>
          <p:cNvSpPr/>
          <p:nvPr userDrawn="1"/>
        </p:nvSpPr>
        <p:spPr>
          <a:xfrm>
            <a:off x="0" y="6295628"/>
            <a:ext cx="2915816" cy="5623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Obdélník 6"/>
          <p:cNvSpPr/>
          <p:nvPr userDrawn="1"/>
        </p:nvSpPr>
        <p:spPr>
          <a:xfrm>
            <a:off x="0" y="0"/>
            <a:ext cx="9144000" cy="112474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a:xfrm>
            <a:off x="457200" y="0"/>
            <a:ext cx="8229600" cy="1124744"/>
          </a:xfrm>
        </p:spPr>
        <p:txBody>
          <a:bodyPr>
            <a:normAutofit/>
          </a:bodyPr>
          <a:lstStyle>
            <a:lvl1pPr>
              <a:defRPr sz="3600">
                <a:solidFill>
                  <a:schemeClr val="accent2"/>
                </a:solidFill>
              </a:defRPr>
            </a:lvl1pPr>
          </a:lstStyle>
          <a:p>
            <a:r>
              <a:rPr lang="cs-CZ" dirty="0" smtClean="0"/>
              <a:t>Kliknutím lze upravit styl.</a:t>
            </a:r>
            <a:endParaRPr lang="cs-CZ" dirty="0"/>
          </a:p>
        </p:txBody>
      </p:sp>
      <p:sp>
        <p:nvSpPr>
          <p:cNvPr id="3" name="Zástupný symbol pro obsah 2"/>
          <p:cNvSpPr>
            <a:spLocks noGrp="1"/>
          </p:cNvSpPr>
          <p:nvPr>
            <p:ph idx="1"/>
          </p:nvPr>
        </p:nvSpPr>
        <p:spPr>
          <a:xfrm>
            <a:off x="457200" y="1268760"/>
            <a:ext cx="8229600" cy="5026868"/>
          </a:xfrm>
        </p:spPr>
        <p:txBody>
          <a:bodyPr/>
          <a:lstStyle/>
          <a:p>
            <a:pPr lvl="0"/>
            <a:r>
              <a:rPr lang="cs-CZ" dirty="0" smtClean="0"/>
              <a:t>Kliknutím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datum 3"/>
          <p:cNvSpPr>
            <a:spLocks noGrp="1"/>
          </p:cNvSpPr>
          <p:nvPr>
            <p:ph type="dt" sz="half" idx="10"/>
          </p:nvPr>
        </p:nvSpPr>
        <p:spPr/>
        <p:txBody>
          <a:bodyPr/>
          <a:lstStyle/>
          <a:p>
            <a:fld id="{8B8B7569-6F0D-465A-844A-F046F3655C22}"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21980713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69539D1E-94E2-4C03-B16C-3A22060B5776}"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2867514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4ECE5E4C-5796-480B-9A97-01D6976085F7}" type="datetime1">
              <a:rPr lang="cs-CZ" smtClean="0"/>
              <a:t>12.12.2016</a:t>
            </a:fld>
            <a:endParaRPr lang="cs-CZ"/>
          </a:p>
        </p:txBody>
      </p:sp>
      <p:sp>
        <p:nvSpPr>
          <p:cNvPr id="6" name="Zástupný symbol pro zápatí 5"/>
          <p:cNvSpPr>
            <a:spLocks noGrp="1"/>
          </p:cNvSpPr>
          <p:nvPr>
            <p:ph type="ftr" sz="quarter" idx="11"/>
          </p:nvPr>
        </p:nvSpPr>
        <p:spPr/>
        <p:txBody>
          <a:bodyPr/>
          <a:lstStyle/>
          <a:p>
            <a:r>
              <a:rPr lang="cs-CZ" smtClean="0"/>
              <a:t>Řídicí kontrola</a:t>
            </a:r>
            <a:endParaRPr lang="cs-CZ"/>
          </a:p>
        </p:txBody>
      </p:sp>
      <p:sp>
        <p:nvSpPr>
          <p:cNvPr id="7" name="Zástupný symbol pro číslo snímku 6"/>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4024381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47D3286-AD70-47C7-824D-BB419E133E4B}" type="datetime1">
              <a:rPr lang="cs-CZ" smtClean="0"/>
              <a:t>12.12.2016</a:t>
            </a:fld>
            <a:endParaRPr lang="cs-CZ"/>
          </a:p>
        </p:txBody>
      </p:sp>
      <p:sp>
        <p:nvSpPr>
          <p:cNvPr id="8" name="Zástupný symbol pro zápatí 7"/>
          <p:cNvSpPr>
            <a:spLocks noGrp="1"/>
          </p:cNvSpPr>
          <p:nvPr>
            <p:ph type="ftr" sz="quarter" idx="11"/>
          </p:nvPr>
        </p:nvSpPr>
        <p:spPr/>
        <p:txBody>
          <a:bodyPr/>
          <a:lstStyle/>
          <a:p>
            <a:r>
              <a:rPr lang="cs-CZ" smtClean="0"/>
              <a:t>Řídicí kontrola</a:t>
            </a:r>
            <a:endParaRPr lang="cs-CZ"/>
          </a:p>
        </p:txBody>
      </p:sp>
      <p:sp>
        <p:nvSpPr>
          <p:cNvPr id="9" name="Zástupný symbol pro číslo snímku 8"/>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733434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CD3E11E7-DFA5-4BB9-BABB-217398C2D6FB}" type="datetime1">
              <a:rPr lang="cs-CZ" smtClean="0"/>
              <a:t>12.12.2016</a:t>
            </a:fld>
            <a:endParaRPr lang="cs-CZ"/>
          </a:p>
        </p:txBody>
      </p:sp>
      <p:sp>
        <p:nvSpPr>
          <p:cNvPr id="4" name="Zástupný symbol pro zápatí 3"/>
          <p:cNvSpPr>
            <a:spLocks noGrp="1"/>
          </p:cNvSpPr>
          <p:nvPr>
            <p:ph type="ftr" sz="quarter" idx="11"/>
          </p:nvPr>
        </p:nvSpPr>
        <p:spPr/>
        <p:txBody>
          <a:bodyPr/>
          <a:lstStyle/>
          <a:p>
            <a:r>
              <a:rPr lang="cs-CZ" smtClean="0"/>
              <a:t>Řídicí kontrola</a:t>
            </a:r>
            <a:endParaRPr lang="cs-CZ"/>
          </a:p>
        </p:txBody>
      </p:sp>
      <p:sp>
        <p:nvSpPr>
          <p:cNvPr id="5" name="Zástupný symbol pro číslo snímku 4"/>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3350924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C623C134-258D-4EA1-82ED-2E02B0642CE5}" type="datetime1">
              <a:rPr lang="cs-CZ" smtClean="0"/>
              <a:t>12.12.2016</a:t>
            </a:fld>
            <a:endParaRPr lang="cs-CZ"/>
          </a:p>
        </p:txBody>
      </p:sp>
      <p:sp>
        <p:nvSpPr>
          <p:cNvPr id="3" name="Zástupný symbol pro zápatí 2"/>
          <p:cNvSpPr>
            <a:spLocks noGrp="1"/>
          </p:cNvSpPr>
          <p:nvPr>
            <p:ph type="ftr" sz="quarter" idx="11"/>
          </p:nvPr>
        </p:nvSpPr>
        <p:spPr/>
        <p:txBody>
          <a:bodyPr/>
          <a:lstStyle/>
          <a:p>
            <a:r>
              <a:rPr lang="cs-CZ" smtClean="0"/>
              <a:t>Řídicí kontrola</a:t>
            </a:r>
            <a:endParaRPr lang="cs-CZ"/>
          </a:p>
        </p:txBody>
      </p:sp>
      <p:sp>
        <p:nvSpPr>
          <p:cNvPr id="4" name="Zástupný symbol pro číslo snímku 3"/>
          <p:cNvSpPr>
            <a:spLocks noGrp="1"/>
          </p:cNvSpPr>
          <p:nvPr>
            <p:ph type="sldNum" sz="quarter" idx="12"/>
          </p:nvPr>
        </p:nvSpPr>
        <p:spPr/>
        <p:txBody>
          <a:bodyPr/>
          <a:lstStyle/>
          <a:p>
            <a:fld id="{75D8F7F3-F8E6-42A9-8308-FDB250084D59}" type="slidenum">
              <a:rPr lang="cs-CZ" smtClean="0"/>
              <a:t>‹#›</a:t>
            </a:fld>
            <a:endParaRPr lang="cs-CZ"/>
          </a:p>
        </p:txBody>
      </p:sp>
    </p:spTree>
    <p:extLst>
      <p:ext uri="{BB962C8B-B14F-4D97-AF65-F5344CB8AC3E}">
        <p14:creationId xmlns:p14="http://schemas.microsoft.com/office/powerpoint/2010/main" val="2007639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dirty="0" smtClean="0"/>
              <a:t>Kliknutím lze upravit styl.</a:t>
            </a:r>
            <a:endParaRPr lang="cs-CZ" dirty="0"/>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A93135-3B20-4163-88E0-6817E04915A6}" type="datetime1">
              <a:rPr lang="cs-CZ" smtClean="0"/>
              <a:t>12.12.2016</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cs-CZ" smtClean="0"/>
              <a:t>Řídicí kontrola</a:t>
            </a: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D8F7F3-F8E6-42A9-8308-FDB250084D59}" type="slidenum">
              <a:rPr lang="cs-CZ" smtClean="0"/>
              <a:t>‹#›</a:t>
            </a:fld>
            <a:endParaRPr lang="cs-CZ"/>
          </a:p>
        </p:txBody>
      </p:sp>
    </p:spTree>
    <p:extLst>
      <p:ext uri="{BB962C8B-B14F-4D97-AF65-F5344CB8AC3E}">
        <p14:creationId xmlns:p14="http://schemas.microsoft.com/office/powerpoint/2010/main" val="29047015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2" r:id="rId14"/>
    <p:sldLayoutId id="2147483663" r:id="rId15"/>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Layout" Target="../slideLayouts/slideLayout8.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hyperlink" Target="http://www.mfcr.cz/cs/verejny-sektor/kontrola-verejnych-financi" TargetMode="External"/><Relationship Id="rId2" Type="http://schemas.openxmlformats.org/officeDocument/2006/relationships/hyperlink" Target="http://www.mfcr.cz/cs/verejny-sektor/smart-governance" TargetMode="Externa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microsoft.com/office/2007/relationships/hdphoto" Target="../media/hdphoto3.wdp"/><Relationship Id="rId7" Type="http://schemas.microsoft.com/office/2007/relationships/hdphoto" Target="../media/hdphoto2.wdp"/><Relationship Id="rId2" Type="http://schemas.openxmlformats.org/officeDocument/2006/relationships/image" Target="../media/image9.png"/><Relationship Id="rId1" Type="http://schemas.openxmlformats.org/officeDocument/2006/relationships/slideLayout" Target="../slideLayouts/slideLayout15.xml"/><Relationship Id="rId6" Type="http://schemas.openxmlformats.org/officeDocument/2006/relationships/image" Target="../media/image7.png"/><Relationship Id="rId5" Type="http://schemas.microsoft.com/office/2007/relationships/hdphoto" Target="../media/hdphoto4.wdp"/><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8.xml"/><Relationship Id="rId5" Type="http://schemas.microsoft.com/office/2007/relationships/hdphoto" Target="../media/hdphoto2.wdp"/><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15137\Downloads\magnifier.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15416"/>
            <a:ext cx="5256584" cy="5256584"/>
          </a:xfrm>
          <a:prstGeom prst="rect">
            <a:avLst/>
          </a:prstGeom>
          <a:noFill/>
          <a:extLst>
            <a:ext uri="{909E8E84-426E-40DD-AFC4-6F175D3DCCD1}">
              <a14:hiddenFill xmlns:a14="http://schemas.microsoft.com/office/drawing/2010/main">
                <a:solidFill>
                  <a:srgbClr val="FFFFFF"/>
                </a:solidFill>
              </a14:hiddenFill>
            </a:ext>
          </a:extLst>
        </p:spPr>
      </p:pic>
      <p:sp>
        <p:nvSpPr>
          <p:cNvPr id="2" name="Nadpis 1"/>
          <p:cNvSpPr>
            <a:spLocks noGrp="1"/>
          </p:cNvSpPr>
          <p:nvPr>
            <p:ph type="ctrTitle"/>
          </p:nvPr>
        </p:nvSpPr>
        <p:spPr/>
        <p:txBody>
          <a:bodyPr>
            <a:normAutofit/>
          </a:bodyPr>
          <a:lstStyle/>
          <a:p>
            <a:r>
              <a:rPr lang="cs-CZ" sz="6600" b="1" dirty="0" smtClean="0">
                <a:solidFill>
                  <a:schemeClr val="accent2"/>
                </a:solidFill>
                <a:latin typeface="Segoe UI Light" panose="020B0502040204020203" pitchFamily="34" charset="0"/>
              </a:rPr>
              <a:t>Finanční kontrola</a:t>
            </a:r>
            <a:endParaRPr lang="cs-CZ" sz="6600" b="1" dirty="0">
              <a:solidFill>
                <a:schemeClr val="accent2"/>
              </a:solidFill>
              <a:latin typeface="Segoe UI Light" panose="020B0502040204020203" pitchFamily="34" charset="0"/>
            </a:endParaRPr>
          </a:p>
        </p:txBody>
      </p:sp>
      <p:sp>
        <p:nvSpPr>
          <p:cNvPr id="3" name="Podnadpis 2"/>
          <p:cNvSpPr>
            <a:spLocks noGrp="1"/>
          </p:cNvSpPr>
          <p:nvPr>
            <p:ph type="subTitle" idx="1"/>
          </p:nvPr>
        </p:nvSpPr>
        <p:spPr>
          <a:xfrm>
            <a:off x="1371600" y="4797152"/>
            <a:ext cx="6400800" cy="985664"/>
          </a:xfrm>
        </p:spPr>
        <p:txBody>
          <a:bodyPr>
            <a:normAutofit/>
          </a:bodyPr>
          <a:lstStyle/>
          <a:p>
            <a:r>
              <a:rPr lang="cs-CZ" sz="2400" i="1" dirty="0" smtClean="0"/>
              <a:t>Mgr. Jana </a:t>
            </a:r>
            <a:r>
              <a:rPr lang="cs-CZ" sz="2400" i="1" dirty="0" err="1" smtClean="0"/>
              <a:t>Kranecová</a:t>
            </a:r>
            <a:r>
              <a:rPr lang="cs-CZ" sz="2400" i="1" dirty="0" smtClean="0"/>
              <a:t>, Ph</a:t>
            </a:r>
            <a:r>
              <a:rPr lang="cs-CZ" dirty="0" smtClean="0"/>
              <a:t>.D.</a:t>
            </a:r>
            <a:endParaRPr lang="cs-CZ" sz="2400" i="1" dirty="0"/>
          </a:p>
        </p:txBody>
      </p:sp>
      <p:pic>
        <p:nvPicPr>
          <p:cNvPr id="1027" name="Picture 3" descr="C:\Users\15137\Downloads\settings-cog.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800000">
            <a:off x="3834434" y="963242"/>
            <a:ext cx="1457646" cy="1457646"/>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4"/>
          <p:cNvGrpSpPr/>
          <p:nvPr/>
        </p:nvGrpSpPr>
        <p:grpSpPr>
          <a:xfrm>
            <a:off x="3587138" y="5774855"/>
            <a:ext cx="2112345" cy="492866"/>
            <a:chOff x="0" y="0"/>
            <a:chExt cx="2884900" cy="673123"/>
          </a:xfrm>
        </p:grpSpPr>
        <p:pic>
          <p:nvPicPr>
            <p:cNvPr id="7" name="pasted-image.tif"/>
            <p:cNvPicPr/>
            <p:nvPr/>
          </p:nvPicPr>
          <p:blipFill>
            <a:blip r:embed="rId4">
              <a:extLst/>
            </a:blip>
            <a:stretch>
              <a:fillRect/>
            </a:stretch>
          </p:blipFill>
          <p:spPr>
            <a:xfrm>
              <a:off x="0" y="0"/>
              <a:ext cx="560388" cy="673101"/>
            </a:xfrm>
            <a:prstGeom prst="rect">
              <a:avLst/>
            </a:prstGeom>
            <a:ln w="12700" cap="flat">
              <a:noFill/>
              <a:miter lim="400000"/>
            </a:ln>
            <a:effectLst/>
          </p:spPr>
        </p:pic>
        <p:pic>
          <p:nvPicPr>
            <p:cNvPr id="8" name="pasted-image.png"/>
            <p:cNvPicPr/>
            <p:nvPr/>
          </p:nvPicPr>
          <p:blipFill>
            <a:blip r:embed="rId5">
              <a:extLst/>
            </a:blip>
            <a:srcRect/>
            <a:stretch>
              <a:fillRect/>
            </a:stretch>
          </p:blipFill>
          <p:spPr>
            <a:xfrm>
              <a:off x="772556" y="0"/>
              <a:ext cx="2112345" cy="673124"/>
            </a:xfrm>
            <a:prstGeom prst="rect">
              <a:avLst/>
            </a:prstGeom>
            <a:ln w="12700" cap="flat">
              <a:noFill/>
              <a:miter lim="400000"/>
            </a:ln>
            <a:effectLst/>
          </p:spPr>
        </p:pic>
      </p:grpSp>
    </p:spTree>
    <p:extLst>
      <p:ext uri="{BB962C8B-B14F-4D97-AF65-F5344CB8AC3E}">
        <p14:creationId xmlns:p14="http://schemas.microsoft.com/office/powerpoint/2010/main" val="2714588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Slide Number Placeholder 44"/>
          <p:cNvSpPr>
            <a:spLocks noGrp="1"/>
          </p:cNvSpPr>
          <p:nvPr>
            <p:ph type="sldNum" sz="quarter" idx="12"/>
          </p:nvPr>
        </p:nvSpPr>
        <p:spPr/>
        <p:txBody>
          <a:bodyPr/>
          <a:lstStyle/>
          <a:p>
            <a:fld id="{79BD9EB0-7D16-41F1-AD33-33AD942FE59E}" type="slidenum">
              <a:rPr lang="cs-CZ" smtClean="0"/>
              <a:pPr/>
              <a:t>10</a:t>
            </a:fld>
            <a:endParaRPr lang="cs-CZ"/>
          </a:p>
        </p:txBody>
      </p:sp>
      <p:pic>
        <p:nvPicPr>
          <p:cNvPr id="13" name="Zástupný symbol pro obsah 12"/>
          <p:cNvPicPr>
            <a:picLocks noGrp="1" noChangeAspect="1"/>
          </p:cNvPicPr>
          <p:nvPr>
            <p:ph sz="quarter" idx="4294967295"/>
          </p:nvPr>
        </p:nvPicPr>
        <p:blipFill rotWithShape="1">
          <a:blip r:embed="rId2" cstate="print">
            <a:extLst>
              <a:ext uri="{28A0092B-C50C-407E-A947-70E740481C1C}">
                <a14:useLocalDpi xmlns:a14="http://schemas.microsoft.com/office/drawing/2010/main" val="0"/>
              </a:ext>
            </a:extLst>
          </a:blip>
          <a:srcRect b="7541"/>
          <a:stretch/>
        </p:blipFill>
        <p:spPr>
          <a:xfrm>
            <a:off x="0" y="1223963"/>
            <a:ext cx="9144001" cy="5373687"/>
          </a:xfrm>
          <a:prstGeom prst="rect">
            <a:avLst/>
          </a:prstGeom>
          <a:solidFill>
            <a:schemeClr val="accent1">
              <a:lumMod val="75000"/>
            </a:schemeClr>
          </a:solidFill>
          <a:effectLst/>
        </p:spPr>
      </p:pic>
      <p:sp>
        <p:nvSpPr>
          <p:cNvPr id="43" name="Flowchart: Process 42"/>
          <p:cNvSpPr/>
          <p:nvPr/>
        </p:nvSpPr>
        <p:spPr>
          <a:xfrm>
            <a:off x="3995936" y="1224136"/>
            <a:ext cx="5150804" cy="5373346"/>
          </a:xfrm>
          <a:prstGeom prst="flowChartProcess">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32" name="Picture 29" descr="C:\Users\15137\Downloads\law-office.png"/>
          <p:cNvPicPr>
            <a:picLocks noChangeAspect="1" noChangeArrowheads="1"/>
          </p:cNvPicPr>
          <p:nvPr/>
        </p:nvPicPr>
        <p:blipFill>
          <a:blip r:embed="rId3" cstate="print">
            <a:duotone>
              <a:schemeClr val="accent2">
                <a:shade val="45000"/>
                <a:satMod val="135000"/>
              </a:schemeClr>
              <a:prstClr val="white"/>
            </a:duotone>
            <a:extLst>
              <a:ext uri="{BEBA8EAE-BF5A-486C-A8C5-ECC9F3942E4B}">
                <a14:imgProps xmlns:a14="http://schemas.microsoft.com/office/drawing/2010/main">
                  <a14:imgLayer r:embed="rId4">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486845" y="292069"/>
            <a:ext cx="582786" cy="582788"/>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oup 4"/>
          <p:cNvGrpSpPr/>
          <p:nvPr/>
        </p:nvGrpSpPr>
        <p:grpSpPr>
          <a:xfrm>
            <a:off x="4229316" y="1772816"/>
            <a:ext cx="4684044" cy="4382036"/>
            <a:chOff x="4229316" y="1772816"/>
            <a:chExt cx="4684044" cy="4382036"/>
          </a:xfrm>
        </p:grpSpPr>
        <p:sp>
          <p:nvSpPr>
            <p:cNvPr id="6" name="TextovéPole 5"/>
            <p:cNvSpPr txBox="1"/>
            <p:nvPr/>
          </p:nvSpPr>
          <p:spPr>
            <a:xfrm>
              <a:off x="4229316" y="1772816"/>
              <a:ext cx="4684044" cy="307777"/>
            </a:xfrm>
            <a:prstGeom prst="rect">
              <a:avLst/>
            </a:prstGeom>
            <a:solidFill>
              <a:schemeClr val="accent2"/>
            </a:solidFill>
            <a:effectLst>
              <a:outerShdw blurRad="63500" sx="102000" sy="102000" algn="ctr" rotWithShape="0">
                <a:schemeClr val="bg1">
                  <a:alpha val="40000"/>
                </a:schemeClr>
              </a:outerShdw>
            </a:effectLst>
          </p:spPr>
          <p:txBody>
            <a:bodyPr wrap="square" rtlCol="0">
              <a:spAutoFit/>
            </a:bodyPr>
            <a:lstStyle/>
            <a:p>
              <a:pPr algn="ctr"/>
              <a:r>
                <a:rPr lang="cs-CZ" sz="1400" b="1" dirty="0" smtClean="0">
                  <a:solidFill>
                    <a:schemeClr val="bg1"/>
                  </a:solidFill>
                  <a:latin typeface="+mj-lt"/>
                </a:rPr>
                <a:t>Ochrana veřejných prostředků</a:t>
              </a:r>
              <a:endParaRPr lang="cs-CZ" sz="1400" b="1" dirty="0">
                <a:solidFill>
                  <a:schemeClr val="bg1"/>
                </a:solidFill>
                <a:latin typeface="+mj-lt"/>
              </a:endParaRPr>
            </a:p>
          </p:txBody>
        </p:sp>
        <p:sp>
          <p:nvSpPr>
            <p:cNvPr id="8" name="TextovéPole 7"/>
            <p:cNvSpPr txBox="1"/>
            <p:nvPr/>
          </p:nvSpPr>
          <p:spPr>
            <a:xfrm>
              <a:off x="4229680" y="5847075"/>
              <a:ext cx="4683317" cy="307777"/>
            </a:xfrm>
            <a:prstGeom prst="rect">
              <a:avLst/>
            </a:prstGeom>
            <a:solidFill>
              <a:schemeClr val="accent1">
                <a:lumMod val="75000"/>
              </a:schemeClr>
            </a:solidFill>
            <a:effectLst>
              <a:outerShdw blurRad="63500" sx="102000" sy="102000" algn="ctr" rotWithShape="0">
                <a:schemeClr val="bg1">
                  <a:alpha val="40000"/>
                </a:schemeClr>
              </a:outerShdw>
            </a:effectLst>
          </p:spPr>
          <p:txBody>
            <a:bodyPr wrap="square" rtlCol="0">
              <a:spAutoFit/>
            </a:bodyPr>
            <a:lstStyle/>
            <a:p>
              <a:pPr algn="ctr"/>
              <a:r>
                <a:rPr lang="cs-CZ" sz="1400" b="1" dirty="0" smtClean="0">
                  <a:solidFill>
                    <a:schemeClr val="bg1"/>
                  </a:solidFill>
                  <a:latin typeface="+mj-lt"/>
                </a:rPr>
                <a:t>Ochrana hospodářské soutěže</a:t>
              </a:r>
              <a:endParaRPr lang="cs-CZ" sz="1400" b="1" dirty="0">
                <a:solidFill>
                  <a:schemeClr val="bg1"/>
                </a:solidFill>
                <a:latin typeface="+mj-lt"/>
              </a:endParaRPr>
            </a:p>
          </p:txBody>
        </p:sp>
        <p:grpSp>
          <p:nvGrpSpPr>
            <p:cNvPr id="4" name="Group 3"/>
            <p:cNvGrpSpPr/>
            <p:nvPr/>
          </p:nvGrpSpPr>
          <p:grpSpPr>
            <a:xfrm>
              <a:off x="4544519" y="2240578"/>
              <a:ext cx="4053638" cy="3446512"/>
              <a:chOff x="-180528" y="1926704"/>
              <a:chExt cx="4053638" cy="3446512"/>
            </a:xfrm>
          </p:grpSpPr>
          <p:sp>
            <p:nvSpPr>
              <p:cNvPr id="3" name="Hexagon 2"/>
              <p:cNvSpPr/>
              <p:nvPr/>
            </p:nvSpPr>
            <p:spPr>
              <a:xfrm>
                <a:off x="1069879" y="1926704"/>
                <a:ext cx="1533358" cy="1072408"/>
              </a:xfrm>
              <a:prstGeom prst="hexagon">
                <a:avLst>
                  <a:gd name="adj" fmla="val 35271"/>
                  <a:gd name="vf" fmla="val 1154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cs-CZ" sz="1600" b="1" dirty="0" smtClean="0"/>
                  <a:t>Hospodárnost</a:t>
                </a:r>
                <a:endParaRPr lang="cs-CZ" sz="1600" b="1" dirty="0"/>
              </a:p>
            </p:txBody>
          </p:sp>
          <p:sp>
            <p:nvSpPr>
              <p:cNvPr id="20" name="Hexagon 19"/>
              <p:cNvSpPr/>
              <p:nvPr/>
            </p:nvSpPr>
            <p:spPr>
              <a:xfrm>
                <a:off x="-180528" y="2506616"/>
                <a:ext cx="1533358" cy="1072408"/>
              </a:xfrm>
              <a:prstGeom prst="hexagon">
                <a:avLst>
                  <a:gd name="adj" fmla="val 35271"/>
                  <a:gd name="vf" fmla="val 1154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cs-CZ" sz="1600" b="1" dirty="0" smtClean="0"/>
                  <a:t>Účelnost</a:t>
                </a:r>
                <a:endParaRPr lang="cs-CZ" sz="1600" b="1" dirty="0"/>
              </a:p>
            </p:txBody>
          </p:sp>
          <p:sp>
            <p:nvSpPr>
              <p:cNvPr id="21" name="Hexagon 20"/>
              <p:cNvSpPr/>
              <p:nvPr/>
            </p:nvSpPr>
            <p:spPr>
              <a:xfrm>
                <a:off x="2339752" y="2506616"/>
                <a:ext cx="1533358" cy="1072408"/>
              </a:xfrm>
              <a:prstGeom prst="hexagon">
                <a:avLst>
                  <a:gd name="adj" fmla="val 35271"/>
                  <a:gd name="vf" fmla="val 11547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cs-CZ" sz="1600" b="1" dirty="0" smtClean="0"/>
                  <a:t>Efektivita</a:t>
                </a:r>
                <a:endParaRPr lang="cs-CZ" sz="1600" b="1" dirty="0"/>
              </a:p>
            </p:txBody>
          </p:sp>
          <p:sp>
            <p:nvSpPr>
              <p:cNvPr id="22" name="Hexagon 21"/>
              <p:cNvSpPr/>
              <p:nvPr/>
            </p:nvSpPr>
            <p:spPr>
              <a:xfrm>
                <a:off x="2339752" y="3714026"/>
                <a:ext cx="1533358" cy="1072408"/>
              </a:xfrm>
              <a:prstGeom prst="hexagon">
                <a:avLst>
                  <a:gd name="adj" fmla="val 35271"/>
                  <a:gd name="vf" fmla="val 1154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cs-CZ" sz="1600" b="1" dirty="0" smtClean="0"/>
                  <a:t>Zákaz</a:t>
                </a:r>
              </a:p>
              <a:p>
                <a:pPr algn="ctr"/>
                <a:r>
                  <a:rPr lang="cs-CZ" sz="1600" b="1" dirty="0" smtClean="0"/>
                  <a:t>diskriminace</a:t>
                </a:r>
                <a:endParaRPr lang="cs-CZ" sz="1600" b="1" dirty="0"/>
              </a:p>
            </p:txBody>
          </p:sp>
          <p:sp>
            <p:nvSpPr>
              <p:cNvPr id="23" name="Hexagon 22"/>
              <p:cNvSpPr/>
              <p:nvPr/>
            </p:nvSpPr>
            <p:spPr>
              <a:xfrm>
                <a:off x="1069631" y="4300808"/>
                <a:ext cx="1533358" cy="1072408"/>
              </a:xfrm>
              <a:prstGeom prst="hexagon">
                <a:avLst>
                  <a:gd name="adj" fmla="val 35271"/>
                  <a:gd name="vf" fmla="val 1154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cs-CZ" sz="1600" b="1" dirty="0" smtClean="0"/>
                  <a:t>Rovné</a:t>
                </a:r>
              </a:p>
              <a:p>
                <a:pPr algn="ctr"/>
                <a:r>
                  <a:rPr lang="cs-CZ" sz="1600" b="1" dirty="0" smtClean="0"/>
                  <a:t>zacházení</a:t>
                </a:r>
                <a:endParaRPr lang="cs-CZ" sz="1600" b="1" dirty="0"/>
              </a:p>
            </p:txBody>
          </p:sp>
          <p:sp>
            <p:nvSpPr>
              <p:cNvPr id="24" name="Hexagon 23"/>
              <p:cNvSpPr/>
              <p:nvPr/>
            </p:nvSpPr>
            <p:spPr>
              <a:xfrm>
                <a:off x="-180528" y="3714026"/>
                <a:ext cx="1533358" cy="1072408"/>
              </a:xfrm>
              <a:prstGeom prst="hexagon">
                <a:avLst>
                  <a:gd name="adj" fmla="val 35271"/>
                  <a:gd name="vf" fmla="val 11547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r>
                  <a:rPr lang="cs-CZ" sz="1400" b="1" dirty="0" smtClean="0"/>
                  <a:t>Transparentnost</a:t>
                </a:r>
                <a:endParaRPr lang="cs-CZ" sz="1400" b="1" dirty="0"/>
              </a:p>
            </p:txBody>
          </p:sp>
          <p:sp>
            <p:nvSpPr>
              <p:cNvPr id="25" name="Hexagon 24"/>
              <p:cNvSpPr/>
              <p:nvPr/>
            </p:nvSpPr>
            <p:spPr>
              <a:xfrm>
                <a:off x="1069631" y="3106732"/>
                <a:ext cx="1533358" cy="1072408"/>
              </a:xfrm>
              <a:prstGeom prst="hexagon">
                <a:avLst>
                  <a:gd name="adj" fmla="val 35271"/>
                  <a:gd name="vf" fmla="val 115470"/>
                </a:avLst>
              </a:prstGeom>
              <a:gradFill>
                <a:gsLst>
                  <a:gs pos="100000">
                    <a:schemeClr val="accent1">
                      <a:lumMod val="100000"/>
                    </a:schemeClr>
                  </a:gs>
                  <a:gs pos="0">
                    <a:schemeClr val="accent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cs-CZ" sz="1600" b="1" dirty="0" smtClean="0"/>
                  <a:t>Přiměřenost</a:t>
                </a:r>
                <a:endParaRPr lang="cs-CZ" sz="1600" b="1" dirty="0"/>
              </a:p>
            </p:txBody>
          </p:sp>
        </p:grpSp>
      </p:grpSp>
      <p:sp>
        <p:nvSpPr>
          <p:cNvPr id="2" name="Nadpis 1"/>
          <p:cNvSpPr>
            <a:spLocks noGrp="1"/>
          </p:cNvSpPr>
          <p:nvPr>
            <p:ph type="title"/>
          </p:nvPr>
        </p:nvSpPr>
        <p:spPr/>
        <p:txBody>
          <a:bodyPr/>
          <a:lstStyle/>
          <a:p>
            <a:endParaRPr lang="cs-CZ"/>
          </a:p>
        </p:txBody>
      </p:sp>
    </p:spTree>
    <p:extLst>
      <p:ext uri="{BB962C8B-B14F-4D97-AF65-F5344CB8AC3E}">
        <p14:creationId xmlns:p14="http://schemas.microsoft.com/office/powerpoint/2010/main" val="1470392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Metodická podpora 3E</a:t>
            </a:r>
            <a:endParaRPr lang="cs-CZ" dirty="0"/>
          </a:p>
        </p:txBody>
      </p:sp>
      <p:sp>
        <p:nvSpPr>
          <p:cNvPr id="3" name="Zástupný symbol pro obsah 2"/>
          <p:cNvSpPr>
            <a:spLocks noGrp="1"/>
          </p:cNvSpPr>
          <p:nvPr>
            <p:ph idx="1"/>
          </p:nvPr>
        </p:nvSpPr>
        <p:spPr/>
        <p:txBody>
          <a:bodyPr>
            <a:normAutofit/>
          </a:bodyPr>
          <a:lstStyle/>
          <a:p>
            <a:r>
              <a:rPr lang="cs-CZ" dirty="0">
                <a:solidFill>
                  <a:schemeClr val="accent1">
                    <a:lumMod val="50000"/>
                  </a:schemeClr>
                </a:solidFill>
              </a:rPr>
              <a:t>Vzorový </a:t>
            </a:r>
            <a:r>
              <a:rPr lang="cs-CZ" dirty="0" err="1">
                <a:solidFill>
                  <a:schemeClr val="accent1">
                    <a:lumMod val="50000"/>
                  </a:schemeClr>
                </a:solidFill>
              </a:rPr>
              <a:t>checklist</a:t>
            </a:r>
            <a:r>
              <a:rPr lang="cs-CZ" dirty="0">
                <a:solidFill>
                  <a:schemeClr val="accent1">
                    <a:lumMod val="50000"/>
                  </a:schemeClr>
                </a:solidFill>
              </a:rPr>
              <a:t> pro kontrolu veřejných zakázek </a:t>
            </a:r>
          </a:p>
          <a:p>
            <a:r>
              <a:rPr lang="cs-CZ" dirty="0">
                <a:solidFill>
                  <a:schemeClr val="accent1">
                    <a:lumMod val="50000"/>
                  </a:schemeClr>
                </a:solidFill>
              </a:rPr>
              <a:t>Metodika pro aplikaci principů 3E v praxi veřejného nakupování </a:t>
            </a:r>
          </a:p>
          <a:p>
            <a:endParaRPr lang="cs-CZ" dirty="0" smtClean="0"/>
          </a:p>
          <a:p>
            <a:endParaRPr lang="cs-CZ" dirty="0"/>
          </a:p>
          <a:p>
            <a:endParaRPr lang="cs-CZ" dirty="0" smtClean="0"/>
          </a:p>
          <a:p>
            <a:r>
              <a:rPr lang="cs-CZ" sz="2000" dirty="0" smtClean="0">
                <a:hlinkClick r:id="rId2"/>
              </a:rPr>
              <a:t>http</a:t>
            </a:r>
            <a:r>
              <a:rPr lang="cs-CZ" sz="2000" dirty="0">
                <a:hlinkClick r:id="rId2"/>
              </a:rPr>
              <a:t>://</a:t>
            </a:r>
            <a:r>
              <a:rPr lang="cs-CZ" sz="2000" dirty="0" smtClean="0">
                <a:hlinkClick r:id="rId2"/>
              </a:rPr>
              <a:t>www.mfcr.cz/cs/verejny-sektor/smart-governance</a:t>
            </a:r>
            <a:r>
              <a:rPr lang="cs-CZ" sz="2000" dirty="0" smtClean="0"/>
              <a:t> </a:t>
            </a:r>
          </a:p>
          <a:p>
            <a:r>
              <a:rPr lang="cs-CZ" sz="2000" dirty="0">
                <a:hlinkClick r:id="rId3"/>
              </a:rPr>
              <a:t>http://</a:t>
            </a:r>
            <a:r>
              <a:rPr lang="cs-CZ" sz="2000" dirty="0" smtClean="0">
                <a:hlinkClick r:id="rId3"/>
              </a:rPr>
              <a:t>www.mfcr.cz/cs/verejny-sektor/kontrola-verejnych-financi</a:t>
            </a:r>
            <a:r>
              <a:rPr lang="cs-CZ" sz="2000" dirty="0" smtClean="0"/>
              <a:t> </a:t>
            </a:r>
            <a:endParaRPr lang="cs-CZ" sz="2000" dirty="0"/>
          </a:p>
        </p:txBody>
      </p:sp>
      <p:sp>
        <p:nvSpPr>
          <p:cNvPr id="4" name="Zástupný symbol pro datum 3"/>
          <p:cNvSpPr>
            <a:spLocks noGrp="1"/>
          </p:cNvSpPr>
          <p:nvPr>
            <p:ph type="dt" sz="half" idx="10"/>
          </p:nvPr>
        </p:nvSpPr>
        <p:spPr/>
        <p:txBody>
          <a:bodyPr/>
          <a:lstStyle/>
          <a:p>
            <a:fld id="{8B8B7569-6F0D-465A-844A-F046F3655C22}"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11</a:t>
            </a:fld>
            <a:endParaRPr lang="cs-CZ"/>
          </a:p>
        </p:txBody>
      </p:sp>
    </p:spTree>
    <p:extLst>
      <p:ext uri="{BB962C8B-B14F-4D97-AF65-F5344CB8AC3E}">
        <p14:creationId xmlns:p14="http://schemas.microsoft.com/office/powerpoint/2010/main" val="733548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text 2"/>
          <p:cNvSpPr>
            <a:spLocks noGrp="1"/>
          </p:cNvSpPr>
          <p:nvPr>
            <p:ph type="body" idx="1"/>
          </p:nvPr>
        </p:nvSpPr>
        <p:spPr/>
        <p:txBody>
          <a:bodyPr>
            <a:normAutofit/>
          </a:bodyPr>
          <a:lstStyle/>
          <a:p>
            <a:r>
              <a:rPr lang="cs-CZ" sz="3600" b="1" dirty="0" smtClean="0">
                <a:solidFill>
                  <a:srgbClr val="0070C0"/>
                </a:solidFill>
              </a:rPr>
              <a:t>Princip – </a:t>
            </a:r>
            <a:r>
              <a:rPr lang="cs-CZ" sz="3600" b="1" dirty="0" smtClean="0">
                <a:solidFill>
                  <a:srgbClr val="0070C0"/>
                </a:solidFill>
              </a:rPr>
              <a:t>single audit</a:t>
            </a:r>
            <a:endParaRPr lang="cs-CZ" sz="3600" b="1" dirty="0">
              <a:solidFill>
                <a:srgbClr val="0070C0"/>
              </a:solidFill>
            </a:endParaRPr>
          </a:p>
        </p:txBody>
      </p:sp>
      <p:sp>
        <p:nvSpPr>
          <p:cNvPr id="4" name="Zástupný symbol pro číslo snímku 3"/>
          <p:cNvSpPr>
            <a:spLocks noGrp="1"/>
          </p:cNvSpPr>
          <p:nvPr>
            <p:ph type="sldNum" sz="quarter" idx="12"/>
          </p:nvPr>
        </p:nvSpPr>
        <p:spPr/>
        <p:txBody>
          <a:bodyPr/>
          <a:lstStyle/>
          <a:p>
            <a:pPr algn="ctr"/>
            <a:fld id="{79BD9EB0-7D16-41F1-AD33-33AD942FE59E}" type="slidenum">
              <a:rPr lang="cs-CZ" smtClean="0"/>
              <a:pPr algn="ctr"/>
              <a:t>12</a:t>
            </a:fld>
            <a:endParaRPr lang="cs-CZ" dirty="0"/>
          </a:p>
        </p:txBody>
      </p:sp>
    </p:spTree>
    <p:extLst>
      <p:ext uri="{BB962C8B-B14F-4D97-AF65-F5344CB8AC3E}">
        <p14:creationId xmlns:p14="http://schemas.microsoft.com/office/powerpoint/2010/main" val="322075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p:txBody>
          <a:bodyPr vert="horz">
            <a:normAutofit/>
          </a:bodyPr>
          <a:lstStyle/>
          <a:p>
            <a:r>
              <a:rPr lang="cs-CZ" sz="2400" b="1" dirty="0" smtClean="0">
                <a:solidFill>
                  <a:srgbClr val="001F5C"/>
                </a:solidFill>
              </a:rPr>
              <a:t>cílem je omezit duplicitní kontroly a administrativní zátěž</a:t>
            </a:r>
          </a:p>
          <a:p>
            <a:r>
              <a:rPr lang="cs-CZ" sz="2400" dirty="0" smtClean="0">
                <a:solidFill>
                  <a:srgbClr val="001F5C"/>
                </a:solidFill>
              </a:rPr>
              <a:t>předpoklady stanovené návrhem zákona</a:t>
            </a:r>
          </a:p>
          <a:p>
            <a:pPr lvl="1"/>
            <a:r>
              <a:rPr lang="cs-CZ" sz="2400" dirty="0">
                <a:solidFill>
                  <a:srgbClr val="001F5C"/>
                </a:solidFill>
              </a:rPr>
              <a:t>koordinace plánování kontrol a auditů </a:t>
            </a:r>
          </a:p>
          <a:p>
            <a:pPr lvl="1"/>
            <a:r>
              <a:rPr lang="cs-CZ" sz="2400" dirty="0">
                <a:solidFill>
                  <a:srgbClr val="001F5C"/>
                </a:solidFill>
              </a:rPr>
              <a:t>sdílení výsledků </a:t>
            </a:r>
            <a:r>
              <a:rPr lang="cs-CZ" sz="2400" dirty="0" smtClean="0">
                <a:solidFill>
                  <a:srgbClr val="001F5C"/>
                </a:solidFill>
              </a:rPr>
              <a:t>kontrol</a:t>
            </a:r>
          </a:p>
          <a:p>
            <a:pPr lvl="1"/>
            <a:r>
              <a:rPr lang="cs-CZ" sz="2400" dirty="0" smtClean="0">
                <a:solidFill>
                  <a:srgbClr val="001F5C"/>
                </a:solidFill>
              </a:rPr>
              <a:t>zaměření na kvalitu výstupů z kontrol (role MF)</a:t>
            </a:r>
            <a:endParaRPr lang="cs-CZ" sz="2400" dirty="0">
              <a:solidFill>
                <a:srgbClr val="001F5C"/>
              </a:solidFill>
            </a:endParaRPr>
          </a:p>
        </p:txBody>
      </p:sp>
      <p:sp>
        <p:nvSpPr>
          <p:cNvPr id="4" name="Nadpis 3"/>
          <p:cNvSpPr>
            <a:spLocks noGrp="1"/>
          </p:cNvSpPr>
          <p:nvPr>
            <p:ph type="title"/>
          </p:nvPr>
        </p:nvSpPr>
        <p:spPr/>
        <p:txBody>
          <a:bodyPr/>
          <a:lstStyle/>
          <a:p>
            <a:endParaRPr lang="cs-CZ"/>
          </a:p>
        </p:txBody>
      </p:sp>
    </p:spTree>
    <p:extLst>
      <p:ext uri="{BB962C8B-B14F-4D97-AF65-F5344CB8AC3E}">
        <p14:creationId xmlns:p14="http://schemas.microsoft.com/office/powerpoint/2010/main" val="6607237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 Placeholder 21"/>
          <p:cNvSpPr>
            <a:spLocks noGrp="1"/>
          </p:cNvSpPr>
          <p:nvPr>
            <p:ph type="body" sz="quarter" idx="3"/>
          </p:nvPr>
        </p:nvSpPr>
        <p:spPr/>
        <p:txBody>
          <a:bodyPr/>
          <a:lstStyle/>
          <a:p>
            <a:pPr marL="0" indent="0">
              <a:buNone/>
            </a:pPr>
            <a:r>
              <a:rPr lang="cs-CZ" dirty="0" smtClean="0"/>
              <a:t>Řešení</a:t>
            </a:r>
            <a:endParaRPr lang="cs-CZ" dirty="0"/>
          </a:p>
        </p:txBody>
      </p:sp>
      <p:sp>
        <p:nvSpPr>
          <p:cNvPr id="21" name="Text Placeholder 20"/>
          <p:cNvSpPr>
            <a:spLocks noGrp="1"/>
          </p:cNvSpPr>
          <p:nvPr>
            <p:ph type="body" idx="1"/>
          </p:nvPr>
        </p:nvSpPr>
        <p:spPr/>
        <p:txBody>
          <a:bodyPr/>
          <a:lstStyle/>
          <a:p>
            <a:r>
              <a:rPr lang="cs-CZ" dirty="0" smtClean="0"/>
              <a:t>Příčiny duplicit</a:t>
            </a:r>
            <a:endParaRPr lang="cs-CZ" dirty="0"/>
          </a:p>
        </p:txBody>
      </p:sp>
      <p:sp>
        <p:nvSpPr>
          <p:cNvPr id="5" name="Zástupný symbol pro obsah 4"/>
          <p:cNvSpPr>
            <a:spLocks noGrp="1"/>
          </p:cNvSpPr>
          <p:nvPr>
            <p:ph sz="half" idx="2"/>
          </p:nvPr>
        </p:nvSpPr>
        <p:spPr>
          <a:xfrm>
            <a:off x="935654" y="2132856"/>
            <a:ext cx="3276248" cy="3960440"/>
          </a:xfrm>
        </p:spPr>
        <p:txBody>
          <a:bodyPr>
            <a:noAutofit/>
          </a:bodyPr>
          <a:lstStyle/>
          <a:p>
            <a:r>
              <a:rPr lang="cs-CZ" sz="1200" dirty="0" smtClean="0">
                <a:latin typeface="Cambria" panose="02040503050406030204" pitchFamily="18" charset="0"/>
              </a:rPr>
              <a:t>Několik kontrolních orgánů kontroluje toho samého příjemce a tu samou věc</a:t>
            </a:r>
          </a:p>
          <a:p>
            <a:pPr marL="0" indent="0">
              <a:buNone/>
            </a:pPr>
            <a:endParaRPr lang="cs-CZ" sz="1200" dirty="0" smtClean="0">
              <a:latin typeface="Cambria" panose="02040503050406030204" pitchFamily="18" charset="0"/>
            </a:endParaRPr>
          </a:p>
          <a:p>
            <a:r>
              <a:rPr lang="cs-CZ" sz="1200" dirty="0" smtClean="0">
                <a:latin typeface="Cambria" panose="02040503050406030204" pitchFamily="18" charset="0"/>
              </a:rPr>
              <a:t>Podstata problémů nespočívá v tom, kdo vede řízení o porušení rozpočtové kázně (finanční úřad)</a:t>
            </a:r>
          </a:p>
          <a:p>
            <a:pPr marL="0" indent="0">
              <a:buNone/>
            </a:pPr>
            <a:endParaRPr lang="cs-CZ" sz="1200" dirty="0" smtClean="0">
              <a:latin typeface="Cambria" panose="02040503050406030204" pitchFamily="18" charset="0"/>
            </a:endParaRPr>
          </a:p>
          <a:p>
            <a:r>
              <a:rPr lang="cs-CZ" sz="1200" dirty="0" smtClean="0">
                <a:latin typeface="Cambria" panose="02040503050406030204" pitchFamily="18" charset="0"/>
              </a:rPr>
              <a:t>Příčinou duplicitních kontrol jsou různé přístupy k výkonu kontrolní činnosti a nejednotné metodické vedení</a:t>
            </a:r>
          </a:p>
        </p:txBody>
      </p:sp>
      <p:graphicFrame>
        <p:nvGraphicFramePr>
          <p:cNvPr id="10" name="Zástupný symbol pro obsah 9"/>
          <p:cNvGraphicFramePr>
            <a:graphicFrameLocks noGrp="1"/>
          </p:cNvGraphicFramePr>
          <p:nvPr>
            <p:ph sz="quarter" idx="4"/>
            <p:extLst/>
          </p:nvPr>
        </p:nvGraphicFramePr>
        <p:xfrm>
          <a:off x="5148064" y="2204864"/>
          <a:ext cx="3310348" cy="3031233"/>
        </p:xfrm>
        <a:graphic>
          <a:graphicData uri="http://schemas.openxmlformats.org/drawingml/2006/table">
            <a:tbl>
              <a:tblPr firstRow="1" bandRow="1">
                <a:tableStyleId>{2D5ABB26-0587-4C30-8999-92F81FD0307C}</a:tableStyleId>
              </a:tblPr>
              <a:tblGrid>
                <a:gridCol w="1655174">
                  <a:extLst>
                    <a:ext uri="{9D8B030D-6E8A-4147-A177-3AD203B41FA5}">
                      <a16:colId xmlns:a16="http://schemas.microsoft.com/office/drawing/2014/main" val="20000"/>
                    </a:ext>
                  </a:extLst>
                </a:gridCol>
                <a:gridCol w="1655174">
                  <a:extLst>
                    <a:ext uri="{9D8B030D-6E8A-4147-A177-3AD203B41FA5}">
                      <a16:colId xmlns:a16="http://schemas.microsoft.com/office/drawing/2014/main" val="20001"/>
                    </a:ext>
                  </a:extLst>
                </a:gridCol>
              </a:tblGrid>
              <a:tr h="288033">
                <a:tc>
                  <a:txBody>
                    <a:bodyPr/>
                    <a:lstStyle/>
                    <a:p>
                      <a:pPr algn="l"/>
                      <a:r>
                        <a:rPr lang="cs-CZ" sz="1200" b="1" dirty="0" smtClean="0"/>
                        <a:t>Opatření</a:t>
                      </a:r>
                      <a:endParaRPr lang="cs-CZ" sz="1200" b="1" dirty="0"/>
                    </a:p>
                  </a:txBody>
                  <a:tcPr marL="90314" marR="90314">
                    <a:lnB w="12700" cap="flat" cmpd="sng" algn="ctr">
                      <a:solidFill>
                        <a:schemeClr val="accent5">
                          <a:lumMod val="60000"/>
                          <a:lumOff val="40000"/>
                        </a:schemeClr>
                      </a:solidFill>
                      <a:prstDash val="solid"/>
                      <a:round/>
                      <a:headEnd type="none" w="med" len="med"/>
                      <a:tailEnd type="none" w="med" len="med"/>
                    </a:lnB>
                  </a:tcPr>
                </a:tc>
                <a:tc>
                  <a:txBody>
                    <a:bodyPr/>
                    <a:lstStyle/>
                    <a:p>
                      <a:pPr algn="l"/>
                      <a:r>
                        <a:rPr lang="cs-CZ" sz="1200" b="1" dirty="0" smtClean="0"/>
                        <a:t>Nástroj</a:t>
                      </a:r>
                      <a:endParaRPr lang="cs-CZ" sz="1200" b="1" dirty="0"/>
                    </a:p>
                  </a:txBody>
                  <a:tcPr marL="90314" marR="90314">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0000"/>
                  </a:ext>
                </a:extLst>
              </a:tr>
              <a:tr h="439022">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1200" dirty="0" smtClean="0"/>
                        <a:t>koordinace plánovaných kontrol </a:t>
                      </a:r>
                    </a:p>
                  </a:txBody>
                  <a:tcPr marL="90314" marR="90314">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tc>
                  <a:txBody>
                    <a:bodyPr/>
                    <a:lstStyle/>
                    <a:p>
                      <a:r>
                        <a:rPr lang="cs-CZ" sz="1200" dirty="0" smtClean="0"/>
                        <a:t>informační</a:t>
                      </a:r>
                      <a:r>
                        <a:rPr lang="cs-CZ" sz="1200" baseline="0" dirty="0" smtClean="0"/>
                        <a:t> systém MF </a:t>
                      </a:r>
                    </a:p>
                    <a:p>
                      <a:r>
                        <a:rPr lang="cs-CZ" sz="1200" baseline="0" dirty="0" smtClean="0"/>
                        <a:t>(návrh zákona)</a:t>
                      </a:r>
                      <a:endParaRPr lang="cs-CZ" sz="1200" dirty="0"/>
                    </a:p>
                  </a:txBody>
                  <a:tcPr marL="90314" marR="90314">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0001"/>
                  </a:ext>
                </a:extLst>
              </a:tr>
              <a:tr h="439022">
                <a:tc>
                  <a:txBody>
                    <a:bodyPr/>
                    <a:lstStyle/>
                    <a:p>
                      <a:r>
                        <a:rPr lang="cs-CZ" sz="1200" dirty="0" smtClean="0"/>
                        <a:t>zvýšení kvality</a:t>
                      </a:r>
                      <a:r>
                        <a:rPr lang="cs-CZ" sz="1200" baseline="0" dirty="0" smtClean="0"/>
                        <a:t> výstupů kontrol</a:t>
                      </a:r>
                      <a:endParaRPr lang="cs-CZ" sz="1200" dirty="0"/>
                    </a:p>
                  </a:txBody>
                  <a:tcPr marL="90314" marR="90314">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tc>
                  <a:txBody>
                    <a:bodyPr/>
                    <a:lstStyle/>
                    <a:p>
                      <a:r>
                        <a:rPr lang="cs-CZ" sz="1200" dirty="0" smtClean="0"/>
                        <a:t>jednotná metodika pravidla </a:t>
                      </a:r>
                      <a:r>
                        <a:rPr lang="cs-CZ" sz="1200" baseline="0" dirty="0" smtClean="0"/>
                        <a:t>proškolení kontrolorů</a:t>
                      </a:r>
                      <a:endParaRPr lang="cs-CZ" sz="1200" dirty="0"/>
                    </a:p>
                  </a:txBody>
                  <a:tcPr marL="90314" marR="90314">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0002"/>
                  </a:ext>
                </a:extLst>
              </a:tr>
              <a:tr h="790240">
                <a:tc>
                  <a:txBody>
                    <a:bodyPr/>
                    <a:lstStyle/>
                    <a:p>
                      <a:r>
                        <a:rPr lang="cs-CZ" sz="1200" dirty="0" smtClean="0"/>
                        <a:t>jednotný výklad zákonů,</a:t>
                      </a:r>
                      <a:r>
                        <a:rPr lang="cs-CZ" sz="1200" baseline="0" dirty="0" smtClean="0"/>
                        <a:t> jejichž dodržování je předmětem kontroly (např. veřejné zakázky)</a:t>
                      </a:r>
                      <a:endParaRPr lang="cs-CZ" sz="1200" dirty="0"/>
                    </a:p>
                  </a:txBody>
                  <a:tcPr marL="90314" marR="90314">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t>pracovní skupiny – poskytovatelé, MF, AO, PCO,</a:t>
                      </a:r>
                      <a:r>
                        <a:rPr lang="cs-CZ" sz="1200" baseline="0" dirty="0" smtClean="0"/>
                        <a:t> finanční úřady, ÚOHS</a:t>
                      </a:r>
                      <a:endParaRPr lang="cs-CZ" sz="1200" dirty="0" smtClean="0"/>
                    </a:p>
                  </a:txBody>
                  <a:tcPr marL="90314" marR="90314">
                    <a:lnT w="12700" cap="flat" cmpd="sng" algn="ctr">
                      <a:solidFill>
                        <a:schemeClr val="accent5">
                          <a:lumMod val="60000"/>
                          <a:lumOff val="40000"/>
                        </a:schemeClr>
                      </a:solidFill>
                      <a:prstDash val="solid"/>
                      <a:round/>
                      <a:headEnd type="none" w="med" len="med"/>
                      <a:tailEnd type="none" w="med" len="med"/>
                    </a:lnT>
                    <a:lnB w="12700" cap="flat" cmpd="sng" algn="ctr">
                      <a:solidFill>
                        <a:schemeClr val="accent5">
                          <a:lumMod val="60000"/>
                          <a:lumOff val="40000"/>
                        </a:schemeClr>
                      </a:solidFill>
                      <a:prstDash val="solid"/>
                      <a:round/>
                      <a:headEnd type="none" w="med" len="med"/>
                      <a:tailEnd type="none" w="med" len="med"/>
                    </a:lnB>
                  </a:tcPr>
                </a:tc>
                <a:extLst>
                  <a:ext uri="{0D108BD9-81ED-4DB2-BD59-A6C34878D82A}">
                    <a16:rowId xmlns:a16="http://schemas.microsoft.com/office/drawing/2014/main" val="10003"/>
                  </a:ext>
                </a:extLst>
              </a:tr>
              <a:tr h="439022">
                <a:tc>
                  <a:txBody>
                    <a:bodyPr/>
                    <a:lstStyle/>
                    <a:p>
                      <a:r>
                        <a:rPr lang="cs-CZ" sz="1200" dirty="0" smtClean="0"/>
                        <a:t>sdílení výsledků</a:t>
                      </a:r>
                      <a:endParaRPr lang="cs-CZ" sz="1200" dirty="0"/>
                    </a:p>
                  </a:txBody>
                  <a:tcPr marL="90314" marR="90314">
                    <a:lnT w="12700" cap="flat" cmpd="sng" algn="ctr">
                      <a:solidFill>
                        <a:schemeClr val="accent5">
                          <a:lumMod val="60000"/>
                          <a:lumOff val="40000"/>
                        </a:schemeClr>
                      </a:solidFill>
                      <a:prstDash val="solid"/>
                      <a:round/>
                      <a:headEnd type="none" w="med" len="med"/>
                      <a:tailEnd type="none" w="med" len="med"/>
                    </a:lnT>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t>informační</a:t>
                      </a:r>
                      <a:r>
                        <a:rPr lang="cs-CZ" sz="1200" baseline="0" dirty="0" smtClean="0"/>
                        <a:t> systém MF </a:t>
                      </a: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t>(návrh zákona)</a:t>
                      </a:r>
                      <a:endParaRPr lang="cs-CZ" sz="1200" dirty="0" smtClean="0"/>
                    </a:p>
                  </a:txBody>
                  <a:tcPr marL="90314" marR="90314">
                    <a:lnT w="12700" cap="flat" cmpd="sng" algn="ctr">
                      <a:solidFill>
                        <a:schemeClr val="accent5">
                          <a:lumMod val="60000"/>
                          <a:lumOff val="40000"/>
                        </a:schemeClr>
                      </a:solidFill>
                      <a:prstDash val="solid"/>
                      <a:round/>
                      <a:headEnd type="none" w="med" len="med"/>
                      <a:tailEnd type="none" w="med" len="med"/>
                    </a:lnT>
                  </a:tcPr>
                </a:tc>
                <a:extLst>
                  <a:ext uri="{0D108BD9-81ED-4DB2-BD59-A6C34878D82A}">
                    <a16:rowId xmlns:a16="http://schemas.microsoft.com/office/drawing/2014/main" val="10004"/>
                  </a:ext>
                </a:extLst>
              </a:tr>
            </a:tbl>
          </a:graphicData>
        </a:graphic>
      </p:graphicFrame>
      <p:sp>
        <p:nvSpPr>
          <p:cNvPr id="28" name="Slide Number Placeholder 27"/>
          <p:cNvSpPr>
            <a:spLocks noGrp="1"/>
          </p:cNvSpPr>
          <p:nvPr>
            <p:ph type="sldNum" sz="quarter" idx="12"/>
          </p:nvPr>
        </p:nvSpPr>
        <p:spPr/>
        <p:txBody>
          <a:bodyPr/>
          <a:lstStyle/>
          <a:p>
            <a:fld id="{79BD9EB0-7D16-41F1-AD33-33AD942FE59E}" type="slidenum">
              <a:rPr lang="cs-CZ" smtClean="0"/>
              <a:t>14</a:t>
            </a:fld>
            <a:endParaRPr lang="cs-CZ"/>
          </a:p>
        </p:txBody>
      </p:sp>
      <p:pic>
        <p:nvPicPr>
          <p:cNvPr id="11" name="Picture 2" descr="C:\Users\15137\Downloads\attention.png"/>
          <p:cNvPicPr>
            <a:picLocks noChangeAspect="1" noChangeArrowheads="1"/>
          </p:cNvPicPr>
          <p:nvPr/>
        </p:nvPicPr>
        <p:blipFill>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507535" y="280720"/>
            <a:ext cx="555992" cy="555992"/>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 descr="C:\Users\15137\Downloads\attention.png"/>
          <p:cNvPicPr>
            <a:picLocks noChangeAspect="1" noChangeArrowheads="1"/>
          </p:cNvPicPr>
          <p:nvPr/>
        </p:nvPicPr>
        <p:blipFill>
          <a:blip r:embed="rId4" cstate="print">
            <a:duotone>
              <a:schemeClr val="accent6">
                <a:shade val="45000"/>
                <a:satMod val="135000"/>
              </a:schemeClr>
              <a:prstClr val="white"/>
            </a:duotone>
            <a:extLst>
              <a:ext uri="{BEBA8EAE-BF5A-486C-A8C5-ECC9F3942E4B}">
                <a14:imgProps xmlns:a14="http://schemas.microsoft.com/office/drawing/2010/main">
                  <a14:imgLayer r:embed="rId5">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627550" y="1556792"/>
            <a:ext cx="308104" cy="30810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15137\Downloads\approved-signal.png"/>
          <p:cNvPicPr>
            <a:picLocks noChangeAspect="1" noChangeArrowheads="1"/>
          </p:cNvPicPr>
          <p:nvPr/>
        </p:nvPicPr>
        <p:blipFill>
          <a:blip r:embed="rId6" cstate="print">
            <a:duotone>
              <a:schemeClr val="accent5">
                <a:shade val="45000"/>
                <a:satMod val="135000"/>
              </a:schemeClr>
              <a:prstClr val="white"/>
            </a:duotone>
            <a:extLst>
              <a:ext uri="{BEBA8EAE-BF5A-486C-A8C5-ECC9F3942E4B}">
                <a14:imgProps xmlns:a14="http://schemas.microsoft.com/office/drawing/2010/main">
                  <a14:imgLayer r:embed="rId7">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4813539" y="1529941"/>
            <a:ext cx="415589" cy="415589"/>
          </a:xfrm>
          <a:prstGeom prst="rect">
            <a:avLst/>
          </a:prstGeom>
          <a:noFill/>
          <a:extLst>
            <a:ext uri="{909E8E84-426E-40DD-AFC4-6F175D3DCCD1}">
              <a14:hiddenFill xmlns:a14="http://schemas.microsoft.com/office/drawing/2010/main">
                <a:solidFill>
                  <a:srgbClr val="FFFFFF"/>
                </a:solidFill>
              </a14:hiddenFill>
            </a:ext>
          </a:extLst>
        </p:spPr>
      </p:pic>
      <p:sp>
        <p:nvSpPr>
          <p:cNvPr id="3" name="Nadpis 2"/>
          <p:cNvSpPr>
            <a:spLocks noGrp="1"/>
          </p:cNvSpPr>
          <p:nvPr>
            <p:ph type="title"/>
          </p:nvPr>
        </p:nvSpPr>
        <p:spPr/>
        <p:txBody>
          <a:bodyPr/>
          <a:lstStyle/>
          <a:p>
            <a:endParaRPr lang="cs-CZ"/>
          </a:p>
        </p:txBody>
      </p:sp>
    </p:spTree>
    <p:extLst>
      <p:ext uri="{BB962C8B-B14F-4D97-AF65-F5344CB8AC3E}">
        <p14:creationId xmlns:p14="http://schemas.microsoft.com/office/powerpoint/2010/main" val="1200299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COSO</a:t>
            </a:r>
            <a:endParaRPr lang="cs-CZ" b="1" dirty="0"/>
          </a:p>
        </p:txBody>
      </p:sp>
      <p:graphicFrame>
        <p:nvGraphicFramePr>
          <p:cNvPr id="9" name="Zástupný symbol pro obsah 8"/>
          <p:cNvGraphicFramePr>
            <a:graphicFrameLocks noGrp="1"/>
          </p:cNvGraphicFramePr>
          <p:nvPr>
            <p:ph idx="1"/>
            <p:extLst>
              <p:ext uri="{D42A27DB-BD31-4B8C-83A1-F6EECF244321}">
                <p14:modId xmlns:p14="http://schemas.microsoft.com/office/powerpoint/2010/main" val="2126581838"/>
              </p:ext>
            </p:extLst>
          </p:nvPr>
        </p:nvGraphicFramePr>
        <p:xfrm>
          <a:off x="457200" y="142331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datum 2"/>
          <p:cNvSpPr>
            <a:spLocks noGrp="1"/>
          </p:cNvSpPr>
          <p:nvPr>
            <p:ph type="dt" sz="half" idx="10"/>
          </p:nvPr>
        </p:nvSpPr>
        <p:spPr/>
        <p:txBody>
          <a:bodyPr/>
          <a:lstStyle/>
          <a:p>
            <a:fld id="{18FAA4EE-F47D-4858-9FC0-EC8EEBBAD99C}" type="datetime1">
              <a:rPr lang="cs-CZ" smtClean="0"/>
              <a:t>12.12.2016</a:t>
            </a:fld>
            <a:endParaRPr lang="cs-CZ"/>
          </a:p>
        </p:txBody>
      </p:sp>
      <p:sp>
        <p:nvSpPr>
          <p:cNvPr id="4" name="Zástupný symbol pro zápatí 3"/>
          <p:cNvSpPr>
            <a:spLocks noGrp="1"/>
          </p:cNvSpPr>
          <p:nvPr>
            <p:ph type="ftr" sz="quarter" idx="11"/>
          </p:nvPr>
        </p:nvSpPr>
        <p:spPr/>
        <p:txBody>
          <a:bodyPr/>
          <a:lstStyle/>
          <a:p>
            <a:r>
              <a:rPr lang="cs-CZ" smtClean="0"/>
              <a:t>Řídicí kontrola</a:t>
            </a:r>
            <a:endParaRPr lang="cs-CZ"/>
          </a:p>
        </p:txBody>
      </p:sp>
      <p:sp>
        <p:nvSpPr>
          <p:cNvPr id="5" name="Zástupný symbol pro číslo snímku 4"/>
          <p:cNvSpPr>
            <a:spLocks noGrp="1"/>
          </p:cNvSpPr>
          <p:nvPr>
            <p:ph type="sldNum" sz="quarter" idx="12"/>
          </p:nvPr>
        </p:nvSpPr>
        <p:spPr/>
        <p:txBody>
          <a:bodyPr/>
          <a:lstStyle/>
          <a:p>
            <a:fld id="{75D8F7F3-F8E6-42A9-8308-FDB250084D59}" type="slidenum">
              <a:rPr lang="cs-CZ" smtClean="0"/>
              <a:t>15</a:t>
            </a:fld>
            <a:endParaRPr lang="cs-CZ"/>
          </a:p>
        </p:txBody>
      </p:sp>
    </p:spTree>
    <p:extLst>
      <p:ext uri="{BB962C8B-B14F-4D97-AF65-F5344CB8AC3E}">
        <p14:creationId xmlns:p14="http://schemas.microsoft.com/office/powerpoint/2010/main" val="1651490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2536" y="0"/>
            <a:ext cx="9649072" cy="1124744"/>
          </a:xfrm>
        </p:spPr>
        <p:txBody>
          <a:bodyPr>
            <a:normAutofit fontScale="90000"/>
          </a:bodyPr>
          <a:lstStyle/>
          <a:p>
            <a:pPr lvl="0"/>
            <a:r>
              <a:rPr lang="cs-CZ" b="1" dirty="0" smtClean="0"/>
              <a:t>Organizační </a:t>
            </a:r>
            <a:r>
              <a:rPr lang="cs-CZ" b="1" dirty="0"/>
              <a:t>zajištění výkonu finanční </a:t>
            </a:r>
            <a:r>
              <a:rPr lang="cs-CZ" b="1" dirty="0" smtClean="0"/>
              <a:t>kontroly I.</a:t>
            </a:r>
            <a:endParaRPr lang="cs-CZ" b="1" dirty="0"/>
          </a:p>
        </p:txBody>
      </p:sp>
      <p:sp>
        <p:nvSpPr>
          <p:cNvPr id="3" name="Zástupný symbol pro obsah 2"/>
          <p:cNvSpPr>
            <a:spLocks noGrp="1"/>
          </p:cNvSpPr>
          <p:nvPr>
            <p:ph idx="1"/>
          </p:nvPr>
        </p:nvSpPr>
        <p:spPr/>
        <p:txBody>
          <a:bodyPr>
            <a:normAutofit/>
          </a:bodyPr>
          <a:lstStyle/>
          <a:p>
            <a:r>
              <a:rPr lang="cs-CZ" dirty="0" smtClean="0"/>
              <a:t>vedoucí orgánu veřejné správy (§ 5)</a:t>
            </a:r>
          </a:p>
          <a:p>
            <a:pPr lvl="1"/>
            <a:r>
              <a:rPr lang="cs-CZ" dirty="0" smtClean="0"/>
              <a:t>odpovědnost za organizování, řízení a zajištění přiměřenosti a účinnosti finanční kontroly</a:t>
            </a:r>
          </a:p>
          <a:p>
            <a:pPr lvl="1"/>
            <a:r>
              <a:rPr lang="cs-CZ" dirty="0" smtClean="0"/>
              <a:t>ujištění, že</a:t>
            </a:r>
          </a:p>
          <a:p>
            <a:pPr lvl="2"/>
            <a:r>
              <a:rPr lang="cs-CZ" dirty="0" smtClean="0"/>
              <a:t>kontrola podává včasné a spolehlivé informace o hospodaření</a:t>
            </a:r>
          </a:p>
          <a:p>
            <a:pPr lvl="2"/>
            <a:r>
              <a:rPr lang="cs-CZ" dirty="0" smtClean="0"/>
              <a:t>kontrolu vykonávají zaměstnanci s kvalifikačními předpoklady, kteří jsou zároveň bezúhonní a u nichž nehrozí střet zájmů</a:t>
            </a:r>
          </a:p>
          <a:p>
            <a:pPr lvl="2"/>
            <a:r>
              <a:rPr lang="cs-CZ" dirty="0" smtClean="0"/>
              <a:t>Nežádoucí </a:t>
            </a:r>
            <a:r>
              <a:rPr lang="cs-CZ" dirty="0" err="1" smtClean="0"/>
              <a:t>zása</a:t>
            </a:r>
            <a:r>
              <a:rPr lang="en-US" dirty="0" smtClean="0"/>
              <a:t>h</a:t>
            </a:r>
            <a:r>
              <a:rPr lang="cs-CZ" dirty="0" smtClean="0"/>
              <a:t>y k ovlivnění zaměstnanců jsou vyloučeny</a:t>
            </a:r>
            <a:endParaRPr lang="cs-CZ" dirty="0"/>
          </a:p>
        </p:txBody>
      </p:sp>
      <p:sp>
        <p:nvSpPr>
          <p:cNvPr id="4" name="Zástupný symbol pro datum 3"/>
          <p:cNvSpPr>
            <a:spLocks noGrp="1"/>
          </p:cNvSpPr>
          <p:nvPr>
            <p:ph type="dt" sz="half" idx="10"/>
          </p:nvPr>
        </p:nvSpPr>
        <p:spPr/>
        <p:txBody>
          <a:bodyPr/>
          <a:lstStyle/>
          <a:p>
            <a:fld id="{01533795-BD66-4992-9721-9BF675846170}"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16</a:t>
            </a:fld>
            <a:endParaRPr lang="cs-CZ"/>
          </a:p>
        </p:txBody>
      </p:sp>
    </p:spTree>
    <p:extLst>
      <p:ext uri="{BB962C8B-B14F-4D97-AF65-F5344CB8AC3E}">
        <p14:creationId xmlns:p14="http://schemas.microsoft.com/office/powerpoint/2010/main" val="27760861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1124744"/>
          </a:xfrm>
        </p:spPr>
        <p:txBody>
          <a:bodyPr>
            <a:normAutofit fontScale="90000"/>
          </a:bodyPr>
          <a:lstStyle/>
          <a:p>
            <a:r>
              <a:rPr lang="cs-CZ" b="1" dirty="0" smtClean="0"/>
              <a:t>Organizační zajištění výkonu finanční kontroly I.</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smtClean="0"/>
              <a:t>příkazce operace</a:t>
            </a:r>
          </a:p>
          <a:p>
            <a:pPr lvl="1">
              <a:buFont typeface="Arial" panose="020B0604020202020204" pitchFamily="34" charset="0"/>
              <a:buChar char="="/>
            </a:pPr>
            <a:r>
              <a:rPr lang="cs-CZ" dirty="0" smtClean="0"/>
              <a:t>vedoucí tohoto orgánu nebo vedoucí zaměstnanci jím pověření k nakládání s veřejnými prostředky</a:t>
            </a:r>
          </a:p>
          <a:p>
            <a:r>
              <a:rPr lang="cs-CZ" dirty="0" smtClean="0"/>
              <a:t>správce </a:t>
            </a:r>
            <a:r>
              <a:rPr lang="cs-CZ" dirty="0"/>
              <a:t>rozpočtu</a:t>
            </a:r>
          </a:p>
          <a:p>
            <a:pPr lvl="1">
              <a:buFont typeface="Arial" panose="020B0604020202020204" pitchFamily="34" charset="0"/>
              <a:buChar char="="/>
            </a:pPr>
            <a:r>
              <a:rPr lang="cs-CZ" dirty="0" smtClean="0"/>
              <a:t>vedoucí zaměstnanec </a:t>
            </a:r>
            <a:r>
              <a:rPr lang="cs-CZ" dirty="0"/>
              <a:t>organizačního útvaru odpovědný za správu </a:t>
            </a:r>
            <a:r>
              <a:rPr lang="cs-CZ" dirty="0" smtClean="0"/>
              <a:t>rozpočtu orgánu veřejné správy nebo jiný zaměstnanec pověřený k tomu vedoucím tohoto orgánu</a:t>
            </a:r>
          </a:p>
          <a:p>
            <a:r>
              <a:rPr lang="cs-CZ" dirty="0" smtClean="0"/>
              <a:t>hlavní </a:t>
            </a:r>
            <a:r>
              <a:rPr lang="cs-CZ" dirty="0"/>
              <a:t>účetní</a:t>
            </a:r>
          </a:p>
          <a:p>
            <a:pPr lvl="1">
              <a:buFont typeface="Arial" panose="020B0604020202020204" pitchFamily="34" charset="0"/>
              <a:buChar char="="/>
            </a:pPr>
            <a:r>
              <a:rPr lang="cs-CZ" dirty="0"/>
              <a:t>vedoucí </a:t>
            </a:r>
            <a:r>
              <a:rPr lang="cs-CZ" dirty="0" smtClean="0"/>
              <a:t>zaměstnanec organizačního útvaru odpovědný za vedení účetnictví orgánu veřejné správy nebo jiný zaměstnanec pověřený k tomu vedoucím tohoto orgánu</a:t>
            </a:r>
            <a:endParaRPr lang="cs-CZ" dirty="0"/>
          </a:p>
        </p:txBody>
      </p:sp>
      <p:sp>
        <p:nvSpPr>
          <p:cNvPr id="4" name="Zástupný symbol pro datum 3"/>
          <p:cNvSpPr>
            <a:spLocks noGrp="1"/>
          </p:cNvSpPr>
          <p:nvPr>
            <p:ph type="dt" sz="half" idx="10"/>
          </p:nvPr>
        </p:nvSpPr>
        <p:spPr/>
        <p:txBody>
          <a:bodyPr/>
          <a:lstStyle/>
          <a:p>
            <a:fld id="{20A8C4A0-145C-49EB-B46A-D8CD39BD8D4D}"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17</a:t>
            </a:fld>
            <a:endParaRPr lang="cs-CZ"/>
          </a:p>
        </p:txBody>
      </p:sp>
    </p:spTree>
    <p:extLst>
      <p:ext uri="{BB962C8B-B14F-4D97-AF65-F5344CB8AC3E}">
        <p14:creationId xmlns:p14="http://schemas.microsoft.com/office/powerpoint/2010/main" val="3776160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dirty="0" smtClean="0"/>
              <a:t>Řídicí kontrola</a:t>
            </a:r>
            <a:endParaRPr lang="cs-CZ" dirty="0"/>
          </a:p>
        </p:txBody>
      </p:sp>
      <p:sp>
        <p:nvSpPr>
          <p:cNvPr id="2" name="Zástupný symbol pro datum 1"/>
          <p:cNvSpPr>
            <a:spLocks noGrp="1"/>
          </p:cNvSpPr>
          <p:nvPr>
            <p:ph type="dt" sz="half" idx="10"/>
          </p:nvPr>
        </p:nvSpPr>
        <p:spPr/>
        <p:txBody>
          <a:bodyPr/>
          <a:lstStyle/>
          <a:p>
            <a:fld id="{470635F6-B923-44B8-A13A-F913EC6884E0}" type="datetime1">
              <a:rPr lang="cs-CZ" smtClean="0"/>
              <a:t>12.12.2016</a:t>
            </a:fld>
            <a:endParaRPr lang="cs-CZ"/>
          </a:p>
        </p:txBody>
      </p:sp>
      <p:sp>
        <p:nvSpPr>
          <p:cNvPr id="3" name="Zástupný symbol pro zápatí 2"/>
          <p:cNvSpPr>
            <a:spLocks noGrp="1"/>
          </p:cNvSpPr>
          <p:nvPr>
            <p:ph type="ftr" sz="quarter" idx="11"/>
          </p:nvPr>
        </p:nvSpPr>
        <p:spPr/>
        <p:txBody>
          <a:bodyPr/>
          <a:lstStyle/>
          <a:p>
            <a:r>
              <a:rPr lang="cs-CZ" smtClean="0"/>
              <a:t>Řídicí kontrola</a:t>
            </a:r>
            <a:endParaRPr lang="cs-CZ"/>
          </a:p>
        </p:txBody>
      </p:sp>
      <p:sp>
        <p:nvSpPr>
          <p:cNvPr id="5" name="Zástupný symbol pro číslo snímku 4"/>
          <p:cNvSpPr>
            <a:spLocks noGrp="1"/>
          </p:cNvSpPr>
          <p:nvPr>
            <p:ph type="sldNum" sz="quarter" idx="12"/>
          </p:nvPr>
        </p:nvSpPr>
        <p:spPr/>
        <p:txBody>
          <a:bodyPr/>
          <a:lstStyle/>
          <a:p>
            <a:fld id="{DFCA12D2-2920-4902-90E7-393C44A951F2}" type="slidenum">
              <a:rPr lang="cs-CZ" smtClean="0"/>
              <a:t>18</a:t>
            </a:fld>
            <a:endParaRPr lang="cs-CZ"/>
          </a:p>
        </p:txBody>
      </p:sp>
    </p:spTree>
    <p:extLst>
      <p:ext uri="{BB962C8B-B14F-4D97-AF65-F5344CB8AC3E}">
        <p14:creationId xmlns:p14="http://schemas.microsoft.com/office/powerpoint/2010/main" val="10792919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8520" y="0"/>
            <a:ext cx="9361040" cy="1124744"/>
          </a:xfrm>
        </p:spPr>
        <p:txBody>
          <a:bodyPr>
            <a:normAutofit fontScale="90000"/>
          </a:bodyPr>
          <a:lstStyle/>
          <a:p>
            <a:pPr lvl="0"/>
            <a:r>
              <a:rPr lang="cs-CZ" b="1" dirty="0" smtClean="0"/>
              <a:t>Povinnosti </a:t>
            </a:r>
            <a:r>
              <a:rPr lang="cs-CZ" b="1" dirty="0"/>
              <a:t>vyplývající ze </a:t>
            </a:r>
            <a:r>
              <a:rPr lang="cs-CZ" b="1" dirty="0" smtClean="0"/>
              <a:t>ZFK </a:t>
            </a:r>
            <a:br>
              <a:rPr lang="cs-CZ" b="1" dirty="0" smtClean="0"/>
            </a:br>
            <a:r>
              <a:rPr lang="cs-CZ" b="1" dirty="0" smtClean="0"/>
              <a:t>Příkazce operace</a:t>
            </a:r>
            <a:endParaRPr lang="cs-CZ" b="1" dirty="0"/>
          </a:p>
        </p:txBody>
      </p:sp>
      <p:sp>
        <p:nvSpPr>
          <p:cNvPr id="3" name="Zástupný symbol pro obsah 2"/>
          <p:cNvSpPr>
            <a:spLocks noGrp="1"/>
          </p:cNvSpPr>
          <p:nvPr>
            <p:ph idx="1"/>
          </p:nvPr>
        </p:nvSpPr>
        <p:spPr/>
        <p:txBody>
          <a:bodyPr>
            <a:noAutofit/>
          </a:bodyPr>
          <a:lstStyle/>
          <a:p>
            <a:r>
              <a:rPr lang="cs-CZ" sz="2400" b="1" dirty="0" smtClean="0"/>
              <a:t>Před vznikem nároku na příjem</a:t>
            </a:r>
          </a:p>
          <a:p>
            <a:pPr lvl="1"/>
            <a:r>
              <a:rPr lang="cs-CZ" sz="2000" dirty="0" smtClean="0"/>
              <a:t>soulad připravované operace se stanovenými úkoly a schválenými záměry a cíli orgánu veřejné správy,</a:t>
            </a:r>
          </a:p>
          <a:p>
            <a:pPr lvl="1"/>
            <a:r>
              <a:rPr lang="cs-CZ" sz="2000" dirty="0" smtClean="0"/>
              <a:t>správnost operace (legalita + 3E)</a:t>
            </a:r>
          </a:p>
          <a:p>
            <a:pPr lvl="1"/>
            <a:r>
              <a:rPr lang="cs-CZ" sz="2000" dirty="0" smtClean="0"/>
              <a:t>přijetí opatření k vyloučení nebo zmírnění provozních, finančních, právních a jiných rizik, která se při uskutečňování připravované operace mohou vyskytnout,</a:t>
            </a:r>
          </a:p>
          <a:p>
            <a:pPr lvl="1"/>
            <a:r>
              <a:rPr lang="cs-CZ" sz="2000" dirty="0" smtClean="0"/>
              <a:t>doložení připravované operace věcně správnými a úplnými podklady.</a:t>
            </a:r>
          </a:p>
          <a:p>
            <a:r>
              <a:rPr lang="cs-CZ" sz="2400" b="1" dirty="0" smtClean="0"/>
              <a:t>Po vzniku nároku na příjem</a:t>
            </a:r>
          </a:p>
          <a:p>
            <a:pPr lvl="1"/>
            <a:r>
              <a:rPr lang="cs-CZ" sz="2000" dirty="0" smtClean="0"/>
              <a:t>správnost určení dlužníka, výše a splatnost vzniklého nároku</a:t>
            </a:r>
            <a:endParaRPr lang="cs-CZ" sz="2000" dirty="0"/>
          </a:p>
        </p:txBody>
      </p:sp>
      <p:sp>
        <p:nvSpPr>
          <p:cNvPr id="4" name="Zástupný symbol pro datum 3"/>
          <p:cNvSpPr>
            <a:spLocks noGrp="1"/>
          </p:cNvSpPr>
          <p:nvPr>
            <p:ph type="dt" sz="half" idx="10"/>
          </p:nvPr>
        </p:nvSpPr>
        <p:spPr/>
        <p:txBody>
          <a:bodyPr/>
          <a:lstStyle/>
          <a:p>
            <a:fld id="{5780D229-00A4-4CB3-A117-892B21CAE824}"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19</a:t>
            </a:fld>
            <a:endParaRPr lang="cs-CZ"/>
          </a:p>
        </p:txBody>
      </p:sp>
    </p:spTree>
    <p:extLst>
      <p:ext uri="{BB962C8B-B14F-4D97-AF65-F5344CB8AC3E}">
        <p14:creationId xmlns:p14="http://schemas.microsoft.com/office/powerpoint/2010/main" val="2320419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Právní úprava</a:t>
            </a:r>
            <a:endParaRPr lang="cs-CZ" b="1" dirty="0"/>
          </a:p>
        </p:txBody>
      </p:sp>
      <p:sp>
        <p:nvSpPr>
          <p:cNvPr id="3" name="Zástupný symbol pro obsah 2"/>
          <p:cNvSpPr>
            <a:spLocks noGrp="1"/>
          </p:cNvSpPr>
          <p:nvPr>
            <p:ph idx="1"/>
          </p:nvPr>
        </p:nvSpPr>
        <p:spPr/>
        <p:txBody>
          <a:bodyPr>
            <a:normAutofit/>
          </a:bodyPr>
          <a:lstStyle/>
          <a:p>
            <a:r>
              <a:rPr lang="cs-CZ" sz="2800" dirty="0" smtClean="0"/>
              <a:t>zákon č. 320/2001 Sb., o finanční kontrole ve veřejné správě a o změně některých zákonů (zákon o finanční kontrole)</a:t>
            </a:r>
          </a:p>
          <a:p>
            <a:r>
              <a:rPr lang="cs-CZ" sz="2800" dirty="0"/>
              <a:t>v</a:t>
            </a:r>
            <a:r>
              <a:rPr lang="cs-CZ" sz="2800" dirty="0" smtClean="0"/>
              <a:t>yhláška č. 416/2004 Sb., kterou se provádí zákon č. 320/2001 Sb., o finanční kontrole ve veřejné správě a o změně některých zákonů (zákon o finanční kontrole)</a:t>
            </a:r>
          </a:p>
          <a:p>
            <a:r>
              <a:rPr lang="cs-CZ" sz="2800" dirty="0" smtClean="0"/>
              <a:t>zákon č. 255/2012 Sb., o kontrole (kontrolní řád)</a:t>
            </a:r>
            <a:endParaRPr lang="cs-CZ" sz="2800" dirty="0"/>
          </a:p>
        </p:txBody>
      </p:sp>
      <p:sp>
        <p:nvSpPr>
          <p:cNvPr id="4" name="Zástupný symbol pro datum 3"/>
          <p:cNvSpPr>
            <a:spLocks noGrp="1"/>
          </p:cNvSpPr>
          <p:nvPr>
            <p:ph type="dt" sz="half" idx="10"/>
          </p:nvPr>
        </p:nvSpPr>
        <p:spPr/>
        <p:txBody>
          <a:bodyPr/>
          <a:lstStyle/>
          <a:p>
            <a:fld id="{A6DFFA1B-62C1-45D3-99FA-17F16F259AAC}"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a:t>
            </a:fld>
            <a:endParaRPr lang="cs-CZ"/>
          </a:p>
        </p:txBody>
      </p:sp>
    </p:spTree>
    <p:extLst>
      <p:ext uri="{BB962C8B-B14F-4D97-AF65-F5344CB8AC3E}">
        <p14:creationId xmlns:p14="http://schemas.microsoft.com/office/powerpoint/2010/main" val="20165916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4853136"/>
          </a:xfrm>
        </p:spPr>
        <p:txBody>
          <a:bodyPr>
            <a:normAutofit fontScale="77500" lnSpcReduction="20000"/>
          </a:bodyPr>
          <a:lstStyle/>
          <a:p>
            <a:r>
              <a:rPr lang="cs-CZ" b="1" dirty="0" smtClean="0"/>
              <a:t>Před vznikem závazku</a:t>
            </a:r>
          </a:p>
          <a:p>
            <a:pPr lvl="1"/>
            <a:r>
              <a:rPr lang="cs-CZ" dirty="0" smtClean="0"/>
              <a:t>nezbytnost připravované operace k zajištění stanovených úkolů a schválených záměrů a cílů orgánu veřejné správy,</a:t>
            </a:r>
          </a:p>
          <a:p>
            <a:pPr lvl="1"/>
            <a:r>
              <a:rPr lang="cs-CZ" dirty="0" smtClean="0"/>
              <a:t>správnost operace (legalita + 3E) </a:t>
            </a:r>
          </a:p>
          <a:p>
            <a:pPr lvl="1"/>
            <a:r>
              <a:rPr lang="cs-CZ" dirty="0" smtClean="0"/>
              <a:t>přijetí opatření k vyloučení nebo zmírnění provozních, finančních, právních a jiných rizik, která se při uskutečňování připravované operace mohou vyskytnout,</a:t>
            </a:r>
          </a:p>
          <a:p>
            <a:pPr lvl="1"/>
            <a:r>
              <a:rPr lang="cs-CZ" dirty="0" smtClean="0"/>
              <a:t>doložení připravované operace věcně správnými a úplnými podklady</a:t>
            </a:r>
          </a:p>
          <a:p>
            <a:r>
              <a:rPr lang="cs-CZ" b="1" dirty="0" smtClean="0"/>
              <a:t>Po vzniku závazku</a:t>
            </a:r>
          </a:p>
          <a:p>
            <a:pPr lvl="1"/>
            <a:r>
              <a:rPr lang="cs-CZ" dirty="0" smtClean="0"/>
              <a:t>správnost určení věřitele, výše a splatnosti vzniklého závazku orgánu veřejné správy,</a:t>
            </a:r>
          </a:p>
          <a:p>
            <a:pPr lvl="1"/>
            <a:r>
              <a:rPr lang="cs-CZ" dirty="0" smtClean="0"/>
              <a:t>soulad výše závazku s individuálním příslibem nebo limitovaným příslibem.</a:t>
            </a:r>
            <a:endParaRPr lang="cs-CZ" dirty="0"/>
          </a:p>
        </p:txBody>
      </p:sp>
      <p:sp>
        <p:nvSpPr>
          <p:cNvPr id="4" name="Nadpis 1"/>
          <p:cNvSpPr>
            <a:spLocks noGrp="1"/>
          </p:cNvSpPr>
          <p:nvPr>
            <p:ph type="title"/>
          </p:nvPr>
        </p:nvSpPr>
        <p:spPr/>
        <p:txBody>
          <a:bodyPr>
            <a:normAutofit fontScale="90000"/>
          </a:bodyPr>
          <a:lstStyle/>
          <a:p>
            <a:pPr lvl="0"/>
            <a:r>
              <a:rPr lang="cs-CZ" b="1" dirty="0" smtClean="0"/>
              <a:t>Povinnosti </a:t>
            </a:r>
            <a:r>
              <a:rPr lang="cs-CZ" b="1" dirty="0"/>
              <a:t>vyplývající ze </a:t>
            </a:r>
            <a:r>
              <a:rPr lang="cs-CZ" b="1" dirty="0" smtClean="0"/>
              <a:t>ZFK </a:t>
            </a:r>
            <a:br>
              <a:rPr lang="cs-CZ" b="1" dirty="0" smtClean="0"/>
            </a:br>
            <a:r>
              <a:rPr lang="cs-CZ" b="1" dirty="0" smtClean="0"/>
              <a:t>Příkazce operace</a:t>
            </a:r>
            <a:endParaRPr lang="cs-CZ" b="1" dirty="0"/>
          </a:p>
        </p:txBody>
      </p:sp>
      <p:sp>
        <p:nvSpPr>
          <p:cNvPr id="2" name="Zástupný symbol pro datum 1"/>
          <p:cNvSpPr>
            <a:spLocks noGrp="1"/>
          </p:cNvSpPr>
          <p:nvPr>
            <p:ph type="dt" sz="half" idx="10"/>
          </p:nvPr>
        </p:nvSpPr>
        <p:spPr/>
        <p:txBody>
          <a:bodyPr/>
          <a:lstStyle/>
          <a:p>
            <a:fld id="{619D770E-65AC-42FE-B827-F100E16D2F7E}"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20</a:t>
            </a:fld>
            <a:endParaRPr lang="cs-CZ"/>
          </a:p>
        </p:txBody>
      </p:sp>
    </p:spTree>
    <p:extLst>
      <p:ext uri="{BB962C8B-B14F-4D97-AF65-F5344CB8AC3E}">
        <p14:creationId xmlns:p14="http://schemas.microsoft.com/office/powerpoint/2010/main" val="1609049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Povinnosti vyplývající ze ZFK </a:t>
            </a:r>
            <a:br>
              <a:rPr lang="cs-CZ" b="1" dirty="0" smtClean="0"/>
            </a:br>
            <a:r>
              <a:rPr lang="cs-CZ" b="1" dirty="0" smtClean="0"/>
              <a:t>Správce rozpočtu</a:t>
            </a:r>
            <a:endParaRPr lang="cs-CZ" dirty="0"/>
          </a:p>
        </p:txBody>
      </p:sp>
      <p:sp>
        <p:nvSpPr>
          <p:cNvPr id="3" name="Zástupný symbol pro obsah 2"/>
          <p:cNvSpPr>
            <a:spLocks noGrp="1"/>
          </p:cNvSpPr>
          <p:nvPr>
            <p:ph idx="1"/>
          </p:nvPr>
        </p:nvSpPr>
        <p:spPr>
          <a:xfrm>
            <a:off x="467544" y="1556792"/>
            <a:ext cx="8229600" cy="4680520"/>
          </a:xfrm>
        </p:spPr>
        <p:txBody>
          <a:bodyPr>
            <a:noAutofit/>
          </a:bodyPr>
          <a:lstStyle/>
          <a:p>
            <a:r>
              <a:rPr lang="cs-CZ" sz="2000" b="1" dirty="0" smtClean="0"/>
              <a:t>Před vznikem závazku</a:t>
            </a:r>
          </a:p>
          <a:p>
            <a:pPr lvl="1"/>
            <a:r>
              <a:rPr lang="cs-CZ" sz="1800" dirty="0" smtClean="0"/>
              <a:t>operace byla ověřena příkazcem operace v rozsahu jeho oprávnění k tomuto úkonu a zda jeho podpis na podkladu k připravované operaci souhlasí s podpisem uvedeným v podpisovém vzoru,</a:t>
            </a:r>
          </a:p>
          <a:p>
            <a:pPr lvl="1"/>
            <a:r>
              <a:rPr lang="cs-CZ" sz="1800" dirty="0" smtClean="0"/>
              <a:t>je v souladu se schválenými veřejnými výdaji, programy, projekty, uzavřenými smlouvami nebo jinými rozhodnutími o nakládání s veřejnými prostředky,</a:t>
            </a:r>
          </a:p>
          <a:p>
            <a:pPr lvl="1"/>
            <a:r>
              <a:rPr lang="cs-CZ" sz="1800" dirty="0" smtClean="0"/>
              <a:t>odpovídá pravidlům stanoveným zvláštními právními předpisy pro financování činnosti orgánu veřejné správy,</a:t>
            </a:r>
          </a:p>
          <a:p>
            <a:pPr lvl="1"/>
            <a:r>
              <a:rPr lang="cs-CZ" sz="1800" dirty="0" smtClean="0"/>
              <a:t>operace byla prověřena v souvislosti s rozpočtovými riziky, která se při jejím uskutečňování mohou vyskytnout, zejména v souvislosti s dopadem uskutečnění operace na zdroje financování činnosti orgánu veřejné správy použitelné v příslušném rozpočtovém období a s potřebou zajištění zdrojů pro financování činnosti tohoto orgánu v navazujícím rozpočtovém období, a zda byla stanovena opatření k vyloučení nebo zmírnění těchto rizik.</a:t>
            </a:r>
            <a:endParaRPr lang="cs-CZ" sz="1800" dirty="0"/>
          </a:p>
        </p:txBody>
      </p:sp>
      <p:sp>
        <p:nvSpPr>
          <p:cNvPr id="4" name="Zástupný symbol pro datum 3"/>
          <p:cNvSpPr>
            <a:spLocks noGrp="1"/>
          </p:cNvSpPr>
          <p:nvPr>
            <p:ph type="dt" sz="half" idx="10"/>
          </p:nvPr>
        </p:nvSpPr>
        <p:spPr/>
        <p:txBody>
          <a:bodyPr/>
          <a:lstStyle/>
          <a:p>
            <a:fld id="{5AF15AB7-B22F-4BCB-976A-C7E1D1352642}"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21</a:t>
            </a:fld>
            <a:endParaRPr lang="cs-CZ"/>
          </a:p>
        </p:txBody>
      </p:sp>
    </p:spTree>
    <p:extLst>
      <p:ext uri="{BB962C8B-B14F-4D97-AF65-F5344CB8AC3E}">
        <p14:creationId xmlns:p14="http://schemas.microsoft.com/office/powerpoint/2010/main" val="14920623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Limitovaný příslib</a:t>
            </a:r>
            <a:endParaRPr lang="cs-CZ" b="1" dirty="0"/>
          </a:p>
        </p:txBody>
      </p:sp>
      <p:sp>
        <p:nvSpPr>
          <p:cNvPr id="3" name="Zástupný symbol pro obsah 2"/>
          <p:cNvSpPr>
            <a:spLocks noGrp="1"/>
          </p:cNvSpPr>
          <p:nvPr>
            <p:ph idx="1"/>
          </p:nvPr>
        </p:nvSpPr>
        <p:spPr/>
        <p:txBody>
          <a:bodyPr/>
          <a:lstStyle/>
          <a:p>
            <a:r>
              <a:rPr lang="cs-CZ" dirty="0"/>
              <a:t>k zajištění provozních potřeb vyplývajících z běžné, pravidelné činnosti orgánu veřejné </a:t>
            </a:r>
            <a:r>
              <a:rPr lang="cs-CZ" dirty="0" smtClean="0"/>
              <a:t>správy, které </a:t>
            </a:r>
            <a:r>
              <a:rPr lang="cs-CZ" dirty="0"/>
              <a:t>je nutné zabezpečovat </a:t>
            </a:r>
            <a:r>
              <a:rPr lang="cs-CZ" dirty="0" smtClean="0"/>
              <a:t>operativně</a:t>
            </a:r>
          </a:p>
          <a:p>
            <a:r>
              <a:rPr lang="cs-CZ" dirty="0" smtClean="0"/>
              <a:t>věřitel a výše není předem známa</a:t>
            </a:r>
            <a:endParaRPr lang="cs-CZ" dirty="0"/>
          </a:p>
          <a:p>
            <a:endParaRPr lang="cs-CZ" dirty="0"/>
          </a:p>
        </p:txBody>
      </p:sp>
      <p:sp>
        <p:nvSpPr>
          <p:cNvPr id="4" name="Zástupný symbol pro datum 3"/>
          <p:cNvSpPr>
            <a:spLocks noGrp="1"/>
          </p:cNvSpPr>
          <p:nvPr>
            <p:ph type="dt" sz="half" idx="10"/>
          </p:nvPr>
        </p:nvSpPr>
        <p:spPr/>
        <p:txBody>
          <a:bodyPr/>
          <a:lstStyle/>
          <a:p>
            <a:fld id="{64788052-13B2-4C51-9F07-0924F9E299B0}"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22</a:t>
            </a:fld>
            <a:endParaRPr lang="cs-CZ"/>
          </a:p>
        </p:txBody>
      </p:sp>
    </p:spTree>
    <p:extLst>
      <p:ext uri="{BB962C8B-B14F-4D97-AF65-F5344CB8AC3E}">
        <p14:creationId xmlns:p14="http://schemas.microsoft.com/office/powerpoint/2010/main" val="4119432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229600" cy="4205064"/>
          </a:xfrm>
        </p:spPr>
        <p:txBody>
          <a:bodyPr>
            <a:normAutofit/>
          </a:bodyPr>
          <a:lstStyle/>
          <a:p>
            <a:r>
              <a:rPr lang="cs-CZ" sz="2400" b="1" dirty="0" smtClean="0"/>
              <a:t>Po vzniku nároku na příjem</a:t>
            </a:r>
          </a:p>
          <a:p>
            <a:pPr lvl="1"/>
            <a:r>
              <a:rPr lang="cs-CZ" sz="2000" dirty="0" smtClean="0"/>
              <a:t>soulad podpisu příkazce operace v pokynu k plnění veřejných příjmů s podpisem uvedeným v podpisovém vzoru,</a:t>
            </a:r>
          </a:p>
          <a:p>
            <a:pPr lvl="1"/>
            <a:r>
              <a:rPr lang="cs-CZ" sz="2000" dirty="0" smtClean="0"/>
              <a:t>správnost určení dlužníka, výše a splatnosti vzniklého nároku orgánu veřejné správy s údaji ve vydaném pokynu k plnění veřejných příjmů,</a:t>
            </a:r>
          </a:p>
          <a:p>
            <a:pPr lvl="1"/>
            <a:r>
              <a:rPr lang="cs-CZ" sz="2000" dirty="0" smtClean="0"/>
              <a:t>jiné skutečnosti týkající se uskutečnění operace jako účetního případu podle zvláštních právních předpisů pro vedení účetnictví orgánu veřejné správy, souvisejících účetních rizik, které se při jejím uskutečňování mohou vyskytnout včetně přijetí případných opatření k jejich vyloučení nebo zmírnění.</a:t>
            </a:r>
          </a:p>
        </p:txBody>
      </p:sp>
      <p:sp>
        <p:nvSpPr>
          <p:cNvPr id="4" name="Nadpis 1"/>
          <p:cNvSpPr>
            <a:spLocks noGrp="1"/>
          </p:cNvSpPr>
          <p:nvPr>
            <p:ph type="title"/>
          </p:nvPr>
        </p:nvSpPr>
        <p:spPr/>
        <p:txBody>
          <a:bodyPr>
            <a:normAutofit fontScale="90000"/>
          </a:bodyPr>
          <a:lstStyle/>
          <a:p>
            <a:r>
              <a:rPr lang="cs-CZ" b="1" dirty="0" smtClean="0"/>
              <a:t>Povinnosti vyplývající ze ZFK </a:t>
            </a:r>
            <a:br>
              <a:rPr lang="cs-CZ" b="1" dirty="0" smtClean="0"/>
            </a:br>
            <a:r>
              <a:rPr lang="cs-CZ" b="1" dirty="0" smtClean="0"/>
              <a:t>Hlavní účetní</a:t>
            </a:r>
            <a:endParaRPr lang="cs-CZ" dirty="0"/>
          </a:p>
        </p:txBody>
      </p:sp>
      <p:sp>
        <p:nvSpPr>
          <p:cNvPr id="2" name="Zástupný symbol pro datum 1"/>
          <p:cNvSpPr>
            <a:spLocks noGrp="1"/>
          </p:cNvSpPr>
          <p:nvPr>
            <p:ph type="dt" sz="half" idx="10"/>
          </p:nvPr>
        </p:nvSpPr>
        <p:spPr/>
        <p:txBody>
          <a:bodyPr/>
          <a:lstStyle/>
          <a:p>
            <a:fld id="{1C8206C8-F29C-4A80-8BFC-F9551A79B742}"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23</a:t>
            </a:fld>
            <a:endParaRPr lang="cs-CZ"/>
          </a:p>
        </p:txBody>
      </p:sp>
    </p:spTree>
    <p:extLst>
      <p:ext uri="{BB962C8B-B14F-4D97-AF65-F5344CB8AC3E}">
        <p14:creationId xmlns:p14="http://schemas.microsoft.com/office/powerpoint/2010/main" val="26387767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Povinnosti vyplývající ze ZFK </a:t>
            </a:r>
            <a:br>
              <a:rPr lang="cs-CZ" b="1" dirty="0" smtClean="0"/>
            </a:br>
            <a:r>
              <a:rPr lang="cs-CZ" b="1" dirty="0" smtClean="0"/>
              <a:t>Hlavní účetní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b="1" dirty="0" smtClean="0"/>
              <a:t>Po vzniku závazku</a:t>
            </a:r>
          </a:p>
          <a:p>
            <a:pPr lvl="1"/>
            <a:r>
              <a:rPr lang="cs-CZ" dirty="0" smtClean="0"/>
              <a:t>soulad podpisu příkazce operace v pokynu k zajištění platby s podpisem uvedeným v podpisovém vzoru,</a:t>
            </a:r>
          </a:p>
          <a:p>
            <a:pPr lvl="1"/>
            <a:r>
              <a:rPr lang="cs-CZ" dirty="0" smtClean="0"/>
              <a:t> soulad údajů o věřiteli, výši a splatnosti vzniklého závazku orgánu veřejné správy s údaji ve vydaném pokynu k zajištění platby, kterou je tento orgán povinen zaplatit věřiteli,</a:t>
            </a:r>
          </a:p>
          <a:p>
            <a:pPr lvl="1"/>
            <a:r>
              <a:rPr lang="cs-CZ" dirty="0" smtClean="0"/>
              <a:t>podle označení na pokynu, zda se jedná o operaci s individuálním příslibem nebo limitovaným příslibem,</a:t>
            </a:r>
          </a:p>
          <a:p>
            <a:pPr lvl="1"/>
            <a:r>
              <a:rPr lang="cs-CZ" dirty="0" smtClean="0"/>
              <a:t>soulad pokynu příkazce operace k zajištění platby s limitovaným příslibem pro určené a stanovené období,</a:t>
            </a:r>
          </a:p>
          <a:p>
            <a:pPr lvl="1"/>
            <a:r>
              <a:rPr lang="cs-CZ" dirty="0" smtClean="0"/>
              <a:t>jiné skutečnosti týkající se uskutečnění operace jako účetního případu podle zvláštních právních předpisů pro vedení účetnictví orgánu veřejné správy4), souvisejících účetních rizik, které se mohou vyskytnout zejména v souvislosti se zapojením cizích zdrojů, zálohami, hospodařením s fondy a přijetí případných opatření k jejich vyloučení nebo zmírnění.</a:t>
            </a:r>
          </a:p>
          <a:p>
            <a:endParaRPr lang="cs-CZ" dirty="0"/>
          </a:p>
        </p:txBody>
      </p:sp>
      <p:sp>
        <p:nvSpPr>
          <p:cNvPr id="4" name="Zástupný symbol pro datum 3"/>
          <p:cNvSpPr>
            <a:spLocks noGrp="1"/>
          </p:cNvSpPr>
          <p:nvPr>
            <p:ph type="dt" sz="half" idx="10"/>
          </p:nvPr>
        </p:nvSpPr>
        <p:spPr/>
        <p:txBody>
          <a:bodyPr/>
          <a:lstStyle/>
          <a:p>
            <a:fld id="{F2584D2C-3A08-461E-9411-E3518E10092D}"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24</a:t>
            </a:fld>
            <a:endParaRPr lang="cs-CZ"/>
          </a:p>
        </p:txBody>
      </p:sp>
    </p:spTree>
    <p:extLst>
      <p:ext uri="{BB962C8B-B14F-4D97-AF65-F5344CB8AC3E}">
        <p14:creationId xmlns:p14="http://schemas.microsoft.com/office/powerpoint/2010/main" val="12665460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4697988" y="2471396"/>
            <a:ext cx="2891399" cy="350526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prstClr val="white"/>
              </a:solidFill>
            </a:endParaRPr>
          </a:p>
        </p:txBody>
      </p:sp>
      <p:sp>
        <p:nvSpPr>
          <p:cNvPr id="26" name="Rectangle 25"/>
          <p:cNvSpPr/>
          <p:nvPr/>
        </p:nvSpPr>
        <p:spPr>
          <a:xfrm>
            <a:off x="244570" y="2471397"/>
            <a:ext cx="2907138" cy="314308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prstClr val="white"/>
              </a:solidFill>
            </a:endParaRPr>
          </a:p>
        </p:txBody>
      </p:sp>
      <p:sp>
        <p:nvSpPr>
          <p:cNvPr id="6" name="Rectangle 5"/>
          <p:cNvSpPr/>
          <p:nvPr/>
        </p:nvSpPr>
        <p:spPr>
          <a:xfrm>
            <a:off x="982678" y="1196752"/>
            <a:ext cx="8161322" cy="548680"/>
          </a:xfrm>
          <a:prstGeom prst="rect">
            <a:avLst/>
          </a:prstGeom>
          <a:no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dirty="0">
              <a:solidFill>
                <a:srgbClr val="0C0C0C"/>
              </a:solidFill>
            </a:endParaRPr>
          </a:p>
        </p:txBody>
      </p:sp>
      <p:sp>
        <p:nvSpPr>
          <p:cNvPr id="12" name="Rectangle 11"/>
          <p:cNvSpPr/>
          <p:nvPr/>
        </p:nvSpPr>
        <p:spPr>
          <a:xfrm>
            <a:off x="1661832" y="1916832"/>
            <a:ext cx="1489878" cy="317264"/>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cs-CZ" sz="1600" b="1" dirty="0" smtClean="0">
                <a:solidFill>
                  <a:srgbClr val="C00000"/>
                </a:solidFill>
              </a:rPr>
              <a:t>VRACÍ</a:t>
            </a:r>
            <a:endParaRPr lang="cs-CZ" sz="1600" b="1" dirty="0">
              <a:solidFill>
                <a:srgbClr val="C00000"/>
              </a:solidFill>
            </a:endParaRPr>
          </a:p>
        </p:txBody>
      </p:sp>
      <p:cxnSp>
        <p:nvCxnSpPr>
          <p:cNvPr id="14" name="Straight Connector 13"/>
          <p:cNvCxnSpPr>
            <a:stCxn id="11" idx="0"/>
            <a:endCxn id="12" idx="2"/>
          </p:cNvCxnSpPr>
          <p:nvPr/>
        </p:nvCxnSpPr>
        <p:spPr>
          <a:xfrm flipV="1">
            <a:off x="2406770" y="2234096"/>
            <a:ext cx="1" cy="338852"/>
          </a:xfrm>
          <a:prstGeom prst="line">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3"/>
            <a:endCxn id="36" idx="1"/>
          </p:cNvCxnSpPr>
          <p:nvPr/>
        </p:nvCxnSpPr>
        <p:spPr>
          <a:xfrm flipV="1">
            <a:off x="2934809" y="3144991"/>
            <a:ext cx="1896119"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0" idx="3"/>
            <a:endCxn id="11" idx="1"/>
          </p:cNvCxnSpPr>
          <p:nvPr/>
        </p:nvCxnSpPr>
        <p:spPr>
          <a:xfrm>
            <a:off x="1573951" y="3144826"/>
            <a:ext cx="304781" cy="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5" idx="3"/>
            <a:endCxn id="44" idx="1"/>
          </p:cNvCxnSpPr>
          <p:nvPr/>
        </p:nvCxnSpPr>
        <p:spPr>
          <a:xfrm>
            <a:off x="6027367" y="3144991"/>
            <a:ext cx="291515"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42" idx="0"/>
            <a:endCxn id="57" idx="2"/>
          </p:cNvCxnSpPr>
          <p:nvPr/>
        </p:nvCxnSpPr>
        <p:spPr>
          <a:xfrm flipV="1">
            <a:off x="6846919" y="2234096"/>
            <a:ext cx="0" cy="338852"/>
          </a:xfrm>
          <a:prstGeom prst="line">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4" idx="3"/>
          </p:cNvCxnSpPr>
          <p:nvPr/>
        </p:nvCxnSpPr>
        <p:spPr>
          <a:xfrm flipV="1">
            <a:off x="7374960" y="3144825"/>
            <a:ext cx="447068" cy="1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738872" y="1916832"/>
            <a:ext cx="2216094" cy="317264"/>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cs-CZ" sz="1600" b="1" dirty="0" smtClean="0">
                <a:solidFill>
                  <a:srgbClr val="C00000"/>
                </a:solidFill>
              </a:rPr>
              <a:t>VRACÍ</a:t>
            </a:r>
            <a:endParaRPr lang="cs-CZ" sz="1600" b="1" dirty="0">
              <a:solidFill>
                <a:srgbClr val="C00000"/>
              </a:solidFill>
            </a:endParaRPr>
          </a:p>
        </p:txBody>
      </p:sp>
      <p:grpSp>
        <p:nvGrpSpPr>
          <p:cNvPr id="9" name="Group 8"/>
          <p:cNvGrpSpPr/>
          <p:nvPr/>
        </p:nvGrpSpPr>
        <p:grpSpPr>
          <a:xfrm>
            <a:off x="1878730" y="2572949"/>
            <a:ext cx="1056079" cy="1144085"/>
            <a:chOff x="1826795" y="1204796"/>
            <a:chExt cx="1144086" cy="1144085"/>
          </a:xfrm>
        </p:grpSpPr>
        <p:sp>
          <p:nvSpPr>
            <p:cNvPr id="11" name="Flowchart: Decision 10"/>
            <p:cNvSpPr/>
            <p:nvPr/>
          </p:nvSpPr>
          <p:spPr>
            <a:xfrm>
              <a:off x="1826795" y="1204796"/>
              <a:ext cx="1144084" cy="1144084"/>
            </a:xfrm>
            <a:prstGeom prst="flowChartDecision">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cs-CZ" sz="1200" dirty="0">
                <a:solidFill>
                  <a:prstClr val="white"/>
                </a:solidFill>
              </a:endParaRPr>
            </a:p>
          </p:txBody>
        </p:sp>
        <p:sp>
          <p:nvSpPr>
            <p:cNvPr id="98" name="TextBox 97"/>
            <p:cNvSpPr txBox="1"/>
            <p:nvPr/>
          </p:nvSpPr>
          <p:spPr>
            <a:xfrm>
              <a:off x="1826797" y="1204796"/>
              <a:ext cx="1144084" cy="1144085"/>
            </a:xfrm>
            <a:prstGeom prst="rect">
              <a:avLst/>
            </a:prstGeom>
            <a:noFill/>
            <a:ln>
              <a:noFill/>
            </a:ln>
          </p:spPr>
          <p:txBody>
            <a:bodyPr wrap="square" lIns="0" tIns="0" rIns="0" bIns="0" rtlCol="0" anchor="ctr">
              <a:noAutofit/>
            </a:bodyPr>
            <a:lstStyle>
              <a:defPPr>
                <a:defRPr lang="cs-CZ"/>
              </a:defPPr>
              <a:lvl1pPr algn="ctr">
                <a:defRPr sz="1600">
                  <a:solidFill>
                    <a:schemeClr val="bg1">
                      <a:lumMod val="50000"/>
                    </a:schemeClr>
                  </a:solidFill>
                </a:defRPr>
              </a:lvl1pPr>
            </a:lstStyle>
            <a:p>
              <a:r>
                <a:rPr lang="cs-CZ" dirty="0" smtClean="0">
                  <a:solidFill>
                    <a:srgbClr val="0C0C0C"/>
                  </a:solidFill>
                </a:rPr>
                <a:t>SCHVÁLÍ</a:t>
              </a:r>
              <a:endParaRPr lang="cs-CZ" dirty="0">
                <a:solidFill>
                  <a:srgbClr val="0C0C0C"/>
                </a:solidFill>
              </a:endParaRPr>
            </a:p>
          </p:txBody>
        </p:sp>
      </p:grpSp>
      <p:sp>
        <p:nvSpPr>
          <p:cNvPr id="102" name="Rectangle 101"/>
          <p:cNvSpPr/>
          <p:nvPr/>
        </p:nvSpPr>
        <p:spPr>
          <a:xfrm>
            <a:off x="376169" y="4365104"/>
            <a:ext cx="2592288" cy="961346"/>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buFont typeface="Arial" panose="020B0604020202020204" pitchFamily="34" charset="0"/>
              <a:buChar char="•"/>
            </a:pPr>
            <a:r>
              <a:rPr lang="cs-CZ" sz="1400" dirty="0" smtClean="0">
                <a:solidFill>
                  <a:srgbClr val="0C0C0C"/>
                </a:solidFill>
              </a:rPr>
              <a:t>Nezbytnost</a:t>
            </a:r>
          </a:p>
          <a:p>
            <a:pPr marL="180975" indent="-180975">
              <a:buFont typeface="Arial" panose="020B0604020202020204" pitchFamily="34" charset="0"/>
              <a:buChar char="•"/>
            </a:pPr>
            <a:r>
              <a:rPr lang="cs-CZ" sz="1400" dirty="0">
                <a:solidFill>
                  <a:srgbClr val="0C0C0C"/>
                </a:solidFill>
              </a:rPr>
              <a:t>Legalita</a:t>
            </a:r>
          </a:p>
          <a:p>
            <a:pPr marL="180975" indent="-180975">
              <a:buFont typeface="Arial" panose="020B0604020202020204" pitchFamily="34" charset="0"/>
              <a:buChar char="•"/>
            </a:pPr>
            <a:r>
              <a:rPr lang="cs-CZ" sz="1400" dirty="0">
                <a:solidFill>
                  <a:srgbClr val="0C0C0C"/>
                </a:solidFill>
              </a:rPr>
              <a:t>Principy </a:t>
            </a:r>
            <a:r>
              <a:rPr lang="cs-CZ" sz="1400" dirty="0" smtClean="0">
                <a:solidFill>
                  <a:srgbClr val="0C0C0C"/>
                </a:solidFill>
              </a:rPr>
              <a:t>3E</a:t>
            </a:r>
          </a:p>
          <a:p>
            <a:pPr marL="180975" indent="-180975">
              <a:buFont typeface="Arial" panose="020B0604020202020204" pitchFamily="34" charset="0"/>
              <a:buChar char="•"/>
            </a:pPr>
            <a:r>
              <a:rPr lang="cs-CZ" sz="1400" dirty="0" smtClean="0">
                <a:solidFill>
                  <a:srgbClr val="0C0C0C"/>
                </a:solidFill>
              </a:rPr>
              <a:t>Rizika</a:t>
            </a:r>
            <a:endParaRPr lang="cs-CZ" sz="1400" dirty="0">
              <a:solidFill>
                <a:srgbClr val="0C0C0C"/>
              </a:solidFill>
            </a:endParaRPr>
          </a:p>
        </p:txBody>
      </p:sp>
      <p:sp>
        <p:nvSpPr>
          <p:cNvPr id="104" name="Rectangle 103"/>
          <p:cNvSpPr/>
          <p:nvPr/>
        </p:nvSpPr>
        <p:spPr>
          <a:xfrm>
            <a:off x="4830928" y="4365104"/>
            <a:ext cx="2658757" cy="1249378"/>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buFont typeface="Arial" panose="020B0604020202020204" pitchFamily="34" charset="0"/>
              <a:buChar char="•"/>
            </a:pPr>
            <a:r>
              <a:rPr lang="cs-CZ" sz="1400" dirty="0" smtClean="0">
                <a:solidFill>
                  <a:srgbClr val="0C0C0C"/>
                </a:solidFill>
              </a:rPr>
              <a:t>Podpis Příkazce operace</a:t>
            </a:r>
          </a:p>
          <a:p>
            <a:pPr marL="180975" indent="-180975">
              <a:buFont typeface="Arial" panose="020B0604020202020204" pitchFamily="34" charset="0"/>
              <a:buChar char="•"/>
            </a:pPr>
            <a:r>
              <a:rPr lang="cs-CZ" sz="1400" dirty="0" smtClean="0">
                <a:solidFill>
                  <a:srgbClr val="0C0C0C"/>
                </a:solidFill>
              </a:rPr>
              <a:t>Soulad s výdaji, rozhodnutími, smlouvami</a:t>
            </a:r>
          </a:p>
          <a:p>
            <a:pPr marL="180975" indent="-180975">
              <a:buFont typeface="Arial" panose="020B0604020202020204" pitchFamily="34" charset="0"/>
              <a:buChar char="•"/>
            </a:pPr>
            <a:r>
              <a:rPr lang="cs-CZ" sz="1400" dirty="0" smtClean="0">
                <a:solidFill>
                  <a:srgbClr val="0C0C0C"/>
                </a:solidFill>
              </a:rPr>
              <a:t>Platné předpisy pro financování</a:t>
            </a:r>
          </a:p>
          <a:p>
            <a:pPr marL="180975" indent="-180975">
              <a:buFont typeface="Arial" panose="020B0604020202020204" pitchFamily="34" charset="0"/>
              <a:buChar char="•"/>
            </a:pPr>
            <a:r>
              <a:rPr lang="cs-CZ" sz="1400" dirty="0" smtClean="0">
                <a:solidFill>
                  <a:srgbClr val="0C0C0C"/>
                </a:solidFill>
              </a:rPr>
              <a:t>Rozpočtová rizika</a:t>
            </a:r>
          </a:p>
        </p:txBody>
      </p:sp>
      <p:sp>
        <p:nvSpPr>
          <p:cNvPr id="111" name="TextBox 110"/>
          <p:cNvSpPr txBox="1"/>
          <p:nvPr/>
        </p:nvSpPr>
        <p:spPr>
          <a:xfrm>
            <a:off x="2903329" y="2925109"/>
            <a:ext cx="576063" cy="261610"/>
          </a:xfrm>
          <a:prstGeom prst="rect">
            <a:avLst/>
          </a:prstGeom>
          <a:ln>
            <a:noFill/>
          </a:ln>
        </p:spPr>
        <p:style>
          <a:lnRef idx="1">
            <a:schemeClr val="accent1"/>
          </a:lnRef>
          <a:fillRef idx="0">
            <a:schemeClr val="accent1"/>
          </a:fillRef>
          <a:effectRef idx="0">
            <a:schemeClr val="accent1"/>
          </a:effectRef>
          <a:fontRef idx="minor">
            <a:schemeClr val="tx1"/>
          </a:fontRef>
        </p:style>
        <p:txBody>
          <a:bodyPr wrap="square" rtlCol="0">
            <a:spAutoFit/>
          </a:bodyPr>
          <a:lstStyle/>
          <a:p>
            <a:r>
              <a:rPr lang="cs-CZ" sz="1100" b="1" dirty="0" smtClean="0">
                <a:solidFill>
                  <a:srgbClr val="0C0C0C"/>
                </a:solidFill>
              </a:rPr>
              <a:t>ANO</a:t>
            </a:r>
            <a:endParaRPr lang="cs-CZ" sz="1100" b="1" dirty="0">
              <a:solidFill>
                <a:srgbClr val="0C0C0C"/>
              </a:solidFill>
            </a:endParaRPr>
          </a:p>
        </p:txBody>
      </p:sp>
      <p:sp>
        <p:nvSpPr>
          <p:cNvPr id="112" name="TextBox 111"/>
          <p:cNvSpPr txBox="1"/>
          <p:nvPr/>
        </p:nvSpPr>
        <p:spPr>
          <a:xfrm>
            <a:off x="7356747" y="2924943"/>
            <a:ext cx="598219" cy="261610"/>
          </a:xfrm>
          <a:prstGeom prst="rect">
            <a:avLst/>
          </a:prstGeom>
          <a:noFill/>
        </p:spPr>
        <p:txBody>
          <a:bodyPr wrap="square" rtlCol="0">
            <a:spAutoFit/>
          </a:bodyPr>
          <a:lstStyle/>
          <a:p>
            <a:r>
              <a:rPr lang="cs-CZ" sz="1100" b="1" dirty="0" smtClean="0">
                <a:solidFill>
                  <a:srgbClr val="0C0C0C"/>
                </a:solidFill>
              </a:rPr>
              <a:t>ANO</a:t>
            </a:r>
            <a:endParaRPr lang="cs-CZ" sz="1100" b="1" dirty="0">
              <a:solidFill>
                <a:srgbClr val="0C0C0C"/>
              </a:solidFill>
            </a:endParaRPr>
          </a:p>
        </p:txBody>
      </p:sp>
      <p:sp>
        <p:nvSpPr>
          <p:cNvPr id="115" name="TextBox 114"/>
          <p:cNvSpPr txBox="1"/>
          <p:nvPr/>
        </p:nvSpPr>
        <p:spPr>
          <a:xfrm>
            <a:off x="2371578" y="2339804"/>
            <a:ext cx="433803" cy="261610"/>
          </a:xfrm>
          <a:prstGeom prst="rect">
            <a:avLst/>
          </a:prstGeom>
          <a:noFill/>
        </p:spPr>
        <p:txBody>
          <a:bodyPr wrap="square" rtlCol="0">
            <a:spAutoFit/>
          </a:bodyPr>
          <a:lstStyle/>
          <a:p>
            <a:r>
              <a:rPr lang="cs-CZ" sz="1100" b="1" dirty="0" smtClean="0">
                <a:solidFill>
                  <a:srgbClr val="0C0C0C"/>
                </a:solidFill>
              </a:rPr>
              <a:t>NE</a:t>
            </a:r>
            <a:endParaRPr lang="cs-CZ" sz="1100" b="1" dirty="0">
              <a:solidFill>
                <a:srgbClr val="0C0C0C"/>
              </a:solidFill>
            </a:endParaRPr>
          </a:p>
        </p:txBody>
      </p:sp>
      <p:sp>
        <p:nvSpPr>
          <p:cNvPr id="116" name="TextBox 115"/>
          <p:cNvSpPr txBox="1"/>
          <p:nvPr/>
        </p:nvSpPr>
        <p:spPr>
          <a:xfrm>
            <a:off x="6824535" y="2340592"/>
            <a:ext cx="433803" cy="261610"/>
          </a:xfrm>
          <a:prstGeom prst="rect">
            <a:avLst/>
          </a:prstGeom>
          <a:noFill/>
        </p:spPr>
        <p:txBody>
          <a:bodyPr wrap="square" rtlCol="0">
            <a:spAutoFit/>
          </a:bodyPr>
          <a:lstStyle/>
          <a:p>
            <a:r>
              <a:rPr lang="cs-CZ" sz="1100" b="1" dirty="0" smtClean="0">
                <a:solidFill>
                  <a:srgbClr val="0C0C0C"/>
                </a:solidFill>
              </a:rPr>
              <a:t>NE</a:t>
            </a:r>
            <a:endParaRPr lang="cs-CZ" sz="1100" b="1" dirty="0">
              <a:solidFill>
                <a:srgbClr val="0C0C0C"/>
              </a:solidFill>
            </a:endParaRPr>
          </a:p>
        </p:txBody>
      </p:sp>
      <p:grpSp>
        <p:nvGrpSpPr>
          <p:cNvPr id="3" name="Group 2"/>
          <p:cNvGrpSpPr/>
          <p:nvPr/>
        </p:nvGrpSpPr>
        <p:grpSpPr>
          <a:xfrm>
            <a:off x="377510" y="2924945"/>
            <a:ext cx="1196441" cy="439767"/>
            <a:chOff x="200472" y="1556790"/>
            <a:chExt cx="1296144" cy="439767"/>
          </a:xfrm>
        </p:grpSpPr>
        <p:sp>
          <p:nvSpPr>
            <p:cNvPr id="10" name="Rectangle 9"/>
            <p:cNvSpPr/>
            <p:nvPr/>
          </p:nvSpPr>
          <p:spPr>
            <a:xfrm>
              <a:off x="200472" y="1556791"/>
              <a:ext cx="1296144" cy="4397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gn="ctr"/>
              <a:r>
                <a:rPr lang="cs-CZ" sz="1200" dirty="0" smtClean="0">
                  <a:solidFill>
                    <a:srgbClr val="0C0C0C"/>
                  </a:solidFill>
                </a:rPr>
                <a:t>PŘÍKAZCE OPERACE</a:t>
              </a:r>
              <a:endParaRPr lang="cs-CZ" sz="1200" dirty="0">
                <a:solidFill>
                  <a:srgbClr val="0C0C0C"/>
                </a:solidFill>
              </a:endParaRPr>
            </a:p>
          </p:txBody>
        </p:sp>
        <p:sp>
          <p:nvSpPr>
            <p:cNvPr id="2" name="TextBox 1"/>
            <p:cNvSpPr txBox="1"/>
            <p:nvPr/>
          </p:nvSpPr>
          <p:spPr>
            <a:xfrm>
              <a:off x="200472" y="1556790"/>
              <a:ext cx="288032" cy="439765"/>
            </a:xfrm>
            <a:prstGeom prst="rect">
              <a:avLst/>
            </a:prstGeom>
            <a:noFill/>
            <a:ln w="12700">
              <a:noFill/>
            </a:ln>
          </p:spPr>
          <p:txBody>
            <a:bodyPr wrap="square" bIns="72000" rtlCol="0" anchor="ctr">
              <a:noAutofit/>
            </a:bodyPr>
            <a:lstStyle/>
            <a:p>
              <a:pPr algn="ctr"/>
              <a:r>
                <a:rPr lang="cs-CZ" sz="2800" dirty="0">
                  <a:solidFill>
                    <a:srgbClr val="0C0C0C"/>
                  </a:solidFill>
                  <a:sym typeface="Webdings"/>
                </a:rPr>
                <a:t></a:t>
              </a:r>
              <a:endParaRPr lang="cs-CZ" sz="2800" dirty="0">
                <a:solidFill>
                  <a:srgbClr val="0C0C0C"/>
                </a:solidFill>
              </a:endParaRPr>
            </a:p>
          </p:txBody>
        </p:sp>
      </p:grpSp>
      <p:grpSp>
        <p:nvGrpSpPr>
          <p:cNvPr id="34" name="Group 33"/>
          <p:cNvGrpSpPr/>
          <p:nvPr/>
        </p:nvGrpSpPr>
        <p:grpSpPr>
          <a:xfrm>
            <a:off x="4830928" y="2925108"/>
            <a:ext cx="1196441" cy="439767"/>
            <a:chOff x="200472" y="1556790"/>
            <a:chExt cx="1296144" cy="439767"/>
          </a:xfrm>
        </p:grpSpPr>
        <p:sp>
          <p:nvSpPr>
            <p:cNvPr id="35" name="Rectangle 34"/>
            <p:cNvSpPr/>
            <p:nvPr/>
          </p:nvSpPr>
          <p:spPr>
            <a:xfrm>
              <a:off x="200472" y="1556791"/>
              <a:ext cx="1296144" cy="43976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gn="ctr"/>
              <a:r>
                <a:rPr lang="cs-CZ" sz="1200" dirty="0" smtClean="0">
                  <a:solidFill>
                    <a:srgbClr val="0C0C0C"/>
                  </a:solidFill>
                </a:rPr>
                <a:t>SPRÁVCE ROZPOČTU</a:t>
              </a:r>
              <a:endParaRPr lang="cs-CZ" sz="1200" dirty="0">
                <a:solidFill>
                  <a:srgbClr val="0C0C0C"/>
                </a:solidFill>
              </a:endParaRPr>
            </a:p>
          </p:txBody>
        </p:sp>
        <p:sp>
          <p:nvSpPr>
            <p:cNvPr id="36" name="TextBox 35"/>
            <p:cNvSpPr txBox="1"/>
            <p:nvPr/>
          </p:nvSpPr>
          <p:spPr>
            <a:xfrm>
              <a:off x="200472" y="1556790"/>
              <a:ext cx="288032" cy="439765"/>
            </a:xfrm>
            <a:prstGeom prst="rect">
              <a:avLst/>
            </a:prstGeom>
            <a:noFill/>
          </p:spPr>
          <p:txBody>
            <a:bodyPr wrap="square" bIns="72000" rtlCol="0" anchor="ctr">
              <a:noAutofit/>
            </a:bodyPr>
            <a:lstStyle/>
            <a:p>
              <a:pPr algn="ctr"/>
              <a:r>
                <a:rPr lang="cs-CZ" sz="2800" dirty="0">
                  <a:solidFill>
                    <a:srgbClr val="0C0C0C"/>
                  </a:solidFill>
                  <a:sym typeface="Webdings"/>
                </a:rPr>
                <a:t></a:t>
              </a:r>
              <a:endParaRPr lang="cs-CZ" sz="2800" dirty="0">
                <a:solidFill>
                  <a:srgbClr val="0C0C0C"/>
                </a:solidFill>
              </a:endParaRPr>
            </a:p>
          </p:txBody>
        </p:sp>
      </p:grpSp>
      <p:cxnSp>
        <p:nvCxnSpPr>
          <p:cNvPr id="23" name="Elbow Connector 22"/>
          <p:cNvCxnSpPr>
            <a:stCxn id="10" idx="2"/>
            <a:endCxn id="35" idx="2"/>
          </p:cNvCxnSpPr>
          <p:nvPr/>
        </p:nvCxnSpPr>
        <p:spPr>
          <a:xfrm rot="16200000" flipH="1">
            <a:off x="3202356" y="1138082"/>
            <a:ext cx="164" cy="4453418"/>
          </a:xfrm>
          <a:prstGeom prst="bentConnector3">
            <a:avLst>
              <a:gd name="adj1" fmla="val 280014024"/>
            </a:avLst>
          </a:prstGeom>
          <a:ln w="12700">
            <a:solidFill>
              <a:schemeClr val="accent6"/>
            </a:solidFill>
            <a:headEnd type="none"/>
            <a:tailEnd type="arrow"/>
          </a:ln>
        </p:spPr>
        <p:style>
          <a:lnRef idx="1">
            <a:schemeClr val="accent1"/>
          </a:lnRef>
          <a:fillRef idx="0">
            <a:schemeClr val="accent1"/>
          </a:fillRef>
          <a:effectRef idx="0">
            <a:schemeClr val="accent1"/>
          </a:effectRef>
          <a:fontRef idx="minor">
            <a:schemeClr val="tx1"/>
          </a:fontRef>
        </p:style>
      </p:cxnSp>
      <p:grpSp>
        <p:nvGrpSpPr>
          <p:cNvPr id="40" name="Group 39"/>
          <p:cNvGrpSpPr/>
          <p:nvPr/>
        </p:nvGrpSpPr>
        <p:grpSpPr>
          <a:xfrm>
            <a:off x="6318882" y="2572949"/>
            <a:ext cx="1056079" cy="1144085"/>
            <a:chOff x="1826795" y="1204796"/>
            <a:chExt cx="1144086" cy="1144085"/>
          </a:xfrm>
        </p:grpSpPr>
        <p:sp>
          <p:nvSpPr>
            <p:cNvPr id="42" name="Flowchart: Decision 41"/>
            <p:cNvSpPr/>
            <p:nvPr/>
          </p:nvSpPr>
          <p:spPr>
            <a:xfrm>
              <a:off x="1826795" y="1204796"/>
              <a:ext cx="1144084" cy="1144084"/>
            </a:xfrm>
            <a:prstGeom prst="flowChartDecision">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cs-CZ" sz="1200" dirty="0">
                <a:solidFill>
                  <a:prstClr val="white"/>
                </a:solidFill>
              </a:endParaRPr>
            </a:p>
          </p:txBody>
        </p:sp>
        <p:sp>
          <p:nvSpPr>
            <p:cNvPr id="44" name="TextBox 43"/>
            <p:cNvSpPr txBox="1"/>
            <p:nvPr/>
          </p:nvSpPr>
          <p:spPr>
            <a:xfrm>
              <a:off x="1826797" y="1204796"/>
              <a:ext cx="1144084" cy="1144085"/>
            </a:xfrm>
            <a:prstGeom prst="rect">
              <a:avLst/>
            </a:prstGeom>
            <a:noFill/>
            <a:ln>
              <a:noFill/>
            </a:ln>
          </p:spPr>
          <p:txBody>
            <a:bodyPr wrap="square" lIns="0" tIns="0" rIns="0" bIns="0" rtlCol="0" anchor="ctr">
              <a:noAutofit/>
            </a:bodyPr>
            <a:lstStyle>
              <a:defPPr>
                <a:defRPr lang="cs-CZ"/>
              </a:defPPr>
              <a:lvl1pPr algn="ctr">
                <a:defRPr sz="1600">
                  <a:solidFill>
                    <a:schemeClr val="bg1">
                      <a:lumMod val="50000"/>
                    </a:schemeClr>
                  </a:solidFill>
                </a:defRPr>
              </a:lvl1pPr>
            </a:lstStyle>
            <a:p>
              <a:r>
                <a:rPr lang="cs-CZ" dirty="0" smtClean="0">
                  <a:solidFill>
                    <a:srgbClr val="0C0C0C"/>
                  </a:solidFill>
                </a:rPr>
                <a:t>SCHVÁLÍ</a:t>
              </a:r>
              <a:endParaRPr lang="cs-CZ" dirty="0">
                <a:solidFill>
                  <a:srgbClr val="0C0C0C"/>
                </a:solidFill>
              </a:endParaRPr>
            </a:p>
          </p:txBody>
        </p:sp>
      </p:grpSp>
      <p:sp>
        <p:nvSpPr>
          <p:cNvPr id="29" name="TextBox 28"/>
          <p:cNvSpPr txBox="1"/>
          <p:nvPr/>
        </p:nvSpPr>
        <p:spPr>
          <a:xfrm>
            <a:off x="975729" y="3841639"/>
            <a:ext cx="4453418" cy="430887"/>
          </a:xfrm>
          <a:prstGeom prst="rect">
            <a:avLst/>
          </a:prstGeom>
          <a:noFill/>
        </p:spPr>
        <p:txBody>
          <a:bodyPr wrap="square" rtlCol="0">
            <a:spAutoFit/>
          </a:bodyPr>
          <a:lstStyle/>
          <a:p>
            <a:pPr algn="ctr"/>
            <a:r>
              <a:rPr lang="en-US" sz="1100" dirty="0" smtClean="0">
                <a:solidFill>
                  <a:srgbClr val="C00000"/>
                </a:solidFill>
              </a:rPr>
              <a:t>Dotaz na </a:t>
            </a:r>
            <a:r>
              <a:rPr lang="cs-CZ" sz="1100" dirty="0" smtClean="0">
                <a:solidFill>
                  <a:srgbClr val="C00000"/>
                </a:solidFill>
              </a:rPr>
              <a:t>správce rozpočtu ohledně dostupnosti financí a oprávněnosti schválit připravovanou operaci</a:t>
            </a:r>
            <a:endParaRPr lang="cs-CZ" sz="1100" dirty="0">
              <a:solidFill>
                <a:srgbClr val="C00000"/>
              </a:solidFill>
            </a:endParaRPr>
          </a:p>
        </p:txBody>
      </p:sp>
      <p:sp>
        <p:nvSpPr>
          <p:cNvPr id="37" name="Folded Corner 16"/>
          <p:cNvSpPr/>
          <p:nvPr/>
        </p:nvSpPr>
        <p:spPr>
          <a:xfrm>
            <a:off x="7822028" y="2726165"/>
            <a:ext cx="1070452" cy="1348434"/>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rtlCol="0" anchor="t"/>
          <a:lstStyle/>
          <a:p>
            <a:r>
              <a:rPr lang="cs-CZ" sz="1200" dirty="0" smtClean="0">
                <a:solidFill>
                  <a:srgbClr val="0C0C0C"/>
                </a:solidFill>
              </a:rPr>
              <a:t>PŘÍSLIB</a:t>
            </a:r>
            <a:endParaRPr lang="en-US" sz="1200" dirty="0" smtClean="0">
              <a:solidFill>
                <a:srgbClr val="0C0C0C"/>
              </a:solidFill>
            </a:endParaRPr>
          </a:p>
          <a:p>
            <a:r>
              <a:rPr lang="en-US" sz="1200" dirty="0" smtClean="0">
                <a:solidFill>
                  <a:srgbClr val="0C0C0C"/>
                </a:solidFill>
              </a:rPr>
              <a:t>---------------</a:t>
            </a:r>
            <a:endParaRPr lang="en-US" sz="1200" dirty="0">
              <a:solidFill>
                <a:srgbClr val="0C0C0C"/>
              </a:solidFill>
            </a:endParaRPr>
          </a:p>
          <a:p>
            <a:r>
              <a:rPr lang="en-US" sz="1200" dirty="0" smtClean="0">
                <a:solidFill>
                  <a:srgbClr val="0C0C0C"/>
                </a:solidFill>
              </a:rPr>
              <a:t>---------------</a:t>
            </a:r>
          </a:p>
          <a:p>
            <a:r>
              <a:rPr lang="en-US" sz="1200" dirty="0" smtClean="0">
                <a:solidFill>
                  <a:srgbClr val="0C0C0C"/>
                </a:solidFill>
              </a:rPr>
              <a:t>----------------</a:t>
            </a:r>
            <a:r>
              <a:rPr lang="cs-CZ" sz="1200" dirty="0" smtClean="0">
                <a:solidFill>
                  <a:srgbClr val="0C0C0C"/>
                </a:solidFill>
              </a:rPr>
              <a:t>-------</a:t>
            </a:r>
            <a:endParaRPr lang="en-US" sz="1200" dirty="0" smtClean="0">
              <a:solidFill>
                <a:srgbClr val="0C0C0C"/>
              </a:solidFill>
            </a:endParaRPr>
          </a:p>
        </p:txBody>
      </p:sp>
      <p:sp>
        <p:nvSpPr>
          <p:cNvPr id="5" name="Nadpis 4"/>
          <p:cNvSpPr>
            <a:spLocks noGrp="1"/>
          </p:cNvSpPr>
          <p:nvPr>
            <p:ph type="title"/>
          </p:nvPr>
        </p:nvSpPr>
        <p:spPr>
          <a:xfrm>
            <a:off x="0" y="274638"/>
            <a:ext cx="9144000" cy="1143000"/>
          </a:xfrm>
        </p:spPr>
        <p:txBody>
          <a:bodyPr>
            <a:normAutofit/>
          </a:bodyPr>
          <a:lstStyle/>
          <a:p>
            <a:r>
              <a:rPr lang="cs-CZ" dirty="0"/>
              <a:t> Před vznikem závazku – 320/2001 Sb.</a:t>
            </a:r>
          </a:p>
        </p:txBody>
      </p:sp>
      <p:sp>
        <p:nvSpPr>
          <p:cNvPr id="15" name="Zástupný symbol pro datum 14"/>
          <p:cNvSpPr>
            <a:spLocks noGrp="1"/>
          </p:cNvSpPr>
          <p:nvPr>
            <p:ph type="dt" sz="half" idx="10"/>
          </p:nvPr>
        </p:nvSpPr>
        <p:spPr/>
        <p:txBody>
          <a:bodyPr/>
          <a:lstStyle/>
          <a:p>
            <a:fld id="{8B8B7569-6F0D-465A-844A-F046F3655C22}" type="datetime1">
              <a:rPr lang="cs-CZ" smtClean="0"/>
              <a:t>12.12.2016</a:t>
            </a:fld>
            <a:endParaRPr lang="cs-CZ"/>
          </a:p>
        </p:txBody>
      </p:sp>
      <p:sp>
        <p:nvSpPr>
          <p:cNvPr id="16" name="Zástupný symbol pro zápatí 15"/>
          <p:cNvSpPr>
            <a:spLocks noGrp="1"/>
          </p:cNvSpPr>
          <p:nvPr>
            <p:ph type="ftr" sz="quarter" idx="11"/>
          </p:nvPr>
        </p:nvSpPr>
        <p:spPr/>
        <p:txBody>
          <a:bodyPr/>
          <a:lstStyle/>
          <a:p>
            <a:r>
              <a:rPr lang="cs-CZ" smtClean="0"/>
              <a:t>Řídicí kontrola</a:t>
            </a:r>
            <a:endParaRPr lang="cs-CZ"/>
          </a:p>
        </p:txBody>
      </p:sp>
      <p:sp>
        <p:nvSpPr>
          <p:cNvPr id="17" name="Zástupný symbol pro číslo snímku 16"/>
          <p:cNvSpPr>
            <a:spLocks noGrp="1"/>
          </p:cNvSpPr>
          <p:nvPr>
            <p:ph type="sldNum" sz="quarter" idx="12"/>
          </p:nvPr>
        </p:nvSpPr>
        <p:spPr/>
        <p:txBody>
          <a:bodyPr/>
          <a:lstStyle/>
          <a:p>
            <a:fld id="{75D8F7F3-F8E6-42A9-8308-FDB250084D59}" type="slidenum">
              <a:rPr lang="cs-CZ" smtClean="0"/>
              <a:t>25</a:t>
            </a:fld>
            <a:endParaRPr lang="cs-CZ"/>
          </a:p>
        </p:txBody>
      </p:sp>
    </p:spTree>
    <p:extLst>
      <p:ext uri="{BB962C8B-B14F-4D97-AF65-F5344CB8AC3E}">
        <p14:creationId xmlns:p14="http://schemas.microsoft.com/office/powerpoint/2010/main" val="23979625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4704939" y="2471396"/>
            <a:ext cx="2907692" cy="30458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prstClr val="white"/>
              </a:solidFill>
            </a:endParaRPr>
          </a:p>
        </p:txBody>
      </p:sp>
      <p:sp>
        <p:nvSpPr>
          <p:cNvPr id="26" name="Rectangle 25"/>
          <p:cNvSpPr/>
          <p:nvPr/>
        </p:nvSpPr>
        <p:spPr>
          <a:xfrm>
            <a:off x="251520" y="2471399"/>
            <a:ext cx="2907138" cy="304583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prstClr val="white"/>
              </a:solidFill>
            </a:endParaRPr>
          </a:p>
        </p:txBody>
      </p:sp>
      <p:sp>
        <p:nvSpPr>
          <p:cNvPr id="6" name="Rectangle 5"/>
          <p:cNvSpPr/>
          <p:nvPr/>
        </p:nvSpPr>
        <p:spPr>
          <a:xfrm>
            <a:off x="982678" y="0"/>
            <a:ext cx="8161322" cy="548680"/>
          </a:xfrm>
          <a:prstGeom prst="rect">
            <a:avLst/>
          </a:prstGeom>
          <a:noFill/>
          <a:ln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cs-CZ" dirty="0">
              <a:solidFill>
                <a:srgbClr val="0C0C0C"/>
              </a:solidFill>
            </a:endParaRPr>
          </a:p>
        </p:txBody>
      </p:sp>
      <p:sp>
        <p:nvSpPr>
          <p:cNvPr id="12" name="Rectangle 11"/>
          <p:cNvSpPr/>
          <p:nvPr/>
        </p:nvSpPr>
        <p:spPr>
          <a:xfrm>
            <a:off x="1668782" y="1916832"/>
            <a:ext cx="1489878" cy="317264"/>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cs-CZ" sz="1600" b="1" dirty="0" smtClean="0">
                <a:solidFill>
                  <a:srgbClr val="C00000"/>
                </a:solidFill>
              </a:rPr>
              <a:t>VRACÍ</a:t>
            </a:r>
            <a:endParaRPr lang="cs-CZ" sz="1600" b="1" dirty="0">
              <a:solidFill>
                <a:srgbClr val="C00000"/>
              </a:solidFill>
            </a:endParaRPr>
          </a:p>
        </p:txBody>
      </p:sp>
      <p:cxnSp>
        <p:nvCxnSpPr>
          <p:cNvPr id="14" name="Straight Connector 13"/>
          <p:cNvCxnSpPr>
            <a:stCxn id="11" idx="0"/>
            <a:endCxn id="12" idx="2"/>
          </p:cNvCxnSpPr>
          <p:nvPr/>
        </p:nvCxnSpPr>
        <p:spPr>
          <a:xfrm flipV="1">
            <a:off x="2413720" y="2234096"/>
            <a:ext cx="1" cy="338852"/>
          </a:xfrm>
          <a:prstGeom prst="line">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1" idx="3"/>
            <a:endCxn id="36" idx="1"/>
          </p:cNvCxnSpPr>
          <p:nvPr/>
        </p:nvCxnSpPr>
        <p:spPr>
          <a:xfrm flipV="1">
            <a:off x="2941759" y="3144991"/>
            <a:ext cx="1896119"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0" idx="3"/>
            <a:endCxn id="11" idx="1"/>
          </p:cNvCxnSpPr>
          <p:nvPr/>
        </p:nvCxnSpPr>
        <p:spPr>
          <a:xfrm>
            <a:off x="1580901" y="3144826"/>
            <a:ext cx="304781" cy="1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35" idx="3"/>
            <a:endCxn id="44" idx="1"/>
          </p:cNvCxnSpPr>
          <p:nvPr/>
        </p:nvCxnSpPr>
        <p:spPr>
          <a:xfrm>
            <a:off x="6034317" y="3144991"/>
            <a:ext cx="291515"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42" idx="0"/>
            <a:endCxn id="57" idx="2"/>
          </p:cNvCxnSpPr>
          <p:nvPr/>
        </p:nvCxnSpPr>
        <p:spPr>
          <a:xfrm flipV="1">
            <a:off x="6853869" y="2234096"/>
            <a:ext cx="0" cy="338852"/>
          </a:xfrm>
          <a:prstGeom prst="line">
            <a:avLst/>
          </a:prstGeom>
          <a:ln w="158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44" idx="3"/>
            <a:endCxn id="45" idx="1"/>
          </p:cNvCxnSpPr>
          <p:nvPr/>
        </p:nvCxnSpPr>
        <p:spPr>
          <a:xfrm flipV="1">
            <a:off x="7381910" y="3144825"/>
            <a:ext cx="543297" cy="1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5745822" y="1916832"/>
            <a:ext cx="2216094" cy="317264"/>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cs-CZ" sz="1600" b="1" dirty="0" smtClean="0">
                <a:solidFill>
                  <a:srgbClr val="C00000"/>
                </a:solidFill>
              </a:rPr>
              <a:t>VRACÍ</a:t>
            </a:r>
            <a:endParaRPr lang="cs-CZ" sz="1600" b="1" dirty="0">
              <a:solidFill>
                <a:srgbClr val="C00000"/>
              </a:solidFill>
            </a:endParaRPr>
          </a:p>
        </p:txBody>
      </p:sp>
      <p:grpSp>
        <p:nvGrpSpPr>
          <p:cNvPr id="9" name="Group 8"/>
          <p:cNvGrpSpPr/>
          <p:nvPr/>
        </p:nvGrpSpPr>
        <p:grpSpPr>
          <a:xfrm>
            <a:off x="1885680" y="2572949"/>
            <a:ext cx="1056079" cy="1144085"/>
            <a:chOff x="1826795" y="1204796"/>
            <a:chExt cx="1144086" cy="1144085"/>
          </a:xfrm>
        </p:grpSpPr>
        <p:sp>
          <p:nvSpPr>
            <p:cNvPr id="11" name="Flowchart: Decision 10"/>
            <p:cNvSpPr/>
            <p:nvPr/>
          </p:nvSpPr>
          <p:spPr>
            <a:xfrm>
              <a:off x="1826795" y="1204796"/>
              <a:ext cx="1144084" cy="1144084"/>
            </a:xfrm>
            <a:prstGeom prst="flowChartDecision">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cs-CZ" sz="1200" dirty="0">
                <a:solidFill>
                  <a:prstClr val="white"/>
                </a:solidFill>
              </a:endParaRPr>
            </a:p>
          </p:txBody>
        </p:sp>
        <p:sp>
          <p:nvSpPr>
            <p:cNvPr id="98" name="TextBox 97"/>
            <p:cNvSpPr txBox="1"/>
            <p:nvPr/>
          </p:nvSpPr>
          <p:spPr>
            <a:xfrm>
              <a:off x="1826797" y="1204796"/>
              <a:ext cx="1144084" cy="1144085"/>
            </a:xfrm>
            <a:prstGeom prst="rect">
              <a:avLst/>
            </a:prstGeom>
            <a:noFill/>
            <a:ln>
              <a:noFill/>
            </a:ln>
          </p:spPr>
          <p:txBody>
            <a:bodyPr wrap="square" lIns="0" tIns="0" rIns="0" bIns="0" rtlCol="0" anchor="ctr">
              <a:noAutofit/>
            </a:bodyPr>
            <a:lstStyle>
              <a:defPPr>
                <a:defRPr lang="cs-CZ"/>
              </a:defPPr>
              <a:lvl1pPr algn="ctr">
                <a:defRPr sz="1600">
                  <a:solidFill>
                    <a:schemeClr val="bg1">
                      <a:lumMod val="50000"/>
                    </a:schemeClr>
                  </a:solidFill>
                </a:defRPr>
              </a:lvl1pPr>
            </a:lstStyle>
            <a:p>
              <a:r>
                <a:rPr lang="cs-CZ" dirty="0" smtClean="0">
                  <a:solidFill>
                    <a:srgbClr val="0C0C0C"/>
                  </a:solidFill>
                </a:rPr>
                <a:t>SCHVÁLÍ</a:t>
              </a:r>
              <a:endParaRPr lang="cs-CZ" dirty="0">
                <a:solidFill>
                  <a:srgbClr val="0C0C0C"/>
                </a:solidFill>
              </a:endParaRPr>
            </a:p>
          </p:txBody>
        </p:sp>
      </p:grpSp>
      <p:sp>
        <p:nvSpPr>
          <p:cNvPr id="102" name="Rectangle 101"/>
          <p:cNvSpPr/>
          <p:nvPr/>
        </p:nvSpPr>
        <p:spPr>
          <a:xfrm>
            <a:off x="383119" y="3789040"/>
            <a:ext cx="2592288" cy="961346"/>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buFont typeface="Arial" panose="020B0604020202020204" pitchFamily="34" charset="0"/>
              <a:buChar char="•"/>
            </a:pPr>
            <a:r>
              <a:rPr lang="cs-CZ" sz="1400" dirty="0" smtClean="0">
                <a:solidFill>
                  <a:srgbClr val="0C0C0C"/>
                </a:solidFill>
              </a:rPr>
              <a:t>Věřitel</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Výše</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Splatnost</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Soulad s </a:t>
            </a:r>
            <a:r>
              <a:rPr lang="cs-CZ" sz="1400" dirty="0">
                <a:solidFill>
                  <a:srgbClr val="0C0C0C"/>
                </a:solidFill>
              </a:rPr>
              <a:t>příslibem</a:t>
            </a:r>
          </a:p>
        </p:txBody>
      </p:sp>
      <p:sp>
        <p:nvSpPr>
          <p:cNvPr id="104" name="Rectangle 103"/>
          <p:cNvSpPr/>
          <p:nvPr/>
        </p:nvSpPr>
        <p:spPr>
          <a:xfrm>
            <a:off x="4837878" y="3789040"/>
            <a:ext cx="2658757" cy="1507468"/>
          </a:xfrm>
          <a:prstGeom prst="rect">
            <a:avLst/>
          </a:prstGeom>
          <a:noFill/>
          <a:ln w="9525">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80975" indent="-180975">
              <a:buFont typeface="Arial" panose="020B0604020202020204" pitchFamily="34" charset="0"/>
              <a:buChar char="•"/>
            </a:pPr>
            <a:r>
              <a:rPr lang="cs-CZ" sz="1400" dirty="0" smtClean="0">
                <a:solidFill>
                  <a:srgbClr val="0C0C0C"/>
                </a:solidFill>
              </a:rPr>
              <a:t>Podpis</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Věřitel</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Výše</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Splatnost</a:t>
            </a:r>
            <a:endParaRPr lang="cs-CZ" sz="1400" dirty="0">
              <a:solidFill>
                <a:srgbClr val="0C0C0C"/>
              </a:solidFill>
            </a:endParaRPr>
          </a:p>
          <a:p>
            <a:pPr marL="180975" indent="-180975">
              <a:buFont typeface="Arial" panose="020B0604020202020204" pitchFamily="34" charset="0"/>
              <a:buChar char="•"/>
            </a:pPr>
            <a:r>
              <a:rPr lang="cs-CZ" sz="1400" dirty="0" smtClean="0">
                <a:solidFill>
                  <a:srgbClr val="0C0C0C"/>
                </a:solidFill>
              </a:rPr>
              <a:t>Soulad s </a:t>
            </a:r>
            <a:r>
              <a:rPr lang="cs-CZ" sz="1400" dirty="0">
                <a:solidFill>
                  <a:srgbClr val="0C0C0C"/>
                </a:solidFill>
              </a:rPr>
              <a:t>příslibem</a:t>
            </a:r>
          </a:p>
          <a:p>
            <a:pPr marL="180975" indent="-180975">
              <a:buFont typeface="Arial" panose="020B0604020202020204" pitchFamily="34" charset="0"/>
              <a:buChar char="•"/>
            </a:pPr>
            <a:r>
              <a:rPr lang="cs-CZ" sz="1400" dirty="0" smtClean="0">
                <a:solidFill>
                  <a:srgbClr val="0C0C0C"/>
                </a:solidFill>
              </a:rPr>
              <a:t>Rizika</a:t>
            </a:r>
            <a:endParaRPr lang="cs-CZ" sz="1400" dirty="0">
              <a:solidFill>
                <a:srgbClr val="0C0C0C"/>
              </a:solidFill>
            </a:endParaRPr>
          </a:p>
          <a:p>
            <a:pPr marL="180975" indent="-180975">
              <a:buFont typeface="Arial" panose="020B0604020202020204" pitchFamily="34" charset="0"/>
              <a:buChar char="•"/>
            </a:pPr>
            <a:r>
              <a:rPr lang="cs-CZ" sz="1400" dirty="0">
                <a:solidFill>
                  <a:srgbClr val="0C0C0C"/>
                </a:solidFill>
              </a:rPr>
              <a:t>Zákon o účetnictví</a:t>
            </a:r>
          </a:p>
        </p:txBody>
      </p:sp>
      <p:sp>
        <p:nvSpPr>
          <p:cNvPr id="111" name="TextBox 110"/>
          <p:cNvSpPr txBox="1"/>
          <p:nvPr/>
        </p:nvSpPr>
        <p:spPr>
          <a:xfrm>
            <a:off x="2910279" y="2852937"/>
            <a:ext cx="576063" cy="261610"/>
          </a:xfrm>
          <a:prstGeom prst="rect">
            <a:avLst/>
          </a:prstGeom>
          <a:ln>
            <a:noFill/>
          </a:ln>
        </p:spPr>
        <p:style>
          <a:lnRef idx="1">
            <a:schemeClr val="accent1"/>
          </a:lnRef>
          <a:fillRef idx="0">
            <a:schemeClr val="accent1"/>
          </a:fillRef>
          <a:effectRef idx="0">
            <a:schemeClr val="accent1"/>
          </a:effectRef>
          <a:fontRef idx="minor">
            <a:schemeClr val="tx1"/>
          </a:fontRef>
        </p:style>
        <p:txBody>
          <a:bodyPr wrap="square" rtlCol="0">
            <a:spAutoFit/>
          </a:bodyPr>
          <a:lstStyle/>
          <a:p>
            <a:r>
              <a:rPr lang="cs-CZ" sz="1100" b="1" dirty="0" smtClean="0">
                <a:solidFill>
                  <a:srgbClr val="0C0C0C"/>
                </a:solidFill>
              </a:rPr>
              <a:t>ANO</a:t>
            </a:r>
            <a:endParaRPr lang="cs-CZ" sz="1100" b="1" dirty="0">
              <a:solidFill>
                <a:srgbClr val="0C0C0C"/>
              </a:solidFill>
            </a:endParaRPr>
          </a:p>
        </p:txBody>
      </p:sp>
      <p:sp>
        <p:nvSpPr>
          <p:cNvPr id="112" name="TextBox 111"/>
          <p:cNvSpPr txBox="1"/>
          <p:nvPr/>
        </p:nvSpPr>
        <p:spPr>
          <a:xfrm>
            <a:off x="7363697" y="2924943"/>
            <a:ext cx="561510" cy="261610"/>
          </a:xfrm>
          <a:prstGeom prst="rect">
            <a:avLst/>
          </a:prstGeom>
          <a:noFill/>
        </p:spPr>
        <p:txBody>
          <a:bodyPr wrap="square" rtlCol="0">
            <a:spAutoFit/>
          </a:bodyPr>
          <a:lstStyle/>
          <a:p>
            <a:r>
              <a:rPr lang="cs-CZ" sz="1100" b="1" dirty="0" smtClean="0">
                <a:solidFill>
                  <a:srgbClr val="0C0C0C"/>
                </a:solidFill>
              </a:rPr>
              <a:t>ANO</a:t>
            </a:r>
            <a:endParaRPr lang="cs-CZ" sz="1100" b="1" dirty="0">
              <a:solidFill>
                <a:srgbClr val="0C0C0C"/>
              </a:solidFill>
            </a:endParaRPr>
          </a:p>
        </p:txBody>
      </p:sp>
      <p:sp>
        <p:nvSpPr>
          <p:cNvPr id="115" name="TextBox 114"/>
          <p:cNvSpPr txBox="1"/>
          <p:nvPr/>
        </p:nvSpPr>
        <p:spPr>
          <a:xfrm>
            <a:off x="2378528" y="2339804"/>
            <a:ext cx="433803" cy="261610"/>
          </a:xfrm>
          <a:prstGeom prst="rect">
            <a:avLst/>
          </a:prstGeom>
          <a:noFill/>
        </p:spPr>
        <p:txBody>
          <a:bodyPr wrap="square" rtlCol="0">
            <a:spAutoFit/>
          </a:bodyPr>
          <a:lstStyle/>
          <a:p>
            <a:r>
              <a:rPr lang="cs-CZ" sz="1100" b="1" dirty="0" smtClean="0">
                <a:solidFill>
                  <a:srgbClr val="0C0C0C"/>
                </a:solidFill>
              </a:rPr>
              <a:t>NE</a:t>
            </a:r>
            <a:endParaRPr lang="cs-CZ" sz="1100" b="1" dirty="0">
              <a:solidFill>
                <a:srgbClr val="0C0C0C"/>
              </a:solidFill>
            </a:endParaRPr>
          </a:p>
        </p:txBody>
      </p:sp>
      <p:sp>
        <p:nvSpPr>
          <p:cNvPr id="116" name="TextBox 115"/>
          <p:cNvSpPr txBox="1"/>
          <p:nvPr/>
        </p:nvSpPr>
        <p:spPr>
          <a:xfrm>
            <a:off x="6831485" y="2340592"/>
            <a:ext cx="433803" cy="261610"/>
          </a:xfrm>
          <a:prstGeom prst="rect">
            <a:avLst/>
          </a:prstGeom>
          <a:noFill/>
        </p:spPr>
        <p:txBody>
          <a:bodyPr wrap="square" rtlCol="0">
            <a:spAutoFit/>
          </a:bodyPr>
          <a:lstStyle/>
          <a:p>
            <a:r>
              <a:rPr lang="cs-CZ" sz="1100" b="1" dirty="0" smtClean="0">
                <a:solidFill>
                  <a:srgbClr val="0C0C0C"/>
                </a:solidFill>
              </a:rPr>
              <a:t>NE</a:t>
            </a:r>
            <a:endParaRPr lang="cs-CZ" sz="1100" b="1" dirty="0">
              <a:solidFill>
                <a:srgbClr val="0C0C0C"/>
              </a:solidFill>
            </a:endParaRPr>
          </a:p>
        </p:txBody>
      </p:sp>
      <p:grpSp>
        <p:nvGrpSpPr>
          <p:cNvPr id="3" name="Group 2"/>
          <p:cNvGrpSpPr/>
          <p:nvPr/>
        </p:nvGrpSpPr>
        <p:grpSpPr>
          <a:xfrm>
            <a:off x="384460" y="2924945"/>
            <a:ext cx="1196441" cy="439767"/>
            <a:chOff x="200472" y="1556790"/>
            <a:chExt cx="1296144" cy="439767"/>
          </a:xfrm>
        </p:grpSpPr>
        <p:sp>
          <p:nvSpPr>
            <p:cNvPr id="10" name="Rectangle 9"/>
            <p:cNvSpPr/>
            <p:nvPr/>
          </p:nvSpPr>
          <p:spPr>
            <a:xfrm>
              <a:off x="200472" y="1556791"/>
              <a:ext cx="1296144" cy="43976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gn="ctr"/>
              <a:r>
                <a:rPr lang="cs-CZ" sz="1200" dirty="0" smtClean="0">
                  <a:solidFill>
                    <a:srgbClr val="0C0C0C"/>
                  </a:solidFill>
                </a:rPr>
                <a:t>PŘÍKAZCE OPERACE</a:t>
              </a:r>
              <a:endParaRPr lang="cs-CZ" sz="1200" dirty="0">
                <a:solidFill>
                  <a:srgbClr val="0C0C0C"/>
                </a:solidFill>
              </a:endParaRPr>
            </a:p>
          </p:txBody>
        </p:sp>
        <p:sp>
          <p:nvSpPr>
            <p:cNvPr id="2" name="TextBox 1"/>
            <p:cNvSpPr txBox="1"/>
            <p:nvPr/>
          </p:nvSpPr>
          <p:spPr>
            <a:xfrm>
              <a:off x="200472" y="1556790"/>
              <a:ext cx="288032" cy="439765"/>
            </a:xfrm>
            <a:prstGeom prst="rect">
              <a:avLst/>
            </a:prstGeom>
            <a:noFill/>
            <a:ln w="12700">
              <a:noFill/>
            </a:ln>
          </p:spPr>
          <p:txBody>
            <a:bodyPr wrap="square" bIns="72000" rtlCol="0" anchor="ctr">
              <a:noAutofit/>
            </a:bodyPr>
            <a:lstStyle/>
            <a:p>
              <a:pPr algn="ctr"/>
              <a:r>
                <a:rPr lang="cs-CZ" sz="2800" dirty="0">
                  <a:solidFill>
                    <a:srgbClr val="0C0C0C"/>
                  </a:solidFill>
                  <a:sym typeface="Webdings"/>
                </a:rPr>
                <a:t></a:t>
              </a:r>
              <a:endParaRPr lang="cs-CZ" sz="2800" dirty="0">
                <a:solidFill>
                  <a:srgbClr val="0C0C0C"/>
                </a:solidFill>
              </a:endParaRPr>
            </a:p>
          </p:txBody>
        </p:sp>
      </p:grpSp>
      <p:grpSp>
        <p:nvGrpSpPr>
          <p:cNvPr id="34" name="Group 33"/>
          <p:cNvGrpSpPr/>
          <p:nvPr/>
        </p:nvGrpSpPr>
        <p:grpSpPr>
          <a:xfrm>
            <a:off x="4837878" y="2925108"/>
            <a:ext cx="1196441" cy="439767"/>
            <a:chOff x="200472" y="1556790"/>
            <a:chExt cx="1296144" cy="439767"/>
          </a:xfrm>
        </p:grpSpPr>
        <p:sp>
          <p:nvSpPr>
            <p:cNvPr id="35" name="Rectangle 34"/>
            <p:cNvSpPr/>
            <p:nvPr/>
          </p:nvSpPr>
          <p:spPr>
            <a:xfrm>
              <a:off x="200472" y="1556791"/>
              <a:ext cx="1296144" cy="439766"/>
            </a:xfrm>
            <a:prstGeom prst="rect">
              <a:avLst/>
            </a:prstGeom>
            <a:solidFill>
              <a:schemeClr val="bg1"/>
            </a:solidFill>
            <a:ln w="12700"/>
          </p:spPr>
          <p:style>
            <a:lnRef idx="2">
              <a:schemeClr val="accent1">
                <a:shade val="50000"/>
              </a:schemeClr>
            </a:lnRef>
            <a:fillRef idx="1">
              <a:schemeClr val="accent1"/>
            </a:fillRef>
            <a:effectRef idx="0">
              <a:schemeClr val="accent1"/>
            </a:effectRef>
            <a:fontRef idx="minor">
              <a:schemeClr val="lt1"/>
            </a:fontRef>
          </p:style>
          <p:txBody>
            <a:bodyPr lIns="180000" tIns="0" rIns="0" bIns="0" rtlCol="0" anchor="ctr"/>
            <a:lstStyle/>
            <a:p>
              <a:pPr algn="ctr"/>
              <a:r>
                <a:rPr lang="cs-CZ" sz="1200" dirty="0" smtClean="0">
                  <a:solidFill>
                    <a:srgbClr val="0C0C0C"/>
                  </a:solidFill>
                </a:rPr>
                <a:t>HLAVNÍ ÚČETNÍ</a:t>
              </a:r>
              <a:endParaRPr lang="cs-CZ" sz="1200" dirty="0">
                <a:solidFill>
                  <a:srgbClr val="0C0C0C"/>
                </a:solidFill>
              </a:endParaRPr>
            </a:p>
          </p:txBody>
        </p:sp>
        <p:sp>
          <p:nvSpPr>
            <p:cNvPr id="36" name="TextBox 35"/>
            <p:cNvSpPr txBox="1"/>
            <p:nvPr/>
          </p:nvSpPr>
          <p:spPr>
            <a:xfrm>
              <a:off x="200472" y="1556790"/>
              <a:ext cx="288032" cy="439765"/>
            </a:xfrm>
            <a:prstGeom prst="rect">
              <a:avLst/>
            </a:prstGeom>
            <a:noFill/>
          </p:spPr>
          <p:txBody>
            <a:bodyPr wrap="square" bIns="72000" rtlCol="0" anchor="ctr">
              <a:noAutofit/>
            </a:bodyPr>
            <a:lstStyle/>
            <a:p>
              <a:pPr algn="ctr"/>
              <a:r>
                <a:rPr lang="cs-CZ" sz="2800" dirty="0">
                  <a:solidFill>
                    <a:srgbClr val="0C0C0C"/>
                  </a:solidFill>
                  <a:sym typeface="Webdings"/>
                </a:rPr>
                <a:t></a:t>
              </a:r>
              <a:endParaRPr lang="cs-CZ" sz="2800" dirty="0">
                <a:solidFill>
                  <a:srgbClr val="0C0C0C"/>
                </a:solidFill>
              </a:endParaRPr>
            </a:p>
          </p:txBody>
        </p:sp>
      </p:grpSp>
      <p:grpSp>
        <p:nvGrpSpPr>
          <p:cNvPr id="40" name="Group 39"/>
          <p:cNvGrpSpPr/>
          <p:nvPr/>
        </p:nvGrpSpPr>
        <p:grpSpPr>
          <a:xfrm>
            <a:off x="6325832" y="2572949"/>
            <a:ext cx="1056079" cy="1144085"/>
            <a:chOff x="1826795" y="1204796"/>
            <a:chExt cx="1144086" cy="1144085"/>
          </a:xfrm>
        </p:grpSpPr>
        <p:sp>
          <p:nvSpPr>
            <p:cNvPr id="42" name="Flowchart: Decision 41"/>
            <p:cNvSpPr/>
            <p:nvPr/>
          </p:nvSpPr>
          <p:spPr>
            <a:xfrm>
              <a:off x="1826795" y="1204796"/>
              <a:ext cx="1144084" cy="1144084"/>
            </a:xfrm>
            <a:prstGeom prst="flowChartDecision">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endParaRPr lang="cs-CZ" sz="1200" dirty="0">
                <a:solidFill>
                  <a:prstClr val="white"/>
                </a:solidFill>
              </a:endParaRPr>
            </a:p>
          </p:txBody>
        </p:sp>
        <p:sp>
          <p:nvSpPr>
            <p:cNvPr id="44" name="TextBox 43"/>
            <p:cNvSpPr txBox="1"/>
            <p:nvPr/>
          </p:nvSpPr>
          <p:spPr>
            <a:xfrm>
              <a:off x="1826797" y="1204796"/>
              <a:ext cx="1144084" cy="1144085"/>
            </a:xfrm>
            <a:prstGeom prst="rect">
              <a:avLst/>
            </a:prstGeom>
            <a:noFill/>
            <a:ln>
              <a:noFill/>
            </a:ln>
          </p:spPr>
          <p:txBody>
            <a:bodyPr wrap="square" lIns="0" tIns="0" rIns="0" bIns="0" rtlCol="0" anchor="ctr">
              <a:noAutofit/>
            </a:bodyPr>
            <a:lstStyle>
              <a:defPPr>
                <a:defRPr lang="cs-CZ"/>
              </a:defPPr>
              <a:lvl1pPr algn="ctr">
                <a:defRPr sz="1600">
                  <a:solidFill>
                    <a:schemeClr val="bg1">
                      <a:lumMod val="50000"/>
                    </a:schemeClr>
                  </a:solidFill>
                </a:defRPr>
              </a:lvl1pPr>
            </a:lstStyle>
            <a:p>
              <a:r>
                <a:rPr lang="cs-CZ" dirty="0" smtClean="0">
                  <a:solidFill>
                    <a:srgbClr val="0C0C0C"/>
                  </a:solidFill>
                </a:rPr>
                <a:t>SCHVÁLÍ</a:t>
              </a:r>
              <a:endParaRPr lang="cs-CZ" dirty="0">
                <a:solidFill>
                  <a:srgbClr val="0C0C0C"/>
                </a:solidFill>
              </a:endParaRPr>
            </a:p>
          </p:txBody>
        </p:sp>
      </p:grpSp>
      <p:sp>
        <p:nvSpPr>
          <p:cNvPr id="5" name="Down Arrow 4"/>
          <p:cNvSpPr/>
          <p:nvPr/>
        </p:nvSpPr>
        <p:spPr>
          <a:xfrm>
            <a:off x="8360731" y="3933056"/>
            <a:ext cx="199407" cy="196612"/>
          </a:xfrm>
          <a:prstGeom prst="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prstClr val="white"/>
              </a:solidFill>
            </a:endParaRPr>
          </a:p>
        </p:txBody>
      </p:sp>
      <p:sp>
        <p:nvSpPr>
          <p:cNvPr id="39" name="Rectangle 38"/>
          <p:cNvSpPr/>
          <p:nvPr/>
        </p:nvSpPr>
        <p:spPr>
          <a:xfrm>
            <a:off x="7812360" y="4144994"/>
            <a:ext cx="1296146" cy="317264"/>
          </a:xfrm>
          <a:prstGeom prst="rect">
            <a:avLst/>
          </a:prstGeom>
          <a:ln w="12700">
            <a:noFill/>
          </a:ln>
        </p:spPr>
        <p:style>
          <a:lnRef idx="2">
            <a:schemeClr val="dk1"/>
          </a:lnRef>
          <a:fillRef idx="1">
            <a:schemeClr val="lt1"/>
          </a:fillRef>
          <a:effectRef idx="0">
            <a:schemeClr val="dk1"/>
          </a:effectRef>
          <a:fontRef idx="minor">
            <a:schemeClr val="dk1"/>
          </a:fontRef>
        </p:style>
        <p:txBody>
          <a:bodyPr rtlCol="0" anchor="ctr"/>
          <a:lstStyle/>
          <a:p>
            <a:pPr algn="ctr"/>
            <a:r>
              <a:rPr lang="cs-CZ" sz="1600" b="1" dirty="0" smtClean="0">
                <a:solidFill>
                  <a:srgbClr val="66A22A"/>
                </a:solidFill>
              </a:rPr>
              <a:t>PLATBA</a:t>
            </a:r>
            <a:endParaRPr lang="cs-CZ" sz="1600" b="1" dirty="0">
              <a:solidFill>
                <a:srgbClr val="66A22A"/>
              </a:solidFill>
            </a:endParaRPr>
          </a:p>
        </p:txBody>
      </p:sp>
      <p:sp>
        <p:nvSpPr>
          <p:cNvPr id="45" name="Folded Corner 44"/>
          <p:cNvSpPr/>
          <p:nvPr/>
        </p:nvSpPr>
        <p:spPr>
          <a:xfrm>
            <a:off x="7925207" y="2470607"/>
            <a:ext cx="1070452" cy="1348434"/>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rtlCol="0" anchor="t"/>
          <a:lstStyle/>
          <a:p>
            <a:r>
              <a:rPr lang="cs-CZ" sz="1200" dirty="0" smtClean="0">
                <a:solidFill>
                  <a:srgbClr val="0C0C0C"/>
                </a:solidFill>
              </a:rPr>
              <a:t>PŘÍKAZ K PLATBĚ</a:t>
            </a:r>
            <a:endParaRPr lang="en-US" sz="1200" dirty="0" smtClean="0">
              <a:solidFill>
                <a:srgbClr val="0C0C0C"/>
              </a:solidFill>
            </a:endParaRPr>
          </a:p>
          <a:p>
            <a:r>
              <a:rPr lang="en-US" sz="1200" dirty="0" smtClean="0">
                <a:solidFill>
                  <a:srgbClr val="0C0C0C"/>
                </a:solidFill>
              </a:rPr>
              <a:t>------------------------------------------</a:t>
            </a:r>
            <a:endParaRPr lang="cs-CZ" sz="1200" dirty="0" smtClean="0">
              <a:solidFill>
                <a:srgbClr val="0C0C0C"/>
              </a:solidFill>
            </a:endParaRPr>
          </a:p>
          <a:p>
            <a:r>
              <a:rPr lang="cs-CZ" sz="1200" smtClean="0">
                <a:solidFill>
                  <a:srgbClr val="0C0C0C"/>
                </a:solidFill>
              </a:rPr>
              <a:t>--------</a:t>
            </a:r>
            <a:endParaRPr lang="en-US" sz="1200" dirty="0" smtClean="0">
              <a:solidFill>
                <a:srgbClr val="0C0C0C"/>
              </a:solidFill>
            </a:endParaRPr>
          </a:p>
        </p:txBody>
      </p:sp>
      <p:sp>
        <p:nvSpPr>
          <p:cNvPr id="15" name="Nadpis 14"/>
          <p:cNvSpPr>
            <a:spLocks noGrp="1"/>
          </p:cNvSpPr>
          <p:nvPr>
            <p:ph type="title"/>
          </p:nvPr>
        </p:nvSpPr>
        <p:spPr/>
        <p:txBody>
          <a:bodyPr>
            <a:normAutofit/>
          </a:bodyPr>
          <a:lstStyle/>
          <a:p>
            <a:r>
              <a:rPr lang="pl-PL" dirty="0"/>
              <a:t> Po vzniku závazku – 320/2001 Sb.</a:t>
            </a:r>
            <a:endParaRPr lang="cs-CZ" dirty="0"/>
          </a:p>
        </p:txBody>
      </p:sp>
      <p:sp>
        <p:nvSpPr>
          <p:cNvPr id="17" name="Zástupný symbol pro datum 16"/>
          <p:cNvSpPr>
            <a:spLocks noGrp="1"/>
          </p:cNvSpPr>
          <p:nvPr>
            <p:ph type="dt" sz="half" idx="10"/>
          </p:nvPr>
        </p:nvSpPr>
        <p:spPr/>
        <p:txBody>
          <a:bodyPr/>
          <a:lstStyle/>
          <a:p>
            <a:fld id="{8B8B7569-6F0D-465A-844A-F046F3655C22}" type="datetime1">
              <a:rPr lang="cs-CZ" smtClean="0"/>
              <a:t>12.12.2016</a:t>
            </a:fld>
            <a:endParaRPr lang="cs-CZ"/>
          </a:p>
        </p:txBody>
      </p:sp>
      <p:sp>
        <p:nvSpPr>
          <p:cNvPr id="18" name="Zástupný symbol pro zápatí 17"/>
          <p:cNvSpPr>
            <a:spLocks noGrp="1"/>
          </p:cNvSpPr>
          <p:nvPr>
            <p:ph type="ftr" sz="quarter" idx="11"/>
          </p:nvPr>
        </p:nvSpPr>
        <p:spPr/>
        <p:txBody>
          <a:bodyPr/>
          <a:lstStyle/>
          <a:p>
            <a:r>
              <a:rPr lang="cs-CZ" smtClean="0"/>
              <a:t>Řídicí kontrola</a:t>
            </a:r>
            <a:endParaRPr lang="cs-CZ"/>
          </a:p>
        </p:txBody>
      </p:sp>
      <p:sp>
        <p:nvSpPr>
          <p:cNvPr id="20" name="Zástupný symbol pro číslo snímku 19"/>
          <p:cNvSpPr>
            <a:spLocks noGrp="1"/>
          </p:cNvSpPr>
          <p:nvPr>
            <p:ph type="sldNum" sz="quarter" idx="12"/>
          </p:nvPr>
        </p:nvSpPr>
        <p:spPr/>
        <p:txBody>
          <a:bodyPr/>
          <a:lstStyle/>
          <a:p>
            <a:fld id="{75D8F7F3-F8E6-42A9-8308-FDB250084D59}" type="slidenum">
              <a:rPr lang="cs-CZ" smtClean="0"/>
              <a:t>26</a:t>
            </a:fld>
            <a:endParaRPr lang="cs-CZ"/>
          </a:p>
        </p:txBody>
      </p:sp>
    </p:spTree>
    <p:extLst>
      <p:ext uri="{BB962C8B-B14F-4D97-AF65-F5344CB8AC3E}">
        <p14:creationId xmlns:p14="http://schemas.microsoft.com/office/powerpoint/2010/main" val="19089388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a:r>
              <a:rPr lang="cs-CZ" b="1" dirty="0" smtClean="0"/>
              <a:t>Revizní </a:t>
            </a:r>
            <a:r>
              <a:rPr lang="cs-CZ" b="1" dirty="0"/>
              <a:t>postupy řídicí </a:t>
            </a:r>
            <a:r>
              <a:rPr lang="cs-CZ" b="1" dirty="0" smtClean="0"/>
              <a:t>kontroly</a:t>
            </a:r>
            <a:endParaRPr lang="cs-CZ" b="1" dirty="0"/>
          </a:p>
        </p:txBody>
      </p:sp>
      <p:sp>
        <p:nvSpPr>
          <p:cNvPr id="3" name="Zástupný symbol pro obsah 2"/>
          <p:cNvSpPr>
            <a:spLocks noGrp="1"/>
          </p:cNvSpPr>
          <p:nvPr>
            <p:ph idx="1"/>
          </p:nvPr>
        </p:nvSpPr>
        <p:spPr>
          <a:xfrm>
            <a:off x="457200" y="1196752"/>
            <a:ext cx="8229600" cy="4929411"/>
          </a:xfrm>
        </p:spPr>
        <p:txBody>
          <a:bodyPr>
            <a:normAutofit fontScale="92500" lnSpcReduction="20000"/>
          </a:bodyPr>
          <a:lstStyle/>
          <a:p>
            <a:r>
              <a:rPr lang="cs-CZ" dirty="0" smtClean="0"/>
              <a:t>následná (i průběžná) kontrola na vzorku</a:t>
            </a:r>
          </a:p>
          <a:p>
            <a:r>
              <a:rPr lang="cs-CZ" dirty="0" smtClean="0"/>
              <a:t>úkony k prověřování, zkoumání a vyhodnocování všech údajů v zavedených evidencích a automatizovaných informačních systémech orgánu veřejné správy nebo příjemce veřejné finanční podpory, jehož činnost nebo splnění účelu a stanovených podmínek užití této podpory je kontrolována</a:t>
            </a:r>
          </a:p>
          <a:p>
            <a:r>
              <a:rPr lang="cs-CZ" dirty="0" smtClean="0"/>
              <a:t>předmět = skutečnosti rozhodné pro hospodaření s veřejnými prostředky při zajišťování stanovených úkolů a schválených záměrů a cílů orgánu veřejné správy</a:t>
            </a:r>
          </a:p>
        </p:txBody>
      </p:sp>
      <p:sp>
        <p:nvSpPr>
          <p:cNvPr id="4" name="Zástupný symbol pro datum 3"/>
          <p:cNvSpPr>
            <a:spLocks noGrp="1"/>
          </p:cNvSpPr>
          <p:nvPr>
            <p:ph type="dt" sz="half" idx="10"/>
          </p:nvPr>
        </p:nvSpPr>
        <p:spPr/>
        <p:txBody>
          <a:bodyPr/>
          <a:lstStyle/>
          <a:p>
            <a:fld id="{218A7032-91F0-4E18-AD7F-C6A3CCF535ED}"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27</a:t>
            </a:fld>
            <a:endParaRPr lang="cs-CZ"/>
          </a:p>
        </p:txBody>
      </p:sp>
    </p:spTree>
    <p:extLst>
      <p:ext uri="{BB962C8B-B14F-4D97-AF65-F5344CB8AC3E}">
        <p14:creationId xmlns:p14="http://schemas.microsoft.com/office/powerpoint/2010/main" val="399826458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C:\Users\15137\Downloads\thumb-up-outline-symbol.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404664"/>
            <a:ext cx="2808312" cy="2808312"/>
          </a:xfrm>
          <a:prstGeom prst="rect">
            <a:avLst/>
          </a:prstGeom>
          <a:noFill/>
          <a:extLst>
            <a:ext uri="{909E8E84-426E-40DD-AFC4-6F175D3DCCD1}">
              <a14:hiddenFill xmlns:a14="http://schemas.microsoft.com/office/drawing/2010/main">
                <a:solidFill>
                  <a:srgbClr val="FFFFFF"/>
                </a:solidFill>
              </a14:hiddenFill>
            </a:ext>
          </a:extLst>
        </p:spPr>
      </p:pic>
      <p:sp>
        <p:nvSpPr>
          <p:cNvPr id="4" name="Nadpis 3"/>
          <p:cNvSpPr>
            <a:spLocks noGrp="1"/>
          </p:cNvSpPr>
          <p:nvPr>
            <p:ph type="ctrTitle"/>
          </p:nvPr>
        </p:nvSpPr>
        <p:spPr/>
        <p:txBody>
          <a:bodyPr/>
          <a:lstStyle/>
          <a:p>
            <a:r>
              <a:rPr lang="cs-CZ" b="1" dirty="0" smtClean="0"/>
              <a:t>Děkuji za pozornost!</a:t>
            </a:r>
            <a:endParaRPr lang="cs-CZ" b="1" dirty="0"/>
          </a:p>
        </p:txBody>
      </p:sp>
      <p:sp>
        <p:nvSpPr>
          <p:cNvPr id="7" name="Podnadpis 6"/>
          <p:cNvSpPr>
            <a:spLocks noGrp="1"/>
          </p:cNvSpPr>
          <p:nvPr>
            <p:ph type="subTitle" idx="1"/>
          </p:nvPr>
        </p:nvSpPr>
        <p:spPr>
          <a:xfrm>
            <a:off x="1371600" y="4869160"/>
            <a:ext cx="6400800" cy="913656"/>
          </a:xfrm>
        </p:spPr>
        <p:txBody>
          <a:bodyPr/>
          <a:lstStyle/>
          <a:p>
            <a:r>
              <a:rPr lang="cs-CZ" dirty="0" smtClean="0"/>
              <a:t>jana.kranecova@mfcr.cz</a:t>
            </a:r>
            <a:endParaRPr lang="cs-CZ" dirty="0"/>
          </a:p>
        </p:txBody>
      </p:sp>
      <p:sp>
        <p:nvSpPr>
          <p:cNvPr id="2" name="Zástupný symbol pro datum 1"/>
          <p:cNvSpPr>
            <a:spLocks noGrp="1"/>
          </p:cNvSpPr>
          <p:nvPr>
            <p:ph type="dt" sz="half" idx="10"/>
          </p:nvPr>
        </p:nvSpPr>
        <p:spPr>
          <a:prstGeom prst="rect">
            <a:avLst/>
          </a:prstGeom>
        </p:spPr>
        <p:txBody>
          <a:bodyPr/>
          <a:lstStyle/>
          <a:p>
            <a:fld id="{15D48C77-ABB9-495C-A21B-0A04263925B4}" type="datetime1">
              <a:rPr lang="cs-CZ" smtClean="0"/>
              <a:t>12.12.2016</a:t>
            </a:fld>
            <a:endParaRPr lang="cs-CZ"/>
          </a:p>
        </p:txBody>
      </p:sp>
      <p:sp>
        <p:nvSpPr>
          <p:cNvPr id="5" name="Zástupný symbol pro zápatí 4"/>
          <p:cNvSpPr>
            <a:spLocks noGrp="1"/>
          </p:cNvSpPr>
          <p:nvPr>
            <p:ph type="ftr" sz="quarter" idx="11"/>
          </p:nvPr>
        </p:nvSpPr>
        <p:spPr>
          <a:prstGeom prst="rect">
            <a:avLst/>
          </a:prstGeom>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a:prstGeom prst="rect">
            <a:avLst/>
          </a:prstGeom>
        </p:spPr>
        <p:txBody>
          <a:bodyPr/>
          <a:lstStyle/>
          <a:p>
            <a:fld id="{75D8F7F3-F8E6-42A9-8308-FDB250084D59}" type="slidenum">
              <a:rPr lang="cs-CZ" smtClean="0"/>
              <a:t>28</a:t>
            </a:fld>
            <a:endParaRPr lang="cs-CZ"/>
          </a:p>
        </p:txBody>
      </p:sp>
      <p:grpSp>
        <p:nvGrpSpPr>
          <p:cNvPr id="8" name="Group 54"/>
          <p:cNvGrpSpPr/>
          <p:nvPr/>
        </p:nvGrpSpPr>
        <p:grpSpPr>
          <a:xfrm>
            <a:off x="3587138" y="5774855"/>
            <a:ext cx="2112345" cy="492866"/>
            <a:chOff x="0" y="0"/>
            <a:chExt cx="2884900" cy="673123"/>
          </a:xfrm>
        </p:grpSpPr>
        <p:pic>
          <p:nvPicPr>
            <p:cNvPr id="9" name="pasted-image.tif"/>
            <p:cNvPicPr/>
            <p:nvPr/>
          </p:nvPicPr>
          <p:blipFill>
            <a:blip r:embed="rId3">
              <a:extLst/>
            </a:blip>
            <a:stretch>
              <a:fillRect/>
            </a:stretch>
          </p:blipFill>
          <p:spPr>
            <a:xfrm>
              <a:off x="0" y="0"/>
              <a:ext cx="560388" cy="673101"/>
            </a:xfrm>
            <a:prstGeom prst="rect">
              <a:avLst/>
            </a:prstGeom>
            <a:ln w="12700" cap="flat">
              <a:noFill/>
              <a:miter lim="400000"/>
            </a:ln>
            <a:effectLst/>
          </p:spPr>
        </p:pic>
        <p:pic>
          <p:nvPicPr>
            <p:cNvPr id="10" name="pasted-image.png"/>
            <p:cNvPicPr/>
            <p:nvPr/>
          </p:nvPicPr>
          <p:blipFill>
            <a:blip r:embed="rId4">
              <a:extLst/>
            </a:blip>
            <a:srcRect/>
            <a:stretch>
              <a:fillRect/>
            </a:stretch>
          </p:blipFill>
          <p:spPr>
            <a:xfrm>
              <a:off x="772556" y="0"/>
              <a:ext cx="2112345" cy="673124"/>
            </a:xfrm>
            <a:prstGeom prst="rect">
              <a:avLst/>
            </a:prstGeom>
            <a:ln w="12700" cap="flat">
              <a:noFill/>
              <a:miter lim="400000"/>
            </a:ln>
            <a:effectLst/>
          </p:spPr>
        </p:pic>
      </p:grpSp>
    </p:spTree>
    <p:extLst>
      <p:ext uri="{BB962C8B-B14F-4D97-AF65-F5344CB8AC3E}">
        <p14:creationId xmlns:p14="http://schemas.microsoft.com/office/powerpoint/2010/main" val="3611137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a:r>
              <a:rPr lang="cs-CZ" b="1" dirty="0" smtClean="0"/>
              <a:t>Struktura </a:t>
            </a:r>
            <a:r>
              <a:rPr lang="cs-CZ" b="1" dirty="0"/>
              <a:t>a systém finanční </a:t>
            </a:r>
            <a:r>
              <a:rPr lang="cs-CZ" b="1" dirty="0" smtClean="0"/>
              <a:t>kontroly</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992451258"/>
              </p:ext>
            </p:extLst>
          </p:nvPr>
        </p:nvGraphicFramePr>
        <p:xfrm>
          <a:off x="457200" y="1052513"/>
          <a:ext cx="8229600" cy="50736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datum 2"/>
          <p:cNvSpPr>
            <a:spLocks noGrp="1"/>
          </p:cNvSpPr>
          <p:nvPr>
            <p:ph type="dt" sz="half" idx="10"/>
          </p:nvPr>
        </p:nvSpPr>
        <p:spPr/>
        <p:txBody>
          <a:bodyPr/>
          <a:lstStyle/>
          <a:p>
            <a:fld id="{E0382A2E-8B30-494D-A606-098A6291FA61}" type="datetime1">
              <a:rPr lang="cs-CZ" smtClean="0"/>
              <a:t>12.12.2016</a:t>
            </a:fld>
            <a:endParaRPr lang="cs-CZ"/>
          </a:p>
        </p:txBody>
      </p:sp>
      <p:sp>
        <p:nvSpPr>
          <p:cNvPr id="8" name="Zástupný symbol pro zápatí 7"/>
          <p:cNvSpPr>
            <a:spLocks noGrp="1"/>
          </p:cNvSpPr>
          <p:nvPr>
            <p:ph type="ftr" sz="quarter" idx="11"/>
          </p:nvPr>
        </p:nvSpPr>
        <p:spPr/>
        <p:txBody>
          <a:bodyPr/>
          <a:lstStyle/>
          <a:p>
            <a:r>
              <a:rPr lang="cs-CZ" smtClean="0"/>
              <a:t>Řídicí kontrola</a:t>
            </a:r>
            <a:endParaRPr lang="cs-CZ"/>
          </a:p>
        </p:txBody>
      </p:sp>
      <p:sp>
        <p:nvSpPr>
          <p:cNvPr id="9" name="Zástupný symbol pro číslo snímku 8"/>
          <p:cNvSpPr>
            <a:spLocks noGrp="1"/>
          </p:cNvSpPr>
          <p:nvPr>
            <p:ph type="sldNum" sz="quarter" idx="12"/>
          </p:nvPr>
        </p:nvSpPr>
        <p:spPr/>
        <p:txBody>
          <a:bodyPr/>
          <a:lstStyle/>
          <a:p>
            <a:fld id="{75D8F7F3-F8E6-42A9-8308-FDB250084D59}" type="slidenum">
              <a:rPr lang="cs-CZ" smtClean="0"/>
              <a:t>3</a:t>
            </a:fld>
            <a:endParaRPr lang="cs-CZ"/>
          </a:p>
        </p:txBody>
      </p:sp>
      <p:sp>
        <p:nvSpPr>
          <p:cNvPr id="5" name="TextovéPole 4"/>
          <p:cNvSpPr txBox="1"/>
          <p:nvPr/>
        </p:nvSpPr>
        <p:spPr>
          <a:xfrm>
            <a:off x="3818136" y="1484784"/>
            <a:ext cx="1584176" cy="369332"/>
          </a:xfrm>
          <a:prstGeom prst="rect">
            <a:avLst/>
          </a:prstGeom>
          <a:noFill/>
        </p:spPr>
        <p:txBody>
          <a:bodyPr wrap="square" rtlCol="0">
            <a:spAutoFit/>
          </a:bodyPr>
          <a:lstStyle/>
          <a:p>
            <a:pPr algn="ctr"/>
            <a:r>
              <a:rPr lang="cs-CZ" dirty="0" smtClean="0">
                <a:solidFill>
                  <a:schemeClr val="tx1">
                    <a:lumMod val="50000"/>
                    <a:lumOff val="50000"/>
                  </a:schemeClr>
                </a:solidFill>
              </a:rPr>
              <a:t>§ 7 až 11 ZFK</a:t>
            </a:r>
            <a:endParaRPr lang="cs-CZ" dirty="0">
              <a:solidFill>
                <a:schemeClr val="tx1">
                  <a:lumMod val="50000"/>
                  <a:lumOff val="50000"/>
                </a:schemeClr>
              </a:solidFill>
            </a:endParaRPr>
          </a:p>
        </p:txBody>
      </p:sp>
      <p:sp>
        <p:nvSpPr>
          <p:cNvPr id="6" name="TextovéPole 5"/>
          <p:cNvSpPr txBox="1"/>
          <p:nvPr/>
        </p:nvSpPr>
        <p:spPr>
          <a:xfrm>
            <a:off x="2987824" y="5426030"/>
            <a:ext cx="1152128" cy="369332"/>
          </a:xfrm>
          <a:prstGeom prst="rect">
            <a:avLst/>
          </a:prstGeom>
          <a:noFill/>
        </p:spPr>
        <p:txBody>
          <a:bodyPr wrap="square" rtlCol="0">
            <a:spAutoFit/>
          </a:bodyPr>
          <a:lstStyle/>
          <a:p>
            <a:r>
              <a:rPr lang="cs-CZ" dirty="0" smtClean="0">
                <a:solidFill>
                  <a:schemeClr val="tx1">
                    <a:lumMod val="50000"/>
                    <a:lumOff val="50000"/>
                  </a:schemeClr>
                </a:solidFill>
              </a:rPr>
              <a:t>§ 24 ZFK</a:t>
            </a:r>
            <a:endParaRPr lang="cs-CZ" dirty="0">
              <a:solidFill>
                <a:schemeClr val="tx1">
                  <a:lumMod val="50000"/>
                  <a:lumOff val="50000"/>
                </a:schemeClr>
              </a:solidFill>
            </a:endParaRPr>
          </a:p>
        </p:txBody>
      </p:sp>
      <p:sp>
        <p:nvSpPr>
          <p:cNvPr id="7" name="TextovéPole 6"/>
          <p:cNvSpPr txBox="1"/>
          <p:nvPr/>
        </p:nvSpPr>
        <p:spPr>
          <a:xfrm>
            <a:off x="4788024" y="5426030"/>
            <a:ext cx="1800200" cy="369332"/>
          </a:xfrm>
          <a:prstGeom prst="rect">
            <a:avLst/>
          </a:prstGeom>
          <a:noFill/>
        </p:spPr>
        <p:txBody>
          <a:bodyPr wrap="square" rtlCol="0">
            <a:spAutoFit/>
          </a:bodyPr>
          <a:lstStyle/>
          <a:p>
            <a:r>
              <a:rPr lang="cs-CZ" dirty="0" smtClean="0">
                <a:solidFill>
                  <a:schemeClr val="tx1">
                    <a:lumMod val="50000"/>
                    <a:lumOff val="50000"/>
                  </a:schemeClr>
                </a:solidFill>
              </a:rPr>
              <a:t>§ 25 až 31 ZFK</a:t>
            </a:r>
            <a:endParaRPr lang="cs-CZ" dirty="0">
              <a:solidFill>
                <a:schemeClr val="tx1">
                  <a:lumMod val="50000"/>
                  <a:lumOff val="50000"/>
                </a:schemeClr>
              </a:solidFill>
            </a:endParaRPr>
          </a:p>
        </p:txBody>
      </p:sp>
    </p:spTree>
    <p:extLst>
      <p:ext uri="{BB962C8B-B14F-4D97-AF65-F5344CB8AC3E}">
        <p14:creationId xmlns:p14="http://schemas.microsoft.com/office/powerpoint/2010/main" val="25800192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Vnitřní kontrolní systém</a:t>
            </a:r>
            <a:endParaRPr lang="cs-CZ" b="1"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4540476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datum 2"/>
          <p:cNvSpPr>
            <a:spLocks noGrp="1"/>
          </p:cNvSpPr>
          <p:nvPr>
            <p:ph type="dt" sz="half" idx="10"/>
          </p:nvPr>
        </p:nvSpPr>
        <p:spPr/>
        <p:txBody>
          <a:bodyPr/>
          <a:lstStyle/>
          <a:p>
            <a:fld id="{E9E63B7A-D670-4ACE-9864-163A29746CDA}" type="datetime1">
              <a:rPr lang="cs-CZ" smtClean="0"/>
              <a:t>12.12.2016</a:t>
            </a:fld>
            <a:endParaRPr lang="cs-CZ"/>
          </a:p>
        </p:txBody>
      </p:sp>
      <p:sp>
        <p:nvSpPr>
          <p:cNvPr id="5" name="Zástupný symbol pro zápatí 4"/>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4</a:t>
            </a:fld>
            <a:endParaRPr lang="cs-CZ"/>
          </a:p>
        </p:txBody>
      </p:sp>
    </p:spTree>
    <p:extLst>
      <p:ext uri="{BB962C8B-B14F-4D97-AF65-F5344CB8AC3E}">
        <p14:creationId xmlns:p14="http://schemas.microsoft.com/office/powerpoint/2010/main" val="2153509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lvl="0"/>
            <a:r>
              <a:rPr lang="cs-CZ" b="1" dirty="0" smtClean="0"/>
              <a:t>Základní </a:t>
            </a:r>
            <a:r>
              <a:rPr lang="cs-CZ" b="1" dirty="0"/>
              <a:t>principy výkonu finanční </a:t>
            </a:r>
            <a:r>
              <a:rPr lang="cs-CZ" b="1" dirty="0" smtClean="0"/>
              <a:t>kontroly</a:t>
            </a:r>
            <a:endParaRPr lang="cs-CZ" b="1" dirty="0"/>
          </a:p>
        </p:txBody>
      </p:sp>
      <p:sp>
        <p:nvSpPr>
          <p:cNvPr id="3" name="Zástupný symbol pro datum 2"/>
          <p:cNvSpPr>
            <a:spLocks noGrp="1"/>
          </p:cNvSpPr>
          <p:nvPr>
            <p:ph type="dt" sz="half" idx="10"/>
          </p:nvPr>
        </p:nvSpPr>
        <p:spPr/>
        <p:txBody>
          <a:bodyPr/>
          <a:lstStyle/>
          <a:p>
            <a:fld id="{024931E4-9901-427E-954E-DF426100B594}" type="datetime1">
              <a:rPr lang="cs-CZ" smtClean="0"/>
              <a:t>12.12.2016</a:t>
            </a:fld>
            <a:endParaRPr lang="cs-CZ"/>
          </a:p>
        </p:txBody>
      </p:sp>
      <p:sp>
        <p:nvSpPr>
          <p:cNvPr id="4" name="Zástupný symbol pro zápatí 3"/>
          <p:cNvSpPr>
            <a:spLocks noGrp="1"/>
          </p:cNvSpPr>
          <p:nvPr>
            <p:ph type="ftr" sz="quarter" idx="11"/>
          </p:nvPr>
        </p:nvSpPr>
        <p:spPr/>
        <p:txBody>
          <a:bodyPr/>
          <a:lstStyle/>
          <a:p>
            <a:r>
              <a:rPr lang="cs-CZ" smtClean="0"/>
              <a:t>Řídicí kontrola</a:t>
            </a:r>
            <a:endParaRPr lang="cs-CZ"/>
          </a:p>
        </p:txBody>
      </p:sp>
      <p:sp>
        <p:nvSpPr>
          <p:cNvPr id="6" name="Zástupný symbol pro číslo snímku 5"/>
          <p:cNvSpPr>
            <a:spLocks noGrp="1"/>
          </p:cNvSpPr>
          <p:nvPr>
            <p:ph type="sldNum" sz="quarter" idx="12"/>
          </p:nvPr>
        </p:nvSpPr>
        <p:spPr/>
        <p:txBody>
          <a:bodyPr/>
          <a:lstStyle/>
          <a:p>
            <a:fld id="{75D8F7F3-F8E6-42A9-8308-FDB250084D59}" type="slidenum">
              <a:rPr lang="cs-CZ" smtClean="0"/>
              <a:t>5</a:t>
            </a:fld>
            <a:endParaRPr lang="cs-CZ"/>
          </a:p>
        </p:txBody>
      </p:sp>
      <p:graphicFrame>
        <p:nvGraphicFramePr>
          <p:cNvPr id="10" name="Zástupný symbol pro obsah 9"/>
          <p:cNvGraphicFramePr>
            <a:graphicFrameLocks noGrp="1"/>
          </p:cNvGraphicFramePr>
          <p:nvPr>
            <p:ph idx="1"/>
            <p:extLst>
              <p:ext uri="{D42A27DB-BD31-4B8C-83A1-F6EECF244321}">
                <p14:modId xmlns:p14="http://schemas.microsoft.com/office/powerpoint/2010/main" val="1550521457"/>
              </p:ext>
            </p:extLst>
          </p:nvPr>
        </p:nvGraphicFramePr>
        <p:xfrm>
          <a:off x="457200" y="1268413"/>
          <a:ext cx="8229600" cy="48968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01842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lide Number Placeholder 36"/>
          <p:cNvSpPr>
            <a:spLocks noGrp="1"/>
          </p:cNvSpPr>
          <p:nvPr>
            <p:ph type="sldNum" sz="quarter" idx="12"/>
          </p:nvPr>
        </p:nvSpPr>
        <p:spPr/>
        <p:txBody>
          <a:bodyPr/>
          <a:lstStyle/>
          <a:p>
            <a:fld id="{79BD9EB0-7D16-41F1-AD33-33AD942FE59E}" type="slidenum">
              <a:rPr lang="cs-CZ" smtClean="0"/>
              <a:t>6</a:t>
            </a:fld>
            <a:endParaRPr lang="cs-CZ"/>
          </a:p>
        </p:txBody>
      </p:sp>
      <p:pic>
        <p:nvPicPr>
          <p:cNvPr id="36" name="Picture 29" descr="C:\Users\15137\Downloads\law-office.png"/>
          <p:cNvPicPr>
            <a:picLocks noChangeAspect="1" noChangeArrowheads="1"/>
          </p:cNvPicPr>
          <p:nvPr/>
        </p:nvPicPr>
        <p:blipFill>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486845" y="292069"/>
            <a:ext cx="582786" cy="582788"/>
          </a:xfrm>
          <a:prstGeom prst="rect">
            <a:avLst/>
          </a:prstGeom>
          <a:noFill/>
          <a:extLst>
            <a:ext uri="{909E8E84-426E-40DD-AFC4-6F175D3DCCD1}">
              <a14:hiddenFill xmlns:a14="http://schemas.microsoft.com/office/drawing/2010/main">
                <a:solidFill>
                  <a:srgbClr val="FFFFFF"/>
                </a:solidFill>
              </a14:hiddenFill>
            </a:ext>
          </a:extLst>
        </p:spPr>
      </p:pic>
      <p:grpSp>
        <p:nvGrpSpPr>
          <p:cNvPr id="49" name="Group 48"/>
          <p:cNvGrpSpPr/>
          <p:nvPr/>
        </p:nvGrpSpPr>
        <p:grpSpPr>
          <a:xfrm>
            <a:off x="683568" y="1700806"/>
            <a:ext cx="8280920" cy="4022098"/>
            <a:chOff x="683568" y="1700806"/>
            <a:chExt cx="8280920" cy="4022098"/>
          </a:xfrm>
        </p:grpSpPr>
        <p:sp>
          <p:nvSpPr>
            <p:cNvPr id="5" name="Freeform 2"/>
            <p:cNvSpPr>
              <a:spLocks/>
            </p:cNvSpPr>
            <p:nvPr/>
          </p:nvSpPr>
          <p:spPr bwMode="blackWhite">
            <a:xfrm>
              <a:off x="683584" y="1700806"/>
              <a:ext cx="1738313" cy="1236663"/>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6" h="584">
                  <a:moveTo>
                    <a:pt x="224" y="0"/>
                  </a:moveTo>
                  <a:lnTo>
                    <a:pt x="647" y="0"/>
                  </a:lnTo>
                  <a:lnTo>
                    <a:pt x="855" y="295"/>
                  </a:lnTo>
                  <a:lnTo>
                    <a:pt x="647" y="583"/>
                  </a:lnTo>
                  <a:lnTo>
                    <a:pt x="224" y="583"/>
                  </a:lnTo>
                  <a:lnTo>
                    <a:pt x="0" y="295"/>
                  </a:lnTo>
                  <a:lnTo>
                    <a:pt x="224" y="0"/>
                  </a:lnTo>
                </a:path>
              </a:pathLst>
            </a:custGeom>
            <a:solidFill>
              <a:srgbClr val="00A0DE"/>
            </a:solidFill>
            <a:ln w="12700" cap="rnd">
              <a:noFill/>
              <a:round/>
              <a:headEnd/>
              <a:tailEnd/>
            </a:ln>
          </p:spPr>
          <p:txBody>
            <a:bodyPr anchor="ctr"/>
            <a:lstStyle/>
            <a:p>
              <a:pPr algn="ctr" fontAlgn="base">
                <a:lnSpc>
                  <a:spcPct val="106000"/>
                </a:lnSpc>
                <a:spcBef>
                  <a:spcPct val="0"/>
                </a:spcBef>
                <a:spcAft>
                  <a:spcPct val="0"/>
                </a:spcAft>
                <a:buClr>
                  <a:srgbClr val="002776"/>
                </a:buClr>
                <a:buFont typeface="Wingdings 2" pitchFamily="18" charset="2"/>
                <a:buNone/>
                <a:defRPr/>
              </a:pPr>
              <a:r>
                <a:rPr lang="cs-CZ" sz="1600" b="1" kern="0" dirty="0">
                  <a:solidFill>
                    <a:srgbClr val="FFFFFF"/>
                  </a:solidFill>
                  <a:cs typeface="Arial" charset="0"/>
                  <a:sym typeface="Calibri"/>
                </a:rPr>
                <a:t>Účelné</a:t>
              </a:r>
            </a:p>
            <a:p>
              <a:pPr algn="ctr" fontAlgn="base">
                <a:lnSpc>
                  <a:spcPct val="106000"/>
                </a:lnSpc>
                <a:spcBef>
                  <a:spcPct val="0"/>
                </a:spcBef>
                <a:spcAft>
                  <a:spcPct val="0"/>
                </a:spcAft>
                <a:buClr>
                  <a:srgbClr val="002776"/>
                </a:buClr>
                <a:buFont typeface="Wingdings 2" pitchFamily="18" charset="2"/>
                <a:buNone/>
                <a:defRPr/>
              </a:pPr>
              <a:r>
                <a:rPr lang="cs-CZ" sz="1100" b="1" kern="0" dirty="0" smtClean="0">
                  <a:solidFill>
                    <a:srgbClr val="FFFFFF"/>
                  </a:solidFill>
                  <a:cs typeface="Arial" charset="0"/>
                  <a:sym typeface="Calibri"/>
                </a:rPr>
                <a:t>Effective</a:t>
              </a:r>
              <a:endParaRPr lang="cs-CZ" sz="1600" b="1" kern="0" dirty="0">
                <a:solidFill>
                  <a:srgbClr val="FFFFFF"/>
                </a:solidFill>
                <a:cs typeface="Arial" charset="0"/>
                <a:sym typeface="Calibri"/>
              </a:endParaRPr>
            </a:p>
          </p:txBody>
        </p:sp>
        <p:sp>
          <p:nvSpPr>
            <p:cNvPr id="6" name="Freeform 3"/>
            <p:cNvSpPr>
              <a:spLocks/>
            </p:cNvSpPr>
            <p:nvPr/>
          </p:nvSpPr>
          <p:spPr bwMode="blackWhite">
            <a:xfrm>
              <a:off x="683584" y="3092731"/>
              <a:ext cx="1739900" cy="1238250"/>
            </a:xfrm>
            <a:custGeom>
              <a:avLst/>
              <a:gdLst>
                <a:gd name="T0" fmla="*/ 2147483647 w 857"/>
                <a:gd name="T1" fmla="*/ 0 h 584"/>
                <a:gd name="T2" fmla="*/ 2147483647 w 857"/>
                <a:gd name="T3" fmla="*/ 0 h 584"/>
                <a:gd name="T4" fmla="*/ 2147483647 w 857"/>
                <a:gd name="T5" fmla="*/ 2147483647 h 584"/>
                <a:gd name="T6" fmla="*/ 2147483647 w 857"/>
                <a:gd name="T7" fmla="*/ 2147483647 h 584"/>
                <a:gd name="T8" fmla="*/ 2147483647 w 857"/>
                <a:gd name="T9" fmla="*/ 2147483647 h 584"/>
                <a:gd name="T10" fmla="*/ 0 w 857"/>
                <a:gd name="T11" fmla="*/ 2147483647 h 584"/>
                <a:gd name="T12" fmla="*/ 2147483647 w 857"/>
                <a:gd name="T13" fmla="*/ 0 h 584"/>
                <a:gd name="T14" fmla="*/ 0 60000 65536"/>
                <a:gd name="T15" fmla="*/ 0 60000 65536"/>
                <a:gd name="T16" fmla="*/ 0 60000 65536"/>
                <a:gd name="T17" fmla="*/ 0 60000 65536"/>
                <a:gd name="T18" fmla="*/ 0 60000 65536"/>
                <a:gd name="T19" fmla="*/ 0 60000 65536"/>
                <a:gd name="T20" fmla="*/ 0 60000 65536"/>
                <a:gd name="T21" fmla="*/ 0 w 857"/>
                <a:gd name="T22" fmla="*/ 0 h 584"/>
                <a:gd name="T23" fmla="*/ 857 w 857"/>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7" h="584">
                  <a:moveTo>
                    <a:pt x="224" y="0"/>
                  </a:moveTo>
                  <a:lnTo>
                    <a:pt x="648" y="0"/>
                  </a:lnTo>
                  <a:lnTo>
                    <a:pt x="856" y="296"/>
                  </a:lnTo>
                  <a:lnTo>
                    <a:pt x="648" y="583"/>
                  </a:lnTo>
                  <a:lnTo>
                    <a:pt x="224" y="583"/>
                  </a:lnTo>
                  <a:lnTo>
                    <a:pt x="0" y="296"/>
                  </a:lnTo>
                  <a:lnTo>
                    <a:pt x="224" y="0"/>
                  </a:lnTo>
                </a:path>
              </a:pathLst>
            </a:custGeom>
            <a:solidFill>
              <a:srgbClr val="F2C200"/>
            </a:solidFill>
            <a:ln w="12700" cap="rnd">
              <a:noFill/>
              <a:round/>
              <a:headEnd/>
              <a:tailEnd/>
            </a:ln>
          </p:spPr>
          <p:txBody>
            <a:bodyPr anchor="ctr"/>
            <a:lstStyle/>
            <a:p>
              <a:pPr algn="ctr" fontAlgn="base">
                <a:lnSpc>
                  <a:spcPct val="106000"/>
                </a:lnSpc>
                <a:spcBef>
                  <a:spcPct val="0"/>
                </a:spcBef>
                <a:spcAft>
                  <a:spcPct val="0"/>
                </a:spcAft>
                <a:buClr>
                  <a:srgbClr val="002776"/>
                </a:buClr>
                <a:defRPr/>
              </a:pPr>
              <a:r>
                <a:rPr lang="cs-CZ" sz="1600" b="1" kern="0" dirty="0">
                  <a:solidFill>
                    <a:srgbClr val="FFFFFF"/>
                  </a:solidFill>
                  <a:cs typeface="Arial" charset="0"/>
                  <a:sym typeface="Calibri"/>
                </a:rPr>
                <a:t>Hospodárné</a:t>
              </a:r>
            </a:p>
            <a:p>
              <a:pPr algn="ctr" fontAlgn="base">
                <a:lnSpc>
                  <a:spcPct val="106000"/>
                </a:lnSpc>
                <a:spcBef>
                  <a:spcPct val="0"/>
                </a:spcBef>
                <a:spcAft>
                  <a:spcPct val="0"/>
                </a:spcAft>
                <a:buClr>
                  <a:srgbClr val="002776"/>
                </a:buClr>
                <a:defRPr/>
              </a:pPr>
              <a:r>
                <a:rPr lang="cs-CZ" sz="1100" b="1" kern="0" dirty="0" smtClean="0">
                  <a:solidFill>
                    <a:srgbClr val="FFFFFF"/>
                  </a:solidFill>
                  <a:cs typeface="Arial" charset="0"/>
                  <a:sym typeface="Calibri"/>
                </a:rPr>
                <a:t>Economic</a:t>
              </a:r>
              <a:endParaRPr lang="en-GB" sz="1600" b="1" kern="0" dirty="0">
                <a:solidFill>
                  <a:srgbClr val="FFFFFF"/>
                </a:solidFill>
                <a:cs typeface="Arial" charset="0"/>
                <a:sym typeface="Calibri"/>
              </a:endParaRPr>
            </a:p>
          </p:txBody>
        </p:sp>
        <p:sp>
          <p:nvSpPr>
            <p:cNvPr id="7" name="Freeform 4"/>
            <p:cNvSpPr>
              <a:spLocks/>
            </p:cNvSpPr>
            <p:nvPr/>
          </p:nvSpPr>
          <p:spPr bwMode="blackWhite">
            <a:xfrm>
              <a:off x="683568" y="4486239"/>
              <a:ext cx="1736725" cy="1236663"/>
            </a:xfrm>
            <a:custGeom>
              <a:avLst/>
              <a:gdLst>
                <a:gd name="T0" fmla="*/ 2147483647 w 856"/>
                <a:gd name="T1" fmla="*/ 0 h 584"/>
                <a:gd name="T2" fmla="*/ 2147483647 w 856"/>
                <a:gd name="T3" fmla="*/ 0 h 584"/>
                <a:gd name="T4" fmla="*/ 2147483647 w 856"/>
                <a:gd name="T5" fmla="*/ 2147483647 h 584"/>
                <a:gd name="T6" fmla="*/ 2147483647 w 856"/>
                <a:gd name="T7" fmla="*/ 2147483647 h 584"/>
                <a:gd name="T8" fmla="*/ 2147483647 w 856"/>
                <a:gd name="T9" fmla="*/ 2147483647 h 584"/>
                <a:gd name="T10" fmla="*/ 0 w 856"/>
                <a:gd name="T11" fmla="*/ 2147483647 h 584"/>
                <a:gd name="T12" fmla="*/ 2147483647 w 856"/>
                <a:gd name="T13" fmla="*/ 0 h 584"/>
                <a:gd name="T14" fmla="*/ 0 60000 65536"/>
                <a:gd name="T15" fmla="*/ 0 60000 65536"/>
                <a:gd name="T16" fmla="*/ 0 60000 65536"/>
                <a:gd name="T17" fmla="*/ 0 60000 65536"/>
                <a:gd name="T18" fmla="*/ 0 60000 65536"/>
                <a:gd name="T19" fmla="*/ 0 60000 65536"/>
                <a:gd name="T20" fmla="*/ 0 60000 65536"/>
                <a:gd name="T21" fmla="*/ 0 w 856"/>
                <a:gd name="T22" fmla="*/ 0 h 584"/>
                <a:gd name="T23" fmla="*/ 856 w 856"/>
                <a:gd name="T24" fmla="*/ 584 h 58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56" h="584">
                  <a:moveTo>
                    <a:pt x="224" y="0"/>
                  </a:moveTo>
                  <a:lnTo>
                    <a:pt x="647" y="0"/>
                  </a:lnTo>
                  <a:lnTo>
                    <a:pt x="855" y="295"/>
                  </a:lnTo>
                  <a:lnTo>
                    <a:pt x="647" y="583"/>
                  </a:lnTo>
                  <a:lnTo>
                    <a:pt x="224" y="583"/>
                  </a:lnTo>
                  <a:lnTo>
                    <a:pt x="0" y="295"/>
                  </a:lnTo>
                  <a:lnTo>
                    <a:pt x="224" y="0"/>
                  </a:lnTo>
                </a:path>
              </a:pathLst>
            </a:custGeom>
            <a:solidFill>
              <a:srgbClr val="002060"/>
            </a:solidFill>
            <a:ln w="12700" cap="rnd">
              <a:noFill/>
              <a:round/>
              <a:headEnd/>
              <a:tailEnd/>
            </a:ln>
          </p:spPr>
          <p:txBody>
            <a:bodyPr anchor="ctr"/>
            <a:lstStyle/>
            <a:p>
              <a:pPr algn="ctr" fontAlgn="base">
                <a:lnSpc>
                  <a:spcPct val="106000"/>
                </a:lnSpc>
                <a:spcBef>
                  <a:spcPct val="0"/>
                </a:spcBef>
                <a:spcAft>
                  <a:spcPct val="0"/>
                </a:spcAft>
                <a:buClr>
                  <a:srgbClr val="002776"/>
                </a:buClr>
                <a:buFont typeface="Wingdings 2" pitchFamily="18" charset="2"/>
                <a:buNone/>
                <a:defRPr/>
              </a:pPr>
              <a:r>
                <a:rPr lang="cs-CZ" sz="1600" b="1" kern="0" dirty="0">
                  <a:solidFill>
                    <a:srgbClr val="FFFFFF"/>
                  </a:solidFill>
                  <a:cs typeface="Arial" charset="0"/>
                  <a:sym typeface="Calibri"/>
                </a:rPr>
                <a:t>Efektivní</a:t>
              </a:r>
            </a:p>
            <a:p>
              <a:pPr algn="ctr" fontAlgn="base">
                <a:lnSpc>
                  <a:spcPct val="106000"/>
                </a:lnSpc>
                <a:spcBef>
                  <a:spcPct val="0"/>
                </a:spcBef>
                <a:spcAft>
                  <a:spcPct val="0"/>
                </a:spcAft>
                <a:buClr>
                  <a:srgbClr val="002776"/>
                </a:buClr>
                <a:buFont typeface="Wingdings 2" pitchFamily="18" charset="2"/>
                <a:buNone/>
                <a:defRPr/>
              </a:pPr>
              <a:r>
                <a:rPr lang="cs-CZ" sz="1100" b="1" kern="0" dirty="0" smtClean="0">
                  <a:solidFill>
                    <a:srgbClr val="FFFFFF"/>
                  </a:solidFill>
                  <a:cs typeface="Arial" charset="0"/>
                  <a:sym typeface="Calibri"/>
                </a:rPr>
                <a:t>Efficient</a:t>
              </a:r>
              <a:endParaRPr lang="en-GB" sz="1600" b="1" kern="0" dirty="0">
                <a:solidFill>
                  <a:srgbClr val="FFFFFF"/>
                </a:solidFill>
                <a:cs typeface="Arial" charset="0"/>
                <a:sym typeface="Calibri"/>
              </a:endParaRPr>
            </a:p>
          </p:txBody>
        </p:sp>
        <p:sp>
          <p:nvSpPr>
            <p:cNvPr id="13" name="Text Box 12"/>
            <p:cNvSpPr txBox="1">
              <a:spLocks noChangeArrowheads="1"/>
            </p:cNvSpPr>
            <p:nvPr/>
          </p:nvSpPr>
          <p:spPr bwMode="gray">
            <a:xfrm>
              <a:off x="3223606" y="4763915"/>
              <a:ext cx="3004577" cy="681310"/>
            </a:xfrm>
            <a:prstGeom prst="rect">
              <a:avLst/>
            </a:prstGeom>
            <a:noFill/>
            <a:ln w="9525" algn="ctr">
              <a:noFill/>
              <a:miter lim="800000"/>
              <a:headEnd/>
              <a:tailEnd/>
            </a:ln>
          </p:spPr>
          <p:txBody>
            <a:bodyPr wrap="square" lIns="0" tIns="0" rIns="0" bIns="0" anchor="ctr" anchorCtr="0">
              <a:noAutofit/>
            </a:bodyPr>
            <a:lstStyle>
              <a:defPPr>
                <a:defRPr lang="cs-CZ"/>
              </a:defPPr>
              <a:lvl1pPr fontAlgn="base">
                <a:lnSpc>
                  <a:spcPct val="106000"/>
                </a:lnSpc>
                <a:spcBef>
                  <a:spcPct val="0"/>
                </a:spcBef>
                <a:spcAft>
                  <a:spcPct val="0"/>
                </a:spcAft>
                <a:buClr>
                  <a:srgbClr val="00A0DE"/>
                </a:buClr>
                <a:defRPr sz="1200" kern="0">
                  <a:solidFill>
                    <a:srgbClr val="002776"/>
                  </a:solidFill>
                  <a:latin typeface="Calibri"/>
                  <a:cs typeface="Arial" charset="0"/>
                </a:defRPr>
              </a:lvl1pPr>
            </a:lstStyle>
            <a:p>
              <a:r>
                <a:rPr lang="cs-CZ" dirty="0" smtClean="0">
                  <a:sym typeface="Calibri"/>
                </a:rPr>
                <a:t>Je </a:t>
              </a:r>
              <a:r>
                <a:rPr lang="cs-CZ" dirty="0">
                  <a:sym typeface="Calibri"/>
                </a:rPr>
                <a:t>dosažen co </a:t>
              </a:r>
              <a:r>
                <a:rPr lang="cs-CZ" b="1" dirty="0">
                  <a:sym typeface="Calibri"/>
                </a:rPr>
                <a:t>nejlepší vztah mezi vynaloženými prostředky a dosaženými </a:t>
              </a:r>
              <a:r>
                <a:rPr lang="cs-CZ" b="1" dirty="0" smtClean="0">
                  <a:sym typeface="Calibri"/>
                </a:rPr>
                <a:t>výsledky</a:t>
              </a:r>
              <a:r>
                <a:rPr lang="cs-CZ" dirty="0" smtClean="0">
                  <a:sym typeface="Calibri"/>
                </a:rPr>
                <a:t>?</a:t>
              </a:r>
            </a:p>
            <a:p>
              <a:r>
                <a:rPr lang="cs-CZ" dirty="0" smtClean="0">
                  <a:sym typeface="Calibri"/>
                </a:rPr>
                <a:t>(„účinnost“)</a:t>
              </a:r>
              <a:endParaRPr lang="en-GB" dirty="0">
                <a:sym typeface="Calibri"/>
              </a:endParaRPr>
            </a:p>
          </p:txBody>
        </p:sp>
        <p:sp>
          <p:nvSpPr>
            <p:cNvPr id="14" name="Text Box 12"/>
            <p:cNvSpPr txBox="1">
              <a:spLocks noChangeArrowheads="1"/>
            </p:cNvSpPr>
            <p:nvPr/>
          </p:nvSpPr>
          <p:spPr bwMode="gray">
            <a:xfrm>
              <a:off x="3223608" y="3418217"/>
              <a:ext cx="2952006" cy="587277"/>
            </a:xfrm>
            <a:prstGeom prst="rect">
              <a:avLst/>
            </a:prstGeom>
            <a:noFill/>
            <a:ln w="9525" algn="ctr">
              <a:noFill/>
              <a:miter lim="800000"/>
              <a:headEnd/>
              <a:tailEnd/>
            </a:ln>
          </p:spPr>
          <p:txBody>
            <a:bodyPr wrap="square" lIns="0" tIns="0" rIns="0" bIns="0" anchor="ctr" anchorCtr="0">
              <a:noAutofit/>
            </a:bodyPr>
            <a:lstStyle>
              <a:defPPr>
                <a:defRPr lang="cs-CZ"/>
              </a:defPPr>
              <a:lvl1pPr fontAlgn="base">
                <a:lnSpc>
                  <a:spcPct val="106000"/>
                </a:lnSpc>
                <a:spcBef>
                  <a:spcPct val="0"/>
                </a:spcBef>
                <a:spcAft>
                  <a:spcPct val="0"/>
                </a:spcAft>
                <a:buClr>
                  <a:srgbClr val="00A0DE"/>
                </a:buClr>
                <a:defRPr sz="1200" kern="0">
                  <a:solidFill>
                    <a:srgbClr val="002776"/>
                  </a:solidFill>
                  <a:latin typeface="Calibri"/>
                  <a:cs typeface="Arial" charset="0"/>
                </a:defRPr>
              </a:lvl1pPr>
            </a:lstStyle>
            <a:p>
              <a:r>
                <a:rPr lang="cs-CZ" dirty="0" smtClean="0">
                  <a:sym typeface="Calibri"/>
                </a:rPr>
                <a:t>Jsou zdroje dány </a:t>
              </a:r>
              <a:r>
                <a:rPr lang="cs-CZ" dirty="0">
                  <a:sym typeface="Calibri"/>
                </a:rPr>
                <a:t>k dispozici </a:t>
              </a:r>
              <a:r>
                <a:rPr lang="cs-CZ" b="1" dirty="0">
                  <a:sym typeface="Calibri"/>
                </a:rPr>
                <a:t>ve správnou dobu, </a:t>
              </a:r>
              <a:r>
                <a:rPr lang="cs-CZ" b="1" dirty="0" smtClean="0">
                  <a:sym typeface="Calibri"/>
                </a:rPr>
                <a:t>v </a:t>
              </a:r>
              <a:r>
                <a:rPr lang="cs-CZ" b="1" dirty="0">
                  <a:sym typeface="Calibri"/>
                </a:rPr>
                <a:t>dostatečném množství, v přiměřené kvalitě </a:t>
              </a:r>
              <a:r>
                <a:rPr lang="cs-CZ" b="1" dirty="0" smtClean="0">
                  <a:sym typeface="Calibri"/>
                </a:rPr>
                <a:t>a </a:t>
              </a:r>
              <a:r>
                <a:rPr lang="cs-CZ" b="1" dirty="0">
                  <a:sym typeface="Calibri"/>
                </a:rPr>
                <a:t>za co nejvýhodnější </a:t>
              </a:r>
              <a:r>
                <a:rPr lang="cs-CZ" b="1" dirty="0" smtClean="0">
                  <a:sym typeface="Calibri"/>
                </a:rPr>
                <a:t>cenu?</a:t>
              </a:r>
              <a:endParaRPr lang="en-GB" b="1" dirty="0">
                <a:sym typeface="Calibri"/>
              </a:endParaRPr>
            </a:p>
          </p:txBody>
        </p:sp>
        <p:pic>
          <p:nvPicPr>
            <p:cNvPr id="38" name="Picture 4" descr="C:\Users\15137\Downloads\approved-signal.png"/>
            <p:cNvPicPr>
              <a:picLocks noChangeAspect="1" noChangeArrowheads="1"/>
            </p:cNvPicPr>
            <p:nvPr/>
          </p:nvPicPr>
          <p:blipFill>
            <a:blip r:embed="rId4" cstate="print">
              <a:duotone>
                <a:schemeClr val="accent3">
                  <a:shade val="45000"/>
                  <a:satMod val="135000"/>
                </a:schemeClr>
                <a:prstClr val="white"/>
              </a:duotone>
              <a:extLst>
                <a:ext uri="{BEBA8EAE-BF5A-486C-A8C5-ECC9F3942E4B}">
                  <a14:imgProps xmlns:a14="http://schemas.microsoft.com/office/drawing/2010/main">
                    <a14:imgLayer r:embed="rId5">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2721456" y="3504061"/>
              <a:ext cx="415589" cy="415589"/>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4" descr="C:\Users\15137\Downloads\approved-signal.png"/>
            <p:cNvPicPr>
              <a:picLocks noChangeAspect="1" noChangeArrowheads="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2721456" y="4896776"/>
              <a:ext cx="415589" cy="415589"/>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4" descr="C:\Users\15137\Downloads\approved-signal.png"/>
            <p:cNvPicPr>
              <a:picLocks noChangeAspect="1" noChangeArrowheads="1"/>
            </p:cNvPicPr>
            <p:nvPr/>
          </p:nvPicPr>
          <p:blipFill>
            <a:blip r:embed="rId4" cstate="print">
              <a:duotone>
                <a:schemeClr val="accent2">
                  <a:shade val="45000"/>
                  <a:satMod val="135000"/>
                </a:schemeClr>
                <a:prstClr val="white"/>
              </a:duotone>
              <a:extLst>
                <a:ext uri="{BEBA8EAE-BF5A-486C-A8C5-ECC9F3942E4B}">
                  <a14:imgProps xmlns:a14="http://schemas.microsoft.com/office/drawing/2010/main">
                    <a14:imgLayer r:embed="rId5">
                      <a14:imgEffect>
                        <a14:artisticPencilGrayscale/>
                      </a14:imgEffect>
                    </a14:imgLayer>
                  </a14:imgProps>
                </a:ext>
                <a:ext uri="{28A0092B-C50C-407E-A947-70E740481C1C}">
                  <a14:useLocalDpi xmlns:a14="http://schemas.microsoft.com/office/drawing/2010/main" val="0"/>
                </a:ext>
              </a:extLst>
            </a:blip>
            <a:srcRect/>
            <a:stretch>
              <a:fillRect/>
            </a:stretch>
          </p:blipFill>
          <p:spPr bwMode="auto">
            <a:xfrm>
              <a:off x="2721454" y="2111344"/>
              <a:ext cx="415589" cy="415589"/>
            </a:xfrm>
            <a:prstGeom prst="rect">
              <a:avLst/>
            </a:prstGeom>
            <a:noFill/>
            <a:extLst>
              <a:ext uri="{909E8E84-426E-40DD-AFC4-6F175D3DCCD1}">
                <a14:hiddenFill xmlns:a14="http://schemas.microsoft.com/office/drawing/2010/main">
                  <a:solidFill>
                    <a:srgbClr val="FFFFFF"/>
                  </a:solidFill>
                </a14:hiddenFill>
              </a:ext>
            </a:extLst>
          </p:spPr>
        </p:pic>
        <p:sp>
          <p:nvSpPr>
            <p:cNvPr id="44" name="TextBox 43"/>
            <p:cNvSpPr txBox="1"/>
            <p:nvPr/>
          </p:nvSpPr>
          <p:spPr>
            <a:xfrm>
              <a:off x="3223609" y="2123378"/>
              <a:ext cx="2952006" cy="391517"/>
            </a:xfrm>
            <a:prstGeom prst="rect">
              <a:avLst/>
            </a:prstGeom>
            <a:noFill/>
            <a:ln w="9525" algn="ctr">
              <a:noFill/>
              <a:miter lim="800000"/>
              <a:headEnd/>
              <a:tailEnd/>
            </a:ln>
          </p:spPr>
          <p:txBody>
            <a:bodyPr wrap="square" lIns="0" tIns="0" rIns="0" bIns="0" anchor="ctr" anchorCtr="0">
              <a:noAutofit/>
            </a:bodyPr>
            <a:lstStyle>
              <a:defPPr>
                <a:defRPr lang="cs-CZ"/>
              </a:defPPr>
              <a:lvl1pPr fontAlgn="base">
                <a:lnSpc>
                  <a:spcPct val="106000"/>
                </a:lnSpc>
                <a:spcBef>
                  <a:spcPct val="0"/>
                </a:spcBef>
                <a:spcAft>
                  <a:spcPct val="0"/>
                </a:spcAft>
                <a:buClr>
                  <a:srgbClr val="00A0DE"/>
                </a:buClr>
                <a:defRPr sz="1200" kern="0">
                  <a:solidFill>
                    <a:srgbClr val="002776"/>
                  </a:solidFill>
                  <a:latin typeface="Calibri"/>
                  <a:cs typeface="Arial" charset="0"/>
                </a:defRPr>
              </a:lvl1pPr>
            </a:lstStyle>
            <a:p>
              <a:r>
                <a:rPr lang="cs-CZ" b="1" dirty="0" smtClean="0"/>
                <a:t>Odpovídají</a:t>
              </a:r>
              <a:r>
                <a:rPr lang="cs-CZ" dirty="0" smtClean="0"/>
                <a:t> dosažené </a:t>
              </a:r>
              <a:r>
                <a:rPr lang="cs-CZ" b="1" dirty="0" smtClean="0"/>
                <a:t>výsledky</a:t>
              </a:r>
              <a:r>
                <a:rPr lang="cs-CZ" dirty="0" smtClean="0"/>
                <a:t> stanovené a prokázané </a:t>
              </a:r>
              <a:r>
                <a:rPr lang="cs-CZ" b="1" dirty="0" smtClean="0"/>
                <a:t>potřebě</a:t>
              </a:r>
              <a:r>
                <a:rPr lang="cs-CZ" dirty="0" smtClean="0"/>
                <a:t>?</a:t>
              </a:r>
              <a:endParaRPr lang="cs-CZ" dirty="0"/>
            </a:p>
          </p:txBody>
        </p:sp>
        <p:sp>
          <p:nvSpPr>
            <p:cNvPr id="46" name="Right Brace 45"/>
            <p:cNvSpPr/>
            <p:nvPr/>
          </p:nvSpPr>
          <p:spPr>
            <a:xfrm>
              <a:off x="6307620" y="1700808"/>
              <a:ext cx="324036" cy="4022096"/>
            </a:xfrm>
            <a:prstGeom prst="rightBrac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48" name="TextBox 47"/>
            <p:cNvSpPr txBox="1"/>
            <p:nvPr/>
          </p:nvSpPr>
          <p:spPr>
            <a:xfrm>
              <a:off x="6804248" y="3127079"/>
              <a:ext cx="2160240" cy="1169551"/>
            </a:xfrm>
            <a:prstGeom prst="rect">
              <a:avLst/>
            </a:prstGeom>
            <a:noFill/>
          </p:spPr>
          <p:txBody>
            <a:bodyPr wrap="square" rtlCol="0" anchor="ctr" anchorCtr="0">
              <a:spAutoFit/>
            </a:bodyPr>
            <a:lstStyle/>
            <a:p>
              <a:r>
                <a:rPr lang="cs-CZ" sz="1400" b="1" dirty="0">
                  <a:solidFill>
                    <a:srgbClr val="002060"/>
                  </a:solidFill>
                </a:rPr>
                <a:t>Cíl: Chránit veřejné prostředky a zajistit,</a:t>
              </a:r>
            </a:p>
            <a:p>
              <a:r>
                <a:rPr lang="cs-CZ" sz="1400" b="1" dirty="0">
                  <a:solidFill>
                    <a:srgbClr val="002060"/>
                  </a:solidFill>
                </a:rPr>
                <a:t>aby s nimi bylo nakládáno účelně, hospodárně a efektivně</a:t>
              </a:r>
              <a:r>
                <a:rPr lang="cs-CZ" sz="1400" b="1" dirty="0" smtClean="0">
                  <a:solidFill>
                    <a:srgbClr val="002060"/>
                  </a:solidFill>
                </a:rPr>
                <a:t>.</a:t>
              </a:r>
              <a:endParaRPr lang="cs-CZ" sz="1400" b="1" dirty="0">
                <a:solidFill>
                  <a:srgbClr val="002060"/>
                </a:solidFill>
              </a:endParaRPr>
            </a:p>
          </p:txBody>
        </p:sp>
      </p:grpSp>
      <p:sp>
        <p:nvSpPr>
          <p:cNvPr id="2" name="Nadpis 1"/>
          <p:cNvSpPr>
            <a:spLocks noGrp="1"/>
          </p:cNvSpPr>
          <p:nvPr>
            <p:ph type="title"/>
          </p:nvPr>
        </p:nvSpPr>
        <p:spPr/>
        <p:txBody>
          <a:bodyPr/>
          <a:lstStyle/>
          <a:p>
            <a:endParaRPr lang="cs-CZ"/>
          </a:p>
        </p:txBody>
      </p:sp>
    </p:spTree>
    <p:extLst>
      <p:ext uri="{BB962C8B-B14F-4D97-AF65-F5344CB8AC3E}">
        <p14:creationId xmlns:p14="http://schemas.microsoft.com/office/powerpoint/2010/main" val="19119404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1"/>
          <p:cNvSpPr txBox="1">
            <a:spLocks/>
          </p:cNvSpPr>
          <p:nvPr/>
        </p:nvSpPr>
        <p:spPr bwMode="auto">
          <a:xfrm>
            <a:off x="609600" y="88169"/>
            <a:ext cx="8219256" cy="389049"/>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lnSpcReduction="10000"/>
          </a:bodyPr>
          <a:lstStyle>
            <a:lvl1pPr algn="l" rtl="0" eaLnBrk="0" fontAlgn="base" hangingPunct="0">
              <a:spcBef>
                <a:spcPct val="0"/>
              </a:spcBef>
              <a:spcAft>
                <a:spcPct val="0"/>
              </a:spcAft>
              <a:defRPr sz="4000" b="0" kern="1200">
                <a:solidFill>
                  <a:schemeClr val="bg1"/>
                </a:solidFill>
                <a:latin typeface="Segoe UI Light" panose="020B0502040204020203" pitchFamily="34" charset="0"/>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r>
              <a:rPr lang="cs-CZ" sz="2000" dirty="0" smtClean="0"/>
              <a:t>Příklad</a:t>
            </a:r>
            <a:endParaRPr lang="cs-CZ" sz="2000" dirty="0"/>
          </a:p>
        </p:txBody>
      </p:sp>
      <p:sp>
        <p:nvSpPr>
          <p:cNvPr id="3" name="Nadpis 2"/>
          <p:cNvSpPr>
            <a:spLocks noGrp="1"/>
          </p:cNvSpPr>
          <p:nvPr>
            <p:ph type="title"/>
          </p:nvPr>
        </p:nvSpPr>
        <p:spPr/>
        <p:txBody>
          <a:bodyPr>
            <a:noAutofit/>
          </a:bodyPr>
          <a:lstStyle/>
          <a:p>
            <a:r>
              <a:rPr lang="cs-CZ" dirty="0" smtClean="0">
                <a:solidFill>
                  <a:srgbClr val="FFFFFF"/>
                </a:solidFill>
              </a:rPr>
              <a:t>Příklad č. 1</a:t>
            </a:r>
            <a:endParaRPr lang="cs-CZ" dirty="0">
              <a:solidFill>
                <a:srgbClr val="FFFFFF"/>
              </a:solidFill>
            </a:endParaRPr>
          </a:p>
        </p:txBody>
      </p:sp>
      <p:sp>
        <p:nvSpPr>
          <p:cNvPr id="33" name="Zástupný symbol pro číslo snímku 3"/>
          <p:cNvSpPr>
            <a:spLocks noGrp="1"/>
          </p:cNvSpPr>
          <p:nvPr>
            <p:ph type="sldNum" sz="quarter" idx="4294967295"/>
          </p:nvPr>
        </p:nvSpPr>
        <p:spPr>
          <a:xfrm>
            <a:off x="6553200" y="6356350"/>
            <a:ext cx="2133600" cy="365125"/>
          </a:xfrm>
          <a:prstGeom prst="rect">
            <a:avLst/>
          </a:prstGeom>
        </p:spPr>
        <p:txBody>
          <a:bodyPr/>
          <a:lstStyle/>
          <a:p>
            <a:pPr>
              <a:defRPr/>
            </a:pPr>
            <a:fld id="{AFBCEDD8-1300-4454-88F8-9C2437CED514}" type="slidenum">
              <a:rPr lang="cs-CZ" smtClean="0">
                <a:solidFill>
                  <a:srgbClr val="000000">
                    <a:lumMod val="65000"/>
                    <a:lumOff val="35000"/>
                  </a:srgbClr>
                </a:solidFill>
              </a:rPr>
              <a:pPr>
                <a:defRPr/>
              </a:pPr>
              <a:t>7</a:t>
            </a:fld>
            <a:endParaRPr lang="cs-CZ" dirty="0">
              <a:solidFill>
                <a:srgbClr val="000000">
                  <a:lumMod val="65000"/>
                  <a:lumOff val="35000"/>
                </a:srgbClr>
              </a:solidFill>
            </a:endParaRPr>
          </a:p>
        </p:txBody>
      </p:sp>
      <p:sp>
        <p:nvSpPr>
          <p:cNvPr id="2" name="Obdélník 1"/>
          <p:cNvSpPr/>
          <p:nvPr/>
        </p:nvSpPr>
        <p:spPr>
          <a:xfrm>
            <a:off x="576991" y="1556792"/>
            <a:ext cx="7994848" cy="4370427"/>
          </a:xfrm>
          <a:prstGeom prst="rect">
            <a:avLst/>
          </a:prstGeom>
        </p:spPr>
        <p:txBody>
          <a:bodyPr wrap="square">
            <a:spAutoFit/>
          </a:bodyPr>
          <a:lstStyle/>
          <a:p>
            <a:r>
              <a:rPr lang="cs-CZ" dirty="0">
                <a:solidFill>
                  <a:schemeClr val="accent1"/>
                </a:solidFill>
              </a:rPr>
              <a:t>Obecní úřad si stanoví za cíl zlepšení občanské vybavenosti obce stavbou nové školy pro 250 žáků, která má být slavnostně otevřena u příležitosti nového školního roku. Za tímto účelem realizuje veřejnou zakázku na stavbu nové školy. Na základě veřejné zakázky uzavře smlouvu s dodavatelem stavby. Stavba je realizována podle stanoveného harmonogramu. Před dokončením se však na pozemku projeví dodatečné komplikace, kvůli kterým je potřeba posunout termín pro převzetí stavby nebo schválit dodavateli vícepráce. Protože termín otevření školy nelze posunout, navýší obec rozpočet stavby o 15 % a práce jsou dokončeny v čas. 1. září do školy nastoupí 250 žáků</a:t>
            </a:r>
            <a:r>
              <a:rPr lang="cs-CZ" dirty="0" smtClean="0">
                <a:solidFill>
                  <a:schemeClr val="accent1"/>
                </a:solidFill>
              </a:rPr>
              <a:t>.</a:t>
            </a:r>
          </a:p>
          <a:p>
            <a:endParaRPr lang="cs-CZ" dirty="0">
              <a:solidFill>
                <a:schemeClr val="accent1"/>
              </a:solidFill>
            </a:endParaRPr>
          </a:p>
          <a:p>
            <a:pPr marL="285750" indent="-285750">
              <a:buFont typeface="Arial" panose="020B0604020202020204" pitchFamily="34" charset="0"/>
              <a:buChar char="•"/>
            </a:pPr>
            <a:r>
              <a:rPr lang="cs-CZ" sz="2000" b="1" dirty="0" smtClean="0">
                <a:solidFill>
                  <a:schemeClr val="accent1"/>
                </a:solidFill>
              </a:rPr>
              <a:t>Byl zvolený postup účelný?</a:t>
            </a:r>
          </a:p>
          <a:p>
            <a:pPr marL="285750" indent="-285750">
              <a:buFont typeface="Arial" panose="020B0604020202020204" pitchFamily="34" charset="0"/>
              <a:buChar char="•"/>
            </a:pPr>
            <a:endParaRPr lang="cs-CZ" sz="2000" b="1" dirty="0" smtClean="0">
              <a:solidFill>
                <a:schemeClr val="accent1"/>
              </a:solidFill>
            </a:endParaRPr>
          </a:p>
          <a:p>
            <a:pPr marL="285750" indent="-285750">
              <a:buFont typeface="Arial" panose="020B0604020202020204" pitchFamily="34" charset="0"/>
              <a:buChar char="•"/>
            </a:pPr>
            <a:r>
              <a:rPr lang="cs-CZ" sz="2000" b="1" dirty="0" smtClean="0">
                <a:solidFill>
                  <a:schemeClr val="accent1"/>
                </a:solidFill>
              </a:rPr>
              <a:t>Byl zvolený postup hospodárný?</a:t>
            </a:r>
          </a:p>
          <a:p>
            <a:pPr marL="285750" indent="-285750">
              <a:buFont typeface="Arial" panose="020B0604020202020204" pitchFamily="34" charset="0"/>
              <a:buChar char="•"/>
            </a:pPr>
            <a:endParaRPr lang="cs-CZ" sz="2000" b="1" dirty="0" smtClean="0">
              <a:solidFill>
                <a:schemeClr val="accent1"/>
              </a:solidFill>
            </a:endParaRPr>
          </a:p>
          <a:p>
            <a:pPr marL="285750" indent="-285750">
              <a:buFont typeface="Arial" panose="020B0604020202020204" pitchFamily="34" charset="0"/>
              <a:buChar char="•"/>
            </a:pPr>
            <a:r>
              <a:rPr lang="cs-CZ" sz="2000" b="1" dirty="0" smtClean="0">
                <a:solidFill>
                  <a:schemeClr val="accent1"/>
                </a:solidFill>
              </a:rPr>
              <a:t>Byl zvolený postup účinný?</a:t>
            </a:r>
          </a:p>
        </p:txBody>
      </p:sp>
    </p:spTree>
    <p:extLst>
      <p:ext uri="{BB962C8B-B14F-4D97-AF65-F5344CB8AC3E}">
        <p14:creationId xmlns:p14="http://schemas.microsoft.com/office/powerpoint/2010/main" val="212998277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FFFF"/>
                </a:solidFill>
              </a:rPr>
              <a:t>Příklad č. 2</a:t>
            </a:r>
            <a:endParaRPr lang="cs-CZ" dirty="0">
              <a:solidFill>
                <a:srgbClr val="FFFFFF"/>
              </a:solidFill>
            </a:endParaRPr>
          </a:p>
        </p:txBody>
      </p:sp>
      <p:sp>
        <p:nvSpPr>
          <p:cNvPr id="3" name="Zástupný symbol pro obsah 2"/>
          <p:cNvSpPr>
            <a:spLocks noGrp="1"/>
          </p:cNvSpPr>
          <p:nvPr>
            <p:ph idx="1"/>
          </p:nvPr>
        </p:nvSpPr>
        <p:spPr/>
        <p:txBody>
          <a:bodyPr/>
          <a:lstStyle/>
          <a:p>
            <a:pPr marL="342900" lvl="2" indent="-342900"/>
            <a:r>
              <a:rPr lang="cs-CZ" dirty="0">
                <a:solidFill>
                  <a:srgbClr val="002060"/>
                </a:solidFill>
                <a:latin typeface="Arial" charset="0"/>
              </a:rPr>
              <a:t>Organizace se rozhoduje, jestli za 2 roky přesune své sídlo z budovy v soukromém vlastnictví, kde je v pronájmu, do zcela nové budovy, kterou si může nově koupit. Nová budova by stála 100 mil. Kč, životnost 50 let. Pokud by prodloužila svoji nájemní smlouvu ve stávajících prostorách, bude platit 4 mil. Kč ročně.</a:t>
            </a:r>
          </a:p>
          <a:p>
            <a:endParaRPr lang="cs-CZ" dirty="0">
              <a:solidFill>
                <a:srgbClr val="002060"/>
              </a:solidFill>
            </a:endParaRPr>
          </a:p>
        </p:txBody>
      </p:sp>
      <p:sp>
        <p:nvSpPr>
          <p:cNvPr id="5" name="Zástupný symbol pro číslo snímku 4"/>
          <p:cNvSpPr>
            <a:spLocks noGrp="1"/>
          </p:cNvSpPr>
          <p:nvPr>
            <p:ph type="sldNum" sz="quarter" idx="4294967295"/>
          </p:nvPr>
        </p:nvSpPr>
        <p:spPr>
          <a:xfrm>
            <a:off x="6553200" y="6356350"/>
            <a:ext cx="2133600" cy="365125"/>
          </a:xfrm>
          <a:prstGeom prst="rect">
            <a:avLst/>
          </a:prstGeom>
        </p:spPr>
        <p:txBody>
          <a:bodyPr/>
          <a:lstStyle/>
          <a:p>
            <a:fld id="{DFCA12D2-2920-4902-90E7-393C44A951F2}" type="slidenum">
              <a:rPr lang="cs-CZ" smtClean="0"/>
              <a:t>8</a:t>
            </a:fld>
            <a:endParaRPr lang="cs-CZ"/>
          </a:p>
        </p:txBody>
      </p:sp>
    </p:spTree>
    <p:extLst>
      <p:ext uri="{BB962C8B-B14F-4D97-AF65-F5344CB8AC3E}">
        <p14:creationId xmlns:p14="http://schemas.microsoft.com/office/powerpoint/2010/main" val="1300101451"/>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rgbClr val="FFFFFF"/>
                </a:solidFill>
              </a:rPr>
              <a:t>Příklad č. 3</a:t>
            </a:r>
            <a:endParaRPr lang="cs-CZ" dirty="0">
              <a:solidFill>
                <a:srgbClr val="FFFFFF"/>
              </a:solidFill>
            </a:endParaRPr>
          </a:p>
        </p:txBody>
      </p:sp>
      <p:sp>
        <p:nvSpPr>
          <p:cNvPr id="3" name="Zástupný symbol pro obsah 2"/>
          <p:cNvSpPr>
            <a:spLocks noGrp="1"/>
          </p:cNvSpPr>
          <p:nvPr>
            <p:ph idx="1"/>
          </p:nvPr>
        </p:nvSpPr>
        <p:spPr/>
        <p:txBody>
          <a:bodyPr>
            <a:normAutofit/>
          </a:bodyPr>
          <a:lstStyle/>
          <a:p>
            <a:pPr marL="342900" lvl="2" indent="-342900" algn="just">
              <a:lnSpc>
                <a:spcPct val="90000"/>
              </a:lnSpc>
              <a:buClr>
                <a:schemeClr val="tx2"/>
              </a:buClr>
              <a:buSzPct val="100000"/>
              <a:buFont typeface="Wingdings" pitchFamily="2" charset="2"/>
              <a:buChar char="§"/>
              <a:defRPr/>
            </a:pPr>
            <a:r>
              <a:rPr lang="cs-CZ" dirty="0">
                <a:solidFill>
                  <a:srgbClr val="002060"/>
                </a:solidFill>
                <a:latin typeface="Arial" charset="0"/>
              </a:rPr>
              <a:t>Město, který protéká široká řeka, se rozhoduje, jakým způsobem zajistí nové propojení obou břehů, aby zajistilo přístup občanů z obou břehů k veřejným službám, zaměstnání, parkům, volnočasovým aktivitám, atd. Město zvažuje 3 varianty:</a:t>
            </a:r>
          </a:p>
          <a:p>
            <a:pPr marL="457200" lvl="2" indent="-457200" algn="just">
              <a:lnSpc>
                <a:spcPct val="90000"/>
              </a:lnSpc>
              <a:buClr>
                <a:schemeClr val="tx2"/>
              </a:buClr>
              <a:buSzPct val="100000"/>
              <a:buFont typeface="+mj-lt"/>
              <a:buAutoNum type="alphaLcParenR"/>
              <a:defRPr/>
            </a:pPr>
            <a:r>
              <a:rPr lang="cs-CZ" dirty="0">
                <a:solidFill>
                  <a:srgbClr val="002060"/>
                </a:solidFill>
                <a:latin typeface="Arial" charset="0"/>
              </a:rPr>
              <a:t>dlouhodobý kontrakt s firmou, která zajistí službu přívozu – loď s převozníkem na 10 let,</a:t>
            </a:r>
          </a:p>
          <a:p>
            <a:pPr marL="457200" lvl="2" indent="-457200" algn="just">
              <a:lnSpc>
                <a:spcPct val="90000"/>
              </a:lnSpc>
              <a:buClr>
                <a:schemeClr val="tx2"/>
              </a:buClr>
              <a:buSzPct val="100000"/>
              <a:buFont typeface="+mj-lt"/>
              <a:buAutoNum type="alphaLcParenR"/>
              <a:defRPr/>
            </a:pPr>
            <a:r>
              <a:rPr lang="cs-CZ" dirty="0">
                <a:solidFill>
                  <a:srgbClr val="002060"/>
                </a:solidFill>
                <a:latin typeface="Arial" charset="0"/>
              </a:rPr>
              <a:t>nákup nové vlastní lodi obsluhované vyškoleným zaměstnancem města, životnost lodi 12 let,</a:t>
            </a:r>
          </a:p>
          <a:p>
            <a:pPr marL="457200" lvl="2" indent="-457200" algn="just">
              <a:lnSpc>
                <a:spcPct val="90000"/>
              </a:lnSpc>
              <a:buClr>
                <a:schemeClr val="tx2"/>
              </a:buClr>
              <a:buSzPct val="100000"/>
              <a:buFont typeface="+mj-lt"/>
              <a:buAutoNum type="alphaLcParenR"/>
              <a:defRPr/>
            </a:pPr>
            <a:r>
              <a:rPr lang="cs-CZ" dirty="0">
                <a:solidFill>
                  <a:srgbClr val="002060"/>
                </a:solidFill>
                <a:latin typeface="Arial" charset="0"/>
              </a:rPr>
              <a:t>stavbu nové lávky pro pěší a cyklisty s životností 50 let.</a:t>
            </a:r>
          </a:p>
          <a:p>
            <a:endParaRPr lang="cs-CZ" dirty="0">
              <a:solidFill>
                <a:srgbClr val="002060"/>
              </a:solidFill>
            </a:endParaRPr>
          </a:p>
        </p:txBody>
      </p:sp>
      <p:sp>
        <p:nvSpPr>
          <p:cNvPr id="5" name="Zástupný symbol pro číslo snímku 4"/>
          <p:cNvSpPr>
            <a:spLocks noGrp="1"/>
          </p:cNvSpPr>
          <p:nvPr>
            <p:ph type="sldNum" sz="quarter" idx="4294967295"/>
          </p:nvPr>
        </p:nvSpPr>
        <p:spPr>
          <a:xfrm>
            <a:off x="6553200" y="6356350"/>
            <a:ext cx="2133600" cy="365125"/>
          </a:xfrm>
          <a:prstGeom prst="rect">
            <a:avLst/>
          </a:prstGeom>
        </p:spPr>
        <p:txBody>
          <a:bodyPr/>
          <a:lstStyle/>
          <a:p>
            <a:fld id="{DFCA12D2-2920-4902-90E7-393C44A951F2}" type="slidenum">
              <a:rPr lang="cs-CZ" smtClean="0"/>
              <a:t>9</a:t>
            </a:fld>
            <a:endParaRPr lang="cs-CZ"/>
          </a:p>
        </p:txBody>
      </p:sp>
    </p:spTree>
    <p:extLst>
      <p:ext uri="{BB962C8B-B14F-4D97-AF65-F5344CB8AC3E}">
        <p14:creationId xmlns:p14="http://schemas.microsoft.com/office/powerpoint/2010/main" val="3340400418"/>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Motiv systému Office">
  <a:themeElements>
    <a:clrScheme name="Motiv4703">
      <a:dk1>
        <a:srgbClr val="000000"/>
      </a:dk1>
      <a:lt1>
        <a:srgbClr val="FFFFFF"/>
      </a:lt1>
      <a:dk2>
        <a:srgbClr val="595959"/>
      </a:dk2>
      <a:lt2>
        <a:srgbClr val="F2F2F2"/>
      </a:lt2>
      <a:accent1>
        <a:srgbClr val="093D93"/>
      </a:accent1>
      <a:accent2>
        <a:srgbClr val="2DB9FF"/>
      </a:accent2>
      <a:accent3>
        <a:srgbClr val="FFF13F"/>
      </a:accent3>
      <a:accent4>
        <a:srgbClr val="FE8F3C"/>
      </a:accent4>
      <a:accent5>
        <a:srgbClr val="C00000"/>
      </a:accent5>
      <a:accent6>
        <a:srgbClr val="437326"/>
      </a:accent6>
      <a:hlink>
        <a:srgbClr val="009DEA"/>
      </a:hlink>
      <a:folHlink>
        <a:srgbClr val="A5A5A5"/>
      </a:folHlink>
    </a:clrScheme>
    <a:fontScheme name="Motiv 4703">
      <a:majorFont>
        <a:latin typeface="Segoe UI Semibold"/>
        <a:ea typeface=""/>
        <a:cs typeface=""/>
      </a:majorFont>
      <a:minorFont>
        <a:latin typeface="Cambria"/>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2297</TotalTime>
  <Words>1547</Words>
  <Application>Microsoft Office PowerPoint</Application>
  <PresentationFormat>Předvádění na obrazovce (4:3)</PresentationFormat>
  <Paragraphs>277</Paragraphs>
  <Slides>28</Slides>
  <Notes>1</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28</vt:i4>
      </vt:variant>
    </vt:vector>
  </HeadingPairs>
  <TitlesOfParts>
    <vt:vector size="39" baseType="lpstr">
      <vt:lpstr>ＭＳ Ｐゴシック</vt:lpstr>
      <vt:lpstr>Arial</vt:lpstr>
      <vt:lpstr>Calibri</vt:lpstr>
      <vt:lpstr>Cambria</vt:lpstr>
      <vt:lpstr>Segoe UI</vt:lpstr>
      <vt:lpstr>Segoe UI Light</vt:lpstr>
      <vt:lpstr>Segoe UI Semibold</vt:lpstr>
      <vt:lpstr>Webdings</vt:lpstr>
      <vt:lpstr>Wingdings</vt:lpstr>
      <vt:lpstr>Wingdings 2</vt:lpstr>
      <vt:lpstr>Motiv systému Office</vt:lpstr>
      <vt:lpstr>Finanční kontrola</vt:lpstr>
      <vt:lpstr>Právní úprava</vt:lpstr>
      <vt:lpstr>Struktura a systém finanční kontroly</vt:lpstr>
      <vt:lpstr>Vnitřní kontrolní systém</vt:lpstr>
      <vt:lpstr>Základní principy výkonu finanční kontroly</vt:lpstr>
      <vt:lpstr>Prezentace aplikace PowerPoint</vt:lpstr>
      <vt:lpstr>Příklad č. 1</vt:lpstr>
      <vt:lpstr>Příklad č. 2</vt:lpstr>
      <vt:lpstr>Příklad č. 3</vt:lpstr>
      <vt:lpstr>Prezentace aplikace PowerPoint</vt:lpstr>
      <vt:lpstr>Metodická podpora 3E</vt:lpstr>
      <vt:lpstr>Prezentace aplikace PowerPoint</vt:lpstr>
      <vt:lpstr>Prezentace aplikace PowerPoint</vt:lpstr>
      <vt:lpstr>Prezentace aplikace PowerPoint</vt:lpstr>
      <vt:lpstr>COSO</vt:lpstr>
      <vt:lpstr>Organizační zajištění výkonu finanční kontroly I.</vt:lpstr>
      <vt:lpstr>Organizační zajištění výkonu finanční kontroly I.</vt:lpstr>
      <vt:lpstr>Řídicí kontrola</vt:lpstr>
      <vt:lpstr>Povinnosti vyplývající ze ZFK  Příkazce operace</vt:lpstr>
      <vt:lpstr>Povinnosti vyplývající ze ZFK  Příkazce operace</vt:lpstr>
      <vt:lpstr>Povinnosti vyplývající ze ZFK  Správce rozpočtu</vt:lpstr>
      <vt:lpstr>Limitovaný příslib</vt:lpstr>
      <vt:lpstr>Povinnosti vyplývající ze ZFK  Hlavní účetní</vt:lpstr>
      <vt:lpstr>Povinnosti vyplývající ze ZFK  Hlavní účetní</vt:lpstr>
      <vt:lpstr> Před vznikem závazku – 320/2001 Sb.</vt:lpstr>
      <vt:lpstr> Po vzniku závazku – 320/2001 Sb.</vt:lpstr>
      <vt:lpstr>Revizní postupy řídicí kontroly</vt:lpstr>
      <vt:lpstr>Děkuji za pozornost!</vt:lpstr>
    </vt:vector>
  </TitlesOfParts>
  <Company>Ministerstvo financí</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Finanční kontrola</dc:title>
  <dc:creator>Kranecová Jana Mgr.</dc:creator>
  <cp:lastModifiedBy>Damian Czudek</cp:lastModifiedBy>
  <cp:revision>64</cp:revision>
  <cp:lastPrinted>2015-06-19T05:46:14Z</cp:lastPrinted>
  <dcterms:created xsi:type="dcterms:W3CDTF">2015-05-29T07:04:46Z</dcterms:created>
  <dcterms:modified xsi:type="dcterms:W3CDTF">2016-12-12T11:53:55Z</dcterms:modified>
</cp:coreProperties>
</file>