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9" r:id="rId5"/>
    <p:sldId id="260" r:id="rId6"/>
    <p:sldId id="264" r:id="rId7"/>
    <p:sldId id="262" r:id="rId8"/>
    <p:sldId id="261" r:id="rId9"/>
    <p:sldId id="265" r:id="rId10"/>
    <p:sldId id="273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8BBDAD9-49A1-4BB9-AB75-2CD940D829CE}" type="datetimeFigureOut">
              <a:rPr lang="cs-CZ" smtClean="0"/>
              <a:t>4.11.2015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3F888B7-A9EC-4CD2-B89D-5B6EE6DA65E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Dějiny soukromého práva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Manželství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5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dle CIC 1983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12 </a:t>
            </a:r>
            <a:r>
              <a:rPr lang="cs-CZ" dirty="0" err="1" smtClean="0"/>
              <a:t>zneplatňujících</a:t>
            </a:r>
            <a:r>
              <a:rPr lang="cs-CZ" dirty="0" smtClean="0"/>
              <a:t> překážek</a:t>
            </a:r>
          </a:p>
          <a:p>
            <a:r>
              <a:rPr lang="cs-CZ" dirty="0" smtClean="0"/>
              <a:t>A)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se vztahují k lidské důstojnosti </a:t>
            </a:r>
            <a:r>
              <a:rPr lang="cs-CZ" dirty="0" smtClean="0"/>
              <a:t>(věk, únos ženy a vražda)</a:t>
            </a:r>
          </a:p>
          <a:p>
            <a:r>
              <a:rPr lang="cs-CZ" dirty="0" smtClean="0"/>
              <a:t>B)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souvisí s cíli a vlastnostmi manželství</a:t>
            </a:r>
            <a:r>
              <a:rPr lang="cs-CZ" dirty="0" smtClean="0"/>
              <a:t> (impotence, předcházející manželství)</a:t>
            </a:r>
          </a:p>
          <a:p>
            <a:r>
              <a:rPr lang="cs-CZ" dirty="0" smtClean="0"/>
              <a:t>C)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chrání náboženské přesvědčení a náboženské závazky </a:t>
            </a:r>
            <a:r>
              <a:rPr lang="cs-CZ" dirty="0" smtClean="0"/>
              <a:t>(různost náboženského přesvědčení, překážka svěcení a řeholních slibů)</a:t>
            </a:r>
          </a:p>
          <a:p>
            <a:r>
              <a:rPr lang="cs-CZ" dirty="0" smtClean="0"/>
              <a:t>D) </a:t>
            </a:r>
            <a:r>
              <a:rPr lang="cs-CZ" b="1" dirty="0" smtClean="0">
                <a:solidFill>
                  <a:schemeClr val="accent2"/>
                </a:solidFill>
              </a:rPr>
              <a:t>překážky, které chrání integritu lidské osoby </a:t>
            </a:r>
            <a:r>
              <a:rPr lang="cs-CZ" dirty="0" smtClean="0"/>
              <a:t>(pokrevní příbuzenství, adoptivní příbuzenství, </a:t>
            </a:r>
            <a:r>
              <a:rPr lang="cs-CZ" dirty="0" err="1" smtClean="0"/>
              <a:t>švagrovství</a:t>
            </a:r>
            <a:r>
              <a:rPr lang="cs-CZ" dirty="0" smtClean="0"/>
              <a:t>, překážka veřejné počestnosti a duchovního příbuzenství)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404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forma sňatku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Právní forma sňatku </a:t>
            </a:r>
            <a:r>
              <a:rPr lang="cs-CZ" dirty="0" smtClean="0"/>
              <a:t>= souhrn vnějších formalit a ceremonií, které právo vyžaduje a které je třeba splnit, aby bylo manželství platně uzavřeno</a:t>
            </a:r>
          </a:p>
          <a:p>
            <a:r>
              <a:rPr lang="cs-CZ" dirty="0" smtClean="0"/>
              <a:t>Uzavírání manželství spojeno s rodinnými, náboženskými i občanskými obřady</a:t>
            </a:r>
          </a:p>
          <a:p>
            <a:r>
              <a:rPr lang="cs-CZ" dirty="0" smtClean="0"/>
              <a:t>U prvních křesťanů původně modlitby a požehnání pro nově vznikající rodinu</a:t>
            </a:r>
          </a:p>
          <a:p>
            <a:r>
              <a:rPr lang="cs-CZ" dirty="0" smtClean="0"/>
              <a:t>Od 12. stol., kdy manželství chápáno jako </a:t>
            </a:r>
            <a:r>
              <a:rPr lang="cs-CZ" dirty="0" smtClean="0"/>
              <a:t>smlouva, </a:t>
            </a:r>
            <a:r>
              <a:rPr lang="cs-CZ" dirty="0" smtClean="0"/>
              <a:t>se stal rozhodujícím manželský slib</a:t>
            </a:r>
          </a:p>
          <a:p>
            <a:r>
              <a:rPr lang="cs-CZ" dirty="0" smtClean="0"/>
              <a:t>Slib měl mít určitý obsah, ale ani </a:t>
            </a:r>
            <a:r>
              <a:rPr lang="cs-CZ" b="1" dirty="0" smtClean="0">
                <a:solidFill>
                  <a:schemeClr val="accent2"/>
                </a:solidFill>
              </a:rPr>
              <a:t>ŘP, ani kanonické právo nevyžadovalo žádné specifické právní formality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Běžné liturgické obřady v kostele, ale i mimo něj!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54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forma sňatku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chemeClr val="accent2"/>
                </a:solidFill>
              </a:rPr>
              <a:t>4. lateránský koncil </a:t>
            </a:r>
            <a:r>
              <a:rPr lang="cs-CZ" dirty="0" smtClean="0"/>
              <a:t>(1215) výslovně zakázal tajná manželství, přesto nevyhlásil za neplatná manželství uzavřená soukromě nebo tajně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Tridentský koncil</a:t>
            </a:r>
            <a:r>
              <a:rPr lang="cs-CZ" dirty="0" smtClean="0"/>
              <a:t> (1545-1563) stanovil závaznou kanonickou formu k platnému uzavření manželství, jinak neplatnost! (dekret </a:t>
            </a:r>
            <a:r>
              <a:rPr lang="cs-CZ" i="1" dirty="0" err="1" smtClean="0"/>
              <a:t>Tametsi</a:t>
            </a:r>
            <a:r>
              <a:rPr lang="cs-CZ" dirty="0" smtClean="0"/>
              <a:t>)</a:t>
            </a:r>
          </a:p>
          <a:p>
            <a:r>
              <a:rPr lang="cs-CZ" dirty="0" smtClean="0"/>
              <a:t>Farář musí po 3 neděle veřejně při mši vyhlásit úmysl snoubenců, že chtějí uzavřít manželství a vyzvat farníky, aby ohlásili příp. překážky (ohlášky)</a:t>
            </a:r>
          </a:p>
          <a:p>
            <a:r>
              <a:rPr lang="cs-CZ" dirty="0" smtClean="0"/>
              <a:t>Obřad se měl konat ve farním kostele před farářem a dvěma svědky</a:t>
            </a:r>
          </a:p>
          <a:p>
            <a:r>
              <a:rPr lang="cs-CZ" dirty="0" smtClean="0"/>
              <a:t>Zavádění do praxe komplikované (dekret </a:t>
            </a:r>
            <a:r>
              <a:rPr lang="cs-CZ" i="1" dirty="0" smtClean="0"/>
              <a:t>Ne </a:t>
            </a:r>
            <a:r>
              <a:rPr lang="cs-CZ" i="1" dirty="0" err="1" smtClean="0"/>
              <a:t>temere</a:t>
            </a:r>
            <a:r>
              <a:rPr lang="cs-CZ" i="1" dirty="0" smtClean="0"/>
              <a:t> </a:t>
            </a:r>
            <a:r>
              <a:rPr lang="cs-CZ" dirty="0" smtClean="0"/>
              <a:t>1907)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590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 moderního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Manželství se postupně přesouvalo z jurisdikce církve a nabývalo sekulární charakter (nejprve v protestantských zemích, později i v katolických)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Toleranční patent 1781 </a:t>
            </a:r>
            <a:r>
              <a:rPr lang="cs-CZ" dirty="0" smtClean="0"/>
              <a:t>= umožňoval uzavírání sňatků katolíků s věřícími augšpurského, helvétského vyznání a s nesjednocenými Řeky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Manželský patent 1783 </a:t>
            </a:r>
            <a:r>
              <a:rPr lang="cs-CZ" dirty="0" smtClean="0"/>
              <a:t>= vyjmul manželské spory z kompetence církevních soudů a dal je k rozhodování světským soudům</a:t>
            </a:r>
          </a:p>
          <a:p>
            <a:r>
              <a:rPr lang="cs-CZ" dirty="0" smtClean="0"/>
              <a:t>V této době se diskutovalo o zavedení povinného civilního sňatku, zamítnuto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586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 moderního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Manželské právo součástí </a:t>
            </a:r>
            <a:r>
              <a:rPr lang="cs-CZ" b="1" dirty="0" smtClean="0">
                <a:solidFill>
                  <a:schemeClr val="accent2"/>
                </a:solidFill>
              </a:rPr>
              <a:t>OZO1811</a:t>
            </a:r>
            <a:r>
              <a:rPr lang="cs-CZ" dirty="0" smtClean="0"/>
              <a:t> (II.-IV. hlava)</a:t>
            </a:r>
          </a:p>
          <a:p>
            <a:r>
              <a:rPr lang="cs-CZ" dirty="0" smtClean="0"/>
              <a:t>Potvrzoval obligatorní církevní formu sňatku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Konkordát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s katolickou církví 1855 – zrušena platnost II. hl. OZO, manželství katolíků se znovu vrátila do jurisdikce kanonického práva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Květnové zákony 1868 </a:t>
            </a:r>
            <a:r>
              <a:rPr lang="cs-CZ" dirty="0" smtClean="0"/>
              <a:t>(nouzový civilní sňatek); 1870 – uzavírání sňatku bezkonfesijních osob</a:t>
            </a:r>
          </a:p>
          <a:p>
            <a:r>
              <a:rPr lang="cs-CZ" dirty="0" smtClean="0"/>
              <a:t>Zák. 320/1919 </a:t>
            </a:r>
            <a:r>
              <a:rPr lang="cs-CZ" dirty="0" err="1" smtClean="0"/>
              <a:t>Sb.z.n</a:t>
            </a:r>
            <a:r>
              <a:rPr lang="cs-CZ" dirty="0" smtClean="0"/>
              <a:t>., </a:t>
            </a:r>
            <a:r>
              <a:rPr lang="cs-CZ" b="1" dirty="0" smtClean="0">
                <a:solidFill>
                  <a:schemeClr val="accent2"/>
                </a:solidFill>
              </a:rPr>
              <a:t>rozlukový zákon </a:t>
            </a:r>
            <a:r>
              <a:rPr lang="cs-CZ" dirty="0" smtClean="0"/>
              <a:t>(platil jen v Č a na </a:t>
            </a:r>
            <a:r>
              <a:rPr lang="cs-CZ" dirty="0" smtClean="0"/>
              <a:t>M, na Slovensku částečně): </a:t>
            </a:r>
            <a:r>
              <a:rPr lang="cs-CZ" dirty="0" smtClean="0"/>
              <a:t>zavedl alternativní civilní nebo církevní sňatek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17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 moderního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Zák. 265/1949 Sb., o právu rodinném: zavedl obligatorní civilní sňatek</a:t>
            </a:r>
          </a:p>
          <a:p>
            <a:r>
              <a:rPr lang="cs-CZ" dirty="0" smtClean="0"/>
              <a:t>Zák. 94/1963 Sb., o rodině: totéž, zrušil např. překážku švagrovského příbuzenství</a:t>
            </a:r>
          </a:p>
          <a:p>
            <a:r>
              <a:rPr lang="cs-CZ" dirty="0" smtClean="0"/>
              <a:t>Zák. 234/1992 Sb.: zavedl alternativní občanský a církevní sňatek</a:t>
            </a:r>
          </a:p>
          <a:p>
            <a:r>
              <a:rPr lang="cs-CZ" dirty="0" smtClean="0"/>
              <a:t>Zák. 89/2012 Sb., NOZ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521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Kanonické právo ve 20. století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/>
                </a:solidFill>
              </a:rPr>
              <a:t>Kodex kanonického práva 1917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Kodex kanonického práva 1983</a:t>
            </a:r>
          </a:p>
          <a:p>
            <a:r>
              <a:rPr lang="cs-CZ" dirty="0" smtClean="0"/>
              <a:t>Oba potvrdily povinnost kanonické formy při uzavírání manželství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Cíle manželství</a:t>
            </a:r>
            <a:r>
              <a:rPr lang="cs-CZ" dirty="0" smtClean="0"/>
              <a:t>: </a:t>
            </a:r>
          </a:p>
          <a:p>
            <a:r>
              <a:rPr lang="cs-CZ" dirty="0" smtClean="0"/>
              <a:t>1) CIC1917: zplození a výchova dětí, vzájemná pomoc a prostředek proti žádostivosti</a:t>
            </a:r>
          </a:p>
          <a:p>
            <a:r>
              <a:rPr lang="cs-CZ" dirty="0" smtClean="0"/>
              <a:t>2) CIC 1983: dobro manželů, </a:t>
            </a:r>
            <a:r>
              <a:rPr lang="cs-CZ" dirty="0"/>
              <a:t>zplození a výchova </a:t>
            </a:r>
            <a:r>
              <a:rPr lang="cs-CZ" dirty="0" smtClean="0"/>
              <a:t>dětí; rozpracovává i min. požadavky pro jejich uskutečňování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620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Kanonické právo ve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CIC1983 stanovuje </a:t>
            </a:r>
            <a:r>
              <a:rPr lang="cs-CZ" b="1" dirty="0" smtClean="0">
                <a:solidFill>
                  <a:schemeClr val="accent2"/>
                </a:solidFill>
              </a:rPr>
              <a:t>podstatné vlastnosti manželství</a:t>
            </a:r>
          </a:p>
          <a:p>
            <a:r>
              <a:rPr lang="cs-CZ" dirty="0" smtClean="0"/>
              <a:t>1. </a:t>
            </a:r>
            <a:r>
              <a:rPr lang="cs-CZ" b="1" dirty="0" smtClean="0">
                <a:solidFill>
                  <a:schemeClr val="accent2"/>
                </a:solidFill>
              </a:rPr>
              <a:t>jednota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= jeden muž si bere za manželku jednu ženu a naopak (vyloučení polygamie)</a:t>
            </a:r>
          </a:p>
          <a:p>
            <a:r>
              <a:rPr lang="cs-CZ" dirty="0" smtClean="0"/>
              <a:t>2. </a:t>
            </a:r>
            <a:r>
              <a:rPr lang="cs-CZ" b="1" dirty="0" smtClean="0">
                <a:solidFill>
                  <a:schemeClr val="accent2"/>
                </a:solidFill>
              </a:rPr>
              <a:t>nerozlučitelnost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= manželský svazek trvá od platného uzavření až do smrti jednoho z manželů nebo do zrušení manželství (pokřtěných i nepokřtěných)</a:t>
            </a:r>
          </a:p>
          <a:p>
            <a:r>
              <a:rPr lang="cs-CZ" dirty="0" smtClean="0"/>
              <a:t>Vnitřní nerozlučitelnost – ze strany manželů</a:t>
            </a:r>
          </a:p>
          <a:p>
            <a:r>
              <a:rPr lang="cs-CZ" dirty="0" smtClean="0"/>
              <a:t>Vnější nerozlučitelnost – ze strany vnější autority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106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Uzavírání manželství ve starověku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 antickém světě uzavírání manželství záležitostí dvou rodin</a:t>
            </a:r>
          </a:p>
          <a:p>
            <a:r>
              <a:rPr lang="cs-CZ" dirty="0" smtClean="0"/>
              <a:t>Veřejné autority (světské ani náboženské) do uzavírání manželství nezasahovaly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Řecké zvyky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smlouva mezi 2 muži (otcem a manželem); zásnuby a svatba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Římské tradice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dirty="0" smtClean="0"/>
              <a:t>zásnuby = příslib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accent2"/>
                </a:solidFill>
              </a:rPr>
              <a:t>Manželství vznikalo vzájemnou úmluvou muže a ženy, která byla založena na jejich souhlasu k manželství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1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Židovské a křesťanské manželství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Židovská tradice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accent2"/>
                </a:solidFill>
              </a:rPr>
              <a:t>Zasnoubení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nebylo příslibem budoucího manželství, z právního hlediska znamenalo uzavření manželství</a:t>
            </a:r>
          </a:p>
          <a:p>
            <a:r>
              <a:rPr lang="cs-CZ" b="1" dirty="0">
                <a:solidFill>
                  <a:schemeClr val="accent2"/>
                </a:solidFill>
              </a:rPr>
              <a:t>Svatba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/>
              <a:t>spočívala ve slavnostním uvedení nevěsty do domu ženicha, odehrávala se v soukromí, ne v synagoze</a:t>
            </a:r>
          </a:p>
          <a:p>
            <a:r>
              <a:rPr lang="cs-CZ" dirty="0"/>
              <a:t>Souhlas nevěsty a ženicha se mlčky předpokládal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Křesťanská tradice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prvních staletích uzavíráno podle tradic místa, kde novomanželé žili</a:t>
            </a:r>
          </a:p>
          <a:p>
            <a:r>
              <a:rPr lang="cs-CZ" dirty="0"/>
              <a:t>Křesťanské svatební obřady doprovázeny </a:t>
            </a:r>
            <a:r>
              <a:rPr lang="cs-CZ" b="1" dirty="0">
                <a:solidFill>
                  <a:schemeClr val="accent2"/>
                </a:solidFill>
              </a:rPr>
              <a:t>modlitbami a požehnáním</a:t>
            </a:r>
          </a:p>
          <a:p>
            <a:r>
              <a:rPr lang="cs-CZ" dirty="0"/>
              <a:t>Přesto se stále uzavírání manželství odehrávalo </a:t>
            </a:r>
            <a:r>
              <a:rPr lang="cs-CZ" b="1" dirty="0">
                <a:solidFill>
                  <a:schemeClr val="accent2"/>
                </a:solidFill>
              </a:rPr>
              <a:t>v soukromí, bez přítomnosti duchovního</a:t>
            </a:r>
          </a:p>
          <a:p>
            <a:r>
              <a:rPr lang="cs-CZ" dirty="0"/>
              <a:t>Svobodné rozhodnutí ženicha a nevěsty podstatné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15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Germánské tradice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Zvyky germánských kmenů odlišné v oblasti manželství od římských i křesťanských tradic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Manželství vzniká postupně (trvalo i několik let)</a:t>
            </a:r>
          </a:p>
          <a:p>
            <a:r>
              <a:rPr lang="cs-CZ" dirty="0" smtClean="0"/>
              <a:t>Sňatek se domlouval mezi dvěma rodinami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Fáze</a:t>
            </a:r>
            <a:r>
              <a:rPr lang="cs-CZ" dirty="0" smtClean="0"/>
              <a:t>: žádost o ruku (</a:t>
            </a:r>
            <a:r>
              <a:rPr lang="cs-CZ" i="1" dirty="0" smtClean="0"/>
              <a:t>petitio</a:t>
            </a:r>
            <a:r>
              <a:rPr lang="cs-CZ" dirty="0" smtClean="0"/>
              <a:t>); veřejné zasnoubení (</a:t>
            </a:r>
            <a:r>
              <a:rPr lang="cs-CZ" i="1" dirty="0" err="1" smtClean="0"/>
              <a:t>desponsatio</a:t>
            </a:r>
            <a:r>
              <a:rPr lang="cs-CZ" dirty="0" smtClean="0"/>
              <a:t>); odevzdání daru rodině ženy (</a:t>
            </a:r>
            <a:r>
              <a:rPr lang="cs-CZ" i="1" dirty="0" err="1" smtClean="0"/>
              <a:t>donatio</a:t>
            </a:r>
            <a:r>
              <a:rPr lang="cs-CZ" dirty="0" smtClean="0"/>
              <a:t>); předání ženy muži (</a:t>
            </a:r>
            <a:r>
              <a:rPr lang="cs-CZ" dirty="0" err="1" smtClean="0"/>
              <a:t>traditio</a:t>
            </a:r>
            <a:r>
              <a:rPr lang="cs-CZ" dirty="0" smtClean="0"/>
              <a:t>); začátek manželského života (</a:t>
            </a:r>
            <a:r>
              <a:rPr lang="cs-CZ" i="1" dirty="0" err="1" smtClean="0"/>
              <a:t>consumatio</a:t>
            </a:r>
            <a:r>
              <a:rPr lang="cs-CZ" dirty="0" smtClean="0"/>
              <a:t>)</a:t>
            </a:r>
          </a:p>
          <a:p>
            <a:r>
              <a:rPr lang="cs-CZ" dirty="0" smtClean="0"/>
              <a:t>Uzavírání manželské smlouvy </a:t>
            </a:r>
            <a:r>
              <a:rPr lang="cs-CZ" b="1" dirty="0" smtClean="0">
                <a:solidFill>
                  <a:schemeClr val="accent2"/>
                </a:solidFill>
              </a:rPr>
              <a:t>sociální záležitostí</a:t>
            </a:r>
            <a:r>
              <a:rPr lang="cs-CZ" dirty="0" smtClean="0"/>
              <a:t>, ne pouze věcí budoucích manželů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95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Quid</a:t>
            </a:r>
            <a:r>
              <a:rPr lang="cs-CZ" dirty="0" smtClean="0"/>
              <a:t> facit matrimonium?</a:t>
            </a:r>
            <a:br>
              <a:rPr lang="cs-CZ" dirty="0" smtClean="0"/>
            </a:br>
            <a:r>
              <a:rPr lang="cs-CZ" dirty="0" smtClean="0"/>
              <a:t>Boloňa vs. Paříž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Setkání křesťanského pojetí uzavírání manželství s germánským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? Kdy začíná manželství </a:t>
            </a:r>
            <a:r>
              <a:rPr lang="cs-CZ" dirty="0" smtClean="0"/>
              <a:t>(při zasnoubení, při odevzdání věna, v momentě svatby, při tradici nevěsty, až když spolu začnou skutečně žít)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? Kdy je možné od manželství odstoupit a pod jakými sankcemi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2 pohledy (12. století): 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Paříž: </a:t>
            </a:r>
            <a:r>
              <a:rPr lang="cs-CZ" dirty="0" smtClean="0">
                <a:solidFill>
                  <a:schemeClr val="accent2"/>
                </a:solidFill>
              </a:rPr>
              <a:t>navazovala na římskou tradici (souhlas je dostačující k uzavření manželství)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Boloňa: </a:t>
            </a:r>
            <a:r>
              <a:rPr lang="cs-CZ" dirty="0" smtClean="0">
                <a:solidFill>
                  <a:schemeClr val="accent2"/>
                </a:solidFill>
              </a:rPr>
              <a:t>vycházela z germánské tradice (manželství vzniká postupně, nerozlučitelné až ve chvíli konzumace manželství)</a:t>
            </a: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3131840" y="2118810"/>
            <a:ext cx="906400" cy="3740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54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Zásahy papežů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12. století se papežové vyjadřovali k otázkám uzavírání manželství a reagovali na vleklý spor univerzit</a:t>
            </a:r>
          </a:p>
          <a:p>
            <a:r>
              <a:rPr lang="cs-CZ" dirty="0" smtClean="0"/>
              <a:t>Převládl názor, že manželský souhlas je dostatečným krokem k uzavření manželství (</a:t>
            </a:r>
            <a:r>
              <a:rPr lang="cs-CZ" b="1" dirty="0" smtClean="0">
                <a:solidFill>
                  <a:schemeClr val="accent2"/>
                </a:solidFill>
              </a:rPr>
              <a:t>matrimonium </a:t>
            </a:r>
            <a:r>
              <a:rPr lang="cs-CZ" b="1" dirty="0" err="1" smtClean="0">
                <a:solidFill>
                  <a:schemeClr val="accent2"/>
                </a:solidFill>
              </a:rPr>
              <a:t>ratum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Teprve manželství, které je dokonáno manželským životem (</a:t>
            </a:r>
            <a:r>
              <a:rPr lang="cs-CZ" b="1" dirty="0" smtClean="0">
                <a:solidFill>
                  <a:schemeClr val="accent2"/>
                </a:solidFill>
              </a:rPr>
              <a:t>matrimonium </a:t>
            </a:r>
            <a:r>
              <a:rPr lang="cs-CZ" b="1" dirty="0" err="1" smtClean="0">
                <a:solidFill>
                  <a:schemeClr val="accent2"/>
                </a:solidFill>
              </a:rPr>
              <a:t>consumatum</a:t>
            </a:r>
            <a:r>
              <a:rPr lang="cs-CZ" dirty="0" smtClean="0"/>
              <a:t>) je definitivně nerozlučitelné</a:t>
            </a:r>
          </a:p>
          <a:p>
            <a:r>
              <a:rPr lang="cs-CZ" dirty="0" smtClean="0"/>
              <a:t>Tento názor zachován v kanonickém právu dodnes, byť dnes mezi dvěma momenty zanedbatelný časový odstup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14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Římské vs. Kanonické právo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Římské právo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Manželské právo součást osobního práva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Manželství = životní stav (</a:t>
            </a:r>
            <a:r>
              <a:rPr lang="cs-CZ" b="1" i="1" dirty="0" smtClean="0">
                <a:solidFill>
                  <a:schemeClr val="accent2"/>
                </a:solidFill>
              </a:rPr>
              <a:t>res facti</a:t>
            </a:r>
            <a:r>
              <a:rPr lang="cs-CZ" b="1" dirty="0" smtClean="0">
                <a:solidFill>
                  <a:schemeClr val="accent2"/>
                </a:solidFill>
              </a:rPr>
              <a:t>), nikoliv smlouva mezi manželi</a:t>
            </a:r>
          </a:p>
          <a:p>
            <a:r>
              <a:rPr lang="cs-CZ" dirty="0" smtClean="0"/>
              <a:t>Projev vůle + způsobilost uzavřít manželství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Kanonické právo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Kanonisté vycházeli z římského smluvního práva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Slovní </a:t>
            </a:r>
            <a:r>
              <a:rPr lang="cs-CZ" b="1" dirty="0" err="1" smtClean="0">
                <a:solidFill>
                  <a:schemeClr val="accent2"/>
                </a:solidFill>
              </a:rPr>
              <a:t>mlouva</a:t>
            </a:r>
            <a:r>
              <a:rPr lang="cs-CZ" b="1" dirty="0" smtClean="0">
                <a:solidFill>
                  <a:schemeClr val="accent2"/>
                </a:solidFill>
              </a:rPr>
              <a:t> (</a:t>
            </a:r>
            <a:r>
              <a:rPr lang="cs-CZ" b="1" i="1" dirty="0" err="1" smtClean="0">
                <a:solidFill>
                  <a:schemeClr val="accent2"/>
                </a:solidFill>
              </a:rPr>
              <a:t>contractus</a:t>
            </a:r>
            <a:r>
              <a:rPr lang="cs-CZ" b="1" dirty="0" smtClean="0">
                <a:solidFill>
                  <a:schemeClr val="accent2"/>
                </a:solidFill>
              </a:rPr>
              <a:t>) použita pro manželství</a:t>
            </a:r>
          </a:p>
          <a:p>
            <a:r>
              <a:rPr lang="cs-CZ" dirty="0" smtClean="0">
                <a:solidFill>
                  <a:schemeClr val="accent2"/>
                </a:solidFill>
              </a:rPr>
              <a:t>Vliv na uzavírání smlouvy i neplatnost</a:t>
            </a:r>
            <a:endParaRPr lang="cs-CZ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2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Středověké Kanonické právo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středověku nebylo manželství chápáno jako soukromá záležitost novomanželů</a:t>
            </a:r>
          </a:p>
          <a:p>
            <a:r>
              <a:rPr lang="cs-CZ" dirty="0" smtClean="0"/>
              <a:t>manželství živě diskutováno mezi právníky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Církevní autority </a:t>
            </a:r>
            <a:r>
              <a:rPr lang="cs-CZ" dirty="0" smtClean="0"/>
              <a:t>si od počátku středověku získaly plnou autoritu nad právními aspekty manželství a rodiny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Kanonické právo se během 12. století přiklonilo ke konsensuální teorii </a:t>
            </a:r>
            <a:r>
              <a:rPr lang="cs-CZ" dirty="0" smtClean="0"/>
              <a:t>= jediným způsobem uzavření manželství je souhlas muže a ženy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38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Překážky – způsobilost k manželství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minimální požadavky, které jsou potřebné k uzavření manželství stanoveny prostřednictvím překážek (</a:t>
            </a:r>
            <a:r>
              <a:rPr lang="cs-CZ" i="1" dirty="0" err="1" smtClean="0"/>
              <a:t>impedimenta</a:t>
            </a:r>
            <a:r>
              <a:rPr lang="cs-CZ" dirty="0" smtClean="0"/>
              <a:t>)</a:t>
            </a:r>
          </a:p>
          <a:p>
            <a:r>
              <a:rPr lang="cs-CZ" b="1" dirty="0" smtClean="0">
                <a:solidFill>
                  <a:schemeClr val="accent2"/>
                </a:solidFill>
              </a:rPr>
              <a:t>Manželské překážky </a:t>
            </a:r>
            <a:r>
              <a:rPr lang="cs-CZ" dirty="0" smtClean="0"/>
              <a:t>= kritéria, která stanoví, kdy a za jakých okolností jsou muž nebo žena nezpůsobilí uzavřít manželství</a:t>
            </a:r>
          </a:p>
          <a:p>
            <a:r>
              <a:rPr lang="cs-CZ" dirty="0" smtClean="0"/>
              <a:t>Dnes dva systémy překážek – ze strany státu a ze strany církve</a:t>
            </a:r>
          </a:p>
          <a:p>
            <a:r>
              <a:rPr lang="cs-CZ" dirty="0" smtClean="0"/>
              <a:t>Cílem překážek chránit hodnoty manželství a rodiny, ne omezovat právo jednotlivců na manželství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48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136</TotalTime>
  <Words>1150</Words>
  <Application>Microsoft Office PowerPoint</Application>
  <PresentationFormat>Předvádění na obrazovce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Lékárna</vt:lpstr>
      <vt:lpstr>Manželství</vt:lpstr>
      <vt:lpstr>Uzavírání manželství ve starověku</vt:lpstr>
      <vt:lpstr>Židovské a křesťanské manželství</vt:lpstr>
      <vt:lpstr>Germánské tradice</vt:lpstr>
      <vt:lpstr>Quid facit matrimonium? Boloňa vs. Paříž</vt:lpstr>
      <vt:lpstr>Zásahy papežů</vt:lpstr>
      <vt:lpstr>Římské vs. Kanonické právo</vt:lpstr>
      <vt:lpstr>Středověké Kanonické právo </vt:lpstr>
      <vt:lpstr>Překážky – způsobilost k manželství</vt:lpstr>
      <vt:lpstr>Překážky dle CIC 1983</vt:lpstr>
      <vt:lpstr>Právní forma sňatku</vt:lpstr>
      <vt:lpstr>Právní forma sňatku</vt:lpstr>
      <vt:lpstr>Autorita moderního státu</vt:lpstr>
      <vt:lpstr>Autorita moderního státu</vt:lpstr>
      <vt:lpstr>Autorita moderního státu</vt:lpstr>
      <vt:lpstr>Kanonické právo ve 20. století</vt:lpstr>
      <vt:lpstr>Kanonické právo ve 20. století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Manželství</dc:title>
  <dc:creator>40374</dc:creator>
  <cp:lastModifiedBy>40374</cp:lastModifiedBy>
  <cp:revision>14</cp:revision>
  <dcterms:created xsi:type="dcterms:W3CDTF">2014-10-28T19:10:04Z</dcterms:created>
  <dcterms:modified xsi:type="dcterms:W3CDTF">2015-11-04T05:34:09Z</dcterms:modified>
</cp:coreProperties>
</file>