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9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77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4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7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44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9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4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73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41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05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6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25E2A-65DA-4A19-8518-E66D507D686E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CAB75-BC88-45E3-8C24-E66888130B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0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v.cz/jnp/cz/o_ministerstvu/organizacni_struktura/diplomaticky_protokol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Diplomatick</a:t>
            </a:r>
            <a:r>
              <a:rPr lang="cs-CZ" dirty="0" smtClean="0"/>
              <a:t>ý protokol MZV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75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56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07923"/>
            <a:ext cx="10515600" cy="546904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  Ve spolupráci s teritoriálními a dalšími odbory MZV zajišťuje </a:t>
            </a:r>
            <a:r>
              <a:rPr lang="cs-CZ" b="1" dirty="0" smtClean="0"/>
              <a:t>organizaci a průběh návštěv </a:t>
            </a:r>
            <a:r>
              <a:rPr lang="cs-CZ" dirty="0" smtClean="0"/>
              <a:t>delegací cizích států na úrovni ministrů zahraničních věcí a jejich náměstků v ČR, případně představitelů některých mezinárodních organizací </a:t>
            </a:r>
          </a:p>
          <a:p>
            <a:r>
              <a:rPr lang="cs-CZ" b="1" dirty="0" smtClean="0"/>
              <a:t>Spolupracuje</a:t>
            </a:r>
            <a:r>
              <a:rPr lang="cs-CZ" dirty="0" smtClean="0"/>
              <a:t> s protokolárními útvary Kanceláře prezidenta republiky, Úřadu vlády a Parlamentu při zajišťování návštěv delegací cizích států na úrovni hlav států, předsedů vlád a předsedů Parlamentů.</a:t>
            </a:r>
          </a:p>
          <a:p>
            <a:r>
              <a:rPr lang="cs-CZ" dirty="0" smtClean="0"/>
              <a:t>Zabezpečuje </a:t>
            </a:r>
            <a:r>
              <a:rPr lang="cs-CZ" b="1" dirty="0" smtClean="0"/>
              <a:t>protokolární část stykové činnosti </a:t>
            </a:r>
            <a:r>
              <a:rPr lang="cs-CZ" dirty="0" smtClean="0"/>
              <a:t>ministra, včetně zahraničních cest ministra.</a:t>
            </a:r>
          </a:p>
          <a:p>
            <a:r>
              <a:rPr lang="cs-CZ" dirty="0" smtClean="0"/>
              <a:t>Zajišťuje nezbytné </a:t>
            </a:r>
            <a:r>
              <a:rPr lang="cs-CZ" b="1" dirty="0" smtClean="0"/>
              <a:t>písemnosti a procedurální náležitosti </a:t>
            </a:r>
            <a:r>
              <a:rPr lang="cs-CZ" dirty="0" smtClean="0"/>
              <a:t>spojené s nástupem velvyslanců a dalších diplomatických zástupců ČR v zahraničí a cizích států v ČR do funkce.</a:t>
            </a:r>
          </a:p>
          <a:p>
            <a:r>
              <a:rPr lang="cs-CZ" dirty="0" smtClean="0"/>
              <a:t>Vede </a:t>
            </a:r>
            <a:r>
              <a:rPr lang="cs-CZ" b="1" dirty="0" smtClean="0"/>
              <a:t>dokumentaci o státních symbolech a oficiálních svátcích zemí,</a:t>
            </a:r>
            <a:r>
              <a:rPr lang="cs-CZ" dirty="0" smtClean="0"/>
              <a:t> se kterými ČR udržuje diplomatické styky.</a:t>
            </a:r>
          </a:p>
          <a:p>
            <a:r>
              <a:rPr lang="cs-CZ" dirty="0" smtClean="0"/>
              <a:t>Ve spolupráci s příslušnými teritoriálními a dalšími odbory zajišťuje zasílání osobní, blahopřejné a kondolenční </a:t>
            </a:r>
            <a:r>
              <a:rPr lang="cs-CZ" b="1" dirty="0" smtClean="0"/>
              <a:t>korespondence</a:t>
            </a:r>
            <a:r>
              <a:rPr lang="cs-CZ" dirty="0" smtClean="0"/>
              <a:t> ministra a dalších ústavních činitelů ČR. Zajišťuje distribuci korespondence zahraničních představitelů určené ministrovi a dalším ústavním činitelům ČR.</a:t>
            </a:r>
          </a:p>
          <a:p>
            <a:r>
              <a:rPr lang="cs-CZ" b="1" dirty="0" smtClean="0"/>
              <a:t>Vede evidenci členů cizích diplomatických a konzulárních misí </a:t>
            </a:r>
            <a:r>
              <a:rPr lang="cs-CZ" dirty="0" smtClean="0"/>
              <a:t>a pracovníků zastoupení mezinárodních vládních organizací a zajišťuje vystavování osobních dokladů pro ně a jejich rodinné příslušníky. Aktualizuje elektronickou formu diplomatické listiny.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62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91729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2452"/>
            <a:ext cx="10515600" cy="5734511"/>
          </a:xfrm>
        </p:spPr>
        <p:txBody>
          <a:bodyPr/>
          <a:lstStyle/>
          <a:p>
            <a:r>
              <a:rPr lang="cs-CZ" dirty="0" smtClean="0"/>
              <a:t>Dbá na náležité </a:t>
            </a:r>
            <a:r>
              <a:rPr lang="cs-CZ" b="1" dirty="0" smtClean="0"/>
              <a:t>poskytování diplomatických výsad a imunit </a:t>
            </a:r>
            <a:r>
              <a:rPr lang="cs-CZ" dirty="0" smtClean="0"/>
              <a:t>cizím diplomatickým misím a jejich personálu v souladu s Vídeňskou úmluvou o diplomatických stycích, Vídeňskou úmluvou o konzulárních stycích a dalšími prameny mezinárodního práva a současně sleduje dodržování českých právních předpisů subjekty, které požívají diplomatických a konzulárních výsad a imunit. Ve spolupráci s příslušnými orgány vyřizuje </a:t>
            </a:r>
            <a:r>
              <a:rPr lang="cs-CZ" b="1" dirty="0" smtClean="0"/>
              <a:t>stížnosti</a:t>
            </a:r>
            <a:r>
              <a:rPr lang="cs-CZ" dirty="0" smtClean="0"/>
              <a:t> diplomatických a konzulárních misí a zastoupení mezinárodních organizací na případy porušení výsad a imunit. Sleduje </a:t>
            </a:r>
            <a:r>
              <a:rPr lang="cs-CZ" b="1" dirty="0" smtClean="0"/>
              <a:t>úroveň </a:t>
            </a:r>
            <a:r>
              <a:rPr lang="cs-CZ" dirty="0" smtClean="0"/>
              <a:t>poskytování výsad a imunit zastupitelským úřadům ČR a jejich personálu a v případě potřeby přijímá nebo navrhuje potřebná opatření.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33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83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89935"/>
            <a:ext cx="10515600" cy="558702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Zjišťuje a posuzuje </a:t>
            </a:r>
            <a:r>
              <a:rPr lang="cs-CZ" b="1" dirty="0" smtClean="0"/>
              <a:t>vzájemnost </a:t>
            </a:r>
            <a:r>
              <a:rPr lang="cs-CZ" dirty="0" smtClean="0"/>
              <a:t>v oblastech, kde je poskytování diplomatických a konzulárních výsad vázáno na reciprocitu a přijímá nebo navrhuje vhodná opatření v případě nedodržení vzájemnosti.</a:t>
            </a:r>
          </a:p>
          <a:p>
            <a:r>
              <a:rPr lang="cs-CZ" dirty="0" smtClean="0"/>
              <a:t>Vyřizuje žádosti o </a:t>
            </a:r>
            <a:r>
              <a:rPr lang="cs-CZ" b="1" dirty="0" smtClean="0"/>
              <a:t>ochranu budov i členů diplomatických a konzulárních misí </a:t>
            </a:r>
            <a:r>
              <a:rPr lang="cs-CZ" dirty="0" smtClean="0"/>
              <a:t>v ČR a žádosti o ochranu cizích ústavních činitelů při návštěvách ČR vč. propuštění zbraní pro jejich ochranný doprovod. Rovněž vyřizuje žádosti o ochranu ústavních činitelů ČR při návštěvách v zahraničí včetně propuštění zbraní pro jejich ochranný doprovod.</a:t>
            </a:r>
          </a:p>
          <a:p>
            <a:r>
              <a:rPr lang="cs-CZ" dirty="0" smtClean="0"/>
              <a:t>Vyřizuje žádosti diplomatických misí a konzulárních misí o </a:t>
            </a:r>
            <a:r>
              <a:rPr lang="cs-CZ" b="1" dirty="0" smtClean="0"/>
              <a:t>zřízení radiostanic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Eviduje vozidla diplomatických a konzulárních misí </a:t>
            </a:r>
            <a:r>
              <a:rPr lang="cs-CZ" dirty="0" smtClean="0"/>
              <a:t>a zastoupení mezinárodních organizací a jejich personálu a vyřizuje žádosti diplomatických a konzulárních misí o zřízení radiostanic.</a:t>
            </a:r>
          </a:p>
          <a:p>
            <a:r>
              <a:rPr lang="cs-CZ" dirty="0" smtClean="0"/>
              <a:t>Vyřizuje žádosti diplomatických a konzulárních misí a zastoupení mezinárodních organizací </a:t>
            </a:r>
            <a:r>
              <a:rPr lang="cs-CZ" b="1" dirty="0" smtClean="0"/>
              <a:t>o osvobození od nepřímých daní a dovozních cel </a:t>
            </a:r>
            <a:r>
              <a:rPr lang="cs-CZ" dirty="0" smtClean="0"/>
              <a:t>pro úřední potřebu a osobní potřebu jejich personálu.</a:t>
            </a:r>
          </a:p>
          <a:p>
            <a:r>
              <a:rPr lang="cs-CZ" dirty="0" smtClean="0"/>
              <a:t>Vyřizuje a vede </a:t>
            </a:r>
            <a:r>
              <a:rPr lang="cs-CZ" b="1" dirty="0" smtClean="0"/>
              <a:t>korespondenci </a:t>
            </a:r>
            <a:r>
              <a:rPr lang="cs-CZ" dirty="0" smtClean="0"/>
              <a:t>s cizími diplomatickými a konzulárními misemi a zastoupeními mezinárodních organizací týkající se </a:t>
            </a:r>
            <a:r>
              <a:rPr lang="cs-CZ" b="1" dirty="0" smtClean="0"/>
              <a:t>výsad a imunit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Ve spolupráci s příslušnými ústředními orgány státní správy zajišťuje agendu </a:t>
            </a:r>
            <a:r>
              <a:rPr lang="cs-CZ" b="1" dirty="0" smtClean="0"/>
              <a:t>vyžadování a vydávání trvalých a jednorázových diplomatických povolení pro přelety a přistání </a:t>
            </a:r>
            <a:r>
              <a:rPr lang="cs-CZ" dirty="0" smtClean="0"/>
              <a:t>českých státních letadel nad územím cizích států a cizích státních letadel nad územím ČR.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96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http://www.mzv.cz/jnp/cz/o_ministerstvu/organizacni_struktura/diplomaticky_protokol/index.html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579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Diplomatický protokol MZV ČR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Diplomatický protokol MZV ČR</dc:title>
  <dc:creator>Mrkyvka</dc:creator>
  <cp:lastModifiedBy>Mrkyvka</cp:lastModifiedBy>
  <cp:revision>3</cp:revision>
  <dcterms:created xsi:type="dcterms:W3CDTF">2016-10-17T20:31:16Z</dcterms:created>
  <dcterms:modified xsi:type="dcterms:W3CDTF">2016-10-17T21:23:01Z</dcterms:modified>
</cp:coreProperties>
</file>