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5" r:id="rId7"/>
    <p:sldId id="258" r:id="rId8"/>
    <p:sldId id="259" r:id="rId9"/>
    <p:sldId id="263" r:id="rId10"/>
    <p:sldId id="264" r:id="rId11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2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9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3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23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8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75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24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57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55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61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3CDF-1225-4586-973B-DFBA3795F120}" type="datetimeFigureOut">
              <a:rPr lang="cs-CZ" smtClean="0"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49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Koordinace rodinných dávek, pohřebné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Jana Komendová,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71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Koordinace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Zemře-li pojištěná osoba nebo její rodinný příslušník na území jiného členského státu než je příslušný stát, má se za to, že k úmrtí došlo na území příslušného </a:t>
            </a:r>
            <a:r>
              <a:rPr lang="cs-CZ" sz="2400" dirty="0" smtClean="0"/>
              <a:t>státu</a:t>
            </a:r>
          </a:p>
          <a:p>
            <a:r>
              <a:rPr lang="cs-CZ" sz="2400" dirty="0" smtClean="0"/>
              <a:t>Příslušná </a:t>
            </a:r>
            <a:r>
              <a:rPr lang="cs-CZ" sz="2400" dirty="0"/>
              <a:t>instituce je povinna přiznat pohřebné splatné podle právních předpisů, které uplatňuje, i když má oprávněná osoba bydliště na území jiného členského státu, než je příslušný </a:t>
            </a:r>
            <a:r>
              <a:rPr lang="cs-CZ" sz="2400" dirty="0" smtClean="0"/>
              <a:t>stát</a:t>
            </a:r>
          </a:p>
          <a:p>
            <a:r>
              <a:rPr lang="cs-CZ" sz="2400" dirty="0" smtClean="0"/>
              <a:t>Platí i při úmrtí v důsledku pracovního úrazu nebo nemoci z povolání</a:t>
            </a:r>
          </a:p>
          <a:p>
            <a:r>
              <a:rPr lang="cs-CZ" sz="2400" dirty="0" smtClean="0"/>
              <a:t>Zvláštní pravidla při úmrtí poživatele důchodu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89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/>
              <a:t>D</a:t>
            </a:r>
            <a:r>
              <a:rPr lang="cs-CZ" dirty="0" smtClean="0"/>
              <a:t>efinice rodinných dávek a účel jejich poskytování</a:t>
            </a:r>
          </a:p>
          <a:p>
            <a:pPr marL="0" indent="0">
              <a:buNone/>
            </a:pPr>
            <a:r>
              <a:rPr lang="cs-CZ" dirty="0" smtClean="0"/>
              <a:t>2. Úprava koordinace rodinných dávek</a:t>
            </a:r>
          </a:p>
          <a:p>
            <a:pPr marL="0" indent="0">
              <a:buNone/>
            </a:pPr>
            <a:r>
              <a:rPr lang="cs-CZ" dirty="0" smtClean="0"/>
              <a:t>3. Aplikace základních principů koordinace</a:t>
            </a:r>
          </a:p>
          <a:p>
            <a:pPr lvl="1"/>
            <a:r>
              <a:rPr lang="cs-CZ" dirty="0" smtClean="0"/>
              <a:t>Zákaz diskriminace na základě státní příslušnosti mezi státními příslušníky členských států</a:t>
            </a:r>
          </a:p>
          <a:p>
            <a:pPr lvl="1"/>
            <a:r>
              <a:rPr lang="cs-CZ" dirty="0" smtClean="0"/>
              <a:t>Sčítání dob pojištění</a:t>
            </a:r>
          </a:p>
          <a:p>
            <a:pPr lvl="1"/>
            <a:r>
              <a:rPr lang="cs-CZ" dirty="0" smtClean="0"/>
              <a:t>Aplikace právních předpisů jednoho členského stát</a:t>
            </a:r>
          </a:p>
          <a:p>
            <a:pPr lvl="1"/>
            <a:r>
              <a:rPr lang="cs-CZ" dirty="0" smtClean="0"/>
              <a:t>Výplata dávek do ciziny</a:t>
            </a:r>
          </a:p>
          <a:p>
            <a:pPr marL="457200" lvl="1" indent="0">
              <a:buNone/>
            </a:pPr>
            <a:r>
              <a:rPr lang="cs-CZ" sz="3200" dirty="0" smtClean="0"/>
              <a:t>4. Pohřebné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2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Účel poskytovaných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Rodinná dávka dle čl. 1 nařízení 883/2004 - všechny věcné nebo peněžité dávky určené k vyrovnání rodinných výdajů.</a:t>
            </a:r>
          </a:p>
          <a:p>
            <a:r>
              <a:rPr lang="cs-CZ" dirty="0" smtClean="0"/>
              <a:t>Vyloučení záloh na výživné , zvláštních dávek při narození dítěte a dávek při osvojení dítěte</a:t>
            </a:r>
          </a:p>
          <a:p>
            <a:r>
              <a:rPr lang="cs-CZ" dirty="0" smtClean="0"/>
              <a:t>Rodinné přídavky pravidelně se opakující peněžité dávky poskytované výlučně s ohledem na počet a případně věk rodinných příslušníků </a:t>
            </a:r>
          </a:p>
          <a:p>
            <a:r>
              <a:rPr lang="cs-CZ" dirty="0" smtClean="0"/>
              <a:t>Rozdíl od dávek v mateřství, jejichž účelem je zajištění péče v těhotenství a po porodu a náhrada příjmu z výdělečné činnosti v důsledku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3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Úprava koordinace rodinných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Primární právo</a:t>
            </a:r>
          </a:p>
          <a:p>
            <a:r>
              <a:rPr lang="cs-CZ" dirty="0" smtClean="0"/>
              <a:t>Smlouva </a:t>
            </a:r>
            <a:r>
              <a:rPr lang="cs-CZ" dirty="0"/>
              <a:t>o </a:t>
            </a:r>
            <a:r>
              <a:rPr lang="cs-CZ" dirty="0" smtClean="0"/>
              <a:t>EU čl. 3 odst. 3 </a:t>
            </a:r>
            <a:endParaRPr lang="cs-CZ" dirty="0"/>
          </a:p>
          <a:p>
            <a:pPr lvl="1"/>
            <a:r>
              <a:rPr lang="cs-CZ" dirty="0" smtClean="0"/>
              <a:t>Jedním z cílů Unie je podpora </a:t>
            </a:r>
            <a:r>
              <a:rPr lang="cs-CZ" dirty="0"/>
              <a:t>sociální spravedlnosti a ochrany, rovnost mužů a žen</a:t>
            </a:r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Unie čl. 24 </a:t>
            </a:r>
            <a:r>
              <a:rPr lang="cs-CZ" dirty="0"/>
              <a:t>práva dítěte </a:t>
            </a:r>
          </a:p>
          <a:p>
            <a:pPr marL="0" indent="0">
              <a:buNone/>
            </a:pPr>
            <a:r>
              <a:rPr lang="cs-CZ" dirty="0" smtClean="0"/>
              <a:t>	Děti mají právo </a:t>
            </a:r>
            <a:r>
              <a:rPr lang="cs-CZ" dirty="0"/>
              <a:t>na ochranu a </a:t>
            </a:r>
            <a:r>
              <a:rPr lang="cs-CZ" dirty="0" smtClean="0"/>
              <a:t>péči </a:t>
            </a:r>
            <a:r>
              <a:rPr lang="cs-CZ" dirty="0"/>
              <a:t>nezbytnou </a:t>
            </a:r>
            <a:r>
              <a:rPr lang="cs-CZ" dirty="0" smtClean="0"/>
              <a:t>	pro </a:t>
            </a:r>
            <a:r>
              <a:rPr lang="cs-CZ" dirty="0"/>
              <a:t>jejich </a:t>
            </a:r>
            <a:r>
              <a:rPr lang="cs-CZ" dirty="0" smtClean="0"/>
              <a:t>zdravý vývoj</a:t>
            </a:r>
            <a:endParaRPr lang="cs-CZ" dirty="0"/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EU čl. 33 odst. 1 ochrana rodiny</a:t>
            </a:r>
            <a:endParaRPr lang="cs-CZ" dirty="0"/>
          </a:p>
          <a:p>
            <a:pPr lvl="1"/>
            <a:r>
              <a:rPr lang="cs-CZ" dirty="0"/>
              <a:t>právní, hospodářská a sociální ochrana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7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Úprava koordinace rodinných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 smtClean="0"/>
              <a:t>Kapitola </a:t>
            </a:r>
            <a:r>
              <a:rPr lang="cs-CZ" dirty="0"/>
              <a:t>8</a:t>
            </a:r>
            <a:r>
              <a:rPr lang="cs-CZ" dirty="0" smtClean="0"/>
              <a:t> čl. 67 a násl.</a:t>
            </a:r>
          </a:p>
          <a:p>
            <a:r>
              <a:rPr lang="cs-CZ" dirty="0" smtClean="0"/>
              <a:t>Zaměření zejména na případy souběhu nároků na dávky z více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Zákaz diskriminace na základě státní příslušnosti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</a:t>
            </a:r>
            <a:r>
              <a:rPr lang="cs-CZ" dirty="0"/>
              <a:t>má nárok na rodinné dávky v souladu s právními předpisy příslušného členského státu, včetně dávek pro rodinné příslušníky, kteří bydlí v jiném členském státě, jako by bydleli v příslušném členském státě. Důchodce však má nárok na rodinné dávky v souladu s právními předpisy členského státu příslušného pro poskytování jeho důchodu</a:t>
            </a:r>
          </a:p>
        </p:txBody>
      </p:sp>
    </p:spTree>
    <p:extLst>
      <p:ext uri="{BB962C8B-B14F-4D97-AF65-F5344CB8AC3E}">
        <p14:creationId xmlns:p14="http://schemas.microsoft.com/office/powerpoint/2010/main" val="38120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dávky poskytované během stejné doby stejným rodinným </a:t>
            </a:r>
            <a:r>
              <a:rPr lang="cs-CZ" dirty="0" smtClean="0"/>
              <a:t>příslušníkům dle </a:t>
            </a:r>
            <a:r>
              <a:rPr lang="cs-CZ" dirty="0" smtClean="0"/>
              <a:t>předpisů více členských států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U dávek poskytovaných více než jedním členským státem z různých důvodů.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1. nároky přiznané z důvodu zaměstnání 	nebo samostatně výdělečné činnosti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2. nároky přiznané z důvodu pobírání důchodu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3. nároky přiznané z důvodu místa bydliště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56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Pravidla přednosti poskytování dávek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Rodinné dávky poskytované během stejné doby stejným rodinným příslušníkům dávky dle předpisů více členských států</a:t>
            </a:r>
          </a:p>
          <a:p>
            <a:pPr marL="0" indent="0">
              <a:buNone/>
            </a:pPr>
            <a:r>
              <a:rPr lang="cs-CZ" sz="2000" dirty="0" smtClean="0"/>
              <a:t>b) U dávek poskytovaných více než jedním členským státem ze stejných důvodů</a:t>
            </a:r>
          </a:p>
          <a:p>
            <a:pPr marL="0" indent="0">
              <a:buNone/>
            </a:pPr>
            <a:r>
              <a:rPr lang="cs-CZ" sz="2000" dirty="0" smtClean="0"/>
              <a:t>1. Nároky přiznané z důvodu zaměstnání nebo samostatně výdělečné činnosti – místo bydliště dětí, podpůrně, tam kde je to vhodné nejvyšší dávky (rozdělení nákladů na dávky,</a:t>
            </a:r>
          </a:p>
          <a:p>
            <a:pPr marL="0" indent="0">
              <a:buNone/>
            </a:pPr>
            <a:r>
              <a:rPr lang="cs-CZ" sz="2000" dirty="0" smtClean="0"/>
              <a:t>2. Nároky přiznané z důvodu pobírání důchodu – místo bydliště dětí, podpůrně tam kde je to vhodné  nejdelší doba pojištění nebo bydlení podle kolidujících předpisů</a:t>
            </a:r>
          </a:p>
          <a:p>
            <a:pPr marL="0" indent="0">
              <a:buNone/>
            </a:pPr>
            <a:r>
              <a:rPr lang="cs-CZ" sz="2000" dirty="0" smtClean="0"/>
              <a:t>3. Nároky přiznané z důvodu bydliště  - míso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59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Pohřebné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 </a:t>
            </a:r>
            <a:r>
              <a:rPr lang="cs-CZ" dirty="0" err="1" smtClean="0"/>
              <a:t>čl</a:t>
            </a:r>
            <a:r>
              <a:rPr lang="cs-CZ" dirty="0" smtClean="0"/>
              <a:t> 1 y) - částky </a:t>
            </a:r>
            <a:r>
              <a:rPr lang="cs-CZ" dirty="0"/>
              <a:t>jednorázově vyplacené v případě úmrtí </a:t>
            </a:r>
          </a:p>
          <a:p>
            <a:r>
              <a:rPr lang="cs-CZ" dirty="0" smtClean="0"/>
              <a:t>Úprava nařízení Evropského parlamentu a Rady 883/2004/ES o koordinaci národních systémů sociálního zabezpečení kapitola 3 čl. 42 a násl.</a:t>
            </a:r>
          </a:p>
          <a:p>
            <a:r>
              <a:rPr lang="cs-CZ" dirty="0" smtClean="0"/>
              <a:t>Vznik nároku pokud dojde k úmrtí nebo má příslušná osoba bydliště v jiném členském státě než v příslušném státě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08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548</Words>
  <Application>Microsoft Office PowerPoint</Application>
  <PresentationFormat>Předvádění na obrazovce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Koordinace rodinných dávek, pohřebné</vt:lpstr>
      <vt:lpstr>Program přednášky</vt:lpstr>
      <vt:lpstr>Účel poskytovaných dávek</vt:lpstr>
      <vt:lpstr>Úprava koordinace rodinných dávek</vt:lpstr>
      <vt:lpstr>Úprava koordinace rodinných dávek</vt:lpstr>
      <vt:lpstr>Zákaz diskriminace na základě státní příslušnosti</vt:lpstr>
      <vt:lpstr>Pravidla přednosti poskytování dávek</vt:lpstr>
      <vt:lpstr>Pravidla přednosti poskytování dávek - pokračování</vt:lpstr>
      <vt:lpstr>Pohřebné</vt:lpstr>
      <vt:lpstr>Koordinace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rodinných dávek</dc:title>
  <dc:creator>Jana Komendová</dc:creator>
  <cp:lastModifiedBy>Jana Komendová</cp:lastModifiedBy>
  <cp:revision>17</cp:revision>
  <cp:lastPrinted>2016-11-08T08:36:11Z</cp:lastPrinted>
  <dcterms:created xsi:type="dcterms:W3CDTF">2015-11-06T11:35:23Z</dcterms:created>
  <dcterms:modified xsi:type="dcterms:W3CDTF">2016-11-08T10:04:46Z</dcterms:modified>
</cp:coreProperties>
</file>