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9" r:id="rId3"/>
    <p:sldId id="330" r:id="rId4"/>
    <p:sldId id="331" r:id="rId5"/>
    <p:sldId id="346" r:id="rId6"/>
    <p:sldId id="347" r:id="rId7"/>
    <p:sldId id="348" r:id="rId8"/>
    <p:sldId id="349" r:id="rId9"/>
    <p:sldId id="350" r:id="rId10"/>
    <p:sldId id="262" r:id="rId11"/>
    <p:sldId id="351" r:id="rId12"/>
    <p:sldId id="265" r:id="rId13"/>
    <p:sldId id="336" r:id="rId14"/>
    <p:sldId id="337" r:id="rId15"/>
    <p:sldId id="338" r:id="rId16"/>
    <p:sldId id="353" r:id="rId17"/>
    <p:sldId id="354" r:id="rId18"/>
    <p:sldId id="339" r:id="rId19"/>
    <p:sldId id="340" r:id="rId20"/>
    <p:sldId id="341" r:id="rId21"/>
    <p:sldId id="344" r:id="rId22"/>
    <p:sldId id="352" r:id="rId23"/>
    <p:sldId id="342" r:id="rId24"/>
    <p:sldId id="268" r:id="rId25"/>
    <p:sldId id="325" r:id="rId26"/>
    <p:sldId id="326" r:id="rId27"/>
    <p:sldId id="327" r:id="rId28"/>
    <p:sldId id="328" r:id="rId29"/>
    <p:sldId id="32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100" d="100"/>
          <a:sy n="100" d="100"/>
        </p:scale>
        <p:origin x="-1386" y="-2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zbportal.sk/stavebnictvo/naklady-zivotniho-cyklu-betonovych-staveb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ovz.cz/zdroje/" TargetMode="External"/><Relationship Id="rId2" Type="http://schemas.openxmlformats.org/officeDocument/2006/relationships/hyperlink" Target="http://www.portal-vz.cz/cs/Spoluprace-a-vymena-informaci/Vyrocni-zpravy-a-souhrnne-udaje-o-verejnych-zakazk/Vyrocni-zpravy-o-stavu-verejnych-zakaze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hs.cz/cs/verejne-zakazky.html" TargetMode="External"/><Relationship Id="rId2" Type="http://schemas.openxmlformats.org/officeDocument/2006/relationships/hyperlink" Target="http://www.portal-vz.cz/cs/Uvodni-stra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akazky.muni.cz/" TargetMode="External"/><Relationship Id="rId4" Type="http://schemas.openxmlformats.org/officeDocument/2006/relationships/hyperlink" Target="http://sovz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6072" y="2565401"/>
            <a:ext cx="7518400" cy="2663825"/>
          </a:xfrm>
        </p:spPr>
        <p:txBody>
          <a:bodyPr/>
          <a:lstStyle/>
          <a:p>
            <a:pPr algn="ctr"/>
            <a:r>
              <a:rPr lang="cs-CZ" altLang="cs-CZ" sz="3600" dirty="0" smtClean="0">
                <a:solidFill>
                  <a:srgbClr val="002060"/>
                </a:solidFill>
              </a:rPr>
              <a:t>Hodnocení nabídek</a:t>
            </a: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1075"/>
            <a:ext cx="8086635" cy="647700"/>
          </a:xfrm>
        </p:spPr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4840" y="1634254"/>
            <a:ext cx="8082321" cy="4751797"/>
          </a:xfrm>
        </p:spPr>
        <p:txBody>
          <a:bodyPr/>
          <a:lstStyle/>
          <a:p>
            <a:r>
              <a:rPr lang="cs-CZ" sz="2200" b="1" dirty="0" smtClean="0"/>
              <a:t>Ekonomická výhodnost nabídek dle  ZZVZ - § 114 a násl.</a:t>
            </a:r>
          </a:p>
          <a:p>
            <a:r>
              <a:rPr lang="cs-CZ" sz="2200" dirty="0" smtClean="0"/>
              <a:t>Zadavatel v zadávací dokumentaci stanoví, že nabídky budou hodnoceny podle jejich ekonomické výhodnosti</a:t>
            </a:r>
          </a:p>
          <a:p>
            <a:r>
              <a:rPr lang="cs-CZ" sz="2200" dirty="0" smtClean="0"/>
              <a:t>Ekonomickou výhodnost lze hodnotit dle:</a:t>
            </a:r>
          </a:p>
          <a:p>
            <a:pPr lvl="1"/>
            <a:r>
              <a:rPr lang="cs-CZ" sz="2000" dirty="0" smtClean="0"/>
              <a:t>nejvýhodnějšího poměru ceny a kvality,</a:t>
            </a:r>
          </a:p>
          <a:p>
            <a:pPr lvl="1"/>
            <a:r>
              <a:rPr lang="cs-CZ" sz="2000" dirty="0" smtClean="0"/>
              <a:t>nejvýhodnějšího poměru nákladů životního cyklu a kvality,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ejnižší nabídkové ceny, nebo</a:t>
            </a:r>
          </a:p>
          <a:p>
            <a:pPr lvl="1"/>
            <a:r>
              <a:rPr lang="cs-CZ" sz="2000" dirty="0" smtClean="0"/>
              <a:t>nejnižších nákladů životního cyklu</a:t>
            </a:r>
          </a:p>
          <a:p>
            <a:r>
              <a:rPr lang="cs-CZ" sz="2200" dirty="0" smtClean="0"/>
              <a:t>Nejnižší nabídková cena se nesmí hodnotit:</a:t>
            </a:r>
          </a:p>
          <a:p>
            <a:pPr lvl="1"/>
            <a:r>
              <a:rPr lang="cs-CZ" sz="2000" dirty="0" smtClean="0"/>
              <a:t>v řízení se soutěžním dialogem nebo v řízení o inovačním partnerství,</a:t>
            </a:r>
          </a:p>
          <a:p>
            <a:pPr lvl="1"/>
            <a:r>
              <a:rPr lang="cs-CZ" sz="2000" dirty="0"/>
              <a:t>v</a:t>
            </a:r>
            <a:r>
              <a:rPr lang="cs-CZ" sz="2000" dirty="0" smtClean="0"/>
              <a:t>ymezené VZ na služby (intelektuální, zdravotní, sociální)</a:t>
            </a:r>
          </a:p>
          <a:p>
            <a:r>
              <a:rPr lang="cs-CZ" sz="2200" dirty="0" smtClean="0"/>
              <a:t>Zásadní, nebo pouze formulační změna oproti ZVZ?</a:t>
            </a:r>
            <a:endParaRPr lang="cs-CZ" sz="22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20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Pravidla pro hodnocení nabídek - § 115 ZZVZ</a:t>
            </a:r>
          </a:p>
          <a:p>
            <a:r>
              <a:rPr lang="cs-CZ" dirty="0" smtClean="0"/>
              <a:t>Musí být stanovena v zadávací dokumentaci a musí zahrnovat: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ritéria hodnocení,</a:t>
            </a:r>
          </a:p>
          <a:p>
            <a:pPr lvl="1"/>
            <a:r>
              <a:rPr lang="cs-CZ" sz="2200" dirty="0"/>
              <a:t>m</a:t>
            </a:r>
            <a:r>
              <a:rPr lang="cs-CZ" sz="2200" dirty="0" smtClean="0"/>
              <a:t>etodu vyhodnocení jednotlivých kritérií, a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áhu kritérií nebo jiný matematický vztah mezi nimi</a:t>
            </a:r>
          </a:p>
          <a:p>
            <a:r>
              <a:rPr lang="cs-CZ" dirty="0" smtClean="0"/>
              <a:t>Kritéria lze výjimečně uvést v sestupném pořadí dle jejich významu – pokud zadavatel není objektivně schopen stanovit jejich váhu či matematický vztah</a:t>
            </a:r>
          </a:p>
          <a:p>
            <a:r>
              <a:rPr lang="cs-CZ" dirty="0" smtClean="0"/>
              <a:t>Promítnutí </a:t>
            </a:r>
            <a:r>
              <a:rPr lang="cs-CZ" dirty="0" smtClean="0"/>
              <a:t>základních zásad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67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840" y="727332"/>
            <a:ext cx="8086635" cy="647700"/>
          </a:xfrm>
        </p:spPr>
        <p:txBody>
          <a:bodyPr/>
          <a:lstStyle/>
          <a:p>
            <a:r>
              <a:rPr lang="cs-CZ" dirty="0"/>
              <a:t>Nejnižší nabídková cena vs. ekonomická </a:t>
            </a:r>
            <a:r>
              <a:rPr lang="cs-CZ" dirty="0" smtClean="0"/>
              <a:t>výhodnost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4841" y="1516268"/>
            <a:ext cx="8082321" cy="4810790"/>
          </a:xfrm>
        </p:spPr>
        <p:txBody>
          <a:bodyPr/>
          <a:lstStyle/>
          <a:p>
            <a:r>
              <a:rPr lang="cs-CZ" b="1" dirty="0" smtClean="0"/>
              <a:t>Ekonomická výhodnost dle kvality - § 116 ZZVZ</a:t>
            </a:r>
          </a:p>
          <a:p>
            <a:r>
              <a:rPr lang="cs-CZ" dirty="0" smtClean="0"/>
              <a:t>Kritéria musí vyjadřovat: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valitativní,</a:t>
            </a:r>
          </a:p>
          <a:p>
            <a:pPr lvl="1"/>
            <a:r>
              <a:rPr lang="cs-CZ" sz="2200" dirty="0"/>
              <a:t>e</a:t>
            </a:r>
            <a:r>
              <a:rPr lang="cs-CZ" sz="2200" dirty="0" smtClean="0"/>
              <a:t>nvironmentální, nebo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ociální hlediska spojená s předmětem </a:t>
            </a:r>
            <a:r>
              <a:rPr lang="cs-CZ" sz="2200" dirty="0" smtClean="0"/>
              <a:t>VZ</a:t>
            </a:r>
          </a:p>
          <a:p>
            <a:pPr lvl="0"/>
            <a:r>
              <a:rPr lang="cs-CZ" dirty="0">
                <a:solidFill>
                  <a:srgbClr val="000000"/>
                </a:solidFill>
              </a:rPr>
              <a:t>Kritéria musí umožňovat porovnatelnost nabídek a musí být </a:t>
            </a:r>
            <a:r>
              <a:rPr lang="cs-CZ" dirty="0" smtClean="0">
                <a:solidFill>
                  <a:srgbClr val="000000"/>
                </a:solidFill>
              </a:rPr>
              <a:t>ověřitelná</a:t>
            </a:r>
            <a:endParaRPr lang="cs-CZ" sz="2200" dirty="0" smtClean="0"/>
          </a:p>
          <a:p>
            <a:r>
              <a:rPr lang="cs-CZ" dirty="0" smtClean="0"/>
              <a:t>Volba </a:t>
            </a:r>
            <a:r>
              <a:rPr lang="cs-CZ" dirty="0" smtClean="0"/>
              <a:t>hodnotících kritérií ve fázi přípravy zadávacího řízení zásadně ovlivňuje jeho výsledek</a:t>
            </a:r>
          </a:p>
          <a:p>
            <a:r>
              <a:rPr lang="cs-CZ" dirty="0" smtClean="0"/>
              <a:t>Nesprávná kritéria mohou vést k nehospodárným veřejným výdajům</a:t>
            </a:r>
          </a:p>
          <a:p>
            <a:pPr marL="0" lvl="0" indent="0"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99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Demonstrativní výčet kritérií kvality - § 116 ZZVZ</a:t>
            </a:r>
          </a:p>
          <a:p>
            <a:r>
              <a:rPr lang="cs-CZ" dirty="0" smtClean="0"/>
              <a:t>Technická úroveň</a:t>
            </a:r>
          </a:p>
          <a:p>
            <a:r>
              <a:rPr lang="cs-CZ" dirty="0" smtClean="0"/>
              <a:t>Estetické nebo funkční vlastnosti</a:t>
            </a:r>
          </a:p>
          <a:p>
            <a:r>
              <a:rPr lang="cs-CZ" dirty="0" smtClean="0"/>
              <a:t>Uživatelská přístupnost</a:t>
            </a:r>
          </a:p>
          <a:p>
            <a:r>
              <a:rPr lang="cs-CZ" dirty="0" smtClean="0"/>
              <a:t>Sociální, environmentální nebo inovační aspekty</a:t>
            </a:r>
          </a:p>
          <a:p>
            <a:r>
              <a:rPr lang="cs-CZ" dirty="0" smtClean="0"/>
              <a:t>Organizace, kvalifikace nebo zkušenost osob, které se mají přímo podílet na plnění VZ, pokud má kvalita těchto osob významný dopad na úroveň plnění</a:t>
            </a:r>
          </a:p>
          <a:p>
            <a:r>
              <a:rPr lang="cs-CZ" dirty="0" smtClean="0"/>
              <a:t>Úroveň servisních služeb včetně technické pomoci</a:t>
            </a:r>
          </a:p>
          <a:p>
            <a:r>
              <a:rPr lang="cs-CZ" dirty="0" smtClean="0"/>
              <a:t>Podmínky a lhůta dodání či dokončení plnění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46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Zakázaná kritéria - § 116 ZZVZ</a:t>
            </a:r>
            <a:r>
              <a:rPr lang="cs-CZ" dirty="0" smtClean="0"/>
              <a:t>: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mluvní podmínky, jejichž účelem je utvrzení povinností dodavatele (výše smluvních pokut, bankovní záruky apod.),</a:t>
            </a:r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latební podmínky (délka splatnosti faktur apod.)</a:t>
            </a:r>
          </a:p>
          <a:p>
            <a:r>
              <a:rPr lang="cs-CZ" dirty="0" smtClean="0"/>
              <a:t>Byla dříve poměrně často používána, nemají vztah k předmětu plnění VZ</a:t>
            </a:r>
          </a:p>
          <a:p>
            <a:r>
              <a:rPr lang="cs-CZ" dirty="0" smtClean="0"/>
              <a:t>Lze stanovit pevnou cenu a hodnotit pouze kvalitu (použitelné zřejmě zejména u služeb)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41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vs. subjektivní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ZZVZ výslovně nezmiňuje preferenci objektivních kritérií</a:t>
            </a:r>
          </a:p>
          <a:p>
            <a:r>
              <a:rPr lang="cs-CZ" sz="2200" dirty="0" smtClean="0"/>
              <a:t>Směrnice o ZVZ – Preambule:</a:t>
            </a:r>
          </a:p>
          <a:p>
            <a:pPr marL="400050" lvl="1" indent="0">
              <a:buNone/>
            </a:pPr>
            <a:r>
              <a:rPr lang="cs-CZ" sz="1600" dirty="0" smtClean="0"/>
              <a:t>(90) Veřejné </a:t>
            </a:r>
            <a:r>
              <a:rPr lang="cs-CZ" sz="1600" dirty="0"/>
              <a:t>zakázky by měly být zadávány na základě objektivních kritérií, která zajistí dodržení zásad transparentnosti, nediskriminace a rovného zacházení, a to s ohledem na zajištění objektivního srovnání relativní hodnoty nabídek s cílem určit v podmínkách skutečné hospodářské soutěže, která nabídka je ekonomicky nejvýhodnější</a:t>
            </a:r>
            <a:r>
              <a:rPr lang="cs-CZ" sz="1600" dirty="0" smtClean="0"/>
              <a:t>.</a:t>
            </a:r>
          </a:p>
          <a:p>
            <a:pPr marL="400050" lvl="1" indent="0">
              <a:buNone/>
            </a:pPr>
            <a:r>
              <a:rPr lang="cs-CZ" sz="1600" dirty="0" smtClean="0"/>
              <a:t>(92) Volbou </a:t>
            </a:r>
            <a:r>
              <a:rPr lang="cs-CZ" sz="1600" dirty="0"/>
              <a:t>kritérií pro zadání veřejné zakázky by zadavatel neměl získat neomezenou volnost a tato kritéria by měla zajišťovat možnost účinné a spravedlivé hospodářské soutěže a být doprovázena podmínkami, jež umožňují účinně ověřit informace, které uchazeči předložili</a:t>
            </a:r>
            <a:r>
              <a:rPr lang="cs-CZ" sz="1600" dirty="0" smtClean="0"/>
              <a:t>.</a:t>
            </a:r>
          </a:p>
          <a:p>
            <a:r>
              <a:rPr lang="cs-CZ" sz="2200" dirty="0" smtClean="0"/>
              <a:t>Subjektivní kritéria nejsou zakázána</a:t>
            </a:r>
          </a:p>
          <a:p>
            <a:r>
              <a:rPr lang="cs-CZ" sz="2200" dirty="0" smtClean="0"/>
              <a:t>Subjektivní kritéria mohou být vhodná zejména při hodnocení služeb (marketingové služby, architektonické služby apod.)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84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vs. subjektivní kritéria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Rozhodnutí ÚOHS </a:t>
            </a:r>
            <a:r>
              <a:rPr lang="cs-CZ" sz="1800" b="1" dirty="0"/>
              <a:t>S0336/2016 ze dne 11.7. </a:t>
            </a:r>
            <a:r>
              <a:rPr lang="cs-CZ" sz="1800" b="1" dirty="0" smtClean="0"/>
              <a:t>2016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nformační </a:t>
            </a:r>
            <a:r>
              <a:rPr lang="cs-CZ" sz="1800" dirty="0"/>
              <a:t>kampaň na podporu regionálních </a:t>
            </a:r>
            <a:r>
              <a:rPr lang="cs-CZ" sz="1800" dirty="0" smtClean="0"/>
              <a:t>potravin (reklamní a marketingové služby)</a:t>
            </a:r>
          </a:p>
          <a:p>
            <a:r>
              <a:rPr lang="cs-CZ" sz="1600" dirty="0" smtClean="0"/>
              <a:t>Úřad </a:t>
            </a:r>
            <a:r>
              <a:rPr lang="cs-CZ" sz="1600" dirty="0"/>
              <a:t>v obecné rovině nejprve konstatuje, že klíčovou fázi pro přidělení konkrétní </a:t>
            </a:r>
            <a:r>
              <a:rPr lang="cs-CZ" sz="1600" dirty="0" smtClean="0"/>
              <a:t>VZ </a:t>
            </a:r>
            <a:r>
              <a:rPr lang="cs-CZ" sz="1600" dirty="0"/>
              <a:t>představuje hodnocení nabídek. Zákon </a:t>
            </a:r>
            <a:r>
              <a:rPr lang="cs-CZ" sz="1600" dirty="0" smtClean="0"/>
              <a:t>zadavateli </a:t>
            </a:r>
            <a:r>
              <a:rPr lang="cs-CZ" sz="1600" dirty="0"/>
              <a:t>umožňuje volbu mezi dvěma základními hodnotícími kritérii, a to buď nejnižší nabídkovou cenou, nebo ekonomickou výhodností </a:t>
            </a:r>
            <a:r>
              <a:rPr lang="cs-CZ" sz="1600" dirty="0" smtClean="0"/>
              <a:t>nabídky</a:t>
            </a:r>
          </a:p>
          <a:p>
            <a:r>
              <a:rPr lang="cs-CZ" sz="1600" dirty="0" smtClean="0"/>
              <a:t>Lze </a:t>
            </a:r>
            <a:r>
              <a:rPr lang="cs-CZ" sz="1600" dirty="0"/>
              <a:t>konstatovat, že základní hodnotící kritérium v podobě nejnižší nabídkové ceny znamená pro </a:t>
            </a:r>
            <a:r>
              <a:rPr lang="cs-CZ" sz="1600" dirty="0" smtClean="0"/>
              <a:t>zadavatele znatelně </a:t>
            </a:r>
            <a:r>
              <a:rPr lang="cs-CZ" sz="1600" dirty="0"/>
              <a:t>jednodušší způsob pro přidělení </a:t>
            </a:r>
            <a:r>
              <a:rPr lang="cs-CZ" sz="1600" dirty="0" smtClean="0"/>
              <a:t>VZ</a:t>
            </a:r>
          </a:p>
          <a:p>
            <a:r>
              <a:rPr lang="cs-CZ" sz="1600" dirty="0" smtClean="0"/>
              <a:t>Jestliže </a:t>
            </a:r>
            <a:r>
              <a:rPr lang="cs-CZ" sz="1600" dirty="0"/>
              <a:t>se zadavatel </a:t>
            </a:r>
            <a:r>
              <a:rPr lang="cs-CZ" sz="1600" dirty="0" smtClean="0"/>
              <a:t>rozhodne použít  kritérium </a:t>
            </a:r>
            <a:r>
              <a:rPr lang="cs-CZ" sz="1600" dirty="0"/>
              <a:t>v podobě ekonomické výhodnosti nabídky, vystavuje se nutně zvýšenému riziku možného porušení </a:t>
            </a:r>
            <a:r>
              <a:rPr lang="cs-CZ" sz="1600" dirty="0" smtClean="0"/>
              <a:t>zákona</a:t>
            </a:r>
          </a:p>
          <a:p>
            <a:r>
              <a:rPr lang="cs-CZ" sz="1600" dirty="0" smtClean="0"/>
              <a:t>Dané </a:t>
            </a:r>
            <a:r>
              <a:rPr lang="cs-CZ" sz="1600" dirty="0"/>
              <a:t>riziko tkví v tom, že oproti </a:t>
            </a:r>
            <a:r>
              <a:rPr lang="cs-CZ" sz="1600" dirty="0" smtClean="0"/>
              <a:t>kritériu </a:t>
            </a:r>
            <a:r>
              <a:rPr lang="cs-CZ" sz="1600" dirty="0"/>
              <a:t>nejnižší nabídkové ceny, musí zadavatel u </a:t>
            </a:r>
            <a:r>
              <a:rPr lang="cs-CZ" sz="1600" dirty="0" smtClean="0"/>
              <a:t>kritéria </a:t>
            </a:r>
            <a:r>
              <a:rPr lang="cs-CZ" sz="1600" dirty="0"/>
              <a:t>ekonomické výhodnosti nabídky, v souladu s ustanovením § 78 odst. 4 zákona, naformulovat určitá dílčí </a:t>
            </a:r>
            <a:r>
              <a:rPr lang="cs-CZ" sz="1600" dirty="0" smtClean="0"/>
              <a:t>kritéria</a:t>
            </a:r>
            <a:r>
              <a:rPr lang="cs-CZ" sz="1600" dirty="0"/>
              <a:t>, jež se budou vztahovat k poptávanému předmětu plnění </a:t>
            </a:r>
            <a:r>
              <a:rPr lang="cs-CZ" sz="1600" dirty="0" smtClean="0"/>
              <a:t>VZ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156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1014" y="830264"/>
            <a:ext cx="8086635" cy="647700"/>
          </a:xfrm>
        </p:spPr>
        <p:txBody>
          <a:bodyPr/>
          <a:lstStyle/>
          <a:p>
            <a:r>
              <a:rPr lang="cs-CZ" dirty="0"/>
              <a:t>Objektivní vs. subjektivní kritéria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14" y="1608137"/>
            <a:ext cx="8082321" cy="4649788"/>
          </a:xfrm>
        </p:spPr>
        <p:txBody>
          <a:bodyPr/>
          <a:lstStyle/>
          <a:p>
            <a:pPr lvl="0"/>
            <a:r>
              <a:rPr lang="cs-CZ" sz="1800" b="1" dirty="0">
                <a:solidFill>
                  <a:srgbClr val="000000"/>
                </a:solidFill>
              </a:rPr>
              <a:t>Rozhodnutí ÚOHS S0336/2016 ze dne 11.7. </a:t>
            </a:r>
            <a:r>
              <a:rPr lang="cs-CZ" sz="1800" b="1" dirty="0" smtClean="0">
                <a:solidFill>
                  <a:srgbClr val="000000"/>
                </a:solidFill>
              </a:rPr>
              <a:t>2016</a:t>
            </a:r>
            <a:endParaRPr lang="cs-CZ" sz="1400" dirty="0" smtClean="0"/>
          </a:p>
          <a:p>
            <a:r>
              <a:rPr lang="cs-CZ" sz="1600" dirty="0" smtClean="0"/>
              <a:t>I </a:t>
            </a:r>
            <a:r>
              <a:rPr lang="cs-CZ" sz="1600" dirty="0"/>
              <a:t>když je z hlediska dodržení základních zásad </a:t>
            </a:r>
            <a:r>
              <a:rPr lang="cs-CZ" sz="1600" dirty="0" smtClean="0"/>
              <a:t>preferováno </a:t>
            </a:r>
            <a:r>
              <a:rPr lang="cs-CZ" sz="1600" dirty="0"/>
              <a:t>hodnocení </a:t>
            </a:r>
            <a:r>
              <a:rPr lang="cs-CZ" sz="1600" dirty="0" smtClean="0"/>
              <a:t>na </a:t>
            </a:r>
            <a:r>
              <a:rPr lang="cs-CZ" sz="1600" dirty="0"/>
              <a:t>základě objektivních </a:t>
            </a:r>
            <a:r>
              <a:rPr lang="cs-CZ" sz="1600" dirty="0" smtClean="0"/>
              <a:t>kritérií</a:t>
            </a:r>
            <a:r>
              <a:rPr lang="cs-CZ" sz="1600" dirty="0"/>
              <a:t>, zákon umožňuje </a:t>
            </a:r>
            <a:r>
              <a:rPr lang="cs-CZ" sz="1600" dirty="0" smtClean="0"/>
              <a:t>stanovit </a:t>
            </a:r>
            <a:r>
              <a:rPr lang="cs-CZ" sz="1600" dirty="0"/>
              <a:t>i dílčí </a:t>
            </a:r>
            <a:r>
              <a:rPr lang="cs-CZ" sz="1600" dirty="0" smtClean="0"/>
              <a:t>kritéria</a:t>
            </a:r>
            <a:r>
              <a:rPr lang="cs-CZ" sz="1600" dirty="0"/>
              <a:t>, která nelze vyjádřit číselnou hodnotou, tedy </a:t>
            </a:r>
            <a:r>
              <a:rPr lang="cs-CZ" sz="1600" b="1" dirty="0"/>
              <a:t>tzv. subjektivní hodnotící kritéria</a:t>
            </a:r>
            <a:r>
              <a:rPr lang="cs-CZ" sz="1600" dirty="0"/>
              <a:t>, jako jsou např. funkční vlastnosti, minimalizace vlivu plnění na životní prostředí, zajištění technického řešení apod. (k </a:t>
            </a:r>
            <a:r>
              <a:rPr lang="cs-CZ" sz="1600" dirty="0" smtClean="0"/>
              <a:t>subjektivním kritériím </a:t>
            </a:r>
            <a:r>
              <a:rPr lang="cs-CZ" sz="1600" dirty="0"/>
              <a:t>viz např. rozsudek </a:t>
            </a:r>
            <a:r>
              <a:rPr lang="cs-CZ" sz="1600" dirty="0" smtClean="0"/>
              <a:t>KS  </a:t>
            </a:r>
            <a:r>
              <a:rPr lang="cs-CZ" sz="1600" dirty="0"/>
              <a:t>č. j. 62 Ca 77/2008-45 ze dne </a:t>
            </a:r>
            <a:r>
              <a:rPr lang="cs-CZ" sz="1600" dirty="0" smtClean="0"/>
              <a:t>4.11.2010 a rozsudek NSS </a:t>
            </a:r>
            <a:r>
              <a:rPr lang="cs-CZ" sz="1600" dirty="0"/>
              <a:t>č. j. 1 Afs 8/2011-112 ze dne 30.3.2011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V </a:t>
            </a:r>
            <a:r>
              <a:rPr lang="cs-CZ" sz="1600" dirty="0"/>
              <a:t>případě použití subjektivních </a:t>
            </a:r>
            <a:r>
              <a:rPr lang="cs-CZ" sz="1600" dirty="0" smtClean="0"/>
              <a:t>kritérií </a:t>
            </a:r>
            <a:r>
              <a:rPr lang="cs-CZ" sz="1600" dirty="0"/>
              <a:t>jsou </a:t>
            </a:r>
            <a:r>
              <a:rPr lang="cs-CZ" sz="1600" dirty="0" smtClean="0"/>
              <a:t>na </a:t>
            </a:r>
            <a:r>
              <a:rPr lang="cs-CZ" sz="1600" dirty="0"/>
              <a:t>zadavatele kladeny vyšší nároky na specifikaci takových kritérií v zadávací dokumentaci, tj. zadavatel musí v </a:t>
            </a:r>
            <a:r>
              <a:rPr lang="cs-CZ" sz="1600" dirty="0" smtClean="0"/>
              <a:t>ZD </a:t>
            </a:r>
            <a:r>
              <a:rPr lang="cs-CZ" sz="1600" dirty="0"/>
              <a:t>blíže vymezit, co bude hodnoceno v rámci těchto dílčích kritérií, a to tak, aby každý uchazeč věděl, jaké údaje má ve své nabídce uvádět a v jakém případě bude jeho nabídka hodnocena lépe než </a:t>
            </a:r>
            <a:r>
              <a:rPr lang="cs-CZ" sz="1600" dirty="0" smtClean="0"/>
              <a:t>ostatní nabídky </a:t>
            </a:r>
          </a:p>
          <a:p>
            <a:r>
              <a:rPr lang="cs-CZ" sz="1600" dirty="0" smtClean="0"/>
              <a:t>Aby </a:t>
            </a:r>
            <a:r>
              <a:rPr lang="cs-CZ" sz="1600" dirty="0"/>
              <a:t>mohl být navazující proces hodnocení nabídek považován za transparentní, musí hodnocení </a:t>
            </a:r>
            <a:r>
              <a:rPr lang="cs-CZ" sz="1600" dirty="0" smtClean="0"/>
              <a:t>podle </a:t>
            </a:r>
            <a:r>
              <a:rPr lang="cs-CZ" sz="1600" dirty="0"/>
              <a:t>dílčích </a:t>
            </a:r>
            <a:r>
              <a:rPr lang="cs-CZ" sz="1600" dirty="0" smtClean="0"/>
              <a:t>kritérií reflektovat </a:t>
            </a:r>
            <a:r>
              <a:rPr lang="cs-CZ" sz="1600" dirty="0"/>
              <a:t>předem stanovené vymezení těchto </a:t>
            </a:r>
            <a:r>
              <a:rPr lang="cs-CZ" sz="1600" dirty="0" smtClean="0"/>
              <a:t>kritérií. </a:t>
            </a:r>
            <a:r>
              <a:rPr lang="cs-CZ" sz="1600" dirty="0"/>
              <a:t>Hodnocení </a:t>
            </a:r>
            <a:r>
              <a:rPr lang="cs-CZ" sz="1600" dirty="0" smtClean="0"/>
              <a:t>číselně </a:t>
            </a:r>
            <a:r>
              <a:rPr lang="cs-CZ" sz="1600" dirty="0"/>
              <a:t>nevyjádřených kritérií musí být dostatečně podrobně zdůvodněno a musí obsahovat údaje, proč je určitá nabídka hodnocena lépe než ostatní a na zadavatele jsou tudíž kladeny vyšší nároky při odůvodnění hodnocení. Hodnocení nabídek je klíčovým prvkem v procesu výběru nejvhodnější </a:t>
            </a:r>
            <a:r>
              <a:rPr lang="cs-CZ" sz="1600" dirty="0" smtClean="0"/>
              <a:t>nabídky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9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/>
              <a:t>Směrnice o ZVZ - </a:t>
            </a:r>
            <a:r>
              <a:rPr lang="cs-CZ" sz="2200" b="1" dirty="0" smtClean="0"/>
              <a:t>Preambule</a:t>
            </a:r>
            <a:r>
              <a:rPr lang="cs-CZ" sz="2200" dirty="0" smtClean="0"/>
              <a:t>:</a:t>
            </a:r>
          </a:p>
          <a:p>
            <a:r>
              <a:rPr lang="cs-CZ" sz="1800" dirty="0" smtClean="0"/>
              <a:t>Pojem </a:t>
            </a:r>
            <a:r>
              <a:rPr lang="cs-CZ" sz="1800" dirty="0"/>
              <a:t>nákladů životního cyklu zahrnuje všechny náklady během životního </a:t>
            </a:r>
            <a:r>
              <a:rPr lang="cs-CZ" sz="1800" dirty="0" smtClean="0"/>
              <a:t>cyklu stavebních </a:t>
            </a:r>
            <a:r>
              <a:rPr lang="cs-CZ" sz="1800" dirty="0"/>
              <a:t>prací, dodávek či </a:t>
            </a:r>
            <a:r>
              <a:rPr lang="cs-CZ" sz="1800" dirty="0" smtClean="0"/>
              <a:t>služeb</a:t>
            </a:r>
            <a:endParaRPr lang="cs-CZ" sz="1800" dirty="0"/>
          </a:p>
          <a:p>
            <a:r>
              <a:rPr lang="cs-CZ" sz="1800" dirty="0" smtClean="0"/>
              <a:t>To </a:t>
            </a:r>
            <a:r>
              <a:rPr lang="cs-CZ" sz="1800" dirty="0"/>
              <a:t>znamená interní náklady, jako například náklady na výzkum, jenž má být proveden, na vývoj, výrobu, přepravu, použití, údržbu a likvidaci na konci doby životnosti, ale může to zahrnovat i náklady plynoucí z environmentálních externalit, jako je znečištění způsobené těžbou surovin použitých v daném výrobku nebo výrobkem samotným nebo jeho výrobou, mohou-li být vyjádřeny v penězích a </a:t>
            </a:r>
            <a:r>
              <a:rPr lang="cs-CZ" sz="1800" dirty="0" smtClean="0"/>
              <a:t>monitorovány </a:t>
            </a:r>
            <a:endParaRPr lang="cs-CZ" sz="1800" dirty="0"/>
          </a:p>
          <a:p>
            <a:r>
              <a:rPr lang="cs-CZ" sz="1800" dirty="0" smtClean="0"/>
              <a:t>Metody </a:t>
            </a:r>
            <a:r>
              <a:rPr lang="cs-CZ" sz="1800" dirty="0"/>
              <a:t>využívané </a:t>
            </a:r>
            <a:r>
              <a:rPr lang="cs-CZ" sz="1800" dirty="0" smtClean="0"/>
              <a:t>zadavateli </a:t>
            </a:r>
            <a:r>
              <a:rPr lang="cs-CZ" sz="1800" dirty="0"/>
              <a:t>pro posouzení nákladů plynoucích z environmentálních externalit by měly být předem stanoveny objektivním a nediskriminačním způsobem a být přístupné všem zúčastněným </a:t>
            </a:r>
            <a:r>
              <a:rPr lang="cs-CZ" sz="1800" dirty="0" smtClean="0"/>
              <a:t>stranám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76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4" y="935039"/>
            <a:ext cx="8086635" cy="647700"/>
          </a:xfrm>
        </p:spPr>
        <p:txBody>
          <a:bodyPr/>
          <a:lstStyle/>
          <a:p>
            <a:r>
              <a:rPr lang="cs-CZ" sz="2000" dirty="0" smtClean="0"/>
              <a:t>Náklady životního cyklu </a:t>
            </a:r>
            <a:r>
              <a:rPr lang="cs-CZ" sz="2000" dirty="0" smtClean="0"/>
              <a:t>stavby</a:t>
            </a:r>
            <a:r>
              <a:rPr lang="cs-CZ" sz="2000" dirty="0" smtClean="0"/>
              <a:t>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b="0" dirty="0" smtClean="0">
                <a:hlinkClick r:id="rId2"/>
              </a:rPr>
              <a:t>http</a:t>
            </a:r>
            <a:r>
              <a:rPr lang="cs-CZ" sz="1400" b="0" dirty="0">
                <a:hlinkClick r:id="rId2"/>
              </a:rPr>
              <a:t>://</a:t>
            </a:r>
            <a:r>
              <a:rPr lang="cs-CZ" sz="1400" b="0" dirty="0" smtClean="0">
                <a:hlinkClick r:id="rId2"/>
              </a:rPr>
              <a:t>www.tzbportal.sk/stavebnictvo/naklady-zivotniho-cyklu-betonovych-staveb.html</a:t>
            </a:r>
            <a:endParaRPr lang="cs-CZ" sz="14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pic>
        <p:nvPicPr>
          <p:cNvPr id="1027" name="Picture 3" descr="C:\Users\Hadas\Desktop\4_naklady_zcs.jpg"/>
          <p:cNvPicPr preferRelativeResize="0">
            <a:picLocks noGrp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68" t="-4470" r="-11225" b="-3526"/>
          <a:stretch/>
        </p:blipFill>
        <p:spPr bwMode="auto">
          <a:xfrm>
            <a:off x="2895600" y="2047875"/>
            <a:ext cx="4048125" cy="385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76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předpisy a zdroje informací</a:t>
            </a:r>
          </a:p>
          <a:p>
            <a:r>
              <a:rPr lang="cs-CZ" dirty="0" smtClean="0"/>
              <a:t>Kritéria hodnocení nabídek a principy 3E</a:t>
            </a:r>
          </a:p>
          <a:p>
            <a:r>
              <a:rPr lang="cs-CZ" dirty="0" smtClean="0"/>
              <a:t>Nejnižší nabídková cena vs. ekonomická výhodnost</a:t>
            </a:r>
          </a:p>
          <a:p>
            <a:r>
              <a:rPr lang="cs-CZ" dirty="0" smtClean="0"/>
              <a:t>Objektivní vs. subjektivní hodnotící kritéria</a:t>
            </a:r>
          </a:p>
          <a:p>
            <a:r>
              <a:rPr lang="cs-CZ" dirty="0" smtClean="0"/>
              <a:t>Náklady životního cyklu</a:t>
            </a:r>
          </a:p>
          <a:p>
            <a:r>
              <a:rPr lang="cs-CZ" dirty="0" smtClean="0"/>
              <a:t>Ekologické a sociální aspekty zadávání </a:t>
            </a:r>
            <a:r>
              <a:rPr lang="cs-CZ" dirty="0" smtClean="0"/>
              <a:t>VZ</a:t>
            </a:r>
          </a:p>
          <a:p>
            <a:r>
              <a:rPr lang="cs-CZ" dirty="0"/>
              <a:t>Příklad - Hodnocení kvality realizačního týmu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67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 smtClean="0"/>
              <a:t>Náklady životního cyklu </a:t>
            </a:r>
            <a:r>
              <a:rPr lang="cs-CZ" sz="2600" b="1" dirty="0"/>
              <a:t>-</a:t>
            </a:r>
            <a:r>
              <a:rPr lang="cs-CZ" sz="2600" b="1" dirty="0" smtClean="0"/>
              <a:t> § 117 ZZVZ</a:t>
            </a:r>
          </a:p>
          <a:p>
            <a:r>
              <a:rPr lang="cs-CZ" sz="2600" dirty="0" smtClean="0"/>
              <a:t>Musí zahrnovat nabídkovou cenu</a:t>
            </a:r>
          </a:p>
          <a:p>
            <a:r>
              <a:rPr lang="cs-CZ" sz="2600" dirty="0" smtClean="0"/>
              <a:t>Mohou zahrnovat: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statní pořizovací náklady,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související s užíváním předmětu VZ,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na údržbu,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spojené s koncem životnosti, nebo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způsobené dopady na životní prostředí (externality) jako emise znečisťujících látek, apod.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2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Zadavatel musí uvést jaké údaje bude hodnotit a jakou metodu použije</a:t>
            </a:r>
          </a:p>
          <a:p>
            <a:r>
              <a:rPr lang="cs-CZ" dirty="0" smtClean="0"/>
              <a:t>Metoda musí být objektivně ověřitelná, nediskriminační, přístupná všem dodavatelům a poskytování údajů dle této metody nesmí dodavatele nepřiměřeně zatěžovat</a:t>
            </a:r>
          </a:p>
          <a:p>
            <a:r>
              <a:rPr lang="cs-CZ" dirty="0" smtClean="0"/>
              <a:t>Metody stanovení nákladů životního cyklu může stanovit vláda nařízením – pak je taková metoda povinná</a:t>
            </a:r>
          </a:p>
          <a:p>
            <a:r>
              <a:rPr lang="cs-CZ" dirty="0" smtClean="0"/>
              <a:t>Příklad - nařízení </a:t>
            </a:r>
            <a:r>
              <a:rPr lang="cs-CZ" dirty="0"/>
              <a:t>vlády č. 173/2016 Sb., o stanovení závazných zadávacích podmínek pro veřejné zakázky na pořízení silničních vozidel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158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Ekologické a sociální aspekty zadávání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Témata odpovědného veřejného </a:t>
            </a:r>
            <a:r>
              <a:rPr lang="cs-CZ" b="1" dirty="0" smtClean="0"/>
              <a:t>zadávání</a:t>
            </a:r>
            <a:endParaRPr lang="cs-CZ" b="1" dirty="0" smtClean="0"/>
          </a:p>
          <a:p>
            <a:r>
              <a:rPr lang="cs-CZ" dirty="0" smtClean="0"/>
              <a:t>Podpora zaměstnanosti osob znevýhodněných na trhu práce</a:t>
            </a:r>
          </a:p>
          <a:p>
            <a:r>
              <a:rPr lang="cs-CZ" dirty="0" smtClean="0"/>
              <a:t>Podpora důstojných pracovních podmínek</a:t>
            </a:r>
          </a:p>
          <a:p>
            <a:r>
              <a:rPr lang="cs-CZ" dirty="0" smtClean="0"/>
              <a:t>Podpora účasti malých a středních podniků v zadávacích řízeních</a:t>
            </a:r>
          </a:p>
          <a:p>
            <a:r>
              <a:rPr lang="cs-CZ" dirty="0" smtClean="0"/>
              <a:t>Ekologicky šetrná řešení</a:t>
            </a:r>
          </a:p>
          <a:p>
            <a:r>
              <a:rPr lang="cs-CZ" dirty="0" smtClean="0"/>
              <a:t>Podpora vzdělávání, praxe a rekvalifikace</a:t>
            </a:r>
          </a:p>
          <a:p>
            <a:r>
              <a:rPr lang="cs-CZ" dirty="0" smtClean="0"/>
              <a:t>Etické nakupování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76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a sociální aspekty zadávání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Odpovědné veřejné zadávání – definice dle MPSV:</a:t>
            </a:r>
          </a:p>
          <a:p>
            <a:r>
              <a:rPr lang="cs-CZ" sz="2000" dirty="0" smtClean="0"/>
              <a:t>Proces</a:t>
            </a:r>
            <a:r>
              <a:rPr lang="cs-CZ" sz="2000" dirty="0"/>
              <a:t>, při kterém organizace nakupuje produkty a služby způsobem, kdy získává maximální hodnotu za peníze z hlediska vytváření prospěchu pro společnost a ekonomiku a při minimálních škodách na životním </a:t>
            </a:r>
            <a:r>
              <a:rPr lang="cs-CZ" sz="2000" dirty="0" smtClean="0"/>
              <a:t>prostředí.</a:t>
            </a:r>
          </a:p>
          <a:p>
            <a:r>
              <a:rPr lang="cs-CZ" sz="2200" dirty="0" smtClean="0"/>
              <a:t>Lze zohlednit v zadávacích </a:t>
            </a:r>
            <a:r>
              <a:rPr lang="cs-CZ" sz="2200" dirty="0" smtClean="0"/>
              <a:t>podmínkách dle ZZVZ:</a:t>
            </a:r>
            <a:endParaRPr lang="cs-CZ" sz="2200" dirty="0" smtClean="0"/>
          </a:p>
          <a:p>
            <a:pPr lvl="1"/>
            <a:r>
              <a:rPr lang="cs-CZ" sz="2000" dirty="0" smtClean="0"/>
              <a:t>Technické podmínky - § 89 a násl. ZZVZ, § 94 ZZVZ</a:t>
            </a:r>
          </a:p>
          <a:p>
            <a:pPr lvl="1"/>
            <a:r>
              <a:rPr lang="cs-CZ" sz="2000" dirty="0" smtClean="0"/>
              <a:t>Zvláštní podmínky plnění - § 37 odst. 1 písm. d) ZZVZ</a:t>
            </a:r>
          </a:p>
          <a:p>
            <a:pPr lvl="1"/>
            <a:r>
              <a:rPr lang="cs-CZ" sz="2000" dirty="0" smtClean="0"/>
              <a:t>Vyhrazené VZ - § 38 ZZVZ</a:t>
            </a:r>
          </a:p>
          <a:p>
            <a:pPr lvl="1"/>
            <a:r>
              <a:rPr lang="cs-CZ" sz="2000" dirty="0" smtClean="0"/>
              <a:t>Kvalifikace - § 79 odst. 2 písm. e) a h) ZZVZ</a:t>
            </a:r>
          </a:p>
          <a:p>
            <a:pPr lvl="1"/>
            <a:r>
              <a:rPr lang="cs-CZ" sz="2000" dirty="0" smtClean="0"/>
              <a:t>Hodnocení - § 116, 117 ZZVZ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46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201" y="663677"/>
            <a:ext cx="8086635" cy="740852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 Příklad - Hodnocení kvality </a:t>
            </a:r>
            <a:r>
              <a:rPr lang="cs-CZ" dirty="0">
                <a:solidFill>
                  <a:srgbClr val="002060"/>
                </a:solidFill>
              </a:rPr>
              <a:t>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1519"/>
            <a:ext cx="8082321" cy="4855035"/>
          </a:xfrm>
        </p:spPr>
        <p:txBody>
          <a:bodyPr/>
          <a:lstStyle/>
          <a:p>
            <a:r>
              <a:rPr lang="cs-CZ" sz="2200" dirty="0" smtClean="0"/>
              <a:t>Výběr generálního projektanta stavby pro MU</a:t>
            </a:r>
          </a:p>
          <a:p>
            <a:r>
              <a:rPr lang="cs-CZ" sz="2200" dirty="0" smtClean="0"/>
              <a:t>Podané </a:t>
            </a:r>
            <a:r>
              <a:rPr lang="cs-CZ" sz="2200" dirty="0"/>
              <a:t>nabídky budou hodnoceny podle základního hodnotícího kritéria ekonomické výhodnosti </a:t>
            </a:r>
            <a:r>
              <a:rPr lang="cs-CZ" sz="2200" dirty="0" smtClean="0"/>
              <a:t>nabídky:</a:t>
            </a:r>
            <a:endParaRPr lang="cs-CZ" sz="2200" dirty="0"/>
          </a:p>
          <a:p>
            <a:pPr lvl="1"/>
            <a:r>
              <a:rPr lang="cs-CZ" sz="2000" dirty="0"/>
              <a:t>Dílčí hodnotící kritérium	</a:t>
            </a:r>
            <a:r>
              <a:rPr lang="cs-CZ" sz="2000" dirty="0" smtClean="0"/>
              <a:t>			Váha kritéria</a:t>
            </a:r>
            <a:endParaRPr lang="cs-CZ" sz="2000" dirty="0"/>
          </a:p>
          <a:p>
            <a:pPr lvl="1"/>
            <a:r>
              <a:rPr lang="cs-CZ" sz="2000" dirty="0"/>
              <a:t>Nabídková cena	</a:t>
            </a:r>
            <a:r>
              <a:rPr lang="cs-CZ" sz="2000" dirty="0" smtClean="0"/>
              <a:t>			</a:t>
            </a:r>
            <a:r>
              <a:rPr lang="cs-CZ" sz="2000" dirty="0"/>
              <a:t>	</a:t>
            </a:r>
            <a:r>
              <a:rPr lang="cs-CZ" sz="2000" dirty="0" smtClean="0"/>
              <a:t>70 </a:t>
            </a:r>
            <a:r>
              <a:rPr lang="cs-CZ" sz="2000" dirty="0"/>
              <a:t>%</a:t>
            </a:r>
          </a:p>
          <a:p>
            <a:pPr lvl="1"/>
            <a:r>
              <a:rPr lang="cs-CZ" sz="2000" dirty="0"/>
              <a:t>Zkušenosti osob zapojených do realizace </a:t>
            </a:r>
            <a:r>
              <a:rPr lang="cs-CZ" sz="2000" dirty="0" smtClean="0"/>
              <a:t>VZ	30 </a:t>
            </a:r>
            <a:r>
              <a:rPr lang="cs-CZ" sz="2000" dirty="0"/>
              <a:t>%</a:t>
            </a:r>
          </a:p>
          <a:p>
            <a:r>
              <a:rPr lang="cs-CZ" sz="2200" dirty="0" smtClean="0"/>
              <a:t>Způsob </a:t>
            </a:r>
            <a:r>
              <a:rPr lang="cs-CZ" sz="2200" dirty="0"/>
              <a:t>hodnocení nabídek obecně</a:t>
            </a:r>
          </a:p>
          <a:p>
            <a:pPr lvl="1"/>
            <a:r>
              <a:rPr lang="cs-CZ" sz="2000" dirty="0" smtClean="0"/>
              <a:t>Pro </a:t>
            </a:r>
            <a:r>
              <a:rPr lang="cs-CZ" sz="2000" dirty="0"/>
              <a:t>hodnocení nabídek použije </a:t>
            </a:r>
            <a:r>
              <a:rPr lang="cs-CZ" sz="2000" dirty="0" smtClean="0"/>
              <a:t>komise bodovací </a:t>
            </a:r>
            <a:r>
              <a:rPr lang="cs-CZ" sz="2000" dirty="0"/>
              <a:t>stupnici od 0 do 100 </a:t>
            </a:r>
            <a:r>
              <a:rPr lang="cs-CZ" sz="2000" dirty="0" smtClean="0"/>
              <a:t>bodů. </a:t>
            </a:r>
            <a:endParaRPr lang="cs-CZ" sz="2000" dirty="0"/>
          </a:p>
          <a:p>
            <a:pPr lvl="1"/>
            <a:r>
              <a:rPr lang="cs-CZ" sz="2000" dirty="0" smtClean="0"/>
              <a:t>Nejvýhodnější </a:t>
            </a:r>
            <a:r>
              <a:rPr lang="cs-CZ" sz="2000" dirty="0"/>
              <a:t>nabídkou je ta, která získá nejvyšší celkový počet bodů, tj. součet bodových ohodnocení získaných v dílčích hodnotících kritériích vynásobených vahou příslušného dílčího hodnotícího </a:t>
            </a:r>
            <a:r>
              <a:rPr lang="cs-CZ" sz="2000" dirty="0" smtClean="0"/>
              <a:t>kritéria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956" y="885842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0260"/>
            <a:ext cx="8082321" cy="4489620"/>
          </a:xfrm>
        </p:spPr>
        <p:txBody>
          <a:bodyPr/>
          <a:lstStyle/>
          <a:p>
            <a:r>
              <a:rPr lang="cs-CZ" sz="2200" dirty="0" smtClean="0"/>
              <a:t>Způsob </a:t>
            </a:r>
            <a:r>
              <a:rPr lang="cs-CZ" sz="2200" dirty="0"/>
              <a:t>hodnocení nabídek </a:t>
            </a:r>
            <a:r>
              <a:rPr lang="cs-CZ" sz="2200" dirty="0" smtClean="0"/>
              <a:t>dle kritéria </a:t>
            </a:r>
            <a:r>
              <a:rPr lang="cs-CZ" sz="2200" b="1" dirty="0"/>
              <a:t>Nabídková cena</a:t>
            </a:r>
          </a:p>
          <a:p>
            <a:r>
              <a:rPr lang="cs-CZ" sz="2200" dirty="0" smtClean="0"/>
              <a:t>Bude </a:t>
            </a:r>
            <a:r>
              <a:rPr lang="cs-CZ" sz="2200" dirty="0"/>
              <a:t>hodnocena nabídková </a:t>
            </a:r>
            <a:r>
              <a:rPr lang="cs-CZ" sz="2200" dirty="0" smtClean="0"/>
              <a:t>cena: Počet bodů = (nabídka </a:t>
            </a:r>
            <a:r>
              <a:rPr lang="cs-CZ" sz="2200" dirty="0"/>
              <a:t>s nejnižší </a:t>
            </a:r>
            <a:r>
              <a:rPr lang="cs-CZ" sz="2200" dirty="0" smtClean="0"/>
              <a:t>cenou / hodnocená nabídka) x 100</a:t>
            </a:r>
            <a:endParaRPr lang="cs-CZ" sz="2200" dirty="0"/>
          </a:p>
          <a:p>
            <a:r>
              <a:rPr lang="cs-CZ" sz="2200" dirty="0" smtClean="0"/>
              <a:t>Způsob </a:t>
            </a:r>
            <a:r>
              <a:rPr lang="cs-CZ" sz="2200" dirty="0"/>
              <a:t>hodnocení nabídek </a:t>
            </a:r>
            <a:r>
              <a:rPr lang="cs-CZ" sz="2200" dirty="0" smtClean="0"/>
              <a:t>dle kritéria</a:t>
            </a:r>
            <a:r>
              <a:rPr lang="cs-CZ" sz="2200" b="1" dirty="0" smtClean="0"/>
              <a:t> </a:t>
            </a:r>
            <a:r>
              <a:rPr lang="cs-CZ" sz="2200" b="1" dirty="0"/>
              <a:t>Zkušenosti osob zapojených do realizace </a:t>
            </a:r>
            <a:r>
              <a:rPr lang="cs-CZ" sz="2200" b="1" dirty="0" smtClean="0"/>
              <a:t>VZ</a:t>
            </a:r>
            <a:endParaRPr lang="cs-CZ" sz="2200" dirty="0"/>
          </a:p>
          <a:p>
            <a:r>
              <a:rPr lang="cs-CZ" sz="2200" u="sng" dirty="0" smtClean="0"/>
              <a:t>Zkušenosti </a:t>
            </a:r>
            <a:r>
              <a:rPr lang="cs-CZ" sz="2200" u="sng" dirty="0"/>
              <a:t>hlavního </a:t>
            </a:r>
            <a:r>
              <a:rPr lang="cs-CZ" sz="2200" u="sng" dirty="0" smtClean="0"/>
              <a:t>projektanta</a:t>
            </a:r>
          </a:p>
          <a:p>
            <a:pPr lvl="1"/>
            <a:r>
              <a:rPr lang="cs-CZ" sz="1800" dirty="0" smtClean="0"/>
              <a:t>Komise </a:t>
            </a:r>
            <a:r>
              <a:rPr lang="cs-CZ" sz="1800" dirty="0"/>
              <a:t>přidělí uchazeči 12 bodů za druhou a každou další zkušenost člena jeho realizačního týmu označeného jako hlavní projektant s výkonem funkce hlavního projektanta, zástupce hlavního projektanta či jiné obsahově totožné funkce v posledních 10 letech při projektové činnosti ve vztahu ke stavbě, kde hodnota stavebních prací byla předpokládána ve výši alespoň 150.000.000,- Kč bez </a:t>
            </a:r>
            <a:r>
              <a:rPr lang="cs-CZ" sz="1800" dirty="0" smtClean="0"/>
              <a:t>DPH</a:t>
            </a:r>
            <a:endParaRPr lang="cs-CZ" sz="1800" dirty="0" smtClean="0"/>
          </a:p>
          <a:p>
            <a:pPr lvl="1"/>
            <a:r>
              <a:rPr lang="cs-CZ" sz="1800" dirty="0"/>
              <a:t>U</a:t>
            </a:r>
            <a:r>
              <a:rPr lang="cs-CZ" sz="1800" dirty="0" smtClean="0"/>
              <a:t>chazeč může dosáhnout max</a:t>
            </a:r>
            <a:r>
              <a:rPr lang="cs-CZ" sz="1800" dirty="0"/>
              <a:t>. 60 bodů (před vynásobením vahou dílčího hodnotícího kritéria</a:t>
            </a:r>
            <a:r>
              <a:rPr lang="cs-CZ" sz="1800" dirty="0" smtClean="0"/>
              <a:t>)</a:t>
            </a:r>
            <a:endParaRPr lang="cs-CZ" sz="1800" dirty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7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956" y="868087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11" y="1760260"/>
            <a:ext cx="8082321" cy="4418598"/>
          </a:xfrm>
        </p:spPr>
        <p:txBody>
          <a:bodyPr/>
          <a:lstStyle/>
          <a:p>
            <a:pPr lvl="0"/>
            <a:r>
              <a:rPr lang="cs-CZ" sz="2000" u="sng" dirty="0"/>
              <a:t>Zkušenosti zástupce hlavního projektanta</a:t>
            </a:r>
          </a:p>
          <a:p>
            <a:pPr lvl="1"/>
            <a:r>
              <a:rPr lang="cs-CZ" sz="1800" dirty="0"/>
              <a:t>Komise přidělí uchazeči 8 bodů za druhou a každou další zkušenost člena jeho realizačního týmu označeného jako zástupce hlavního projektanta s výkonem funkce hlavního projektanta, zástupce hlavního projektanta či jiné obsahově totožné funkce v posledních 10 letech při projektové činnosti ve vztahu ke stavbě, kde hodnota stavebních prací byla předpokládána ve výši alespoň 150.000.000,- Kč bez DPH. </a:t>
            </a:r>
          </a:p>
          <a:p>
            <a:pPr lvl="1"/>
            <a:r>
              <a:rPr lang="cs-CZ" sz="1800" dirty="0"/>
              <a:t>U</a:t>
            </a:r>
            <a:r>
              <a:rPr lang="cs-CZ" sz="1800" dirty="0" smtClean="0"/>
              <a:t>chazeč může dosáhnout max</a:t>
            </a:r>
            <a:r>
              <a:rPr lang="cs-CZ" sz="1800" dirty="0"/>
              <a:t>. 40 bodů (před vynásobením vahou dílčího hodnotícího kritéria).</a:t>
            </a:r>
          </a:p>
          <a:p>
            <a:pPr lvl="0"/>
            <a:r>
              <a:rPr lang="cs-CZ" sz="2000" dirty="0"/>
              <a:t>Požadavek zadavatele na prokázání zkušenosti příslušného člena realizačního týmu „v posledních 10 letech“ je splněn tehdy, pokud činnost člena realizačního týmu zakládající příslušnou zkušenost byla ukončena řádně a včas v předcházejících 10 letech počítaných ode dne konce lhůty pro podání nabídek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26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70432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12" y="1600463"/>
            <a:ext cx="8082321" cy="4114800"/>
          </a:xfrm>
        </p:spPr>
        <p:txBody>
          <a:bodyPr/>
          <a:lstStyle/>
          <a:p>
            <a:r>
              <a:rPr lang="cs-CZ" dirty="0" smtClean="0"/>
              <a:t>Podáno 11 nabídek</a:t>
            </a:r>
          </a:p>
          <a:p>
            <a:r>
              <a:rPr lang="cs-CZ" dirty="0" smtClean="0"/>
              <a:t>Nejnižší cena 6,2 mil. Kč / nejvyšší 13,45 mil. Kč</a:t>
            </a:r>
          </a:p>
          <a:p>
            <a:r>
              <a:rPr lang="cs-CZ" dirty="0" smtClean="0"/>
              <a:t>Plný počet hodnocených zkušeností v 7 nabídkách</a:t>
            </a:r>
          </a:p>
          <a:p>
            <a:r>
              <a:rPr lang="cs-CZ" dirty="0" smtClean="0"/>
              <a:t>7 nabídek vyřazeno pro neprokázání kvalifikace</a:t>
            </a:r>
          </a:p>
          <a:p>
            <a:r>
              <a:rPr lang="cs-CZ" dirty="0" smtClean="0"/>
              <a:t>Hodnoceny 4 nabídky</a:t>
            </a:r>
          </a:p>
          <a:p>
            <a:r>
              <a:rPr lang="cs-CZ" dirty="0" smtClean="0"/>
              <a:t>Nejnižší hodnocená cena 6,2 mil. / nejvyšší 8,75 mil. Kč</a:t>
            </a:r>
          </a:p>
          <a:p>
            <a:r>
              <a:rPr lang="cs-CZ" dirty="0" smtClean="0"/>
              <a:t>Kritérium Zkušenosti „realizačního týmu“ mělo vliv na výsledné pořadí nabídek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32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712" y="743800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970235"/>
              </p:ext>
            </p:extLst>
          </p:nvPr>
        </p:nvGraphicFramePr>
        <p:xfrm>
          <a:off x="491832" y="1584927"/>
          <a:ext cx="7560215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1186048"/>
                <a:gridCol w="2672178"/>
                <a:gridCol w="1349406"/>
                <a:gridCol w="2352583"/>
              </a:tblGrid>
              <a:tr h="3048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Nabídková cena v Kč bez DPH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po zvážení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8.474.886,-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73,16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51,21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7.460.000,-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83,11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58,18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8.745.000,-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70,90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49,63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6.200.000,-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70,00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65866"/>
              </p:ext>
            </p:extLst>
          </p:nvPr>
        </p:nvGraphicFramePr>
        <p:xfrm>
          <a:off x="509590" y="2920276"/>
          <a:ext cx="7533579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132779"/>
                <a:gridCol w="1038687"/>
                <a:gridCol w="798991"/>
                <a:gridCol w="1296139"/>
                <a:gridCol w="905523"/>
                <a:gridCol w="1091953"/>
                <a:gridCol w="1269507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Zkušenosti hlavního projektanta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Zkušenosti zástupce </a:t>
                      </a:r>
                      <a:r>
                        <a:rPr lang="cs-CZ" sz="1200" b="1" dirty="0" smtClean="0">
                          <a:effectLst/>
                          <a:latin typeface="Arial Narrow"/>
                          <a:ea typeface="Times New Roman"/>
                        </a:rPr>
                        <a:t>hlavního </a:t>
                      </a: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projektanta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po zvážení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20,4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03064"/>
              </p:ext>
            </p:extLst>
          </p:nvPr>
        </p:nvGraphicFramePr>
        <p:xfrm>
          <a:off x="527343" y="4717413"/>
          <a:ext cx="7524704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701514"/>
                <a:gridCol w="2044736"/>
                <a:gridCol w="4778454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Celkový počet přidělených bodů po zvážení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100,00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88,18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79,63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4.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71,61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4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</a:t>
            </a:r>
            <a:r>
              <a:rPr lang="cs-CZ" b="1" dirty="0"/>
              <a:t>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Martin Hadaš</a:t>
            </a:r>
          </a:p>
          <a:p>
            <a:pPr marL="0" indent="0" algn="ctr">
              <a:buNone/>
            </a:pPr>
            <a:r>
              <a:rPr lang="cs-CZ" dirty="0"/>
              <a:t>Email: </a:t>
            </a:r>
            <a:r>
              <a:rPr lang="cs-CZ" dirty="0" err="1">
                <a:hlinkClick r:id="rId2"/>
              </a:rPr>
              <a:t>hadas</a:t>
            </a:r>
            <a:r>
              <a:rPr lang="en-US" dirty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rect.muni.cz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M</a:t>
            </a:r>
            <a:r>
              <a:rPr lang="cs-CZ" dirty="0" smtClean="0"/>
              <a:t>obil: 725 829 347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7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 a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Směrnice </a:t>
            </a:r>
            <a:r>
              <a:rPr lang="cs-CZ" sz="2000" dirty="0"/>
              <a:t>2014/24/EU o zadávání </a:t>
            </a:r>
            <a:r>
              <a:rPr lang="cs-CZ" sz="2000" dirty="0" smtClean="0"/>
              <a:t>veřejných zakázek</a:t>
            </a:r>
            <a:r>
              <a:rPr lang="cs-CZ" sz="2000" dirty="0" smtClean="0"/>
              <a:t> </a:t>
            </a:r>
            <a:r>
              <a:rPr lang="cs-CZ" sz="2000" dirty="0"/>
              <a:t>a zrušení směrnice 2004/18/ES </a:t>
            </a:r>
            <a:r>
              <a:rPr lang="cs-CZ" sz="2000" dirty="0" smtClean="0"/>
              <a:t>(„Směrnice o ZVZ“)</a:t>
            </a:r>
            <a:endParaRPr lang="cs-CZ" sz="2000" dirty="0"/>
          </a:p>
          <a:p>
            <a:r>
              <a:rPr lang="cs-CZ" sz="2000" dirty="0" smtClean="0"/>
              <a:t>Zákon č. 137/2006 </a:t>
            </a:r>
            <a:r>
              <a:rPr lang="cs-CZ" sz="2000" dirty="0"/>
              <a:t>Sb., o veřejných </a:t>
            </a:r>
            <a:r>
              <a:rPr lang="cs-CZ" sz="2000" dirty="0" smtClean="0"/>
              <a:t>zakázkách</a:t>
            </a:r>
            <a:r>
              <a:rPr lang="cs-CZ" sz="2000" dirty="0"/>
              <a:t> </a:t>
            </a:r>
            <a:r>
              <a:rPr lang="cs-CZ" sz="2000" dirty="0" smtClean="0"/>
              <a:t>(„</a:t>
            </a:r>
            <a:r>
              <a:rPr lang="cs-CZ" sz="2000" dirty="0"/>
              <a:t>ZVZ</a:t>
            </a:r>
            <a:r>
              <a:rPr lang="cs-CZ" sz="2000" dirty="0" smtClean="0"/>
              <a:t>“)</a:t>
            </a:r>
          </a:p>
          <a:p>
            <a:r>
              <a:rPr lang="cs-CZ" sz="2000" dirty="0" smtClean="0"/>
              <a:t>Zákon č. 134/2016 Sb., o zadávání veřejných zakázek („ZZVZ“)</a:t>
            </a:r>
          </a:p>
          <a:p>
            <a:r>
              <a:rPr lang="cs-CZ" sz="2000" dirty="0" smtClean="0"/>
              <a:t>Zákon č. 320/2001 Sb., o finanční kontrole („ZFK“)</a:t>
            </a:r>
          </a:p>
          <a:p>
            <a:r>
              <a:rPr lang="cs-CZ" sz="2000" dirty="0" smtClean="0"/>
              <a:t>Důvodová zpráva k ZZVZ</a:t>
            </a:r>
          </a:p>
          <a:p>
            <a:r>
              <a:rPr lang="cs-CZ" sz="2000" dirty="0"/>
              <a:t>Výroční zpráva o stavu </a:t>
            </a:r>
            <a:r>
              <a:rPr lang="cs-CZ" sz="2000" dirty="0" smtClean="0"/>
              <a:t>VZ v ČR </a:t>
            </a:r>
            <a:r>
              <a:rPr lang="cs-CZ" sz="2000" dirty="0"/>
              <a:t>za rok </a:t>
            </a:r>
            <a:r>
              <a:rPr lang="cs-CZ" sz="2000" dirty="0" smtClean="0"/>
              <a:t>2015</a:t>
            </a:r>
            <a:r>
              <a:rPr lang="cs-CZ" sz="2000" dirty="0"/>
              <a:t>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www.portal-vz.cz/cs/Spoluprace-a-vymena-informaci/Vyrocni-zpravy-a-souhrnne-udaje-o-verejnych-zakazk/Vyrocni-zpravy-o-stavu-verejnych-zakazek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Odpovědné VZ. Manuál pro chytré a výhodné </a:t>
            </a:r>
            <a:r>
              <a:rPr lang="cs-CZ" sz="2000" dirty="0"/>
              <a:t>nakupování: </a:t>
            </a:r>
            <a:r>
              <a:rPr lang="cs-CZ" sz="2000" dirty="0">
                <a:hlinkClick r:id="rId3"/>
              </a:rPr>
              <a:t>http://sovz.cz/zdroje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24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a zdroje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o veřejných zakázkách a koncesích: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www.portal-vz.cz/cs/Uvodni-strana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Úřad pro ochranu hospodářské soutěže: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www.uohs.cz/cs/verejne-zakazky.html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Sociálně </a:t>
            </a:r>
            <a:r>
              <a:rPr lang="cs-CZ" dirty="0"/>
              <a:t>odpovědné veřejné zadávání: </a:t>
            </a:r>
            <a:r>
              <a:rPr lang="cs-CZ" dirty="0">
                <a:hlinkClick r:id="rId4"/>
              </a:rPr>
              <a:t>http://sovz.cz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Veřejné zakázky Masarykovy univerzity – elektronický nástroj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https://zakazky.muni.cz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 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7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Hodnotící kritéria je </a:t>
            </a:r>
            <a:r>
              <a:rPr lang="cs-CZ" dirty="0" smtClean="0"/>
              <a:t>vždy nutno volit </a:t>
            </a:r>
            <a:r>
              <a:rPr lang="cs-CZ" dirty="0"/>
              <a:t>s ohledem na cíle a předmět </a:t>
            </a:r>
            <a:r>
              <a:rPr lang="cs-CZ" dirty="0" smtClean="0"/>
              <a:t>zadávané VZ</a:t>
            </a:r>
            <a:endParaRPr lang="cs-CZ" dirty="0"/>
          </a:p>
          <a:p>
            <a:r>
              <a:rPr lang="cs-CZ" dirty="0"/>
              <a:t>Stanovení vhodných hodnotících kritérií je stěžejní pro dosažení co nejlepší hodnoty za peníze (value for money)</a:t>
            </a:r>
          </a:p>
          <a:p>
            <a:r>
              <a:rPr lang="cs-CZ" dirty="0"/>
              <a:t>Principy 3E – (</a:t>
            </a:r>
            <a:r>
              <a:rPr lang="cs-CZ" dirty="0" err="1"/>
              <a:t>Economy</a:t>
            </a:r>
            <a:r>
              <a:rPr lang="cs-CZ" dirty="0"/>
              <a:t>, </a:t>
            </a:r>
            <a:r>
              <a:rPr lang="cs-CZ" dirty="0" err="1"/>
              <a:t>Effectiveness</a:t>
            </a:r>
            <a:r>
              <a:rPr lang="cs-CZ" dirty="0"/>
              <a:t>, </a:t>
            </a:r>
            <a:r>
              <a:rPr lang="cs-CZ" dirty="0" err="1"/>
              <a:t>Efficiency</a:t>
            </a:r>
            <a:r>
              <a:rPr lang="cs-CZ" dirty="0"/>
              <a:t>)</a:t>
            </a:r>
          </a:p>
          <a:p>
            <a:r>
              <a:rPr lang="cs-CZ" dirty="0"/>
              <a:t>ZZVZ principy 3E výslovně </a:t>
            </a:r>
            <a:r>
              <a:rPr lang="cs-CZ" dirty="0" smtClean="0"/>
              <a:t>nezmiňuje</a:t>
            </a:r>
            <a:endParaRPr lang="cs-CZ" dirty="0"/>
          </a:p>
          <a:p>
            <a:r>
              <a:rPr lang="cs-CZ" dirty="0"/>
              <a:t>ZZVZ upravuje </a:t>
            </a:r>
            <a:r>
              <a:rPr lang="cs-CZ" dirty="0" smtClean="0"/>
              <a:t>procesní </a:t>
            </a:r>
            <a:r>
              <a:rPr lang="cs-CZ" dirty="0"/>
              <a:t>stránku vynakládání veřejných prostředků</a:t>
            </a:r>
          </a:p>
          <a:p>
            <a:r>
              <a:rPr lang="cs-CZ" dirty="0"/>
              <a:t>Principy 3E definuje </a:t>
            </a:r>
            <a:r>
              <a:rPr lang="cs-CZ" dirty="0" smtClean="0"/>
              <a:t>ZOFK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8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>
                <a:solidFill>
                  <a:srgbClr val="000000"/>
                </a:solidFill>
              </a:rPr>
              <a:t>Principy 3E </a:t>
            </a:r>
            <a:r>
              <a:rPr lang="cs-CZ" sz="2000" b="1" dirty="0">
                <a:solidFill>
                  <a:srgbClr val="000000"/>
                </a:solidFill>
              </a:rPr>
              <a:t>-</a:t>
            </a:r>
            <a:r>
              <a:rPr lang="cs-CZ" sz="2000" b="1" dirty="0" smtClean="0">
                <a:solidFill>
                  <a:srgbClr val="000000"/>
                </a:solidFill>
              </a:rPr>
              <a:t> </a:t>
            </a:r>
            <a:r>
              <a:rPr lang="cs-CZ" sz="2000" b="1" dirty="0">
                <a:solidFill>
                  <a:srgbClr val="000000"/>
                </a:solidFill>
              </a:rPr>
              <a:t>§ 2 </a:t>
            </a:r>
            <a:r>
              <a:rPr lang="cs-CZ" sz="2000" b="1" dirty="0" smtClean="0">
                <a:solidFill>
                  <a:srgbClr val="000000"/>
                </a:solidFill>
              </a:rPr>
              <a:t>ZFK</a:t>
            </a:r>
            <a:endParaRPr lang="cs-CZ" sz="2000" b="1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Hospodárností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 k zajištění stanovených úkolů s co nejnižším vynaložením těchto prostředků, a to při dodržení odpovídající kvality plněných </a:t>
            </a:r>
            <a:r>
              <a:rPr lang="cs-CZ" sz="2000" dirty="0" smtClean="0">
                <a:solidFill>
                  <a:srgbClr val="000000"/>
                </a:solidFill>
              </a:rPr>
              <a:t>úkolů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Efektivností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prostředků, kterým se dosáhne nejvýše možného rozsahu, kvality a přínosu plněných úkolů ve srovnání s objemem prostředků vynaložených na jejich </a:t>
            </a:r>
            <a:r>
              <a:rPr lang="cs-CZ" sz="2000" dirty="0" smtClean="0">
                <a:solidFill>
                  <a:srgbClr val="000000"/>
                </a:solidFill>
              </a:rPr>
              <a:t>plnění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Účelností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prostředků, které zajistí optimální míru dosažení cílů při plnění stanovených </a:t>
            </a:r>
            <a:r>
              <a:rPr lang="cs-CZ" sz="2000" dirty="0" smtClean="0">
                <a:solidFill>
                  <a:srgbClr val="000000"/>
                </a:solidFill>
              </a:rPr>
              <a:t>úkolů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Uvedené principy musí respektovat všechny subjekty hospodařící s veřejnými </a:t>
            </a:r>
            <a:r>
              <a:rPr lang="cs-CZ" sz="2000" dirty="0" smtClean="0">
                <a:solidFill>
                  <a:srgbClr val="000000"/>
                </a:solidFill>
              </a:rPr>
              <a:t>prostředky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15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192587"/>
          </a:xfrm>
        </p:spPr>
        <p:txBody>
          <a:bodyPr/>
          <a:lstStyle/>
          <a:p>
            <a:pPr lvl="0"/>
            <a:r>
              <a:rPr lang="cs-CZ" sz="2200" b="1" dirty="0">
                <a:solidFill>
                  <a:srgbClr val="000000"/>
                </a:solidFill>
              </a:rPr>
              <a:t>Důvodová zpráva k </a:t>
            </a:r>
            <a:r>
              <a:rPr lang="cs-CZ" sz="2200" b="1" dirty="0" smtClean="0">
                <a:solidFill>
                  <a:srgbClr val="000000"/>
                </a:solidFill>
              </a:rPr>
              <a:t>ZZVZ:</a:t>
            </a:r>
            <a:endParaRPr lang="cs-CZ" sz="2200" b="1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Správné nastavení hodnotících kritérií v praxi způsobuje nemalé problémy i zkušeným </a:t>
            </a:r>
            <a:r>
              <a:rPr lang="cs-CZ" sz="1800" dirty="0" smtClean="0">
                <a:solidFill>
                  <a:srgbClr val="000000"/>
                </a:solidFill>
              </a:rPr>
              <a:t>zadavatelům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Ve velkém rozsahu se používá hodnocení podle kritéria nejnižší ceny, přestože současné znění zákona tuto možnost (oproti hodnocení ekonomické výhodnosti nabídek) nijak </a:t>
            </a:r>
            <a:r>
              <a:rPr lang="cs-CZ" sz="1800" dirty="0" smtClean="0">
                <a:solidFill>
                  <a:srgbClr val="000000"/>
                </a:solidFill>
              </a:rPr>
              <a:t>nepreferuje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Hodnocení </a:t>
            </a:r>
            <a:r>
              <a:rPr lang="cs-CZ" sz="1800" dirty="0">
                <a:solidFill>
                  <a:srgbClr val="000000"/>
                </a:solidFill>
              </a:rPr>
              <a:t>pouze na základě nejnižší ceny s sebou nese negativní důsledky tam, kde je namísto kvality preferována cena, avšak nejedná se o plně zaměnitelné plnění (problematické je to zejména u intelektuálních služeb</a:t>
            </a:r>
            <a:r>
              <a:rPr lang="cs-CZ" sz="1800" dirty="0" smtClean="0">
                <a:solidFill>
                  <a:srgbClr val="000000"/>
                </a:solidFill>
              </a:rPr>
              <a:t>)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Nekvalitní plnění ve svém důsledku vede k nehospodárnému vynakládání veřejných </a:t>
            </a:r>
            <a:r>
              <a:rPr lang="cs-CZ" sz="1800" dirty="0" smtClean="0">
                <a:solidFill>
                  <a:srgbClr val="000000"/>
                </a:solidFill>
              </a:rPr>
              <a:t>prostředků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Cílem musí být nejen cenově nejvýhodnější, ale především i kvalitativně odpovídající plnění veřejné zakázky. Zadavatel by měl získat odpovídající hodnotu za </a:t>
            </a:r>
            <a:r>
              <a:rPr lang="cs-CZ" sz="1800" dirty="0" smtClean="0">
                <a:solidFill>
                  <a:srgbClr val="000000"/>
                </a:solidFill>
              </a:rPr>
              <a:t>peníze</a:t>
            </a:r>
            <a:endParaRPr 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7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</a:t>
            </a:r>
            <a:r>
              <a:rPr lang="cs-CZ" dirty="0" smtClean="0"/>
              <a:t>výhodnost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b="1" dirty="0">
                <a:solidFill>
                  <a:srgbClr val="000000"/>
                </a:solidFill>
              </a:rPr>
              <a:t>Výroční zpráva o stavu VZ v ČR za rok </a:t>
            </a:r>
            <a:r>
              <a:rPr lang="cs-CZ" sz="2200" b="1" dirty="0" smtClean="0">
                <a:solidFill>
                  <a:srgbClr val="000000"/>
                </a:solidFill>
              </a:rPr>
              <a:t>2015:</a:t>
            </a:r>
            <a:endParaRPr lang="cs-CZ" sz="2200" b="1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 roce 2015 se zastavil nárůst podílu VZ zadaných na základě hodnotícího kritéria nejnižší nabídková cena, a to mírně nad 80 %; z hlediska objemu však rostoucí trend pokračoval a podíl překročil 81 </a:t>
            </a:r>
            <a:r>
              <a:rPr lang="cs-CZ" sz="1800" dirty="0" smtClean="0">
                <a:solidFill>
                  <a:srgbClr val="000000"/>
                </a:solidFill>
              </a:rPr>
              <a:t>%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Tuto hodnotu lze jednoznačně považovat za příliš vysokou. </a:t>
            </a:r>
            <a:r>
              <a:rPr lang="cs-CZ" sz="1800" b="1" dirty="0">
                <a:solidFill>
                  <a:srgbClr val="000000"/>
                </a:solidFill>
              </a:rPr>
              <a:t>K nadměrnému hodnocení dle nejnižší nabídkové ceny dochází zejména v důsledku obav zadavatelů, že nebudou schopni nastavit parametry hodnotícího kritéria ekonomická výhodnost nabídky</a:t>
            </a:r>
            <a:r>
              <a:rPr lang="cs-CZ" sz="1800" dirty="0">
                <a:solidFill>
                  <a:srgbClr val="000000"/>
                </a:solidFill>
              </a:rPr>
              <a:t> (zejména dílčí kritéria, která nelze vyjádřit číselně) dostatečně objektivně a transparentně, aby bylo možné legálnost celého postupu hodnocení prokázat i v případě řízení u </a:t>
            </a:r>
            <a:r>
              <a:rPr lang="cs-CZ" sz="1800" dirty="0" smtClean="0">
                <a:solidFill>
                  <a:srgbClr val="000000"/>
                </a:solidFill>
              </a:rPr>
              <a:t>ÚOHS, </a:t>
            </a:r>
            <a:r>
              <a:rPr lang="cs-CZ" sz="1800" dirty="0">
                <a:solidFill>
                  <a:srgbClr val="000000"/>
                </a:solidFill>
              </a:rPr>
              <a:t>kontroly či auditu (zejména u VZ spolufinancovaných ze zdrojů EU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 budoucnu lze očekávat změnu trendu a nárůst počtu </a:t>
            </a:r>
            <a:r>
              <a:rPr lang="cs-CZ" sz="1800" dirty="0" smtClean="0">
                <a:solidFill>
                  <a:srgbClr val="000000"/>
                </a:solidFill>
              </a:rPr>
              <a:t>VZ </a:t>
            </a:r>
            <a:r>
              <a:rPr lang="cs-CZ" sz="1800" dirty="0">
                <a:solidFill>
                  <a:srgbClr val="000000"/>
                </a:solidFill>
              </a:rPr>
              <a:t>hodnocených na základě vícekriteriálního hodnotícího </a:t>
            </a:r>
            <a:r>
              <a:rPr lang="cs-CZ" sz="1800" dirty="0" smtClean="0">
                <a:solidFill>
                  <a:srgbClr val="000000"/>
                </a:solidFill>
              </a:rPr>
              <a:t>kritéria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84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Hodnotící kritéria dle ZVZ - § 78 a násl.</a:t>
            </a:r>
            <a:r>
              <a:rPr lang="cs-CZ" dirty="0"/>
              <a:t>:</a:t>
            </a:r>
          </a:p>
          <a:p>
            <a:pPr lvl="1"/>
            <a:r>
              <a:rPr lang="cs-CZ" sz="2200" dirty="0"/>
              <a:t>ekonomická výhodnost nabídky, nebo</a:t>
            </a:r>
          </a:p>
          <a:p>
            <a:pPr lvl="1"/>
            <a:r>
              <a:rPr lang="cs-CZ" sz="2200" dirty="0"/>
              <a:t>nejnižší nabídková </a:t>
            </a:r>
            <a:r>
              <a:rPr lang="cs-CZ" sz="2200" dirty="0" smtClean="0"/>
              <a:t>cena</a:t>
            </a:r>
            <a:endParaRPr lang="cs-CZ" sz="2200" dirty="0"/>
          </a:p>
          <a:p>
            <a:r>
              <a:rPr lang="cs-CZ" dirty="0"/>
              <a:t>Zadavatel zvolí základní hodnotící kritérium dle druhu a složitosti VZ</a:t>
            </a:r>
          </a:p>
          <a:p>
            <a:r>
              <a:rPr lang="cs-CZ" dirty="0"/>
              <a:t>Nejnižší nabídková cena nesmí být použita v soutěžním dialogu</a:t>
            </a:r>
          </a:p>
          <a:p>
            <a:r>
              <a:rPr lang="cs-CZ" dirty="0"/>
              <a:t>Ekonomická výhodnost - dílčí hodnotící kritéria musí vyjadřovat vztah užitné hodnoty a ceny</a:t>
            </a:r>
          </a:p>
          <a:p>
            <a:r>
              <a:rPr lang="cs-CZ" dirty="0"/>
              <a:t>Dílčí hodnotící kritéria se musí vztahovat k plnění </a:t>
            </a:r>
            <a:r>
              <a:rPr lang="cs-CZ" dirty="0" smtClean="0"/>
              <a:t>VZ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19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dnoceni_Nabidek_PrF_25_10_2016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Hodnoceni_Nabidek_PrF_25_10_2016</Template>
  <TotalTime>501</TotalTime>
  <Words>2339</Words>
  <Application>Microsoft Office PowerPoint</Application>
  <PresentationFormat>Předvádění na obrazovce (4:3)</PresentationFormat>
  <Paragraphs>291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Hodnoceni_Nabidek_PrF_25_10_2016</vt:lpstr>
      <vt:lpstr>Hodnocení nabídek</vt:lpstr>
      <vt:lpstr>Obsah</vt:lpstr>
      <vt:lpstr>Právní předpisy a zdroje informací</vt:lpstr>
      <vt:lpstr>Právní předpisy a zdroje informací</vt:lpstr>
      <vt:lpstr>Kritéria hodnocení nabídek a principy 3E</vt:lpstr>
      <vt:lpstr>Kritéria hodnocení nabídek a principy 3E</vt:lpstr>
      <vt:lpstr>Kritéria hodnocení nabídek a principy 3E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Objektivní vs. subjektivní kritéria </vt:lpstr>
      <vt:lpstr>Objektivní vs. subjektivní kritéria </vt:lpstr>
      <vt:lpstr>Objektivní vs. subjektivní kritéria </vt:lpstr>
      <vt:lpstr>Náklady životního cyklu</vt:lpstr>
      <vt:lpstr>Náklady životního cyklu stavby  http://www.tzbportal.sk/stavebnictvo/naklady-zivotniho-cyklu-betonovych-staveb.html</vt:lpstr>
      <vt:lpstr>Náklady životního cyklu</vt:lpstr>
      <vt:lpstr>Náklady životního cyklu</vt:lpstr>
      <vt:lpstr>Ekologické a sociální aspekty zadávání VZ</vt:lpstr>
      <vt:lpstr>Ekologické a sociální aspekty zadávání VZ</vt:lpstr>
      <vt:lpstr> Příklad - Hodnocení kvality realizačního týmu</vt:lpstr>
      <vt:lpstr>Příklad - Hodnocení kvality realizačního týmu</vt:lpstr>
      <vt:lpstr>Příklad - Hodnocení kvality realizačního týmu</vt:lpstr>
      <vt:lpstr>Příklad - Hodnocení kvality realizačního týmu</vt:lpstr>
      <vt:lpstr>Příklad - Hodnocení kvality realizačního týmu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nabídek</dc:title>
  <dc:creator>Hadas</dc:creator>
  <cp:lastModifiedBy>Hadas</cp:lastModifiedBy>
  <cp:revision>63</cp:revision>
  <cp:lastPrinted>1601-01-01T00:00:00Z</cp:lastPrinted>
  <dcterms:created xsi:type="dcterms:W3CDTF">2016-10-22T19:17:06Z</dcterms:created>
  <dcterms:modified xsi:type="dcterms:W3CDTF">2016-10-25T14:13:43Z</dcterms:modified>
</cp:coreProperties>
</file>