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7" r:id="rId4"/>
    <p:sldId id="258" r:id="rId5"/>
    <p:sldId id="263" r:id="rId6"/>
    <p:sldId id="269" r:id="rId7"/>
    <p:sldId id="259" r:id="rId8"/>
    <p:sldId id="260" r:id="rId9"/>
    <p:sldId id="262" r:id="rId10"/>
    <p:sldId id="261" r:id="rId11"/>
    <p:sldId id="268" r:id="rId12"/>
    <p:sldId id="271" r:id="rId13"/>
    <p:sldId id="270" r:id="rId14"/>
    <p:sldId id="264" r:id="rId15"/>
    <p:sldId id="273" r:id="rId16"/>
    <p:sldId id="265" r:id="rId17"/>
    <p:sldId id="266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69" d="100"/>
          <a:sy n="69" d="100"/>
        </p:scale>
        <p:origin x="60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Úloha správních orgánů</a:t>
            </a:r>
            <a: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 smtClean="0"/>
              <a:t>Zdravotnické právo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400" dirty="0" smtClean="0"/>
              <a:t>Mgr. Radislav Bražina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Poskytovatel zdravotních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>
                <a:solidFill>
                  <a:srgbClr val="00B050"/>
                </a:solidFill>
              </a:rPr>
              <a:t>Poskytovatel zdravotních služeb</a:t>
            </a:r>
            <a:r>
              <a:rPr lang="cs-CZ" dirty="0" smtClean="0"/>
              <a:t>, pokud zjistí výskyt infekčního onemocnění nebo podezření na ně, </a:t>
            </a:r>
            <a:r>
              <a:rPr lang="cs-CZ" dirty="0" smtClean="0">
                <a:solidFill>
                  <a:srgbClr val="00B050"/>
                </a:solidFill>
              </a:rPr>
              <a:t>může fyzické osobě nařídit </a:t>
            </a:r>
            <a:r>
              <a:rPr lang="cs-CZ" b="1" dirty="0" smtClean="0">
                <a:solidFill>
                  <a:srgbClr val="00B050"/>
                </a:solidFill>
              </a:rPr>
              <a:t>druh a způsob provedení protiepidemických opatření</a:t>
            </a:r>
            <a:r>
              <a:rPr lang="cs-CZ" dirty="0" smtClean="0"/>
              <a:t> v ohnisku nákazy.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Obec může obecně závaznou vyhláškou nařídit pro území obce nebo jeho část k ochraně zdraví před vznikem a šířením infekčních onemocnění provedení speciální ochranné dezinsekce a deratizace.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zdravotní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se zřizuje k přípravě podkladů pro národní zdravotní politiku, pro ochranu a podporu zdraví, k zajištění metodické a referenční činnosti na úseku ochrany veřejného zdraví, k monitorování a výzkumu vztahů životních podmínek a zdraví, k mezinárodní spolupráci, ke </a:t>
            </a: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kvality poskytovaných služeb v ochraně veřejného zdraví</a:t>
            </a:r>
            <a:r>
              <a:rPr lang="cs-CZ" dirty="0" smtClean="0"/>
              <a:t>, k postgraduální výchově v lékařských oborech ochrany a podpory zdraví a pro zdravotní výchovu obyvatelstva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Je zřízen k </a:t>
            </a:r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vyšetřování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</a:t>
            </a:r>
            <a:r>
              <a:rPr lang="cs-CZ" dirty="0" smtClean="0"/>
              <a:t> složek životních a pracovních podmínek, výrobků, k vyšetřování biologického materiálu, ke sledování ukazatelů zdravotního stavu obyvatelstva, monitorování vztahů zdravotního stavu obyvatelstva a faktorů životního prostředí a životních a pracovních podmínek, přípravě podkladů pro hodnocení a řízení zdravotních rizik.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Léčivý přípravek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látka nebo kombinace látek prezentovaná s tím, že má léčebné nebo preventivní vlastnosti v případě onemocnění lidí nebo zvířat,</a:t>
            </a:r>
          </a:p>
          <a:p>
            <a:r>
              <a:rPr lang="cs-CZ" dirty="0" smtClean="0"/>
              <a:t>látka nebo kombinace látek, kterou lze použít u lidí nebo podat lidem, nebo použít u zvířat či podat zvířatům, a to buď za účelem obnovy, úpravy či ovlivnění fyziologických funkcí prostřednictvím farmakologického, imunologického nebo metabolického účinku, nebo za účelem stanovení lékařské diagnózy.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431" y="644276"/>
            <a:ext cx="8086635" cy="647700"/>
          </a:xfrm>
        </p:spPr>
        <p:txBody>
          <a:bodyPr/>
          <a:lstStyle/>
          <a:p>
            <a:r>
              <a:rPr lang="cs-CZ" dirty="0" smtClean="0"/>
              <a:t>Státní ústav pro kontrolu léčiv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400" y="1392071"/>
            <a:ext cx="8082321" cy="52734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Registrace léčiv</a:t>
            </a:r>
          </a:p>
          <a:p>
            <a:r>
              <a:rPr lang="cs-CZ" dirty="0" smtClean="0"/>
              <a:t>Kontrola cenové hladiny</a:t>
            </a:r>
          </a:p>
          <a:p>
            <a:r>
              <a:rPr lang="cs-CZ" b="1" dirty="0" smtClean="0"/>
              <a:t>Seznam cen a úhrad </a:t>
            </a:r>
            <a:r>
              <a:rPr lang="cs-CZ" dirty="0" smtClean="0"/>
              <a:t>léčivých přípravků a potravin pro zvláštní lékařské účely </a:t>
            </a:r>
            <a:r>
              <a:rPr lang="cs-CZ" b="1" dirty="0" smtClean="0"/>
              <a:t> </a:t>
            </a:r>
            <a:endParaRPr lang="cs-CZ" dirty="0" smtClean="0"/>
          </a:p>
          <a:p>
            <a:pPr algn="just">
              <a:buFont typeface="Courier New" pitchFamily="49" charset="0"/>
              <a:buChar char="o"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Ceny</a:t>
            </a:r>
            <a:r>
              <a:rPr lang="cs-CZ" b="1" dirty="0" smtClean="0"/>
              <a:t> a </a:t>
            </a: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úhrady</a:t>
            </a:r>
            <a:r>
              <a:rPr lang="cs-CZ" b="1" dirty="0" smtClean="0"/>
              <a:t> léčiv </a:t>
            </a:r>
            <a:r>
              <a:rPr lang="cs-CZ" b="1" i="1" dirty="0" smtClean="0"/>
              <a:t>- </a:t>
            </a:r>
            <a:r>
              <a:rPr lang="cs-CZ" i="1" dirty="0" smtClean="0"/>
              <a:t>účastníky správního řízení jsou ze zákona zdravotní pojišťovny a držitelé rozhodnutí o registraci.</a:t>
            </a:r>
          </a:p>
          <a:p>
            <a:pPr algn="just">
              <a:buNone/>
            </a:pPr>
            <a:r>
              <a:rPr lang="cs-CZ" i="1" dirty="0" smtClean="0"/>
              <a:t>	Podněty mohou podávat i pacientské organizace či odborné společnosti. </a:t>
            </a:r>
            <a:r>
              <a:rPr lang="cs-CZ" dirty="0" smtClean="0"/>
              <a:t>SÚKL stanovuje u hrazených léků maximální cenu výrobce, což je nejvyšší možná cena, za kterou může výrobce nebo dovozce uvádět lék na český trh. </a:t>
            </a:r>
          </a:p>
          <a:p>
            <a:r>
              <a:rPr lang="cs-CZ" dirty="0" smtClean="0"/>
              <a:t>Databáze léčiv</a:t>
            </a:r>
          </a:p>
          <a:p>
            <a:r>
              <a:rPr lang="cs-CZ" dirty="0" smtClean="0"/>
              <a:t>Rozhoduje i o stažení léku z trhu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ústav pro kontrolu léčiv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vydává:</a:t>
            </a:r>
          </a:p>
          <a:p>
            <a:pPr>
              <a:buNone/>
            </a:pPr>
            <a:r>
              <a:rPr lang="cs-CZ" dirty="0" smtClean="0"/>
              <a:t>1. 	rozhodnutí o registraci léčivých přípravků, jejích změnách, prodloužení, převodu, pozastavení a zrušení, rozhodnutí o převzetí registrace, rozhodnutí o povolení souběžného dovozu, rozhodnutí o zabrání léčivého přípravku,</a:t>
            </a:r>
          </a:p>
          <a:p>
            <a:pPr>
              <a:buNone/>
            </a:pPr>
            <a:r>
              <a:rPr lang="cs-CZ" dirty="0" smtClean="0"/>
              <a:t>2. 	povolení k výrobě léčivých přípravků, povolení k výrobě transfuzních přípravků a surovin pro další výrobu, povolení k činnosti kontrolní laboratoře a povolení k distribuci léčivých přípravků, rozhoduje o změně, pozastavení a zrušení vydaných povolení,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ústav pro kontrolu léčiv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provádí monitorování:</a:t>
            </a:r>
          </a:p>
          <a:p>
            <a:pPr>
              <a:buNone/>
            </a:pPr>
            <a:r>
              <a:rPr lang="cs-CZ" dirty="0" smtClean="0"/>
              <a:t>1. 	nežádoucích účinků léčivých přípravků, včetně navrhování a případné organizace neintervenčních </a:t>
            </a:r>
            <a:r>
              <a:rPr lang="cs-CZ" dirty="0" err="1" smtClean="0"/>
              <a:t>poregistračních</a:t>
            </a:r>
            <a:r>
              <a:rPr lang="cs-CZ" dirty="0" smtClean="0"/>
              <a:t> studií a sledování bezpečnosti léčiv a použití léčivých přípravků,</a:t>
            </a:r>
          </a:p>
          <a:p>
            <a:pPr>
              <a:buNone/>
            </a:pPr>
            <a:r>
              <a:rPr lang="cs-CZ" dirty="0" smtClean="0"/>
              <a:t>2. 	závažných nežádoucích reakcí a závažných nežádoucích událostí, včetně jejich hodnocení a provádění příslušných opatření,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Řeší v pozici správních orgánů stížnosti pacientů </a:t>
            </a:r>
          </a:p>
          <a:p>
            <a:r>
              <a:rPr lang="cs-CZ" dirty="0" smtClean="0"/>
              <a:t>Čestná rada komory vykonává disciplinární pravomoc vůči všem členům komory</a:t>
            </a:r>
          </a:p>
          <a:p>
            <a:r>
              <a:rPr lang="cs-CZ" dirty="0" smtClean="0"/>
              <a:t>Řeší zejména porušení povinnosti </a:t>
            </a:r>
            <a:r>
              <a:rPr lang="cs-CZ" i="1" dirty="0" smtClean="0"/>
              <a:t>vykonávat své povolání odborně, v souladu s jeho etikou a způsobem stanoveným zákony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pl-PL" dirty="0" smtClean="0"/>
              <a:t>Sankce: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pokuta od 3000 do 30 000 Kč,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podmíněné vyloučení z komory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vyloučení z komory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930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Ústavněprávní východiska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Článek 31 Listiny základní práv a svobod</a:t>
            </a:r>
          </a:p>
          <a:p>
            <a:pPr algn="just"/>
            <a:r>
              <a:rPr lang="cs-CZ" altLang="cs-CZ" dirty="0" smtClean="0"/>
              <a:t>Každý má právo na ochranu zdraví. Občané mají na základě veřejného pojištění právo na bezplatnou zdravotní péči a na zdravotní pomůcky za podmínek, které stanoví zákon.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významných předpisů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48/1997 Sb., o veřejném zdravotním pojištění</a:t>
            </a:r>
          </a:p>
          <a:p>
            <a:r>
              <a:rPr lang="cs-CZ" dirty="0" smtClean="0"/>
              <a:t>zákon č. 592/1992 Sb., o pojistném na veřejné zdravotní pojištění</a:t>
            </a:r>
          </a:p>
          <a:p>
            <a:r>
              <a:rPr lang="cs-CZ" dirty="0" smtClean="0"/>
              <a:t>zákon č. 258/2000 Sb., o ochraně veřejného zdraví</a:t>
            </a:r>
          </a:p>
          <a:p>
            <a:r>
              <a:rPr lang="cs-CZ" dirty="0" smtClean="0"/>
              <a:t>zákon č. 378/2007 Sb., o léčivech</a:t>
            </a:r>
          </a:p>
          <a:p>
            <a:r>
              <a:rPr lang="cs-CZ" dirty="0" smtClean="0"/>
              <a:t>zákon č. 220/1991 Sb., o České lékařské komoře, České stomatologické komoře a České lékárnické komoře</a:t>
            </a:r>
          </a:p>
          <a:p>
            <a:r>
              <a:rPr lang="cs-CZ" dirty="0" smtClean="0"/>
              <a:t>zákon č. 372/2011 Sb., o zdravotních službách</a:t>
            </a:r>
          </a:p>
          <a:p>
            <a:r>
              <a:rPr lang="cs-CZ" dirty="0" smtClean="0"/>
              <a:t>zákon č. 373/2011 Sb., o specifických zdravotních službách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správních orgánů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</a:p>
          <a:p>
            <a:r>
              <a:rPr lang="cs-CZ" dirty="0" smtClean="0"/>
              <a:t>Krajské hygienické stanice</a:t>
            </a:r>
          </a:p>
          <a:p>
            <a:r>
              <a:rPr lang="cs-CZ" dirty="0" smtClean="0"/>
              <a:t>Zdravotní ústavy</a:t>
            </a:r>
          </a:p>
          <a:p>
            <a:r>
              <a:rPr lang="cs-CZ" dirty="0" smtClean="0"/>
              <a:t>Státní ústav pro kontrolu léčiv</a:t>
            </a:r>
          </a:p>
          <a:p>
            <a:r>
              <a:rPr lang="cs-CZ" dirty="0" smtClean="0"/>
              <a:t>Česká lékařská komora, Česká stomatologická komora, Česká lékárnická komora</a:t>
            </a:r>
          </a:p>
          <a:p>
            <a:r>
              <a:rPr lang="cs-CZ" dirty="0" smtClean="0"/>
              <a:t>Zdravotní pojišťovny</a:t>
            </a:r>
          </a:p>
          <a:p>
            <a:r>
              <a:rPr lang="cs-CZ" dirty="0" smtClean="0"/>
              <a:t>Poskytovatelé zdravotních služeb</a:t>
            </a:r>
          </a:p>
          <a:p>
            <a:r>
              <a:rPr lang="cs-CZ" dirty="0" smtClean="0"/>
              <a:t>Krajské úřady</a:t>
            </a:r>
          </a:p>
          <a:p>
            <a:r>
              <a:rPr lang="cs-CZ" dirty="0" smtClean="0"/>
              <a:t>Obce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veřejného zdraví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082321" cy="4455276"/>
          </a:xfrm>
        </p:spPr>
        <p:txBody>
          <a:bodyPr/>
          <a:lstStyle/>
          <a:p>
            <a:pPr algn="just"/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souhrn činností a opatření k vytváření a ochraně zdravých životních a pracovních podmínek a zabránění šíření infekčních a hromadně se vyskytujících onemocnění, </a:t>
            </a:r>
            <a:r>
              <a:rPr lang="cs-CZ" dirty="0" smtClean="0"/>
              <a:t>ohrožení zdraví v souvislosti s vykonávanou prací, vzniku nemocí souvisejících s prací a jiných významných poruch zdraví a dozoru nad jejich zachováním. Ohrožením veřejného zdraví je stav, při kterém jsou obyvatelstvo nebo jeho skupiny vystaveny nebezpečí, z něhož míra zátěže rizikovými faktory přírodních, životních nebo pracovních podmínek překračuje obecně přijatelnou úroveň a představuje významné riziko poškození zdraví.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ochrany veřejného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cs-CZ" dirty="0" smtClean="0"/>
              <a:t>Ministerstvo zdravotnictví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krajské hygienické stanice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Ministerstvo obrany a Ministerstvo vnitra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5526" y="1801144"/>
            <a:ext cx="8082321" cy="4840288"/>
          </a:xfrm>
        </p:spPr>
        <p:txBody>
          <a:bodyPr/>
          <a:lstStyle/>
          <a:p>
            <a:pPr algn="just"/>
            <a:r>
              <a:rPr lang="cs-CZ" dirty="0" smtClean="0"/>
              <a:t>je ústředním orgánem státní správy pro </a:t>
            </a:r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zdravotní služby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ochranu veřejného zdraví</a:t>
            </a:r>
            <a:r>
              <a:rPr lang="cs-CZ" dirty="0" smtClean="0"/>
              <a:t>, zdravotnickou vědeckovýzkumnou činnost, poskytovatele zdravotních služeb v přímé řídící působnosti, zacházení s návykovými látkami, přípravky, </a:t>
            </a:r>
            <a:r>
              <a:rPr lang="cs-CZ" dirty="0" err="1" smtClean="0"/>
              <a:t>prekursory</a:t>
            </a:r>
            <a:r>
              <a:rPr lang="cs-CZ" dirty="0" smtClean="0"/>
              <a:t> a pomocnými látkami, vyhledávání, ochranu a využívání </a:t>
            </a:r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přírodních léčivých zdrojů</a:t>
            </a:r>
            <a:r>
              <a:rPr lang="cs-CZ" dirty="0" smtClean="0"/>
              <a:t>, přírodních léčebných lázní a zdrojů přírodních minerálních vod, léčiva a prostředky zdravotnické techniky pro prevenci, </a:t>
            </a:r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diagnostiku a léčení lidí</a:t>
            </a:r>
            <a:r>
              <a:rPr lang="cs-CZ" dirty="0" smtClean="0"/>
              <a:t>, zdravotní pojištění a zdravotnický informační systém, </a:t>
            </a:r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používání biocidních přípravků a uvádění biocidních přípravků a účinných látek na trh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>
                <a:solidFill>
                  <a:srgbClr val="000000"/>
                </a:solidFill>
              </a:rPr>
              <a:t>vydává tzv. úhradovou vyhlášku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Krajská hygienická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840287"/>
          </a:xfrm>
        </p:spPr>
        <p:txBody>
          <a:bodyPr/>
          <a:lstStyle/>
          <a:p>
            <a:r>
              <a:rPr lang="cs-CZ" dirty="0" smtClean="0"/>
              <a:t>Významná oprávnění: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rozhodovat o </a:t>
            </a: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opatřeních k předcházení vzniku a šíření infekčních onemocnění</a:t>
            </a:r>
            <a:r>
              <a:rPr lang="cs-CZ" dirty="0" smtClean="0"/>
              <a:t> a jejich ukončení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nařizovat </a:t>
            </a: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mimořádná opatření při epidemii a nebezpečí jejího vzniku</a:t>
            </a:r>
            <a:r>
              <a:rPr lang="cs-CZ" dirty="0" smtClean="0"/>
              <a:t> a mimořádná opatření k ochraně zdraví fyzických osob při výskytu nebezpečných a z nebezpečnosti podezřelých výrobků a nejakostních či z porušení jakosti podezřelých vod </a:t>
            </a:r>
            <a:endParaRPr lang="cs-CZ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stanovit </a:t>
            </a: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hygienický limit faktoru pracovních podmínek</a:t>
            </a:r>
            <a:r>
              <a:rPr lang="cs-CZ" dirty="0" smtClean="0"/>
              <a:t>, 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vykonávat státní zdravotní dozor nad plněním povinnosti zaměstnavatele zajistit </a:t>
            </a:r>
            <a:r>
              <a:rPr lang="cs-CZ" dirty="0" err="1" smtClean="0"/>
              <a:t>pracovnělékařské</a:t>
            </a:r>
            <a:r>
              <a:rPr lang="cs-CZ" dirty="0" smtClean="0"/>
              <a:t> služby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84028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dirty="0" smtClean="0"/>
              <a:t>podílet se na úkolech integrovaného záchranného systému; zpracovávat ve spolupráci s krajem a složkami integrovaného záchranného systému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pandemický plán </a:t>
            </a:r>
            <a:r>
              <a:rPr lang="cs-CZ" dirty="0" smtClean="0"/>
              <a:t>kraje, který stanoví opatření směřující k redukci dopadů pandemie infekčního onemocnění pro obyvatelstvo kraje,</a:t>
            </a:r>
          </a:p>
          <a:p>
            <a:pPr algn="just"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kontrolní úkoly </a:t>
            </a:r>
            <a:r>
              <a:rPr lang="cs-CZ" dirty="0" smtClean="0"/>
              <a:t>v rámci státního zdravotního dozoru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mohou nařídit okamžité uzavření provozovny od okamžiku zjištění porušení povinnosti, které může mít za následek ohrožení života nebo zdraví,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projednávání </a:t>
            </a: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správních deliktů </a:t>
            </a:r>
            <a:r>
              <a:rPr lang="cs-CZ" dirty="0" smtClean="0"/>
              <a:t>na úseku ochrany veřejného zdraví 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dotčený orgán v řadě dalších správních řízení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Krajská hygienická stanice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600</TotalTime>
  <Words>898</Words>
  <Application>Microsoft Office PowerPoint</Application>
  <PresentationFormat>Předvádění na obrazovce (4:3)</PresentationFormat>
  <Paragraphs>98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Courier New</vt:lpstr>
      <vt:lpstr>Tahoma</vt:lpstr>
      <vt:lpstr>Wingdings</vt:lpstr>
      <vt:lpstr>Prezentace_MU_CZ</vt:lpstr>
      <vt:lpstr>Úloha správních orgánů  Zdravotnické právo Mgr. Radislav Bražina</vt:lpstr>
      <vt:lpstr>Ústavněprávní východiska</vt:lpstr>
      <vt:lpstr>Přehled významných předpisů</vt:lpstr>
      <vt:lpstr>Přehled správních orgánů</vt:lpstr>
      <vt:lpstr>Ochrana veřejného zdraví </vt:lpstr>
      <vt:lpstr>Orgány ochrany veřejného zdraví</vt:lpstr>
      <vt:lpstr>Ministerstvo zdravotnictví</vt:lpstr>
      <vt:lpstr>Krajská hygienická stanice</vt:lpstr>
      <vt:lpstr>Krajská hygienická stanice</vt:lpstr>
      <vt:lpstr>Poskytovatel zdravotních služeb</vt:lpstr>
      <vt:lpstr>Obec</vt:lpstr>
      <vt:lpstr>Státní zdravotní ústav</vt:lpstr>
      <vt:lpstr>Zdravotní ústav</vt:lpstr>
      <vt:lpstr>Léčivý přípravek</vt:lpstr>
      <vt:lpstr>Státní ústav pro kontrolu léčiv</vt:lpstr>
      <vt:lpstr>Státní ústav pro kontrolu léčiv</vt:lpstr>
      <vt:lpstr>Státní ústav pro kontrolu léčiv</vt:lpstr>
      <vt:lpstr>Komory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Bražina Radislav Mgr.</dc:creator>
  <cp:lastModifiedBy>Posluchárna</cp:lastModifiedBy>
  <cp:revision>64</cp:revision>
  <cp:lastPrinted>1601-01-01T00:00:00Z</cp:lastPrinted>
  <dcterms:created xsi:type="dcterms:W3CDTF">2015-11-23T07:04:47Z</dcterms:created>
  <dcterms:modified xsi:type="dcterms:W3CDTF">2016-11-29T17:07:11Z</dcterms:modified>
</cp:coreProperties>
</file>