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65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8" r:id="rId12"/>
    <p:sldId id="270" r:id="rId13"/>
    <p:sldId id="266" r:id="rId14"/>
    <p:sldId id="267" r:id="rId15"/>
    <p:sldId id="269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2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2F1FD-87E4-441A-9AEF-2DB0F14E804B}" type="datetimeFigureOut">
              <a:rPr lang="cs-CZ" smtClean="0"/>
              <a:t>22.09.2016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542C7-4FE0-4E48-B244-FE6040483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72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542C7-4FE0-4E48-B244-FE6040483CB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76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B0BD2E-8921-4444-A4CB-DBE08B454166}" type="datetime1">
              <a:rPr lang="cs-CZ" smtClean="0"/>
              <a:t>22.09.2016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F08D-FF0F-4CBD-809F-5EE4F7D90695}" type="datetime1">
              <a:rPr lang="cs-CZ" smtClean="0"/>
              <a:t>22.09.2016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FC50-811A-4116-944E-D6A6D8D0D16C}" type="datetime1">
              <a:rPr lang="cs-CZ" smtClean="0"/>
              <a:t>22.09.2016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D9F8-9F23-45FE-9F15-F4ADC72F790E}" type="datetime1">
              <a:rPr lang="cs-CZ" smtClean="0"/>
              <a:t>22.09.2016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5FC-7594-4504-8396-13932D9986B0}" type="datetime1">
              <a:rPr lang="cs-CZ" smtClean="0"/>
              <a:t>22.09.2016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50D5C-0A7F-442F-99C2-57A85B782B62}" type="datetime1">
              <a:rPr lang="cs-CZ" smtClean="0"/>
              <a:t>22.09.2016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F040-7F82-483F-8377-2E7176E3A287}" type="datetime1">
              <a:rPr lang="cs-CZ" smtClean="0"/>
              <a:t>22.09.2016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FEEE9-5985-427B-B0EF-E03F8EAC2DFE}" type="datetime1">
              <a:rPr lang="cs-CZ" smtClean="0"/>
              <a:t>22.09.2016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7D44-315F-4758-8CD5-F9500ED7FCAD}" type="datetime1">
              <a:rPr lang="cs-CZ" smtClean="0"/>
              <a:t>22.09.2016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FF63-F67C-47F3-90AD-F367FF9F153C}" type="datetime1">
              <a:rPr lang="cs-CZ" smtClean="0"/>
              <a:t>22.09.2016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F086-3230-4B2B-BE07-AEEA81B86AFD}" type="datetime1">
              <a:rPr lang="cs-CZ" smtClean="0"/>
              <a:t>22.09.2016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6FBF307-BB48-4324-ADE2-4F84E40A3724}" type="datetime1">
              <a:rPr lang="cs-CZ" smtClean="0"/>
              <a:t>22.09.2016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EB9EBD-118E-495B-8C65-92488921AFA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438550" cy="34385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78907" y="581572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doc. JUDr. Petr Bělovský, Dr.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115616" y="4635302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Odpovědnost za škodu způsobenou zvířaty v historické perspektivě</a:t>
            </a:r>
            <a:endParaRPr lang="cs-CZ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3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10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99592" y="3789040"/>
            <a:ext cx="7272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škoda postihuje vlastníka, nikoli zvíře</a:t>
            </a:r>
          </a:p>
          <a:p>
            <a:pPr marL="2520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noxální</a:t>
            </a:r>
            <a:r>
              <a:rPr lang="cs-CZ" dirty="0"/>
              <a:t> charakter žaloby (</a:t>
            </a:r>
            <a:r>
              <a:rPr lang="cs-CZ" i="1" dirty="0" err="1"/>
              <a:t>simplum</a:t>
            </a:r>
            <a:r>
              <a:rPr lang="cs-CZ" dirty="0"/>
              <a:t> anebo </a:t>
            </a:r>
            <a:r>
              <a:rPr lang="cs-CZ" i="1" dirty="0" err="1"/>
              <a:t>noxae</a:t>
            </a:r>
            <a:r>
              <a:rPr lang="cs-CZ" i="1" dirty="0"/>
              <a:t> </a:t>
            </a:r>
            <a:r>
              <a:rPr lang="cs-CZ" i="1" dirty="0" err="1"/>
              <a:t>deditio</a:t>
            </a:r>
            <a:r>
              <a:rPr lang="cs-CZ" dirty="0"/>
              <a:t>)</a:t>
            </a:r>
          </a:p>
          <a:p>
            <a:pPr marL="25200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čtyřnohé zvíře (</a:t>
            </a:r>
            <a:r>
              <a:rPr lang="cs-CZ" i="1" dirty="0" err="1" smtClean="0"/>
              <a:t>quadrupes</a:t>
            </a:r>
            <a:r>
              <a:rPr lang="cs-CZ" dirty="0" smtClean="0"/>
              <a:t>)</a:t>
            </a:r>
          </a:p>
          <a:p>
            <a:pPr marL="25200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domestikované zvíře</a:t>
            </a:r>
            <a:endParaRPr lang="cs-CZ" dirty="0"/>
          </a:p>
          <a:p>
            <a:pPr marL="25200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zvíře se chová v rozporu se svojí přirozeností (</a:t>
            </a:r>
            <a:r>
              <a:rPr lang="cs-CZ" i="1" dirty="0" err="1"/>
              <a:t>contra</a:t>
            </a:r>
            <a:r>
              <a:rPr lang="cs-CZ" i="1" dirty="0"/>
              <a:t> </a:t>
            </a:r>
            <a:r>
              <a:rPr lang="cs-CZ" i="1" dirty="0" err="1"/>
              <a:t>naturam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1720" y="376955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err="1" smtClean="0"/>
              <a:t>actio</a:t>
            </a:r>
            <a:r>
              <a:rPr lang="cs-CZ" sz="2400" b="1" i="1" dirty="0" smtClean="0"/>
              <a:t> de </a:t>
            </a:r>
            <a:r>
              <a:rPr lang="cs-CZ" sz="2400" b="1" i="1" dirty="0" err="1" smtClean="0"/>
              <a:t>pauperie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908720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/>
              <a:t>Ulpianus</a:t>
            </a:r>
            <a:r>
              <a:rPr lang="en-US" sz="1400" b="1" dirty="0"/>
              <a:t> Dig. 9, 1 pr. </a:t>
            </a:r>
            <a:endParaRPr lang="cs-CZ" sz="1400" dirty="0"/>
          </a:p>
          <a:p>
            <a:pPr>
              <a:spcAft>
                <a:spcPts val="600"/>
              </a:spcAft>
            </a:pPr>
            <a:r>
              <a:rPr lang="cs-CZ" sz="1400" dirty="0" smtClean="0"/>
              <a:t>„</a:t>
            </a:r>
            <a:r>
              <a:rPr lang="en-GB" sz="1400" dirty="0" err="1" smtClean="0"/>
              <a:t>Jestliže</a:t>
            </a:r>
            <a:r>
              <a:rPr lang="en-GB" sz="1400" dirty="0" smtClean="0"/>
              <a:t> </a:t>
            </a:r>
            <a:r>
              <a:rPr lang="en-GB" sz="1400" dirty="0"/>
              <a:t>se </a:t>
            </a:r>
            <a:r>
              <a:rPr lang="en-GB" sz="1400" dirty="0" err="1"/>
              <a:t>má</a:t>
            </a:r>
            <a:r>
              <a:rPr lang="en-GB" sz="1400" dirty="0"/>
              <a:t> </a:t>
            </a:r>
            <a:r>
              <a:rPr lang="en-GB" sz="1400" dirty="0" err="1"/>
              <a:t>za</a:t>
            </a:r>
            <a:r>
              <a:rPr lang="en-GB" sz="1400" dirty="0"/>
              <a:t> to, </a:t>
            </a:r>
            <a:r>
              <a:rPr lang="en-GB" sz="1400" dirty="0" err="1"/>
              <a:t>že</a:t>
            </a:r>
            <a:r>
              <a:rPr lang="en-GB" sz="1400" dirty="0"/>
              <a:t> </a:t>
            </a:r>
            <a:r>
              <a:rPr lang="en-GB" sz="1400" dirty="0" err="1"/>
              <a:t>čtyřnohé</a:t>
            </a:r>
            <a:r>
              <a:rPr lang="en-GB" sz="1400" dirty="0"/>
              <a:t> </a:t>
            </a:r>
            <a:r>
              <a:rPr lang="en-GB" sz="1400" dirty="0" err="1"/>
              <a:t>zvíře</a:t>
            </a:r>
            <a:r>
              <a:rPr lang="en-GB" sz="1400" dirty="0"/>
              <a:t> </a:t>
            </a:r>
            <a:r>
              <a:rPr lang="en-GB" sz="1400" dirty="0" err="1"/>
              <a:t>způsobilo</a:t>
            </a:r>
            <a:r>
              <a:rPr lang="en-GB" sz="1400" dirty="0"/>
              <a:t> </a:t>
            </a:r>
            <a:r>
              <a:rPr lang="en-GB" sz="1400" dirty="0" err="1"/>
              <a:t>škodu</a:t>
            </a:r>
            <a:r>
              <a:rPr lang="en-GB" sz="1400" dirty="0"/>
              <a:t>, </a:t>
            </a:r>
            <a:r>
              <a:rPr lang="en-GB" sz="1400" dirty="0" err="1"/>
              <a:t>přísluší</a:t>
            </a:r>
            <a:r>
              <a:rPr lang="en-GB" sz="1400" dirty="0"/>
              <a:t> </a:t>
            </a:r>
            <a:r>
              <a:rPr lang="en-GB" sz="1400" dirty="0" err="1"/>
              <a:t>žaloba</a:t>
            </a:r>
            <a:r>
              <a:rPr lang="en-GB" sz="1400" dirty="0"/>
              <a:t>, </a:t>
            </a:r>
            <a:r>
              <a:rPr lang="en-GB" sz="1400" dirty="0" err="1"/>
              <a:t>která</a:t>
            </a:r>
            <a:r>
              <a:rPr lang="en-GB" sz="1400" dirty="0"/>
              <a:t> </a:t>
            </a:r>
            <a:r>
              <a:rPr lang="en-GB" sz="1400" dirty="0" err="1"/>
              <a:t>pochází</a:t>
            </a:r>
            <a:r>
              <a:rPr lang="en-GB" sz="1400" dirty="0"/>
              <a:t> </a:t>
            </a:r>
            <a:r>
              <a:rPr lang="en-GB" sz="1400" dirty="0" err="1"/>
              <a:t>ze</a:t>
            </a:r>
            <a:r>
              <a:rPr lang="en-GB" sz="1400" dirty="0"/>
              <a:t> </a:t>
            </a:r>
            <a:r>
              <a:rPr lang="en-GB" sz="1400" dirty="0" err="1"/>
              <a:t>Zákona</a:t>
            </a:r>
            <a:r>
              <a:rPr lang="en-GB" sz="1400" dirty="0"/>
              <a:t> </a:t>
            </a:r>
            <a:r>
              <a:rPr lang="en-GB" sz="1400" dirty="0" err="1"/>
              <a:t>dvanácti</a:t>
            </a:r>
            <a:r>
              <a:rPr lang="en-GB" sz="1400" dirty="0"/>
              <a:t> </a:t>
            </a:r>
            <a:r>
              <a:rPr lang="en-GB" sz="1400" dirty="0" err="1"/>
              <a:t>desek</a:t>
            </a:r>
            <a:r>
              <a:rPr lang="en-GB" sz="1400" dirty="0"/>
              <a:t>. </a:t>
            </a:r>
            <a:r>
              <a:rPr lang="en-GB" sz="1400" dirty="0" err="1"/>
              <a:t>Tento</a:t>
            </a:r>
            <a:r>
              <a:rPr lang="en-GB" sz="1400" dirty="0"/>
              <a:t> </a:t>
            </a:r>
            <a:r>
              <a:rPr lang="en-GB" sz="1400" dirty="0" err="1"/>
              <a:t>zákon</a:t>
            </a:r>
            <a:r>
              <a:rPr lang="en-GB" sz="1400" dirty="0"/>
              <a:t> </a:t>
            </a:r>
            <a:r>
              <a:rPr lang="en-GB" sz="1400" dirty="0" err="1"/>
              <a:t>stanovil</a:t>
            </a:r>
            <a:r>
              <a:rPr lang="en-GB" sz="1400" dirty="0"/>
              <a:t>, </a:t>
            </a:r>
            <a:r>
              <a:rPr lang="en-GB" sz="1400" dirty="0" err="1"/>
              <a:t>že</a:t>
            </a:r>
            <a:r>
              <a:rPr lang="en-GB" sz="1400" dirty="0"/>
              <a:t> to, co </a:t>
            </a:r>
            <a:r>
              <a:rPr lang="en-GB" sz="1400" dirty="0" err="1"/>
              <a:t>způsobilo</a:t>
            </a:r>
            <a:r>
              <a:rPr lang="en-GB" sz="1400" dirty="0"/>
              <a:t> </a:t>
            </a:r>
            <a:r>
              <a:rPr lang="en-GB" sz="1400" dirty="0" err="1"/>
              <a:t>škodu</a:t>
            </a:r>
            <a:r>
              <a:rPr lang="en-GB" sz="1400" dirty="0"/>
              <a:t>, </a:t>
            </a:r>
            <a:r>
              <a:rPr lang="en-GB" sz="1400" dirty="0" err="1"/>
              <a:t>tedy</a:t>
            </a:r>
            <a:r>
              <a:rPr lang="en-GB" sz="1400" dirty="0"/>
              <a:t> ono </a:t>
            </a:r>
            <a:r>
              <a:rPr lang="en-GB" sz="1400" dirty="0" err="1"/>
              <a:t>zvíře</a:t>
            </a:r>
            <a:r>
              <a:rPr lang="en-GB" sz="1400" dirty="0"/>
              <a:t>, </a:t>
            </a:r>
            <a:r>
              <a:rPr lang="en-GB" sz="1400" dirty="0" err="1"/>
              <a:t>musí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vydáno</a:t>
            </a:r>
            <a:r>
              <a:rPr lang="en-GB" sz="1400" dirty="0"/>
              <a:t>, </a:t>
            </a:r>
            <a:r>
              <a:rPr lang="en-GB" sz="1400" dirty="0" err="1"/>
              <a:t>anebo</a:t>
            </a:r>
            <a:r>
              <a:rPr lang="en-GB" sz="1400" dirty="0"/>
              <a:t> </a:t>
            </a:r>
            <a:r>
              <a:rPr lang="en-GB" sz="1400" dirty="0" err="1"/>
              <a:t>má</a:t>
            </a:r>
            <a:r>
              <a:rPr lang="en-GB" sz="1400" dirty="0"/>
              <a:t> </a:t>
            </a:r>
            <a:r>
              <a:rPr lang="en-GB" sz="1400" dirty="0" err="1"/>
              <a:t>být</a:t>
            </a:r>
            <a:r>
              <a:rPr lang="en-GB" sz="1400" dirty="0"/>
              <a:t> </a:t>
            </a:r>
            <a:r>
              <a:rPr lang="en-GB" sz="1400" dirty="0" err="1"/>
              <a:t>vyplacena</a:t>
            </a:r>
            <a:r>
              <a:rPr lang="en-GB" sz="1400" dirty="0"/>
              <a:t> </a:t>
            </a:r>
            <a:r>
              <a:rPr lang="en-GB" sz="1400" dirty="0" err="1"/>
              <a:t>výše</a:t>
            </a:r>
            <a:r>
              <a:rPr lang="en-GB" sz="1400" dirty="0"/>
              <a:t> </a:t>
            </a:r>
            <a:r>
              <a:rPr lang="en-GB" sz="1400" dirty="0" err="1"/>
              <a:t>škody</a:t>
            </a:r>
            <a:r>
              <a:rPr lang="en-GB" sz="1400" dirty="0" smtClean="0"/>
              <a:t>.</a:t>
            </a:r>
            <a:r>
              <a:rPr lang="cs-CZ" sz="1400" dirty="0" smtClean="0"/>
              <a:t>“</a:t>
            </a:r>
            <a:endParaRPr lang="cs-CZ" sz="1400" dirty="0"/>
          </a:p>
          <a:p>
            <a:r>
              <a:rPr lang="en-US" sz="1400" dirty="0" smtClean="0"/>
              <a:t>[</a:t>
            </a:r>
            <a:r>
              <a:rPr lang="en-GB" sz="1400" i="1" dirty="0" smtClean="0"/>
              <a:t>pr</a:t>
            </a:r>
            <a:r>
              <a:rPr lang="en-GB" sz="1400" i="1" dirty="0"/>
              <a:t>. Si </a:t>
            </a:r>
            <a:r>
              <a:rPr lang="en-GB" sz="1400" i="1" dirty="0" err="1"/>
              <a:t>quadrupes</a:t>
            </a:r>
            <a:r>
              <a:rPr lang="en-GB" sz="1400" i="1" dirty="0"/>
              <a:t> </a:t>
            </a:r>
            <a:r>
              <a:rPr lang="en-GB" sz="1400" i="1" dirty="0" err="1"/>
              <a:t>pauperiem</a:t>
            </a:r>
            <a:r>
              <a:rPr lang="en-GB" sz="1400" i="1" dirty="0"/>
              <a:t> </a:t>
            </a:r>
            <a:r>
              <a:rPr lang="en-GB" sz="1400" i="1" dirty="0" err="1"/>
              <a:t>fecisse</a:t>
            </a:r>
            <a:r>
              <a:rPr lang="en-GB" sz="1400" i="1" dirty="0"/>
              <a:t> </a:t>
            </a:r>
            <a:r>
              <a:rPr lang="en-GB" sz="1400" i="1" dirty="0" err="1"/>
              <a:t>dicetur</a:t>
            </a:r>
            <a:r>
              <a:rPr lang="en-GB" sz="1400" i="1" dirty="0"/>
              <a:t>, </a:t>
            </a:r>
            <a:r>
              <a:rPr lang="en-GB" sz="1400" i="1" dirty="0" err="1"/>
              <a:t>actio</a:t>
            </a:r>
            <a:r>
              <a:rPr lang="en-GB" sz="1400" i="1" dirty="0"/>
              <a:t> ex </a:t>
            </a:r>
            <a:r>
              <a:rPr lang="en-GB" sz="1400" i="1" dirty="0" err="1"/>
              <a:t>lege</a:t>
            </a:r>
            <a:r>
              <a:rPr lang="en-GB" sz="1400" i="1" dirty="0"/>
              <a:t> </a:t>
            </a:r>
            <a:r>
              <a:rPr lang="en-GB" sz="1400" i="1" dirty="0" err="1"/>
              <a:t>duodecim</a:t>
            </a:r>
            <a:r>
              <a:rPr lang="en-GB" sz="1400" i="1" dirty="0"/>
              <a:t> </a:t>
            </a:r>
            <a:r>
              <a:rPr lang="en-GB" sz="1400" i="1" dirty="0" err="1"/>
              <a:t>tabularum</a:t>
            </a:r>
            <a:r>
              <a:rPr lang="en-GB" sz="1400" i="1" dirty="0"/>
              <a:t> </a:t>
            </a:r>
            <a:r>
              <a:rPr lang="en-GB" sz="1400" i="1" dirty="0" err="1"/>
              <a:t>descendit</a:t>
            </a:r>
            <a:r>
              <a:rPr lang="en-GB" sz="1400" i="1" dirty="0"/>
              <a:t>: quae </a:t>
            </a:r>
            <a:r>
              <a:rPr lang="en-GB" sz="1400" i="1" dirty="0" err="1"/>
              <a:t>lex</a:t>
            </a:r>
            <a:r>
              <a:rPr lang="en-GB" sz="1400" i="1" dirty="0"/>
              <a:t> </a:t>
            </a:r>
            <a:r>
              <a:rPr lang="en-GB" sz="1400" i="1" dirty="0" err="1"/>
              <a:t>voluit</a:t>
            </a:r>
            <a:r>
              <a:rPr lang="en-GB" sz="1400" i="1" dirty="0"/>
              <a:t> </a:t>
            </a:r>
            <a:r>
              <a:rPr lang="en-GB" sz="1400" i="1" dirty="0" err="1"/>
              <a:t>aut</a:t>
            </a:r>
            <a:r>
              <a:rPr lang="en-GB" sz="1400" i="1" dirty="0"/>
              <a:t> </a:t>
            </a:r>
            <a:r>
              <a:rPr lang="en-GB" sz="1400" i="1" dirty="0" err="1"/>
              <a:t>dari</a:t>
            </a:r>
            <a:r>
              <a:rPr lang="en-GB" sz="1400" i="1" dirty="0"/>
              <a:t> id quod </a:t>
            </a:r>
            <a:r>
              <a:rPr lang="en-GB" sz="1400" i="1" dirty="0" err="1"/>
              <a:t>nocuit</a:t>
            </a:r>
            <a:r>
              <a:rPr lang="en-GB" sz="1400" i="1" dirty="0"/>
              <a:t>, id </a:t>
            </a:r>
            <a:r>
              <a:rPr lang="en-GB" sz="1400" i="1" dirty="0" err="1"/>
              <a:t>est</a:t>
            </a:r>
            <a:r>
              <a:rPr lang="en-GB" sz="1400" i="1" dirty="0"/>
              <a:t> id animal quod </a:t>
            </a:r>
            <a:r>
              <a:rPr lang="en-GB" sz="1400" i="1" dirty="0" err="1"/>
              <a:t>noxiam</a:t>
            </a:r>
            <a:r>
              <a:rPr lang="en-GB" sz="1400" i="1" dirty="0"/>
              <a:t> </a:t>
            </a:r>
            <a:r>
              <a:rPr lang="en-GB" sz="1400" i="1" dirty="0" err="1"/>
              <a:t>commisit</a:t>
            </a:r>
            <a:r>
              <a:rPr lang="en-GB" sz="1400" i="1" dirty="0"/>
              <a:t>, </a:t>
            </a:r>
            <a:r>
              <a:rPr lang="en-GB" sz="1400" i="1" dirty="0" err="1"/>
              <a:t>aut</a:t>
            </a:r>
            <a:r>
              <a:rPr lang="en-GB" sz="1400" i="1" dirty="0"/>
              <a:t> </a:t>
            </a:r>
            <a:r>
              <a:rPr lang="en-GB" sz="1400" i="1" dirty="0" err="1"/>
              <a:t>aestimationem</a:t>
            </a:r>
            <a:r>
              <a:rPr lang="en-GB" sz="1400" i="1" dirty="0"/>
              <a:t> </a:t>
            </a:r>
            <a:r>
              <a:rPr lang="en-GB" sz="1400" i="1" dirty="0" err="1"/>
              <a:t>noxiae</a:t>
            </a:r>
            <a:r>
              <a:rPr lang="en-GB" sz="1400" i="1" dirty="0"/>
              <a:t> </a:t>
            </a:r>
            <a:r>
              <a:rPr lang="en-GB" sz="1400" i="1" dirty="0" err="1"/>
              <a:t>offerre</a:t>
            </a:r>
            <a:r>
              <a:rPr lang="en-GB" sz="1400" i="1" dirty="0" smtClean="0"/>
              <a:t>.</a:t>
            </a:r>
            <a:r>
              <a:rPr lang="en-GB" sz="1400" dirty="0" smtClean="0"/>
              <a:t>]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2780928"/>
            <a:ext cx="6984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/>
              <a:t>Ulpianus</a:t>
            </a:r>
            <a:r>
              <a:rPr lang="en-US" sz="1400" b="1" dirty="0"/>
              <a:t> Dig. 9, </a:t>
            </a:r>
            <a:r>
              <a:rPr lang="en-US" sz="1400" b="1" dirty="0" smtClean="0"/>
              <a:t>1</a:t>
            </a:r>
            <a:r>
              <a:rPr lang="cs-CZ" sz="1400" b="1" dirty="0" smtClean="0"/>
              <a:t>, 3</a:t>
            </a:r>
            <a:r>
              <a:rPr lang="en-US" sz="1400" b="1" dirty="0"/>
              <a:t> </a:t>
            </a:r>
            <a:endParaRPr lang="cs-CZ" sz="1400" i="1" dirty="0" smtClean="0"/>
          </a:p>
          <a:p>
            <a:r>
              <a:rPr lang="cs-CZ" sz="1400" i="1" dirty="0" err="1" smtClean="0"/>
              <a:t>Praetor</a:t>
            </a:r>
            <a:r>
              <a:rPr lang="cs-CZ" sz="1400" i="1" dirty="0" smtClean="0"/>
              <a:t> </a:t>
            </a:r>
            <a:r>
              <a:rPr lang="cs-CZ" sz="1400" i="1" dirty="0"/>
              <a:t>říká „</a:t>
            </a:r>
            <a:r>
              <a:rPr lang="cs-CZ" sz="1400" i="1" dirty="0" err="1"/>
              <a:t>pauperiem</a:t>
            </a:r>
            <a:r>
              <a:rPr lang="cs-CZ" sz="1400" i="1" dirty="0"/>
              <a:t> </a:t>
            </a:r>
            <a:r>
              <a:rPr lang="cs-CZ" sz="1400" i="1" dirty="0" err="1"/>
              <a:t>fecisse</a:t>
            </a:r>
            <a:r>
              <a:rPr lang="cs-CZ" sz="1400" i="1" dirty="0"/>
              <a:t>“, „</a:t>
            </a:r>
            <a:r>
              <a:rPr lang="cs-CZ" sz="1400" i="1" dirty="0" err="1"/>
              <a:t>pauperies</a:t>
            </a:r>
            <a:r>
              <a:rPr lang="cs-CZ" sz="1400" i="1" dirty="0"/>
              <a:t>“ je škoda, která byla způsobena bez protiprávního skutku. Zvíře se totiž nemůže dopustit bezpráví, jelikož mu chybí rozum.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5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30814"/>
              </p:ext>
            </p:extLst>
          </p:nvPr>
        </p:nvGraphicFramePr>
        <p:xfrm>
          <a:off x="2267744" y="476672"/>
          <a:ext cx="4547633" cy="57851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90041"/>
                <a:gridCol w="2357592"/>
              </a:tblGrid>
              <a:tr h="337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Přibližná doba domestikace vybraných zvířat</a:t>
                      </a:r>
                      <a:endParaRPr lang="cs-CZ" sz="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9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 dirty="0">
                          <a:effectLst/>
                        </a:rPr>
                        <a:t>Druh</a:t>
                      </a:r>
                      <a:endParaRPr lang="cs-CZ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 dirty="0">
                          <a:effectLst/>
                        </a:rPr>
                        <a:t>Doba domestikace</a:t>
                      </a:r>
                      <a:br>
                        <a:rPr lang="cs-CZ" sz="1050" dirty="0">
                          <a:effectLst/>
                        </a:rPr>
                      </a:br>
                      <a:r>
                        <a:rPr lang="cs-CZ" sz="1050" dirty="0">
                          <a:effectLst/>
                        </a:rPr>
                        <a:t>(př. n. l.)</a:t>
                      </a:r>
                      <a:endParaRPr lang="cs-CZ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546652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pes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 dirty="0">
                          <a:effectLst/>
                        </a:rPr>
                        <a:t>14 000 </a:t>
                      </a:r>
                      <a:br>
                        <a:rPr lang="cs-CZ" sz="1050" dirty="0">
                          <a:effectLst/>
                        </a:rPr>
                      </a:br>
                      <a:r>
                        <a:rPr lang="cs-CZ" sz="1050" dirty="0">
                          <a:effectLst/>
                        </a:rPr>
                        <a:t>– 9 000 let</a:t>
                      </a:r>
                      <a:endParaRPr lang="cs-CZ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ovce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 dirty="0">
                          <a:effectLst/>
                        </a:rPr>
                        <a:t>8 000 let</a:t>
                      </a:r>
                      <a:endParaRPr lang="cs-CZ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243465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koza 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8 000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prase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8 000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skot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8 000</a:t>
                      </a:r>
                      <a:br>
                        <a:rPr lang="cs-CZ" sz="1050">
                          <a:effectLst/>
                        </a:rPr>
                      </a:br>
                      <a:r>
                        <a:rPr lang="cs-CZ" sz="1050">
                          <a:effectLst/>
                        </a:rPr>
                        <a:t>– 7 000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243465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včela 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7 000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slepice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5 000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holub 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5 000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morče 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5 000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strike="noStrike" dirty="0">
                          <a:effectLst/>
                        </a:rPr>
                        <a:t>kočka 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4 000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dirty="0">
                          <a:effectLst/>
                        </a:rPr>
                        <a:t>kůň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4 000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dirty="0">
                          <a:effectLst/>
                        </a:rPr>
                        <a:t>osel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>
                          <a:effectLst/>
                        </a:rPr>
                        <a:t>4 000 let</a:t>
                      </a:r>
                      <a:endParaRPr lang="cs-CZ" sz="105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  <a:tr h="379381">
                <a:tc>
                  <a:txBody>
                    <a:bodyPr/>
                    <a:lstStyle/>
                    <a:p>
                      <a:pPr lvl="2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600" u="none" dirty="0">
                          <a:effectLst/>
                        </a:rPr>
                        <a:t>husa </a:t>
                      </a:r>
                      <a:endParaRPr lang="cs-CZ" sz="1600" u="none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050" dirty="0">
                          <a:effectLst/>
                        </a:rPr>
                        <a:t>4 000 </a:t>
                      </a:r>
                      <a:br>
                        <a:rPr lang="cs-CZ" sz="1050" dirty="0">
                          <a:effectLst/>
                        </a:rPr>
                      </a:br>
                      <a:r>
                        <a:rPr lang="cs-CZ" sz="1050" dirty="0">
                          <a:effectLst/>
                        </a:rPr>
                        <a:t>– 2 000 let</a:t>
                      </a:r>
                      <a:endParaRPr lang="cs-CZ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127" marR="40127" marT="20063" marB="2006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4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84249"/>
              </p:ext>
            </p:extLst>
          </p:nvPr>
        </p:nvGraphicFramePr>
        <p:xfrm>
          <a:off x="734504" y="1052736"/>
          <a:ext cx="7747000" cy="5256006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5205648"/>
                <a:gridCol w="2541352"/>
              </a:tblGrid>
              <a:tr h="289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škodu způsobí …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 err="1" smtClean="0">
                          <a:effectLst/>
                        </a:rPr>
                        <a:t>actio</a:t>
                      </a:r>
                      <a:r>
                        <a:rPr lang="cs-CZ" sz="1400" dirty="0" smtClean="0">
                          <a:effectLst/>
                        </a:rPr>
                        <a:t> de </a:t>
                      </a:r>
                      <a:r>
                        <a:rPr lang="cs-CZ" sz="1400" dirty="0" err="1" smtClean="0">
                          <a:effectLst/>
                        </a:rPr>
                        <a:t>pauperie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dobytek, známý tím, že trká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kůň, známý tím, že kope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kůň, který byl pohlazen 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597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kůň, který přičichne k mule, a ta zlomí nohu hospodskému pacholkovi 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osel svou neobvyklou divokostí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>
                          <a:effectLst/>
                        </a:rPr>
                        <a:t>ANO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osel přetížený nákladem 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pes tím, že se utrhne z vodítka 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597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400" b="0" dirty="0">
                          <a:effectLst/>
                        </a:rPr>
                        <a:t>pes na vodítku v obchodě kousne utíkajícího (od </a:t>
                      </a:r>
                      <a:r>
                        <a:rPr lang="cs-CZ" sz="1400" b="0" dirty="0" err="1">
                          <a:effectLst/>
                        </a:rPr>
                        <a:t>magistráta</a:t>
                      </a:r>
                      <a:r>
                        <a:rPr lang="cs-CZ" sz="1400" b="0" dirty="0">
                          <a:effectLst/>
                        </a:rPr>
                        <a:t>)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pes </a:t>
                      </a:r>
                      <a:r>
                        <a:rPr lang="cs-CZ" sz="1400" b="0" dirty="0" smtClean="0">
                          <a:effectLst/>
                        </a:rPr>
                        <a:t>(neuvázaný) </a:t>
                      </a:r>
                      <a:r>
                        <a:rPr lang="cs-CZ" sz="1400" b="0" dirty="0">
                          <a:effectLst/>
                        </a:rPr>
                        <a:t>v obchodě kousne utíkajícího (od </a:t>
                      </a:r>
                      <a:r>
                        <a:rPr lang="cs-CZ" sz="1400" b="0" dirty="0" err="1">
                          <a:effectLst/>
                        </a:rPr>
                        <a:t>magistráta</a:t>
                      </a:r>
                      <a:r>
                        <a:rPr lang="cs-CZ" sz="1400" b="0" dirty="0">
                          <a:effectLst/>
                        </a:rPr>
                        <a:t>)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medvěd uniklý z klece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divoké zvíře </a:t>
                      </a:r>
                      <a:r>
                        <a:rPr lang="cs-CZ" sz="1400" b="0" dirty="0" smtClean="0">
                          <a:effectLst/>
                        </a:rPr>
                        <a:t>, </a:t>
                      </a:r>
                      <a:r>
                        <a:rPr lang="cs-CZ" sz="1400" b="0" dirty="0">
                          <a:effectLst/>
                        </a:rPr>
                        <a:t>vyprovokované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divoké zvíře vyprovokuje jiné zvíře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domestikované zvíře vyprovokuje jiné zvíře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beran napadne jiného berana a sám je zabit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  <a:tr h="290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b="0" dirty="0">
                          <a:effectLst/>
                        </a:rPr>
                        <a:t>beran napadne jiného berana a zabije ho</a:t>
                      </a:r>
                      <a:endParaRPr lang="cs-CZ" sz="1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9763" marR="59763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520606"/>
            <a:ext cx="82809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Použitelnost </a:t>
            </a:r>
            <a:r>
              <a:rPr kumimoji="0" lang="cs-CZ" altLang="cs-CZ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actio</a:t>
            </a:r>
            <a:r>
              <a:rPr kumimoji="0" lang="cs-CZ" alt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cs-CZ" altLang="cs-CZ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pauperie</a:t>
            </a: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v některých kauzách dle Dig. 9, 1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13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823509" y="3609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 err="1" smtClean="0"/>
              <a:t>edictum</a:t>
            </a:r>
            <a:r>
              <a:rPr lang="cs-CZ" sz="2400" b="1" i="1" dirty="0" smtClean="0"/>
              <a:t> de </a:t>
            </a:r>
            <a:r>
              <a:rPr lang="cs-CZ" sz="2400" b="1" i="1" dirty="0" err="1" smtClean="0"/>
              <a:t>feris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3588" y="3012341"/>
            <a:ext cx="72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7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původně se zřejmě vztahoval pouze na psy, kance a medvědy </a:t>
            </a:r>
            <a:br>
              <a:rPr lang="cs-CZ" sz="1600" dirty="0" smtClean="0"/>
            </a:br>
            <a:r>
              <a:rPr lang="cs-CZ" sz="1600" dirty="0" smtClean="0"/>
              <a:t>	– později rozšířeno také na vlky, pantery a lvy</a:t>
            </a:r>
          </a:p>
          <a:p>
            <a:pPr marL="537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 veřejnoprávní charakter / objektivní odpovědnost</a:t>
            </a:r>
          </a:p>
          <a:p>
            <a:pPr marL="537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sankce: v</a:t>
            </a:r>
            <a:r>
              <a:rPr lang="cs-CZ" sz="1600" dirty="0"/>
              <a:t> případě smrti svobodného 200 solidů, v případě zranění se nechávala soudci výše pokuty k </a:t>
            </a:r>
            <a:r>
              <a:rPr lang="cs-CZ" sz="1600" dirty="0" smtClean="0"/>
              <a:t>úvaze, v</a:t>
            </a:r>
            <a:r>
              <a:rPr lang="cs-CZ" sz="1600" dirty="0"/>
              <a:t> případě škody na majetku byla pokuta </a:t>
            </a:r>
            <a:r>
              <a:rPr lang="cs-CZ" sz="1600" i="1" dirty="0" err="1" smtClean="0"/>
              <a:t>duplum</a:t>
            </a:r>
            <a:endParaRPr lang="cs-CZ" sz="1600" dirty="0" smtClean="0"/>
          </a:p>
          <a:p>
            <a:pPr marL="537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nepřipouštělo </a:t>
            </a:r>
            <a:r>
              <a:rPr lang="cs-CZ" sz="1600" dirty="0" err="1"/>
              <a:t>noxální</a:t>
            </a:r>
            <a:r>
              <a:rPr lang="cs-CZ" sz="1600" dirty="0"/>
              <a:t> </a:t>
            </a:r>
            <a:r>
              <a:rPr lang="cs-CZ" sz="1600" dirty="0" smtClean="0"/>
              <a:t>vydání</a:t>
            </a:r>
          </a:p>
          <a:p>
            <a:pPr marL="537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liberačním </a:t>
            </a:r>
            <a:r>
              <a:rPr lang="cs-CZ" sz="1600" dirty="0"/>
              <a:t>důvodem mohlo být </a:t>
            </a:r>
            <a:r>
              <a:rPr lang="cs-CZ" sz="1600" dirty="0" smtClean="0"/>
              <a:t>vyprovokování zvířete</a:t>
            </a:r>
          </a:p>
          <a:p>
            <a:pPr marL="537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 smtClean="0"/>
              <a:t>edikt </a:t>
            </a:r>
            <a:r>
              <a:rPr lang="cs-CZ" sz="1600" dirty="0"/>
              <a:t>i </a:t>
            </a:r>
            <a:r>
              <a:rPr lang="cs-CZ" sz="1600" i="1" dirty="0" err="1"/>
              <a:t>actio</a:t>
            </a:r>
            <a:r>
              <a:rPr lang="cs-CZ" sz="1600" i="1" dirty="0"/>
              <a:t> de </a:t>
            </a:r>
            <a:r>
              <a:rPr lang="cs-CZ" sz="1600" i="1" dirty="0" err="1"/>
              <a:t>pauperie</a:t>
            </a:r>
            <a:r>
              <a:rPr lang="cs-CZ" sz="1600" i="1" dirty="0"/>
              <a:t> </a:t>
            </a:r>
            <a:r>
              <a:rPr lang="cs-CZ" sz="1600" dirty="0"/>
              <a:t>si vzájemně nekonkurovaly, ovšem pouze v případě škody způsobené </a:t>
            </a:r>
            <a:r>
              <a:rPr lang="cs-CZ" sz="1600" dirty="0" smtClean="0"/>
              <a:t>psy </a:t>
            </a:r>
            <a:r>
              <a:rPr lang="cs-CZ" sz="1600" dirty="0"/>
              <a:t>a snad </a:t>
            </a:r>
            <a:r>
              <a:rPr lang="cs-CZ" sz="1600" dirty="0" smtClean="0"/>
              <a:t>kanci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75656" y="744667"/>
            <a:ext cx="604867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1400" b="1" dirty="0" err="1"/>
              <a:t>Inst</a:t>
            </a:r>
            <a:r>
              <a:rPr lang="cs-CZ" sz="1400" b="1" dirty="0"/>
              <a:t>. 4, 9, </a:t>
            </a:r>
            <a:r>
              <a:rPr lang="cs-CZ" sz="1400" b="1" dirty="0" smtClean="0"/>
              <a:t>1</a:t>
            </a:r>
            <a:endParaRPr lang="cs-CZ" sz="1400" dirty="0" smtClean="0"/>
          </a:p>
          <a:p>
            <a:pPr lvl="0"/>
            <a:r>
              <a:rPr lang="cs-CZ" sz="1400" dirty="0" smtClean="0"/>
              <a:t>„Nakonec </a:t>
            </a:r>
            <a:r>
              <a:rPr lang="cs-CZ" sz="1400" dirty="0"/>
              <a:t>je třeba také vědět, že prostřednictvím ediktu </a:t>
            </a:r>
            <a:r>
              <a:rPr lang="cs-CZ" sz="1400" dirty="0" err="1"/>
              <a:t>aedilů</a:t>
            </a:r>
            <a:r>
              <a:rPr lang="cs-CZ" sz="1400" dirty="0"/>
              <a:t> je </a:t>
            </a:r>
            <a:r>
              <a:rPr lang="cs-CZ" sz="1400" b="1" dirty="0"/>
              <a:t>zakázáno držet psy, kance, </a:t>
            </a:r>
            <a:r>
              <a:rPr lang="cs-CZ" sz="1400" b="1" dirty="0" smtClean="0"/>
              <a:t>medvědy </a:t>
            </a:r>
            <a:r>
              <a:rPr lang="cs-CZ" sz="1400" b="1" dirty="0"/>
              <a:t>anebo lvy tam, kde se nachází veřejná cesta</a:t>
            </a:r>
            <a:r>
              <a:rPr lang="cs-CZ" sz="1400" dirty="0"/>
              <a:t>. </a:t>
            </a:r>
            <a:endParaRPr lang="cs-CZ" sz="1400" dirty="0" smtClean="0"/>
          </a:p>
          <a:p>
            <a:pPr lvl="0"/>
            <a:r>
              <a:rPr lang="cs-CZ" sz="1400" dirty="0" smtClean="0"/>
              <a:t>Pokud </a:t>
            </a:r>
            <a:r>
              <a:rPr lang="cs-CZ" sz="1400" dirty="0"/>
              <a:t>to není dodrženo a je oznámeno, že byl zraněn svobodný, bude vlastník odsouzen na tolik, kolik bude soudce považovat za dobré a spravedlivé, v ostatních případech na dvojnásobek způsobené škody. Kromě těchto žalob </a:t>
            </a:r>
            <a:r>
              <a:rPr lang="cs-CZ" sz="1400" dirty="0" err="1"/>
              <a:t>aedilů</a:t>
            </a:r>
            <a:r>
              <a:rPr lang="cs-CZ" sz="1400" dirty="0"/>
              <a:t> existují také takové, které vznikají na základě škody způsobené zvířaty</a:t>
            </a:r>
            <a:r>
              <a:rPr lang="cs-CZ" sz="1400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6011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14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"/>
            <a:ext cx="9144000" cy="65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15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505"/>
            <a:ext cx="4608512" cy="67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96336" cy="5271336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0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298387" cy="607505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8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15" y="260648"/>
            <a:ext cx="6866130" cy="590058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2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356360"/>
            <a:ext cx="6242304" cy="414528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7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49729" cy="500747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38216"/>
            <a:ext cx="4031971" cy="547260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6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25" y="260647"/>
            <a:ext cx="4508431" cy="648056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9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068392" cy="538569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980728"/>
            <a:ext cx="75608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Hlavní instituty týkající se odpovědnosti </a:t>
            </a:r>
            <a:endParaRPr lang="cs-CZ" b="1" dirty="0" smtClean="0"/>
          </a:p>
          <a:p>
            <a:pPr algn="ctr"/>
            <a:r>
              <a:rPr lang="cs-CZ" b="1" dirty="0" smtClean="0"/>
              <a:t>za </a:t>
            </a:r>
            <a:r>
              <a:rPr lang="cs-CZ" b="1" dirty="0"/>
              <a:t>škodu způsobenou </a:t>
            </a:r>
            <a:r>
              <a:rPr lang="cs-CZ" b="1" dirty="0" smtClean="0"/>
              <a:t>zvířaty</a:t>
            </a:r>
          </a:p>
          <a:p>
            <a:endParaRPr lang="cs-CZ" dirty="0"/>
          </a:p>
          <a:p>
            <a:pPr lvl="2"/>
            <a:r>
              <a:rPr lang="cs-CZ" sz="2000" b="1" i="1" dirty="0" err="1"/>
              <a:t>actio</a:t>
            </a:r>
            <a:r>
              <a:rPr lang="cs-CZ" sz="2000" b="1" i="1" dirty="0"/>
              <a:t> de </a:t>
            </a:r>
            <a:r>
              <a:rPr lang="cs-CZ" sz="2000" b="1" i="1" dirty="0" err="1"/>
              <a:t>pauperie</a:t>
            </a:r>
            <a:r>
              <a:rPr lang="cs-CZ" sz="2000" b="1" i="1" dirty="0"/>
              <a:t> </a:t>
            </a:r>
            <a:r>
              <a:rPr lang="cs-CZ" sz="2000" i="1" dirty="0"/>
              <a:t>		</a:t>
            </a:r>
            <a:r>
              <a:rPr lang="cs-CZ" sz="2000" dirty="0"/>
              <a:t>(ze Zákona 12 desek)</a:t>
            </a:r>
          </a:p>
          <a:p>
            <a:pPr lvl="2"/>
            <a:endParaRPr lang="cs-CZ" sz="2000" i="1" dirty="0" smtClean="0"/>
          </a:p>
          <a:p>
            <a:pPr lvl="2"/>
            <a:r>
              <a:rPr lang="cs-CZ" sz="2000" b="1" i="1" dirty="0" err="1" smtClean="0"/>
              <a:t>edictum</a:t>
            </a:r>
            <a:r>
              <a:rPr lang="cs-CZ" sz="2000" b="1" i="1" dirty="0" smtClean="0"/>
              <a:t> </a:t>
            </a:r>
            <a:r>
              <a:rPr lang="cs-CZ" sz="2000" b="1" i="1" dirty="0"/>
              <a:t>de </a:t>
            </a:r>
            <a:r>
              <a:rPr lang="cs-CZ" sz="2000" b="1" i="1" dirty="0" err="1"/>
              <a:t>feris</a:t>
            </a:r>
            <a:r>
              <a:rPr lang="cs-CZ" sz="2000" b="1" i="1" dirty="0"/>
              <a:t> </a:t>
            </a:r>
            <a:r>
              <a:rPr lang="cs-CZ" sz="2000" i="1" dirty="0"/>
              <a:t>		</a:t>
            </a:r>
            <a:r>
              <a:rPr lang="cs-CZ" sz="2000" dirty="0" smtClean="0"/>
              <a:t>(?)</a:t>
            </a:r>
            <a:endParaRPr lang="cs-CZ" sz="2000" dirty="0"/>
          </a:p>
          <a:p>
            <a:pPr lvl="2"/>
            <a:endParaRPr lang="cs-CZ" sz="2000" i="1" dirty="0" smtClean="0"/>
          </a:p>
          <a:p>
            <a:pPr lvl="2"/>
            <a:r>
              <a:rPr lang="cs-CZ" sz="2000" i="1" dirty="0" err="1" smtClean="0"/>
              <a:t>actio</a:t>
            </a:r>
            <a:r>
              <a:rPr lang="cs-CZ" sz="2000" i="1" dirty="0" smtClean="0"/>
              <a:t> </a:t>
            </a:r>
            <a:r>
              <a:rPr lang="cs-CZ" sz="2000" i="1" dirty="0" err="1"/>
              <a:t>Pesolania</a:t>
            </a:r>
            <a:r>
              <a:rPr lang="cs-CZ" sz="2000" i="1" dirty="0"/>
              <a:t> 			</a:t>
            </a:r>
            <a:r>
              <a:rPr lang="cs-CZ" sz="2000" dirty="0" smtClean="0"/>
              <a:t>(?)</a:t>
            </a:r>
            <a:endParaRPr lang="cs-CZ" sz="2000" dirty="0"/>
          </a:p>
          <a:p>
            <a:pPr lvl="2"/>
            <a:endParaRPr lang="cs-CZ" sz="2000" i="1" dirty="0" smtClean="0"/>
          </a:p>
          <a:p>
            <a:pPr lvl="2"/>
            <a:r>
              <a:rPr lang="cs-CZ" sz="2000" i="1" dirty="0" err="1" smtClean="0"/>
              <a:t>actio</a:t>
            </a:r>
            <a:r>
              <a:rPr lang="cs-CZ" sz="2000" i="1" dirty="0" smtClean="0"/>
              <a:t> </a:t>
            </a:r>
            <a:r>
              <a:rPr lang="cs-CZ" sz="2000" i="1" dirty="0"/>
              <a:t>de pastu 			</a:t>
            </a:r>
            <a:r>
              <a:rPr lang="cs-CZ" sz="2000" dirty="0"/>
              <a:t>(ze Zákona 12 desek)</a:t>
            </a:r>
          </a:p>
          <a:p>
            <a:pPr lvl="2"/>
            <a:endParaRPr lang="cs-CZ" sz="2000" i="1" dirty="0" smtClean="0"/>
          </a:p>
          <a:p>
            <a:pPr lvl="2"/>
            <a:r>
              <a:rPr lang="cs-CZ" sz="2000" i="1" dirty="0" smtClean="0"/>
              <a:t>lex </a:t>
            </a:r>
            <a:r>
              <a:rPr lang="cs-CZ" sz="2000" i="1" dirty="0" err="1"/>
              <a:t>Aquilia</a:t>
            </a:r>
            <a:r>
              <a:rPr lang="cs-CZ" sz="2000" dirty="0"/>
              <a:t>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</a:t>
            </a:r>
            <a:r>
              <a:rPr lang="cs-CZ" sz="2000" i="1" dirty="0" err="1"/>
              <a:t>actio</a:t>
            </a:r>
            <a:r>
              <a:rPr lang="cs-CZ" sz="2000" i="1" dirty="0"/>
              <a:t> </a:t>
            </a:r>
            <a:r>
              <a:rPr lang="cs-CZ" sz="2000" i="1" dirty="0" err="1"/>
              <a:t>legis</a:t>
            </a:r>
            <a:r>
              <a:rPr lang="cs-CZ" sz="2000" i="1" dirty="0"/>
              <a:t> </a:t>
            </a:r>
            <a:r>
              <a:rPr lang="cs-CZ" sz="2000" i="1" dirty="0" err="1"/>
              <a:t>Aquiliae</a:t>
            </a:r>
            <a:r>
              <a:rPr lang="cs-CZ" sz="2000" dirty="0"/>
              <a:t> 	</a:t>
            </a:r>
            <a:r>
              <a:rPr lang="cs-CZ" sz="2000" dirty="0" smtClean="0"/>
              <a:t>286 </a:t>
            </a:r>
            <a:r>
              <a:rPr lang="cs-CZ" sz="2000" dirty="0"/>
              <a:t>př. n. l</a:t>
            </a:r>
            <a:r>
              <a:rPr lang="cs-CZ" sz="2000" dirty="0" smtClean="0"/>
              <a:t>.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B9EBD-118E-495B-8C65-92488921AFA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378</TotalTime>
  <Words>330</Words>
  <Application>Microsoft Office PowerPoint</Application>
  <PresentationFormat>Předvádění na obrazovce (4:3)</PresentationFormat>
  <Paragraphs>112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Tvrdý obal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Univerzita Karlova v Praze, 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Belovsky</dc:creator>
  <cp:lastModifiedBy>Jan Šejdl</cp:lastModifiedBy>
  <cp:revision>24</cp:revision>
  <cp:lastPrinted>2016-09-20T14:44:10Z</cp:lastPrinted>
  <dcterms:created xsi:type="dcterms:W3CDTF">2016-09-12T09:51:03Z</dcterms:created>
  <dcterms:modified xsi:type="dcterms:W3CDTF">2016-09-22T07:19:27Z</dcterms:modified>
</cp:coreProperties>
</file>