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0" r:id="rId4"/>
    <p:sldId id="271" r:id="rId5"/>
    <p:sldId id="272" r:id="rId6"/>
    <p:sldId id="274" r:id="rId7"/>
    <p:sldId id="273" r:id="rId8"/>
    <p:sldId id="275" r:id="rId9"/>
    <p:sldId id="276" r:id="rId10"/>
    <p:sldId id="277" r:id="rId11"/>
    <p:sldId id="300" r:id="rId12"/>
    <p:sldId id="280" r:id="rId13"/>
    <p:sldId id="282" r:id="rId14"/>
    <p:sldId id="283" r:id="rId15"/>
    <p:sldId id="301" r:id="rId16"/>
    <p:sldId id="285" r:id="rId17"/>
    <p:sldId id="302" r:id="rId18"/>
    <p:sldId id="286" r:id="rId19"/>
    <p:sldId id="287" r:id="rId20"/>
    <p:sldId id="288" r:id="rId21"/>
    <p:sldId id="290" r:id="rId22"/>
    <p:sldId id="291" r:id="rId23"/>
    <p:sldId id="289" r:id="rId24"/>
    <p:sldId id="292" r:id="rId25"/>
    <p:sldId id="293" r:id="rId26"/>
    <p:sldId id="294" r:id="rId27"/>
    <p:sldId id="304" r:id="rId28"/>
    <p:sldId id="295" r:id="rId29"/>
    <p:sldId id="296" r:id="rId30"/>
    <p:sldId id="297" r:id="rId31"/>
    <p:sldId id="298" r:id="rId32"/>
    <p:sldId id="299" r:id="rId3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F58E76-6F23-4F28-A7BE-EB7AE31404E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568FEC38-7DB6-43C8-BD7D-19EB2D142110}">
      <dgm:prSet phldrT="[Tekst]" custT="1"/>
      <dgm:spPr/>
      <dgm:t>
        <a:bodyPr/>
        <a:lstStyle/>
        <a:p>
          <a:r>
            <a:rPr lang="pl-PL" sz="1600" b="1" dirty="0"/>
            <a:t>T</a:t>
          </a:r>
          <a:r>
            <a:rPr lang="en-US" sz="1600" b="1" dirty="0"/>
            <a:t>he penalty clauses has been stipulated in Roman contractual practice for three purposes: to enforce a specific non-pecuniary interest; as guarantee of payment in a high risk transaction and to secure the specific contractual duty</a:t>
          </a:r>
          <a:r>
            <a:rPr lang="pl-PL" sz="1600" b="1" dirty="0"/>
            <a:t>. </a:t>
          </a:r>
        </a:p>
      </dgm:t>
    </dgm:pt>
    <dgm:pt modelId="{62794A38-F9F9-4CB4-A0D3-C65750848398}" type="parTrans" cxnId="{67A836BC-CE9F-4992-851B-CDED6AB894F1}">
      <dgm:prSet/>
      <dgm:spPr/>
      <dgm:t>
        <a:bodyPr/>
        <a:lstStyle/>
        <a:p>
          <a:endParaRPr lang="pl-PL"/>
        </a:p>
      </dgm:t>
    </dgm:pt>
    <dgm:pt modelId="{06F825DD-73BE-437C-BCEB-686C743B1DB1}" type="sibTrans" cxnId="{67A836BC-CE9F-4992-851B-CDED6AB894F1}">
      <dgm:prSet/>
      <dgm:spPr/>
      <dgm:t>
        <a:bodyPr/>
        <a:lstStyle/>
        <a:p>
          <a:endParaRPr lang="pl-PL"/>
        </a:p>
      </dgm:t>
    </dgm:pt>
    <dgm:pt modelId="{698B606E-E3CA-4D40-A0E0-5A11144287AD}">
      <dgm:prSet phldrT="[Tekst]" custT="1"/>
      <dgm:spPr/>
      <dgm:t>
        <a:bodyPr/>
        <a:lstStyle/>
        <a:p>
          <a:r>
            <a:rPr lang="pl-PL" sz="1600" b="1" dirty="0" err="1"/>
            <a:t>The</a:t>
          </a:r>
          <a:r>
            <a:rPr lang="pl-PL" sz="1600" b="1" dirty="0"/>
            <a:t> </a:t>
          </a:r>
          <a:r>
            <a:rPr lang="pl-PL" sz="1600" b="1" dirty="0" err="1"/>
            <a:t>liability</a:t>
          </a:r>
          <a:r>
            <a:rPr lang="pl-PL" sz="1600" b="1" dirty="0"/>
            <a:t> for </a:t>
          </a:r>
          <a:r>
            <a:rPr lang="pl-PL" sz="1600" b="1" dirty="0" err="1"/>
            <a:t>penalty</a:t>
          </a:r>
          <a:r>
            <a:rPr lang="pl-PL" sz="1600" b="1" dirty="0"/>
            <a:t> sum was </a:t>
          </a:r>
          <a:r>
            <a:rPr lang="pl-PL" sz="1600" b="1" dirty="0" err="1"/>
            <a:t>always</a:t>
          </a:r>
          <a:r>
            <a:rPr lang="pl-PL" sz="1600" b="1" dirty="0"/>
            <a:t> </a:t>
          </a:r>
          <a:r>
            <a:rPr lang="pl-PL" sz="1600" b="1" dirty="0" err="1"/>
            <a:t>grounded</a:t>
          </a:r>
          <a:r>
            <a:rPr lang="pl-PL" sz="1600" b="1" dirty="0"/>
            <a:t> on </a:t>
          </a:r>
          <a:r>
            <a:rPr lang="pl-PL" sz="1600" b="1" dirty="0" err="1"/>
            <a:t>the</a:t>
          </a:r>
          <a:r>
            <a:rPr lang="pl-PL" sz="1600" b="1" dirty="0"/>
            <a:t> </a:t>
          </a:r>
          <a:r>
            <a:rPr lang="pl-PL" sz="1600" b="1" dirty="0" err="1"/>
            <a:t>formalistic</a:t>
          </a:r>
          <a:r>
            <a:rPr lang="pl-PL" sz="1600" b="1" dirty="0"/>
            <a:t> </a:t>
          </a:r>
          <a:r>
            <a:rPr lang="pl-PL" sz="1600" b="1" dirty="0" err="1"/>
            <a:t>nature</a:t>
          </a:r>
          <a:r>
            <a:rPr lang="pl-PL" sz="1600" b="1" dirty="0"/>
            <a:t> of Roman </a:t>
          </a:r>
          <a:r>
            <a:rPr lang="pl-PL" sz="1600" b="1" dirty="0" err="1"/>
            <a:t>stipulatio</a:t>
          </a:r>
          <a:r>
            <a:rPr lang="pl-PL" sz="1600" b="1" dirty="0"/>
            <a:t>; </a:t>
          </a:r>
        </a:p>
      </dgm:t>
    </dgm:pt>
    <dgm:pt modelId="{54B8B27C-7710-4338-9D58-ED129BC51208}" type="parTrans" cxnId="{095DF4D3-FDC7-4E18-AB64-DF9366A6829F}">
      <dgm:prSet/>
      <dgm:spPr/>
      <dgm:t>
        <a:bodyPr/>
        <a:lstStyle/>
        <a:p>
          <a:endParaRPr lang="pl-PL"/>
        </a:p>
      </dgm:t>
    </dgm:pt>
    <dgm:pt modelId="{F0D2E22F-CE52-4DFC-B9FE-D7BAA2AF044A}" type="sibTrans" cxnId="{095DF4D3-FDC7-4E18-AB64-DF9366A6829F}">
      <dgm:prSet/>
      <dgm:spPr/>
      <dgm:t>
        <a:bodyPr/>
        <a:lstStyle/>
        <a:p>
          <a:endParaRPr lang="pl-PL"/>
        </a:p>
      </dgm:t>
    </dgm:pt>
    <dgm:pt modelId="{7806D3E0-9791-456D-9A7D-9660D7F2FC81}">
      <dgm:prSet phldrT="[Tekst]" custT="1"/>
      <dgm:spPr/>
      <dgm:t>
        <a:bodyPr/>
        <a:lstStyle/>
        <a:p>
          <a:r>
            <a:rPr lang="pl-PL" sz="1600" b="1" dirty="0"/>
            <a:t>Roman </a:t>
          </a:r>
          <a:r>
            <a:rPr lang="pl-PL" sz="1600" b="1" dirty="0" err="1"/>
            <a:t>jourists</a:t>
          </a:r>
          <a:r>
            <a:rPr lang="pl-PL" sz="1600" b="1" dirty="0"/>
            <a:t> </a:t>
          </a:r>
          <a:r>
            <a:rPr lang="pl-PL" sz="1600" b="1" dirty="0" err="1"/>
            <a:t>have</a:t>
          </a:r>
          <a:r>
            <a:rPr lang="pl-PL" sz="1600" b="1" dirty="0"/>
            <a:t> </a:t>
          </a:r>
          <a:r>
            <a:rPr lang="pl-PL" sz="1600" b="1" dirty="0" err="1"/>
            <a:t>identified</a:t>
          </a:r>
          <a:r>
            <a:rPr lang="pl-PL" sz="1600" b="1" dirty="0"/>
            <a:t> </a:t>
          </a:r>
          <a:r>
            <a:rPr lang="pl-PL" sz="1600" b="1" dirty="0" err="1"/>
            <a:t>two</a:t>
          </a:r>
          <a:r>
            <a:rPr lang="pl-PL" sz="1600" b="1" dirty="0"/>
            <a:t> </a:t>
          </a:r>
          <a:r>
            <a:rPr lang="pl-PL" sz="1600" b="1" dirty="0" err="1"/>
            <a:t>bounduaries</a:t>
          </a:r>
          <a:r>
            <a:rPr lang="pl-PL" sz="1600" b="1" dirty="0"/>
            <a:t> of </a:t>
          </a:r>
          <a:r>
            <a:rPr lang="pl-PL" sz="1600" b="1" dirty="0" err="1"/>
            <a:t>enforcability</a:t>
          </a:r>
          <a:r>
            <a:rPr lang="pl-PL" sz="1600" b="1" dirty="0"/>
            <a:t>  of </a:t>
          </a:r>
          <a:r>
            <a:rPr lang="pl-PL" sz="1600" b="1" dirty="0" err="1"/>
            <a:t>penalty</a:t>
          </a:r>
          <a:r>
            <a:rPr lang="pl-PL" sz="1600" b="1" dirty="0"/>
            <a:t> </a:t>
          </a:r>
          <a:r>
            <a:rPr lang="pl-PL" sz="1600" b="1" dirty="0" err="1"/>
            <a:t>clauses</a:t>
          </a:r>
          <a:r>
            <a:rPr lang="pl-PL" sz="1600" b="1" dirty="0"/>
            <a:t> – </a:t>
          </a:r>
          <a:r>
            <a:rPr lang="pl-PL" sz="1600" b="1" dirty="0" err="1"/>
            <a:t>accessoriness</a:t>
          </a:r>
          <a:r>
            <a:rPr lang="pl-PL" sz="1600" b="1" dirty="0"/>
            <a:t> of </a:t>
          </a:r>
          <a:r>
            <a:rPr lang="pl-PL" sz="1600" b="1" dirty="0" err="1"/>
            <a:t>such</a:t>
          </a:r>
          <a:r>
            <a:rPr lang="pl-PL" sz="1600" b="1" dirty="0"/>
            <a:t> </a:t>
          </a:r>
          <a:r>
            <a:rPr lang="pl-PL" sz="1600" b="1" dirty="0" err="1"/>
            <a:t>clauses</a:t>
          </a:r>
          <a:r>
            <a:rPr lang="pl-PL" sz="1600" b="1" dirty="0"/>
            <a:t> and </a:t>
          </a:r>
          <a:r>
            <a:rPr lang="pl-PL" sz="1600" b="1" dirty="0" err="1"/>
            <a:t>the</a:t>
          </a:r>
          <a:r>
            <a:rPr lang="pl-PL" sz="1600" b="1" dirty="0"/>
            <a:t> </a:t>
          </a:r>
          <a:r>
            <a:rPr lang="pl-PL" sz="1600" b="1" dirty="0" err="1"/>
            <a:t>abuse</a:t>
          </a:r>
          <a:r>
            <a:rPr lang="pl-PL" sz="1600" b="1" dirty="0"/>
            <a:t> of </a:t>
          </a:r>
          <a:r>
            <a:rPr lang="pl-PL" sz="1600" b="1" dirty="0" err="1"/>
            <a:t>right</a:t>
          </a:r>
          <a:r>
            <a:rPr lang="pl-PL" sz="1600" b="1" dirty="0"/>
            <a:t> </a:t>
          </a:r>
        </a:p>
      </dgm:t>
    </dgm:pt>
    <dgm:pt modelId="{78071C0D-4F4C-4A36-A365-E14B9F5791D5}" type="parTrans" cxnId="{99A5ED39-60D2-41E8-917A-6808DF621F0C}">
      <dgm:prSet/>
      <dgm:spPr/>
      <dgm:t>
        <a:bodyPr/>
        <a:lstStyle/>
        <a:p>
          <a:endParaRPr lang="pl-PL"/>
        </a:p>
      </dgm:t>
    </dgm:pt>
    <dgm:pt modelId="{A2A1E46D-C1A5-47EE-B764-8D6405A404D6}" type="sibTrans" cxnId="{99A5ED39-60D2-41E8-917A-6808DF621F0C}">
      <dgm:prSet/>
      <dgm:spPr/>
      <dgm:t>
        <a:bodyPr/>
        <a:lstStyle/>
        <a:p>
          <a:endParaRPr lang="pl-PL"/>
        </a:p>
      </dgm:t>
    </dgm:pt>
    <dgm:pt modelId="{49FFBC77-BD0B-4D85-A8C6-2E34837ABF2B}" type="pres">
      <dgm:prSet presAssocID="{68F58E76-6F23-4F28-A7BE-EB7AE31404ED}" presName="linear" presStyleCnt="0">
        <dgm:presLayoutVars>
          <dgm:dir/>
          <dgm:animLvl val="lvl"/>
          <dgm:resizeHandles val="exact"/>
        </dgm:presLayoutVars>
      </dgm:prSet>
      <dgm:spPr/>
    </dgm:pt>
    <dgm:pt modelId="{56D999BC-C48E-41CA-ACB6-60EA64475A8D}" type="pres">
      <dgm:prSet presAssocID="{568FEC38-7DB6-43C8-BD7D-19EB2D142110}" presName="parentLin" presStyleCnt="0"/>
      <dgm:spPr/>
    </dgm:pt>
    <dgm:pt modelId="{BD4D5A40-1443-4ED6-BC80-391023030051}" type="pres">
      <dgm:prSet presAssocID="{568FEC38-7DB6-43C8-BD7D-19EB2D142110}" presName="parentLeftMargin" presStyleLbl="node1" presStyleIdx="0" presStyleCnt="3"/>
      <dgm:spPr/>
    </dgm:pt>
    <dgm:pt modelId="{2DCE967F-97E4-4327-B8E5-78D888F4484D}" type="pres">
      <dgm:prSet presAssocID="{568FEC38-7DB6-43C8-BD7D-19EB2D142110}" presName="parentText" presStyleLbl="node1" presStyleIdx="0" presStyleCnt="3">
        <dgm:presLayoutVars>
          <dgm:chMax val="0"/>
          <dgm:bulletEnabled val="1"/>
        </dgm:presLayoutVars>
      </dgm:prSet>
      <dgm:spPr/>
    </dgm:pt>
    <dgm:pt modelId="{A805C13F-DCBE-45A0-89CC-725D29447286}" type="pres">
      <dgm:prSet presAssocID="{568FEC38-7DB6-43C8-BD7D-19EB2D142110}" presName="negativeSpace" presStyleCnt="0"/>
      <dgm:spPr/>
    </dgm:pt>
    <dgm:pt modelId="{D61A6E8C-5866-484A-A6E4-1BB65E20846A}" type="pres">
      <dgm:prSet presAssocID="{568FEC38-7DB6-43C8-BD7D-19EB2D142110}" presName="childText" presStyleLbl="conFgAcc1" presStyleIdx="0" presStyleCnt="3">
        <dgm:presLayoutVars>
          <dgm:bulletEnabled val="1"/>
        </dgm:presLayoutVars>
      </dgm:prSet>
      <dgm:spPr/>
    </dgm:pt>
    <dgm:pt modelId="{0600F5A8-76D6-4022-BDAE-809FBC4C94EE}" type="pres">
      <dgm:prSet presAssocID="{06F825DD-73BE-437C-BCEB-686C743B1DB1}" presName="spaceBetweenRectangles" presStyleCnt="0"/>
      <dgm:spPr/>
    </dgm:pt>
    <dgm:pt modelId="{4D44B8DD-7B95-43BC-AC26-7A63362C2F24}" type="pres">
      <dgm:prSet presAssocID="{698B606E-E3CA-4D40-A0E0-5A11144287AD}" presName="parentLin" presStyleCnt="0"/>
      <dgm:spPr/>
    </dgm:pt>
    <dgm:pt modelId="{90ACF8CF-9EAF-4F60-93BE-6D80D6C219A5}" type="pres">
      <dgm:prSet presAssocID="{698B606E-E3CA-4D40-A0E0-5A11144287AD}" presName="parentLeftMargin" presStyleLbl="node1" presStyleIdx="0" presStyleCnt="3"/>
      <dgm:spPr/>
    </dgm:pt>
    <dgm:pt modelId="{3482E5C9-4AF2-42B1-ABCD-702D08E4574F}" type="pres">
      <dgm:prSet presAssocID="{698B606E-E3CA-4D40-A0E0-5A11144287AD}" presName="parentText" presStyleLbl="node1" presStyleIdx="1" presStyleCnt="3" custLinFactNeighborX="-9987" custLinFactNeighborY="2901">
        <dgm:presLayoutVars>
          <dgm:chMax val="0"/>
          <dgm:bulletEnabled val="1"/>
        </dgm:presLayoutVars>
      </dgm:prSet>
      <dgm:spPr/>
    </dgm:pt>
    <dgm:pt modelId="{20695CC7-BF2E-4975-A241-561980596E1A}" type="pres">
      <dgm:prSet presAssocID="{698B606E-E3CA-4D40-A0E0-5A11144287AD}" presName="negativeSpace" presStyleCnt="0"/>
      <dgm:spPr/>
    </dgm:pt>
    <dgm:pt modelId="{C509C69E-D0BD-47A7-A632-EE7A9F2197C2}" type="pres">
      <dgm:prSet presAssocID="{698B606E-E3CA-4D40-A0E0-5A11144287AD}" presName="childText" presStyleLbl="conFgAcc1" presStyleIdx="1" presStyleCnt="3">
        <dgm:presLayoutVars>
          <dgm:bulletEnabled val="1"/>
        </dgm:presLayoutVars>
      </dgm:prSet>
      <dgm:spPr/>
    </dgm:pt>
    <dgm:pt modelId="{85887840-D2C7-4048-BA9F-DA4DB6F45F1B}" type="pres">
      <dgm:prSet presAssocID="{F0D2E22F-CE52-4DFC-B9FE-D7BAA2AF044A}" presName="spaceBetweenRectangles" presStyleCnt="0"/>
      <dgm:spPr/>
    </dgm:pt>
    <dgm:pt modelId="{96B780D6-64E5-404D-91E7-8B1C0200CC9D}" type="pres">
      <dgm:prSet presAssocID="{7806D3E0-9791-456D-9A7D-9660D7F2FC81}" presName="parentLin" presStyleCnt="0"/>
      <dgm:spPr/>
    </dgm:pt>
    <dgm:pt modelId="{5DFBF936-F208-4DFD-8309-FD70E4D44AA0}" type="pres">
      <dgm:prSet presAssocID="{7806D3E0-9791-456D-9A7D-9660D7F2FC81}" presName="parentLeftMargin" presStyleLbl="node1" presStyleIdx="1" presStyleCnt="3"/>
      <dgm:spPr/>
    </dgm:pt>
    <dgm:pt modelId="{CC7CD894-1B58-40F4-9DAE-7150BF3287E2}" type="pres">
      <dgm:prSet presAssocID="{7806D3E0-9791-456D-9A7D-9660D7F2FC81}" presName="parentText" presStyleLbl="node1" presStyleIdx="2" presStyleCnt="3">
        <dgm:presLayoutVars>
          <dgm:chMax val="0"/>
          <dgm:bulletEnabled val="1"/>
        </dgm:presLayoutVars>
      </dgm:prSet>
      <dgm:spPr/>
    </dgm:pt>
    <dgm:pt modelId="{CA329864-9896-4F20-BAB7-8B24A81FD470}" type="pres">
      <dgm:prSet presAssocID="{7806D3E0-9791-456D-9A7D-9660D7F2FC81}" presName="negativeSpace" presStyleCnt="0"/>
      <dgm:spPr/>
    </dgm:pt>
    <dgm:pt modelId="{EF0C81E5-4721-46AE-8FBE-03C2C56CBABF}" type="pres">
      <dgm:prSet presAssocID="{7806D3E0-9791-456D-9A7D-9660D7F2FC81}" presName="childText" presStyleLbl="conFgAcc1" presStyleIdx="2" presStyleCnt="3">
        <dgm:presLayoutVars>
          <dgm:bulletEnabled val="1"/>
        </dgm:presLayoutVars>
      </dgm:prSet>
      <dgm:spPr/>
    </dgm:pt>
  </dgm:ptLst>
  <dgm:cxnLst>
    <dgm:cxn modelId="{ADF01DB5-7F6F-466D-8FF1-7DA145EA421B}" type="presOf" srcId="{7806D3E0-9791-456D-9A7D-9660D7F2FC81}" destId="{CC7CD894-1B58-40F4-9DAE-7150BF3287E2}" srcOrd="1" destOrd="0" presId="urn:microsoft.com/office/officeart/2005/8/layout/list1"/>
    <dgm:cxn modelId="{14D7E190-59C2-4007-AF87-54FDAA02D023}" type="presOf" srcId="{568FEC38-7DB6-43C8-BD7D-19EB2D142110}" destId="{BD4D5A40-1443-4ED6-BC80-391023030051}" srcOrd="0" destOrd="0" presId="urn:microsoft.com/office/officeart/2005/8/layout/list1"/>
    <dgm:cxn modelId="{99A5ED39-60D2-41E8-917A-6808DF621F0C}" srcId="{68F58E76-6F23-4F28-A7BE-EB7AE31404ED}" destId="{7806D3E0-9791-456D-9A7D-9660D7F2FC81}" srcOrd="2" destOrd="0" parTransId="{78071C0D-4F4C-4A36-A365-E14B9F5791D5}" sibTransId="{A2A1E46D-C1A5-47EE-B764-8D6405A404D6}"/>
    <dgm:cxn modelId="{E1926CC4-EAD2-4ADB-B002-7F4CC1828AA2}" type="presOf" srcId="{7806D3E0-9791-456D-9A7D-9660D7F2FC81}" destId="{5DFBF936-F208-4DFD-8309-FD70E4D44AA0}" srcOrd="0" destOrd="0" presId="urn:microsoft.com/office/officeart/2005/8/layout/list1"/>
    <dgm:cxn modelId="{67A836BC-CE9F-4992-851B-CDED6AB894F1}" srcId="{68F58E76-6F23-4F28-A7BE-EB7AE31404ED}" destId="{568FEC38-7DB6-43C8-BD7D-19EB2D142110}" srcOrd="0" destOrd="0" parTransId="{62794A38-F9F9-4CB4-A0D3-C65750848398}" sibTransId="{06F825DD-73BE-437C-BCEB-686C743B1DB1}"/>
    <dgm:cxn modelId="{729B5255-2C56-4D5C-BB55-A86142A4B1EB}" type="presOf" srcId="{568FEC38-7DB6-43C8-BD7D-19EB2D142110}" destId="{2DCE967F-97E4-4327-B8E5-78D888F4484D}" srcOrd="1" destOrd="0" presId="urn:microsoft.com/office/officeart/2005/8/layout/list1"/>
    <dgm:cxn modelId="{095DF4D3-FDC7-4E18-AB64-DF9366A6829F}" srcId="{68F58E76-6F23-4F28-A7BE-EB7AE31404ED}" destId="{698B606E-E3CA-4D40-A0E0-5A11144287AD}" srcOrd="1" destOrd="0" parTransId="{54B8B27C-7710-4338-9D58-ED129BC51208}" sibTransId="{F0D2E22F-CE52-4DFC-B9FE-D7BAA2AF044A}"/>
    <dgm:cxn modelId="{D9E2ACA8-CAF9-43D0-9054-4C87E2CA4CF0}" type="presOf" srcId="{698B606E-E3CA-4D40-A0E0-5A11144287AD}" destId="{3482E5C9-4AF2-42B1-ABCD-702D08E4574F}" srcOrd="1" destOrd="0" presId="urn:microsoft.com/office/officeart/2005/8/layout/list1"/>
    <dgm:cxn modelId="{4B73A6F6-4ECD-4117-8332-A006CAE6511C}" type="presOf" srcId="{698B606E-E3CA-4D40-A0E0-5A11144287AD}" destId="{90ACF8CF-9EAF-4F60-93BE-6D80D6C219A5}" srcOrd="0" destOrd="0" presId="urn:microsoft.com/office/officeart/2005/8/layout/list1"/>
    <dgm:cxn modelId="{28116666-E082-4F79-A8FF-F75CDB41E531}" type="presOf" srcId="{68F58E76-6F23-4F28-A7BE-EB7AE31404ED}" destId="{49FFBC77-BD0B-4D85-A8C6-2E34837ABF2B}" srcOrd="0" destOrd="0" presId="urn:microsoft.com/office/officeart/2005/8/layout/list1"/>
    <dgm:cxn modelId="{21951428-690F-45F7-A2E5-465D7E53A56D}" type="presParOf" srcId="{49FFBC77-BD0B-4D85-A8C6-2E34837ABF2B}" destId="{56D999BC-C48E-41CA-ACB6-60EA64475A8D}" srcOrd="0" destOrd="0" presId="urn:microsoft.com/office/officeart/2005/8/layout/list1"/>
    <dgm:cxn modelId="{79E8503E-126B-4F56-B8D1-D52CE8986630}" type="presParOf" srcId="{56D999BC-C48E-41CA-ACB6-60EA64475A8D}" destId="{BD4D5A40-1443-4ED6-BC80-391023030051}" srcOrd="0" destOrd="0" presId="urn:microsoft.com/office/officeart/2005/8/layout/list1"/>
    <dgm:cxn modelId="{DD34D283-FF0E-4028-8F9A-657C80421F61}" type="presParOf" srcId="{56D999BC-C48E-41CA-ACB6-60EA64475A8D}" destId="{2DCE967F-97E4-4327-B8E5-78D888F4484D}" srcOrd="1" destOrd="0" presId="urn:microsoft.com/office/officeart/2005/8/layout/list1"/>
    <dgm:cxn modelId="{D6591D9B-5F84-48DD-B383-DA1AAE6595C1}" type="presParOf" srcId="{49FFBC77-BD0B-4D85-A8C6-2E34837ABF2B}" destId="{A805C13F-DCBE-45A0-89CC-725D29447286}" srcOrd="1" destOrd="0" presId="urn:microsoft.com/office/officeart/2005/8/layout/list1"/>
    <dgm:cxn modelId="{7DF244A0-8A64-4B30-B61E-7C6D74D296D8}" type="presParOf" srcId="{49FFBC77-BD0B-4D85-A8C6-2E34837ABF2B}" destId="{D61A6E8C-5866-484A-A6E4-1BB65E20846A}" srcOrd="2" destOrd="0" presId="urn:microsoft.com/office/officeart/2005/8/layout/list1"/>
    <dgm:cxn modelId="{79C0A7F3-0332-4B52-96BB-19DB4FA1AA72}" type="presParOf" srcId="{49FFBC77-BD0B-4D85-A8C6-2E34837ABF2B}" destId="{0600F5A8-76D6-4022-BDAE-809FBC4C94EE}" srcOrd="3" destOrd="0" presId="urn:microsoft.com/office/officeart/2005/8/layout/list1"/>
    <dgm:cxn modelId="{BC203E95-BC6F-4340-941B-D8C54BFCC746}" type="presParOf" srcId="{49FFBC77-BD0B-4D85-A8C6-2E34837ABF2B}" destId="{4D44B8DD-7B95-43BC-AC26-7A63362C2F24}" srcOrd="4" destOrd="0" presId="urn:microsoft.com/office/officeart/2005/8/layout/list1"/>
    <dgm:cxn modelId="{7B36B180-9695-4EA0-92AC-B31549D93C34}" type="presParOf" srcId="{4D44B8DD-7B95-43BC-AC26-7A63362C2F24}" destId="{90ACF8CF-9EAF-4F60-93BE-6D80D6C219A5}" srcOrd="0" destOrd="0" presId="urn:microsoft.com/office/officeart/2005/8/layout/list1"/>
    <dgm:cxn modelId="{36E8BC79-896D-4040-B85A-C08DDD3B4ED3}" type="presParOf" srcId="{4D44B8DD-7B95-43BC-AC26-7A63362C2F24}" destId="{3482E5C9-4AF2-42B1-ABCD-702D08E4574F}" srcOrd="1" destOrd="0" presId="urn:microsoft.com/office/officeart/2005/8/layout/list1"/>
    <dgm:cxn modelId="{5AE09DEA-F6AE-43EE-86CC-B1D3C8469EED}" type="presParOf" srcId="{49FFBC77-BD0B-4D85-A8C6-2E34837ABF2B}" destId="{20695CC7-BF2E-4975-A241-561980596E1A}" srcOrd="5" destOrd="0" presId="urn:microsoft.com/office/officeart/2005/8/layout/list1"/>
    <dgm:cxn modelId="{9352CF6B-0902-4126-A5F0-A49A045134EE}" type="presParOf" srcId="{49FFBC77-BD0B-4D85-A8C6-2E34837ABF2B}" destId="{C509C69E-D0BD-47A7-A632-EE7A9F2197C2}" srcOrd="6" destOrd="0" presId="urn:microsoft.com/office/officeart/2005/8/layout/list1"/>
    <dgm:cxn modelId="{246E3615-32CA-4A0F-985C-B11EECD59C9C}" type="presParOf" srcId="{49FFBC77-BD0B-4D85-A8C6-2E34837ABF2B}" destId="{85887840-D2C7-4048-BA9F-DA4DB6F45F1B}" srcOrd="7" destOrd="0" presId="urn:microsoft.com/office/officeart/2005/8/layout/list1"/>
    <dgm:cxn modelId="{1060919D-D3EF-4417-BFF0-BD63679EFA00}" type="presParOf" srcId="{49FFBC77-BD0B-4D85-A8C6-2E34837ABF2B}" destId="{96B780D6-64E5-404D-91E7-8B1C0200CC9D}" srcOrd="8" destOrd="0" presId="urn:microsoft.com/office/officeart/2005/8/layout/list1"/>
    <dgm:cxn modelId="{D894EF7F-8098-494B-81DF-E90497A62305}" type="presParOf" srcId="{96B780D6-64E5-404D-91E7-8B1C0200CC9D}" destId="{5DFBF936-F208-4DFD-8309-FD70E4D44AA0}" srcOrd="0" destOrd="0" presId="urn:microsoft.com/office/officeart/2005/8/layout/list1"/>
    <dgm:cxn modelId="{62B768BD-F2EA-4CB2-8A16-8F8B6B541CA8}" type="presParOf" srcId="{96B780D6-64E5-404D-91E7-8B1C0200CC9D}" destId="{CC7CD894-1B58-40F4-9DAE-7150BF3287E2}" srcOrd="1" destOrd="0" presId="urn:microsoft.com/office/officeart/2005/8/layout/list1"/>
    <dgm:cxn modelId="{4BBEC0F2-79A8-4D35-9F45-42F0CD25AB5D}" type="presParOf" srcId="{49FFBC77-BD0B-4D85-A8C6-2E34837ABF2B}" destId="{CA329864-9896-4F20-BAB7-8B24A81FD470}" srcOrd="9" destOrd="0" presId="urn:microsoft.com/office/officeart/2005/8/layout/list1"/>
    <dgm:cxn modelId="{9FD69CE3-0A72-44EF-A1D1-155ADAE761A2}" type="presParOf" srcId="{49FFBC77-BD0B-4D85-A8C6-2E34837ABF2B}" destId="{EF0C81E5-4721-46AE-8FBE-03C2C56CBABF}"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FA8C22-6E68-49F9-8B8B-5EA0623B7CF2}"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pl-PL"/>
        </a:p>
      </dgm:t>
    </dgm:pt>
    <dgm:pt modelId="{C006E3D6-04FB-4851-8949-6047DDE99D32}">
      <dgm:prSet phldrT="[Tekst]" custT="1"/>
      <dgm:spPr/>
      <dgm:t>
        <a:bodyPr/>
        <a:lstStyle/>
        <a:p>
          <a:r>
            <a:rPr lang="pl-PL" sz="2000" dirty="0"/>
            <a:t>N</a:t>
          </a:r>
          <a:r>
            <a:rPr lang="en-US" sz="2000" dirty="0"/>
            <a:t>o one did not object to </a:t>
          </a:r>
          <a:r>
            <a:rPr lang="en-US" sz="2000" i="1" dirty="0" err="1"/>
            <a:t>stipulatio</a:t>
          </a:r>
          <a:r>
            <a:rPr lang="en-US" sz="2000" i="1" dirty="0"/>
            <a:t> </a:t>
          </a:r>
          <a:r>
            <a:rPr lang="en-US" sz="2000" i="1" dirty="0" err="1"/>
            <a:t>poenae</a:t>
          </a:r>
          <a:r>
            <a:rPr lang="en-US" sz="2000" dirty="0"/>
            <a:t> simply because the stipulated sum was too high</a:t>
          </a:r>
          <a:endParaRPr lang="pl-PL" sz="2000" dirty="0"/>
        </a:p>
      </dgm:t>
    </dgm:pt>
    <dgm:pt modelId="{C130C600-B6AE-4785-855F-EAD2271C0AB3}" type="parTrans" cxnId="{B41AD07A-3EFE-48D3-8359-0B59DE5E9CCD}">
      <dgm:prSet/>
      <dgm:spPr/>
      <dgm:t>
        <a:bodyPr/>
        <a:lstStyle/>
        <a:p>
          <a:endParaRPr lang="pl-PL"/>
        </a:p>
      </dgm:t>
    </dgm:pt>
    <dgm:pt modelId="{1613321E-F8D8-4F5F-B309-3809F242ECD8}" type="sibTrans" cxnId="{B41AD07A-3EFE-48D3-8359-0B59DE5E9CCD}">
      <dgm:prSet/>
      <dgm:spPr/>
      <dgm:t>
        <a:bodyPr/>
        <a:lstStyle/>
        <a:p>
          <a:endParaRPr lang="pl-PL"/>
        </a:p>
      </dgm:t>
    </dgm:pt>
    <dgm:pt modelId="{9C7FC64C-21DB-47DE-8CA1-5D8A91E530A8}">
      <dgm:prSet phldrT="[Tekst]" custT="1"/>
      <dgm:spPr/>
      <dgm:t>
        <a:bodyPr/>
        <a:lstStyle/>
        <a:p>
          <a:r>
            <a:rPr lang="pl-PL" sz="2000" dirty="0"/>
            <a:t>T</a:t>
          </a:r>
          <a:r>
            <a:rPr lang="en-US" sz="2000" dirty="0"/>
            <a:t>he amount of penalty should be not irrelevant for judge decided regarding to the validity of a penalty clause</a:t>
          </a:r>
          <a:endParaRPr lang="pl-PL" sz="2000" dirty="0"/>
        </a:p>
      </dgm:t>
    </dgm:pt>
    <dgm:pt modelId="{3FB065B5-5AF6-4BB9-BA66-D48782F2F59E}" type="parTrans" cxnId="{86B87C94-4FAF-41F5-9013-E36563CFB746}">
      <dgm:prSet/>
      <dgm:spPr/>
      <dgm:t>
        <a:bodyPr/>
        <a:lstStyle/>
        <a:p>
          <a:endParaRPr lang="pl-PL"/>
        </a:p>
      </dgm:t>
    </dgm:pt>
    <dgm:pt modelId="{F6993021-5E0B-4115-87F4-0B556C8CA9C7}" type="sibTrans" cxnId="{86B87C94-4FAF-41F5-9013-E36563CFB746}">
      <dgm:prSet/>
      <dgm:spPr/>
      <dgm:t>
        <a:bodyPr/>
        <a:lstStyle/>
        <a:p>
          <a:endParaRPr lang="pl-PL"/>
        </a:p>
      </dgm:t>
    </dgm:pt>
    <dgm:pt modelId="{A8E2388F-A624-4D53-9BD1-492BCAB3998F}" type="pres">
      <dgm:prSet presAssocID="{E7FA8C22-6E68-49F9-8B8B-5EA0623B7CF2}" presName="diagram" presStyleCnt="0">
        <dgm:presLayoutVars>
          <dgm:dir/>
          <dgm:resizeHandles val="exact"/>
        </dgm:presLayoutVars>
      </dgm:prSet>
      <dgm:spPr/>
    </dgm:pt>
    <dgm:pt modelId="{0767D5E3-CA2D-48D6-BA55-AF8B17DD36AC}" type="pres">
      <dgm:prSet presAssocID="{C006E3D6-04FB-4851-8949-6047DDE99D32}" presName="arrow" presStyleLbl="node1" presStyleIdx="0" presStyleCnt="2">
        <dgm:presLayoutVars>
          <dgm:bulletEnabled val="1"/>
        </dgm:presLayoutVars>
      </dgm:prSet>
      <dgm:spPr/>
    </dgm:pt>
    <dgm:pt modelId="{66F53E88-229A-47C2-9C00-D324DCA4D5C3}" type="pres">
      <dgm:prSet presAssocID="{9C7FC64C-21DB-47DE-8CA1-5D8A91E530A8}" presName="arrow" presStyleLbl="node1" presStyleIdx="1" presStyleCnt="2">
        <dgm:presLayoutVars>
          <dgm:bulletEnabled val="1"/>
        </dgm:presLayoutVars>
      </dgm:prSet>
      <dgm:spPr/>
    </dgm:pt>
  </dgm:ptLst>
  <dgm:cxnLst>
    <dgm:cxn modelId="{A76D14E0-C634-46A0-8497-4A35D5E7F4C7}" type="presOf" srcId="{9C7FC64C-21DB-47DE-8CA1-5D8A91E530A8}" destId="{66F53E88-229A-47C2-9C00-D324DCA4D5C3}" srcOrd="0" destOrd="0" presId="urn:microsoft.com/office/officeart/2005/8/layout/arrow5"/>
    <dgm:cxn modelId="{B41AD07A-3EFE-48D3-8359-0B59DE5E9CCD}" srcId="{E7FA8C22-6E68-49F9-8B8B-5EA0623B7CF2}" destId="{C006E3D6-04FB-4851-8949-6047DDE99D32}" srcOrd="0" destOrd="0" parTransId="{C130C600-B6AE-4785-855F-EAD2271C0AB3}" sibTransId="{1613321E-F8D8-4F5F-B309-3809F242ECD8}"/>
    <dgm:cxn modelId="{050C4A4D-82BA-4385-A969-8B39ABD77A5E}" type="presOf" srcId="{C006E3D6-04FB-4851-8949-6047DDE99D32}" destId="{0767D5E3-CA2D-48D6-BA55-AF8B17DD36AC}" srcOrd="0" destOrd="0" presId="urn:microsoft.com/office/officeart/2005/8/layout/arrow5"/>
    <dgm:cxn modelId="{468FC076-3A43-4D19-93D5-EE31955AEC36}" type="presOf" srcId="{E7FA8C22-6E68-49F9-8B8B-5EA0623B7CF2}" destId="{A8E2388F-A624-4D53-9BD1-492BCAB3998F}" srcOrd="0" destOrd="0" presId="urn:microsoft.com/office/officeart/2005/8/layout/arrow5"/>
    <dgm:cxn modelId="{86B87C94-4FAF-41F5-9013-E36563CFB746}" srcId="{E7FA8C22-6E68-49F9-8B8B-5EA0623B7CF2}" destId="{9C7FC64C-21DB-47DE-8CA1-5D8A91E530A8}" srcOrd="1" destOrd="0" parTransId="{3FB065B5-5AF6-4BB9-BA66-D48782F2F59E}" sibTransId="{F6993021-5E0B-4115-87F4-0B556C8CA9C7}"/>
    <dgm:cxn modelId="{CB5BA262-C3EA-44F0-B746-CBE7B2726B64}" type="presParOf" srcId="{A8E2388F-A624-4D53-9BD1-492BCAB3998F}" destId="{0767D5E3-CA2D-48D6-BA55-AF8B17DD36AC}" srcOrd="0" destOrd="0" presId="urn:microsoft.com/office/officeart/2005/8/layout/arrow5"/>
    <dgm:cxn modelId="{A908F920-0F96-4793-A784-7BD56DEAA82D}" type="presParOf" srcId="{A8E2388F-A624-4D53-9BD1-492BCAB3998F}" destId="{66F53E88-229A-47C2-9C00-D324DCA4D5C3}"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2F05DA-704E-4242-96A2-2ABF9F894E59}" type="doc">
      <dgm:prSet loTypeId="urn:microsoft.com/office/officeart/2005/8/layout/process1" loCatId="process" qsTypeId="urn:microsoft.com/office/officeart/2005/8/quickstyle/simple1" qsCatId="simple" csTypeId="urn:microsoft.com/office/officeart/2005/8/colors/accent1_2" csCatId="accent1" phldr="1"/>
      <dgm:spPr/>
    </dgm:pt>
    <dgm:pt modelId="{1E61BA20-9D52-4886-8FF4-F1CEDEB205DB}">
      <dgm:prSet phldrT="[Tekst]" custT="1"/>
      <dgm:spPr/>
      <dgm:t>
        <a:bodyPr/>
        <a:lstStyle/>
        <a:p>
          <a:r>
            <a:rPr lang="pl-PL" sz="2000" dirty="0" err="1"/>
            <a:t>Original</a:t>
          </a:r>
          <a:r>
            <a:rPr lang="pl-PL" sz="2000" dirty="0"/>
            <a:t> </a:t>
          </a:r>
          <a:r>
            <a:rPr lang="pl-PL" sz="2000" dirty="0" err="1"/>
            <a:t>version</a:t>
          </a:r>
          <a:r>
            <a:rPr lang="pl-PL" sz="2000" dirty="0"/>
            <a:t> of </a:t>
          </a:r>
          <a:r>
            <a:rPr lang="pl-PL" sz="2000" dirty="0" err="1"/>
            <a:t>Code</a:t>
          </a:r>
          <a:r>
            <a:rPr lang="pl-PL" sz="2000" dirty="0"/>
            <a:t> </a:t>
          </a:r>
          <a:r>
            <a:rPr lang="pl-PL" sz="2000" dirty="0" err="1"/>
            <a:t>civil</a:t>
          </a:r>
          <a:r>
            <a:rPr lang="pl-PL" sz="2000" dirty="0"/>
            <a:t> </a:t>
          </a:r>
        </a:p>
      </dgm:t>
    </dgm:pt>
    <dgm:pt modelId="{94369CB1-4963-481C-B42F-2033D75DE680}" type="parTrans" cxnId="{2FF9F6EB-6416-46AA-86A9-7E13824D3A1A}">
      <dgm:prSet/>
      <dgm:spPr/>
      <dgm:t>
        <a:bodyPr/>
        <a:lstStyle/>
        <a:p>
          <a:endParaRPr lang="pl-PL"/>
        </a:p>
      </dgm:t>
    </dgm:pt>
    <dgm:pt modelId="{C5327BA8-A702-4EA5-8BB9-C410BE18DA50}" type="sibTrans" cxnId="{2FF9F6EB-6416-46AA-86A9-7E13824D3A1A}">
      <dgm:prSet/>
      <dgm:spPr/>
      <dgm:t>
        <a:bodyPr/>
        <a:lstStyle/>
        <a:p>
          <a:endParaRPr lang="pl-PL"/>
        </a:p>
      </dgm:t>
    </dgm:pt>
    <dgm:pt modelId="{E6B2F03E-CD72-4496-BFBE-3DB3E7400C95}">
      <dgm:prSet phldrT="[Tekst]" custT="1"/>
      <dgm:spPr/>
      <dgm:t>
        <a:bodyPr/>
        <a:lstStyle/>
        <a:p>
          <a:r>
            <a:rPr lang="pl-PL" sz="2000" dirty="0" err="1"/>
            <a:t>The</a:t>
          </a:r>
          <a:r>
            <a:rPr lang="pl-PL" sz="2000" dirty="0"/>
            <a:t>  </a:t>
          </a:r>
          <a:r>
            <a:rPr lang="pl-PL" sz="2000" dirty="0" err="1"/>
            <a:t>amendment</a:t>
          </a:r>
          <a:r>
            <a:rPr lang="pl-PL" sz="2000" dirty="0"/>
            <a:t> of art. 1152 CC </a:t>
          </a:r>
          <a:r>
            <a:rPr lang="pl-PL" sz="2000" dirty="0" err="1"/>
            <a:t>from</a:t>
          </a:r>
          <a:r>
            <a:rPr lang="pl-PL" sz="2000" dirty="0"/>
            <a:t> </a:t>
          </a:r>
          <a:r>
            <a:rPr lang="pl-PL" sz="2000" dirty="0" err="1"/>
            <a:t>year</a:t>
          </a:r>
          <a:r>
            <a:rPr lang="pl-PL" sz="2000" dirty="0"/>
            <a:t> 1975 </a:t>
          </a:r>
        </a:p>
      </dgm:t>
    </dgm:pt>
    <dgm:pt modelId="{A68E9446-F50F-44A7-B315-50AD7244B0BF}" type="parTrans" cxnId="{1600E076-F47E-47F6-900E-C7E4F86C3C29}">
      <dgm:prSet/>
      <dgm:spPr/>
      <dgm:t>
        <a:bodyPr/>
        <a:lstStyle/>
        <a:p>
          <a:endParaRPr lang="pl-PL"/>
        </a:p>
      </dgm:t>
    </dgm:pt>
    <dgm:pt modelId="{4165F83E-27EB-4C9D-8E81-2CFBB42F436D}" type="sibTrans" cxnId="{1600E076-F47E-47F6-900E-C7E4F86C3C29}">
      <dgm:prSet/>
      <dgm:spPr/>
      <dgm:t>
        <a:bodyPr/>
        <a:lstStyle/>
        <a:p>
          <a:endParaRPr lang="pl-PL"/>
        </a:p>
      </dgm:t>
    </dgm:pt>
    <dgm:pt modelId="{66798B15-1C38-4893-B13D-05B5621BE4B4}" type="pres">
      <dgm:prSet presAssocID="{7A2F05DA-704E-4242-96A2-2ABF9F894E59}" presName="Name0" presStyleCnt="0">
        <dgm:presLayoutVars>
          <dgm:dir/>
          <dgm:resizeHandles val="exact"/>
        </dgm:presLayoutVars>
      </dgm:prSet>
      <dgm:spPr/>
    </dgm:pt>
    <dgm:pt modelId="{444CFB74-966A-44E1-B085-5723FF9A5938}" type="pres">
      <dgm:prSet presAssocID="{1E61BA20-9D52-4886-8FF4-F1CEDEB205DB}" presName="node" presStyleLbl="node1" presStyleIdx="0" presStyleCnt="2">
        <dgm:presLayoutVars>
          <dgm:bulletEnabled val="1"/>
        </dgm:presLayoutVars>
      </dgm:prSet>
      <dgm:spPr/>
    </dgm:pt>
    <dgm:pt modelId="{2CCD1253-75AE-4501-80D3-484ED89F39BC}" type="pres">
      <dgm:prSet presAssocID="{C5327BA8-A702-4EA5-8BB9-C410BE18DA50}" presName="sibTrans" presStyleLbl="sibTrans2D1" presStyleIdx="0" presStyleCnt="1"/>
      <dgm:spPr/>
    </dgm:pt>
    <dgm:pt modelId="{94B78247-A5D4-4C3D-88A6-0DAF02D31A76}" type="pres">
      <dgm:prSet presAssocID="{C5327BA8-A702-4EA5-8BB9-C410BE18DA50}" presName="connectorText" presStyleLbl="sibTrans2D1" presStyleIdx="0" presStyleCnt="1"/>
      <dgm:spPr/>
    </dgm:pt>
    <dgm:pt modelId="{83D9CD25-79CC-479F-AD38-84DE5B73EF70}" type="pres">
      <dgm:prSet presAssocID="{E6B2F03E-CD72-4496-BFBE-3DB3E7400C95}" presName="node" presStyleLbl="node1" presStyleIdx="1" presStyleCnt="2">
        <dgm:presLayoutVars>
          <dgm:bulletEnabled val="1"/>
        </dgm:presLayoutVars>
      </dgm:prSet>
      <dgm:spPr/>
    </dgm:pt>
  </dgm:ptLst>
  <dgm:cxnLst>
    <dgm:cxn modelId="{1600E076-F47E-47F6-900E-C7E4F86C3C29}" srcId="{7A2F05DA-704E-4242-96A2-2ABF9F894E59}" destId="{E6B2F03E-CD72-4496-BFBE-3DB3E7400C95}" srcOrd="1" destOrd="0" parTransId="{A68E9446-F50F-44A7-B315-50AD7244B0BF}" sibTransId="{4165F83E-27EB-4C9D-8E81-2CFBB42F436D}"/>
    <dgm:cxn modelId="{2FF9F6EB-6416-46AA-86A9-7E13824D3A1A}" srcId="{7A2F05DA-704E-4242-96A2-2ABF9F894E59}" destId="{1E61BA20-9D52-4886-8FF4-F1CEDEB205DB}" srcOrd="0" destOrd="0" parTransId="{94369CB1-4963-481C-B42F-2033D75DE680}" sibTransId="{C5327BA8-A702-4EA5-8BB9-C410BE18DA50}"/>
    <dgm:cxn modelId="{F7585B19-A33A-4852-85F1-159EBC652426}" type="presOf" srcId="{C5327BA8-A702-4EA5-8BB9-C410BE18DA50}" destId="{94B78247-A5D4-4C3D-88A6-0DAF02D31A76}" srcOrd="1" destOrd="0" presId="urn:microsoft.com/office/officeart/2005/8/layout/process1"/>
    <dgm:cxn modelId="{1C4FE1C4-FBD4-4C3A-89E5-44C6385CD1BE}" type="presOf" srcId="{E6B2F03E-CD72-4496-BFBE-3DB3E7400C95}" destId="{83D9CD25-79CC-479F-AD38-84DE5B73EF70}" srcOrd="0" destOrd="0" presId="urn:microsoft.com/office/officeart/2005/8/layout/process1"/>
    <dgm:cxn modelId="{DB8DF0D6-A1E8-4D52-9DE5-0EC66BE63A96}" type="presOf" srcId="{C5327BA8-A702-4EA5-8BB9-C410BE18DA50}" destId="{2CCD1253-75AE-4501-80D3-484ED89F39BC}" srcOrd="0" destOrd="0" presId="urn:microsoft.com/office/officeart/2005/8/layout/process1"/>
    <dgm:cxn modelId="{5FF2C9D8-21E8-40F0-896C-6AC7DD2BDF8B}" type="presOf" srcId="{7A2F05DA-704E-4242-96A2-2ABF9F894E59}" destId="{66798B15-1C38-4893-B13D-05B5621BE4B4}" srcOrd="0" destOrd="0" presId="urn:microsoft.com/office/officeart/2005/8/layout/process1"/>
    <dgm:cxn modelId="{50773C0D-A34F-4B64-8E08-F05A556E55E6}" type="presOf" srcId="{1E61BA20-9D52-4886-8FF4-F1CEDEB205DB}" destId="{444CFB74-966A-44E1-B085-5723FF9A5938}" srcOrd="0" destOrd="0" presId="urn:microsoft.com/office/officeart/2005/8/layout/process1"/>
    <dgm:cxn modelId="{81BBE6C8-FBFF-4B6E-B5D0-F30E4136ACB8}" type="presParOf" srcId="{66798B15-1C38-4893-B13D-05B5621BE4B4}" destId="{444CFB74-966A-44E1-B085-5723FF9A5938}" srcOrd="0" destOrd="0" presId="urn:microsoft.com/office/officeart/2005/8/layout/process1"/>
    <dgm:cxn modelId="{7501726F-B2B9-4155-AAB4-5B0EA9253B77}" type="presParOf" srcId="{66798B15-1C38-4893-B13D-05B5621BE4B4}" destId="{2CCD1253-75AE-4501-80D3-484ED89F39BC}" srcOrd="1" destOrd="0" presId="urn:microsoft.com/office/officeart/2005/8/layout/process1"/>
    <dgm:cxn modelId="{BE01257F-27C2-4251-BAC2-975F4BB7C28A}" type="presParOf" srcId="{2CCD1253-75AE-4501-80D3-484ED89F39BC}" destId="{94B78247-A5D4-4C3D-88A6-0DAF02D31A76}" srcOrd="0" destOrd="0" presId="urn:microsoft.com/office/officeart/2005/8/layout/process1"/>
    <dgm:cxn modelId="{CB2657F1-055D-4433-81AF-388D27005DA5}" type="presParOf" srcId="{66798B15-1C38-4893-B13D-05B5621BE4B4}" destId="{83D9CD25-79CC-479F-AD38-84DE5B73EF70}"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8E8AD4-7EF2-43EE-8CEB-F647B8A41467}" type="doc">
      <dgm:prSet loTypeId="urn:microsoft.com/office/officeart/2005/8/layout/process1" loCatId="process" qsTypeId="urn:microsoft.com/office/officeart/2005/8/quickstyle/simple1" qsCatId="simple" csTypeId="urn:microsoft.com/office/officeart/2005/8/colors/accent1_2" csCatId="accent1" phldr="1"/>
      <dgm:spPr/>
    </dgm:pt>
    <dgm:pt modelId="{D0927437-D2B1-4F51-A577-4C7E94587C62}">
      <dgm:prSet phldrT="[Tekst]" custT="1"/>
      <dgm:spPr/>
      <dgm:t>
        <a:bodyPr/>
        <a:lstStyle/>
        <a:p>
          <a:r>
            <a:rPr lang="pl-PL" sz="2000" dirty="0" err="1"/>
            <a:t>The</a:t>
          </a:r>
          <a:r>
            <a:rPr lang="pl-PL" sz="2000" dirty="0"/>
            <a:t> </a:t>
          </a:r>
          <a:r>
            <a:rPr lang="pl-PL" sz="2000" dirty="0" err="1"/>
            <a:t>initial</a:t>
          </a:r>
          <a:r>
            <a:rPr lang="pl-PL" sz="2000" dirty="0"/>
            <a:t> draft of </a:t>
          </a:r>
          <a:r>
            <a:rPr lang="pl-PL" sz="2000" dirty="0" err="1"/>
            <a:t>the</a:t>
          </a:r>
          <a:r>
            <a:rPr lang="pl-PL" sz="2000" dirty="0"/>
            <a:t> German law of </a:t>
          </a:r>
          <a:r>
            <a:rPr lang="pl-PL" sz="2000" dirty="0" err="1"/>
            <a:t>obligations</a:t>
          </a:r>
          <a:r>
            <a:rPr lang="pl-PL" sz="2000" dirty="0"/>
            <a:t> </a:t>
          </a:r>
        </a:p>
      </dgm:t>
    </dgm:pt>
    <dgm:pt modelId="{D610E913-3C97-4ADF-953B-DC65B7232E7A}" type="parTrans" cxnId="{DA506692-5695-4C34-9FB0-A88355089098}">
      <dgm:prSet/>
      <dgm:spPr/>
      <dgm:t>
        <a:bodyPr/>
        <a:lstStyle/>
        <a:p>
          <a:endParaRPr lang="pl-PL"/>
        </a:p>
      </dgm:t>
    </dgm:pt>
    <dgm:pt modelId="{351B4325-BC53-4E27-A42D-AEEE8DF1728E}" type="sibTrans" cxnId="{DA506692-5695-4C34-9FB0-A88355089098}">
      <dgm:prSet/>
      <dgm:spPr/>
      <dgm:t>
        <a:bodyPr/>
        <a:lstStyle/>
        <a:p>
          <a:endParaRPr lang="pl-PL"/>
        </a:p>
      </dgm:t>
    </dgm:pt>
    <dgm:pt modelId="{E3A4B227-18B8-41D8-A0AA-BFB39927D685}">
      <dgm:prSet phldrT="[Tekst]" custT="1"/>
      <dgm:spPr/>
      <dgm:t>
        <a:bodyPr/>
        <a:lstStyle/>
        <a:p>
          <a:r>
            <a:rPr lang="pl-PL" sz="2000" dirty="0"/>
            <a:t>Par. 343 BGB </a:t>
          </a:r>
          <a:r>
            <a:rPr lang="pl-PL" sz="2000" dirty="0" err="1"/>
            <a:t>adopted</a:t>
          </a:r>
          <a:r>
            <a:rPr lang="pl-PL" sz="2000" dirty="0"/>
            <a:t> by </a:t>
          </a:r>
          <a:r>
            <a:rPr lang="pl-PL" sz="2000" dirty="0" err="1"/>
            <a:t>the</a:t>
          </a:r>
          <a:r>
            <a:rPr lang="pl-PL" sz="2000" dirty="0"/>
            <a:t> </a:t>
          </a:r>
          <a:r>
            <a:rPr lang="pl-PL" sz="2000" dirty="0" err="1"/>
            <a:t>parliment</a:t>
          </a:r>
          <a:r>
            <a:rPr lang="pl-PL" sz="2000" dirty="0"/>
            <a:t> </a:t>
          </a:r>
          <a:r>
            <a:rPr lang="pl-PL" sz="2000" dirty="0" err="1"/>
            <a:t>in</a:t>
          </a:r>
          <a:r>
            <a:rPr lang="pl-PL" sz="2000" dirty="0"/>
            <a:t> 1896 </a:t>
          </a:r>
        </a:p>
      </dgm:t>
    </dgm:pt>
    <dgm:pt modelId="{D912B155-4FED-48D5-81C5-93D2B3A9761C}" type="parTrans" cxnId="{920ACFAA-8E52-4900-A248-49FB5B40520B}">
      <dgm:prSet/>
      <dgm:spPr/>
      <dgm:t>
        <a:bodyPr/>
        <a:lstStyle/>
        <a:p>
          <a:endParaRPr lang="pl-PL"/>
        </a:p>
      </dgm:t>
    </dgm:pt>
    <dgm:pt modelId="{6F03D5F4-5C29-45BE-81A9-3900A4AAD3BD}" type="sibTrans" cxnId="{920ACFAA-8E52-4900-A248-49FB5B40520B}">
      <dgm:prSet/>
      <dgm:spPr/>
      <dgm:t>
        <a:bodyPr/>
        <a:lstStyle/>
        <a:p>
          <a:endParaRPr lang="pl-PL"/>
        </a:p>
      </dgm:t>
    </dgm:pt>
    <dgm:pt modelId="{B6E62A4B-48E9-4D7D-9EF5-B41404784B89}" type="pres">
      <dgm:prSet presAssocID="{FA8E8AD4-7EF2-43EE-8CEB-F647B8A41467}" presName="Name0" presStyleCnt="0">
        <dgm:presLayoutVars>
          <dgm:dir/>
          <dgm:resizeHandles val="exact"/>
        </dgm:presLayoutVars>
      </dgm:prSet>
      <dgm:spPr/>
    </dgm:pt>
    <dgm:pt modelId="{CCD9D9EF-693D-4069-8C68-3F572EAA6301}" type="pres">
      <dgm:prSet presAssocID="{D0927437-D2B1-4F51-A577-4C7E94587C62}" presName="node" presStyleLbl="node1" presStyleIdx="0" presStyleCnt="2">
        <dgm:presLayoutVars>
          <dgm:bulletEnabled val="1"/>
        </dgm:presLayoutVars>
      </dgm:prSet>
      <dgm:spPr/>
    </dgm:pt>
    <dgm:pt modelId="{BB163186-42B7-4815-84AE-E8A0EE4151AD}" type="pres">
      <dgm:prSet presAssocID="{351B4325-BC53-4E27-A42D-AEEE8DF1728E}" presName="sibTrans" presStyleLbl="sibTrans2D1" presStyleIdx="0" presStyleCnt="1"/>
      <dgm:spPr/>
    </dgm:pt>
    <dgm:pt modelId="{E468C34B-A294-4FF3-899A-D821F2399772}" type="pres">
      <dgm:prSet presAssocID="{351B4325-BC53-4E27-A42D-AEEE8DF1728E}" presName="connectorText" presStyleLbl="sibTrans2D1" presStyleIdx="0" presStyleCnt="1"/>
      <dgm:spPr/>
    </dgm:pt>
    <dgm:pt modelId="{D154690A-C4C3-43E1-8E56-4C0B34D27D60}" type="pres">
      <dgm:prSet presAssocID="{E3A4B227-18B8-41D8-A0AA-BFB39927D685}" presName="node" presStyleLbl="node1" presStyleIdx="1" presStyleCnt="2">
        <dgm:presLayoutVars>
          <dgm:bulletEnabled val="1"/>
        </dgm:presLayoutVars>
      </dgm:prSet>
      <dgm:spPr/>
    </dgm:pt>
  </dgm:ptLst>
  <dgm:cxnLst>
    <dgm:cxn modelId="{0F127115-43CA-4756-9146-DAF199135885}" type="presOf" srcId="{351B4325-BC53-4E27-A42D-AEEE8DF1728E}" destId="{BB163186-42B7-4815-84AE-E8A0EE4151AD}" srcOrd="0" destOrd="0" presId="urn:microsoft.com/office/officeart/2005/8/layout/process1"/>
    <dgm:cxn modelId="{3BC5CC53-57EC-4EEC-92CA-3231D8EA4337}" type="presOf" srcId="{FA8E8AD4-7EF2-43EE-8CEB-F647B8A41467}" destId="{B6E62A4B-48E9-4D7D-9EF5-B41404784B89}" srcOrd="0" destOrd="0" presId="urn:microsoft.com/office/officeart/2005/8/layout/process1"/>
    <dgm:cxn modelId="{920ACFAA-8E52-4900-A248-49FB5B40520B}" srcId="{FA8E8AD4-7EF2-43EE-8CEB-F647B8A41467}" destId="{E3A4B227-18B8-41D8-A0AA-BFB39927D685}" srcOrd="1" destOrd="0" parTransId="{D912B155-4FED-48D5-81C5-93D2B3A9761C}" sibTransId="{6F03D5F4-5C29-45BE-81A9-3900A4AAD3BD}"/>
    <dgm:cxn modelId="{8399C4B2-464E-4B5F-9DF6-1FA3A9483C41}" type="presOf" srcId="{D0927437-D2B1-4F51-A577-4C7E94587C62}" destId="{CCD9D9EF-693D-4069-8C68-3F572EAA6301}" srcOrd="0" destOrd="0" presId="urn:microsoft.com/office/officeart/2005/8/layout/process1"/>
    <dgm:cxn modelId="{39B2EBA0-9DD4-4737-9A69-ADEAF56739F2}" type="presOf" srcId="{351B4325-BC53-4E27-A42D-AEEE8DF1728E}" destId="{E468C34B-A294-4FF3-899A-D821F2399772}" srcOrd="1" destOrd="0" presId="urn:microsoft.com/office/officeart/2005/8/layout/process1"/>
    <dgm:cxn modelId="{DA506692-5695-4C34-9FB0-A88355089098}" srcId="{FA8E8AD4-7EF2-43EE-8CEB-F647B8A41467}" destId="{D0927437-D2B1-4F51-A577-4C7E94587C62}" srcOrd="0" destOrd="0" parTransId="{D610E913-3C97-4ADF-953B-DC65B7232E7A}" sibTransId="{351B4325-BC53-4E27-A42D-AEEE8DF1728E}"/>
    <dgm:cxn modelId="{714115F7-71DB-4867-AAAA-4C5ABEF280D9}" type="presOf" srcId="{E3A4B227-18B8-41D8-A0AA-BFB39927D685}" destId="{D154690A-C4C3-43E1-8E56-4C0B34D27D60}" srcOrd="0" destOrd="0" presId="urn:microsoft.com/office/officeart/2005/8/layout/process1"/>
    <dgm:cxn modelId="{65E7561E-6615-4E9F-95A6-0AD4B867668D}" type="presParOf" srcId="{B6E62A4B-48E9-4D7D-9EF5-B41404784B89}" destId="{CCD9D9EF-693D-4069-8C68-3F572EAA6301}" srcOrd="0" destOrd="0" presId="urn:microsoft.com/office/officeart/2005/8/layout/process1"/>
    <dgm:cxn modelId="{963098D7-0BA0-43D1-B2FA-CC79C8AA0A18}" type="presParOf" srcId="{B6E62A4B-48E9-4D7D-9EF5-B41404784B89}" destId="{BB163186-42B7-4815-84AE-E8A0EE4151AD}" srcOrd="1" destOrd="0" presId="urn:microsoft.com/office/officeart/2005/8/layout/process1"/>
    <dgm:cxn modelId="{1AC818BE-1447-4D3A-9C90-1214636DDA74}" type="presParOf" srcId="{BB163186-42B7-4815-84AE-E8A0EE4151AD}" destId="{E468C34B-A294-4FF3-899A-D821F2399772}" srcOrd="0" destOrd="0" presId="urn:microsoft.com/office/officeart/2005/8/layout/process1"/>
    <dgm:cxn modelId="{835255A9-A6C3-4429-8B34-B72F0B51456A}" type="presParOf" srcId="{B6E62A4B-48E9-4D7D-9EF5-B41404784B89}" destId="{D154690A-C4C3-43E1-8E56-4C0B34D27D60}"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C80D2D-FB82-4C61-83C3-15AA47470A33}"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pl-PL"/>
        </a:p>
      </dgm:t>
    </dgm:pt>
    <dgm:pt modelId="{5E302684-E587-433F-9ACC-668C2B2E3C18}">
      <dgm:prSet phldrT="[Tekst]" custT="1"/>
      <dgm:spPr/>
      <dgm:t>
        <a:bodyPr/>
        <a:lstStyle/>
        <a:p>
          <a:r>
            <a:rPr lang="pl-PL" sz="1800" dirty="0" err="1"/>
            <a:t>Guarantee</a:t>
          </a:r>
          <a:r>
            <a:rPr lang="pl-PL" sz="1800" dirty="0"/>
            <a:t> </a:t>
          </a:r>
          <a:r>
            <a:rPr lang="pl-PL" sz="1800" dirty="0" err="1"/>
            <a:t>promise</a:t>
          </a:r>
          <a:r>
            <a:rPr lang="pl-PL" sz="1800" dirty="0"/>
            <a:t> </a:t>
          </a:r>
        </a:p>
      </dgm:t>
    </dgm:pt>
    <dgm:pt modelId="{E2AB6E9D-A1D7-43D5-8572-BBC5F713ECA6}" type="parTrans" cxnId="{80A2445E-B6C2-490A-884A-35FF42AC5017}">
      <dgm:prSet/>
      <dgm:spPr/>
      <dgm:t>
        <a:bodyPr/>
        <a:lstStyle/>
        <a:p>
          <a:endParaRPr lang="pl-PL"/>
        </a:p>
      </dgm:t>
    </dgm:pt>
    <dgm:pt modelId="{B9E0847E-45F0-4806-9320-D1C08E6187E5}" type="sibTrans" cxnId="{80A2445E-B6C2-490A-884A-35FF42AC5017}">
      <dgm:prSet/>
      <dgm:spPr/>
      <dgm:t>
        <a:bodyPr/>
        <a:lstStyle/>
        <a:p>
          <a:endParaRPr lang="pl-PL"/>
        </a:p>
      </dgm:t>
    </dgm:pt>
    <dgm:pt modelId="{42F93A4B-4B05-49BB-992E-5703AAB81D3E}">
      <dgm:prSet phldrT="[Tekst]" custT="1"/>
      <dgm:spPr/>
      <dgm:t>
        <a:bodyPr/>
        <a:lstStyle/>
        <a:p>
          <a:r>
            <a:rPr lang="pl-PL" sz="1800" dirty="0" err="1"/>
            <a:t>Simplicity</a:t>
          </a:r>
          <a:r>
            <a:rPr lang="pl-PL" sz="1800" dirty="0"/>
            <a:t> </a:t>
          </a:r>
        </a:p>
      </dgm:t>
    </dgm:pt>
    <dgm:pt modelId="{C1E989D3-FCB2-47E2-9DA1-01D34A40A65B}" type="parTrans" cxnId="{0AAFF732-FD52-4285-B9A4-EAA879DF6ACF}">
      <dgm:prSet/>
      <dgm:spPr/>
      <dgm:t>
        <a:bodyPr/>
        <a:lstStyle/>
        <a:p>
          <a:endParaRPr lang="pl-PL"/>
        </a:p>
      </dgm:t>
    </dgm:pt>
    <dgm:pt modelId="{84C6E7AC-C51B-467B-BDE5-F0479241CFC8}" type="sibTrans" cxnId="{0AAFF732-FD52-4285-B9A4-EAA879DF6ACF}">
      <dgm:prSet/>
      <dgm:spPr/>
      <dgm:t>
        <a:bodyPr/>
        <a:lstStyle/>
        <a:p>
          <a:endParaRPr lang="pl-PL"/>
        </a:p>
      </dgm:t>
    </dgm:pt>
    <dgm:pt modelId="{3244407F-AEC6-4C3F-A9E5-A5CDD8C9B3D8}">
      <dgm:prSet phldrT="[Tekst]" custT="1"/>
      <dgm:spPr/>
      <dgm:t>
        <a:bodyPr/>
        <a:lstStyle/>
        <a:p>
          <a:r>
            <a:rPr lang="pl-PL" sz="1600" dirty="0"/>
            <a:t> </a:t>
          </a:r>
          <a:r>
            <a:rPr lang="pl-PL" sz="1600" dirty="0" err="1"/>
            <a:t>contorm</a:t>
          </a:r>
          <a:r>
            <a:rPr lang="pl-PL" sz="1600" dirty="0"/>
            <a:t> to </a:t>
          </a:r>
          <a:r>
            <a:rPr lang="pl-PL" sz="1600" dirty="0" err="1"/>
            <a:t>logic</a:t>
          </a:r>
          <a:r>
            <a:rPr lang="pl-PL" sz="1600" dirty="0"/>
            <a:t> </a:t>
          </a:r>
          <a:r>
            <a:rPr lang="pl-PL" sz="1600" dirty="0" err="1"/>
            <a:t>interprtation</a:t>
          </a:r>
          <a:r>
            <a:rPr lang="pl-PL" sz="1600" dirty="0"/>
            <a:t> </a:t>
          </a:r>
        </a:p>
      </dgm:t>
    </dgm:pt>
    <dgm:pt modelId="{52DF65FA-17F8-448D-A373-EC4DE5EF529A}" type="parTrans" cxnId="{444BD2B5-E055-4813-9A4F-D47B0D42408A}">
      <dgm:prSet/>
      <dgm:spPr/>
      <dgm:t>
        <a:bodyPr/>
        <a:lstStyle/>
        <a:p>
          <a:endParaRPr lang="pl-PL"/>
        </a:p>
      </dgm:t>
    </dgm:pt>
    <dgm:pt modelId="{0915D9E8-79A2-4AD3-AD8A-B3E2AC191FC9}" type="sibTrans" cxnId="{444BD2B5-E055-4813-9A4F-D47B0D42408A}">
      <dgm:prSet/>
      <dgm:spPr/>
      <dgm:t>
        <a:bodyPr/>
        <a:lstStyle/>
        <a:p>
          <a:endParaRPr lang="pl-PL"/>
        </a:p>
      </dgm:t>
    </dgm:pt>
    <dgm:pt modelId="{CC7BB2AB-CF5C-4507-8525-D8C7371D590F}">
      <dgm:prSet phldrT="[Tekst]" custT="1"/>
      <dgm:spPr/>
      <dgm:t>
        <a:bodyPr/>
        <a:lstStyle/>
        <a:p>
          <a:r>
            <a:rPr lang="pl-PL" sz="1800" dirty="0" err="1"/>
            <a:t>Agreed</a:t>
          </a:r>
          <a:r>
            <a:rPr lang="pl-PL" sz="1800" dirty="0"/>
            <a:t> </a:t>
          </a:r>
          <a:r>
            <a:rPr lang="pl-PL" sz="1800" dirty="0" err="1"/>
            <a:t>objective</a:t>
          </a:r>
          <a:r>
            <a:rPr lang="pl-PL" sz="1800" dirty="0"/>
            <a:t> </a:t>
          </a:r>
          <a:r>
            <a:rPr lang="pl-PL" sz="1800" dirty="0" err="1"/>
            <a:t>liability</a:t>
          </a:r>
          <a:r>
            <a:rPr lang="pl-PL" sz="1800" dirty="0"/>
            <a:t> for </a:t>
          </a:r>
          <a:r>
            <a:rPr lang="pl-PL" sz="1800" dirty="0" err="1"/>
            <a:t>penalty</a:t>
          </a:r>
          <a:r>
            <a:rPr lang="pl-PL" sz="1800" dirty="0"/>
            <a:t> </a:t>
          </a:r>
          <a:r>
            <a:rPr lang="pl-PL" sz="1800" dirty="0" err="1"/>
            <a:t>clauses</a:t>
          </a:r>
          <a:r>
            <a:rPr lang="pl-PL" sz="1800" dirty="0"/>
            <a:t> </a:t>
          </a:r>
        </a:p>
      </dgm:t>
    </dgm:pt>
    <dgm:pt modelId="{AB94CFEA-29D3-45A3-96A3-C0945BDA505E}" type="parTrans" cxnId="{1476E909-0D8D-451B-8BCA-88EA8E831B6E}">
      <dgm:prSet/>
      <dgm:spPr/>
      <dgm:t>
        <a:bodyPr/>
        <a:lstStyle/>
        <a:p>
          <a:endParaRPr lang="pl-PL"/>
        </a:p>
      </dgm:t>
    </dgm:pt>
    <dgm:pt modelId="{FB6E0C58-FE0B-4EB5-B917-416DB7DFC947}" type="sibTrans" cxnId="{1476E909-0D8D-451B-8BCA-88EA8E831B6E}">
      <dgm:prSet/>
      <dgm:spPr/>
      <dgm:t>
        <a:bodyPr/>
        <a:lstStyle/>
        <a:p>
          <a:endParaRPr lang="pl-PL"/>
        </a:p>
      </dgm:t>
    </dgm:pt>
    <dgm:pt modelId="{6C66AED9-4557-45EB-9387-014EA0B9CF17}">
      <dgm:prSet phldrT="[Tekst]" custT="1"/>
      <dgm:spPr/>
      <dgm:t>
        <a:bodyPr/>
        <a:lstStyle/>
        <a:p>
          <a:r>
            <a:rPr lang="pl-PL" sz="1800" dirty="0" err="1"/>
            <a:t>Simplicity</a:t>
          </a:r>
          <a:r>
            <a:rPr lang="pl-PL" sz="2700" dirty="0"/>
            <a:t> </a:t>
          </a:r>
        </a:p>
      </dgm:t>
    </dgm:pt>
    <dgm:pt modelId="{B406A715-5F17-4E96-A806-48B15B248E63}" type="parTrans" cxnId="{A228C904-1570-41FD-ABF5-118EEA1B3305}">
      <dgm:prSet/>
      <dgm:spPr/>
      <dgm:t>
        <a:bodyPr/>
        <a:lstStyle/>
        <a:p>
          <a:endParaRPr lang="pl-PL"/>
        </a:p>
      </dgm:t>
    </dgm:pt>
    <dgm:pt modelId="{9BFA95E2-23C2-4A36-8ECD-80C4B2BD488A}" type="sibTrans" cxnId="{A228C904-1570-41FD-ABF5-118EEA1B3305}">
      <dgm:prSet/>
      <dgm:spPr/>
      <dgm:t>
        <a:bodyPr/>
        <a:lstStyle/>
        <a:p>
          <a:endParaRPr lang="pl-PL"/>
        </a:p>
      </dgm:t>
    </dgm:pt>
    <dgm:pt modelId="{B3422FB1-2B1E-441D-9C28-D1AC9262BA5C}">
      <dgm:prSet phldrT="[Tekst]" custT="1"/>
      <dgm:spPr/>
      <dgm:t>
        <a:bodyPr/>
        <a:lstStyle/>
        <a:p>
          <a:r>
            <a:rPr lang="pl-PL" sz="1600" dirty="0" err="1"/>
            <a:t>Control</a:t>
          </a:r>
          <a:r>
            <a:rPr lang="pl-PL" sz="1600" dirty="0"/>
            <a:t> of </a:t>
          </a:r>
          <a:r>
            <a:rPr lang="pl-PL" sz="1600" dirty="0" err="1"/>
            <a:t>exccesives</a:t>
          </a:r>
          <a:r>
            <a:rPr lang="pl-PL" sz="1600" dirty="0"/>
            <a:t> </a:t>
          </a:r>
          <a:r>
            <a:rPr lang="pl-PL" sz="1600" dirty="0" err="1"/>
            <a:t>penalty</a:t>
          </a:r>
          <a:r>
            <a:rPr lang="pl-PL" sz="1600" dirty="0"/>
            <a:t> sum </a:t>
          </a:r>
        </a:p>
      </dgm:t>
    </dgm:pt>
    <dgm:pt modelId="{B5DA39B4-07B7-4679-8AED-15195AD62A78}" type="parTrans" cxnId="{40766FDB-8C03-4390-8265-5AA182A4D260}">
      <dgm:prSet/>
      <dgm:spPr/>
      <dgm:t>
        <a:bodyPr/>
        <a:lstStyle/>
        <a:p>
          <a:endParaRPr lang="pl-PL"/>
        </a:p>
      </dgm:t>
    </dgm:pt>
    <dgm:pt modelId="{7BA86098-9B85-4781-B852-FC373FACDC18}" type="sibTrans" cxnId="{40766FDB-8C03-4390-8265-5AA182A4D260}">
      <dgm:prSet/>
      <dgm:spPr/>
      <dgm:t>
        <a:bodyPr/>
        <a:lstStyle/>
        <a:p>
          <a:endParaRPr lang="pl-PL"/>
        </a:p>
      </dgm:t>
    </dgm:pt>
    <dgm:pt modelId="{D39A2106-3D1E-49BB-B541-0F024335440F}">
      <dgm:prSet phldrT="[Tekst]" custT="1"/>
      <dgm:spPr/>
      <dgm:t>
        <a:bodyPr/>
        <a:lstStyle/>
        <a:p>
          <a:r>
            <a:rPr lang="pl-PL" sz="1600" dirty="0" err="1"/>
            <a:t>Conform</a:t>
          </a:r>
          <a:r>
            <a:rPr lang="pl-PL" sz="1600" dirty="0"/>
            <a:t> to legal </a:t>
          </a:r>
          <a:r>
            <a:rPr lang="pl-PL" sz="1600" dirty="0" err="1"/>
            <a:t>experience</a:t>
          </a:r>
          <a:r>
            <a:rPr lang="pl-PL" sz="1600" dirty="0"/>
            <a:t> </a:t>
          </a:r>
        </a:p>
      </dgm:t>
    </dgm:pt>
    <dgm:pt modelId="{C5E60121-D68B-4F84-B980-E0B1182A17A4}" type="sibTrans" cxnId="{7FC75A45-67AF-4C20-94CF-55502DE9B6E5}">
      <dgm:prSet/>
      <dgm:spPr/>
      <dgm:t>
        <a:bodyPr/>
        <a:lstStyle/>
        <a:p>
          <a:endParaRPr lang="pl-PL"/>
        </a:p>
      </dgm:t>
    </dgm:pt>
    <dgm:pt modelId="{48604ED6-018B-4CD5-9202-3CD1F3122C4F}" type="parTrans" cxnId="{7FC75A45-67AF-4C20-94CF-55502DE9B6E5}">
      <dgm:prSet/>
      <dgm:spPr/>
      <dgm:t>
        <a:bodyPr/>
        <a:lstStyle/>
        <a:p>
          <a:endParaRPr lang="pl-PL"/>
        </a:p>
      </dgm:t>
    </dgm:pt>
    <dgm:pt modelId="{54624160-8B27-4951-9189-5950332F5DF4}" type="pres">
      <dgm:prSet presAssocID="{81C80D2D-FB82-4C61-83C3-15AA47470A33}" presName="outerComposite" presStyleCnt="0">
        <dgm:presLayoutVars>
          <dgm:chMax val="2"/>
          <dgm:animLvl val="lvl"/>
          <dgm:resizeHandles val="exact"/>
        </dgm:presLayoutVars>
      </dgm:prSet>
      <dgm:spPr/>
    </dgm:pt>
    <dgm:pt modelId="{1EBE8FE4-04CE-465E-8CBA-D3A7535BFC59}" type="pres">
      <dgm:prSet presAssocID="{81C80D2D-FB82-4C61-83C3-15AA47470A33}" presName="dummyMaxCanvas" presStyleCnt="0"/>
      <dgm:spPr/>
    </dgm:pt>
    <dgm:pt modelId="{4A66A879-3B22-44B5-80CB-D47DBA4F1C52}" type="pres">
      <dgm:prSet presAssocID="{81C80D2D-FB82-4C61-83C3-15AA47470A33}" presName="parentComposite" presStyleCnt="0"/>
      <dgm:spPr/>
    </dgm:pt>
    <dgm:pt modelId="{EAEF8292-6C6B-4005-9323-92BDFC5D5198}" type="pres">
      <dgm:prSet presAssocID="{81C80D2D-FB82-4C61-83C3-15AA47470A33}" presName="parent1" presStyleLbl="alignAccFollowNode1" presStyleIdx="0" presStyleCnt="4">
        <dgm:presLayoutVars>
          <dgm:chMax val="4"/>
        </dgm:presLayoutVars>
      </dgm:prSet>
      <dgm:spPr/>
    </dgm:pt>
    <dgm:pt modelId="{C3F1F30A-B7AF-4262-A2D4-EB154082DE71}" type="pres">
      <dgm:prSet presAssocID="{81C80D2D-FB82-4C61-83C3-15AA47470A33}" presName="parent2" presStyleLbl="alignAccFollowNode1" presStyleIdx="1" presStyleCnt="4">
        <dgm:presLayoutVars>
          <dgm:chMax val="4"/>
        </dgm:presLayoutVars>
      </dgm:prSet>
      <dgm:spPr/>
    </dgm:pt>
    <dgm:pt modelId="{92F31FA9-DED1-46CC-8B98-DEE84F05E1D3}" type="pres">
      <dgm:prSet presAssocID="{81C80D2D-FB82-4C61-83C3-15AA47470A33}" presName="childrenComposite" presStyleCnt="0"/>
      <dgm:spPr/>
    </dgm:pt>
    <dgm:pt modelId="{A1752814-BD67-4D04-B11F-234A093B23B8}" type="pres">
      <dgm:prSet presAssocID="{81C80D2D-FB82-4C61-83C3-15AA47470A33}" presName="dummyMaxCanvas_ChildArea" presStyleCnt="0"/>
      <dgm:spPr/>
    </dgm:pt>
    <dgm:pt modelId="{EEBD60A8-320A-43D8-9DCC-B4FFA020743C}" type="pres">
      <dgm:prSet presAssocID="{81C80D2D-FB82-4C61-83C3-15AA47470A33}" presName="fulcrum" presStyleLbl="alignAccFollowNode1" presStyleIdx="2" presStyleCnt="4"/>
      <dgm:spPr/>
    </dgm:pt>
    <dgm:pt modelId="{98171CEC-8D9A-405E-ABC0-C08B16EA209B}" type="pres">
      <dgm:prSet presAssocID="{81C80D2D-FB82-4C61-83C3-15AA47470A33}" presName="balance_23" presStyleLbl="alignAccFollowNode1" presStyleIdx="3" presStyleCnt="4">
        <dgm:presLayoutVars>
          <dgm:bulletEnabled val="1"/>
        </dgm:presLayoutVars>
      </dgm:prSet>
      <dgm:spPr/>
    </dgm:pt>
    <dgm:pt modelId="{43237B73-D835-48C9-86EF-7A4834E40D00}" type="pres">
      <dgm:prSet presAssocID="{81C80D2D-FB82-4C61-83C3-15AA47470A33}" presName="right_23_1" presStyleLbl="node1" presStyleIdx="0" presStyleCnt="5">
        <dgm:presLayoutVars>
          <dgm:bulletEnabled val="1"/>
        </dgm:presLayoutVars>
      </dgm:prSet>
      <dgm:spPr/>
    </dgm:pt>
    <dgm:pt modelId="{8FB2F1D9-5271-49BE-9CE7-A33B2B9C84BA}" type="pres">
      <dgm:prSet presAssocID="{81C80D2D-FB82-4C61-83C3-15AA47470A33}" presName="right_23_2" presStyleLbl="node1" presStyleIdx="1" presStyleCnt="5">
        <dgm:presLayoutVars>
          <dgm:bulletEnabled val="1"/>
        </dgm:presLayoutVars>
      </dgm:prSet>
      <dgm:spPr/>
    </dgm:pt>
    <dgm:pt modelId="{B5252664-5A36-4B51-A568-B803D39D10F3}" type="pres">
      <dgm:prSet presAssocID="{81C80D2D-FB82-4C61-83C3-15AA47470A33}" presName="right_23_3" presStyleLbl="node1" presStyleIdx="2" presStyleCnt="5">
        <dgm:presLayoutVars>
          <dgm:bulletEnabled val="1"/>
        </dgm:presLayoutVars>
      </dgm:prSet>
      <dgm:spPr/>
    </dgm:pt>
    <dgm:pt modelId="{D4391AD0-412B-4210-A189-E3FE8964DDEA}" type="pres">
      <dgm:prSet presAssocID="{81C80D2D-FB82-4C61-83C3-15AA47470A33}" presName="left_23_1" presStyleLbl="node1" presStyleIdx="3" presStyleCnt="5">
        <dgm:presLayoutVars>
          <dgm:bulletEnabled val="1"/>
        </dgm:presLayoutVars>
      </dgm:prSet>
      <dgm:spPr/>
    </dgm:pt>
    <dgm:pt modelId="{BE7E9A7C-29C9-4C80-A326-A6C76F662C6B}" type="pres">
      <dgm:prSet presAssocID="{81C80D2D-FB82-4C61-83C3-15AA47470A33}" presName="left_23_2" presStyleLbl="node1" presStyleIdx="4" presStyleCnt="5">
        <dgm:presLayoutVars>
          <dgm:bulletEnabled val="1"/>
        </dgm:presLayoutVars>
      </dgm:prSet>
      <dgm:spPr/>
    </dgm:pt>
  </dgm:ptLst>
  <dgm:cxnLst>
    <dgm:cxn modelId="{40766FDB-8C03-4390-8265-5AA182A4D260}" srcId="{CC7BB2AB-CF5C-4507-8525-D8C7371D590F}" destId="{B3422FB1-2B1E-441D-9C28-D1AC9262BA5C}" srcOrd="1" destOrd="0" parTransId="{B5DA39B4-07B7-4679-8AED-15195AD62A78}" sibTransId="{7BA86098-9B85-4781-B852-FC373FACDC18}"/>
    <dgm:cxn modelId="{8A9682CE-E9BC-4118-833D-C86A602CD680}" type="presOf" srcId="{42F93A4B-4B05-49BB-992E-5703AAB81D3E}" destId="{D4391AD0-412B-4210-A189-E3FE8964DDEA}" srcOrd="0" destOrd="0" presId="urn:microsoft.com/office/officeart/2005/8/layout/balance1"/>
    <dgm:cxn modelId="{0AAFF732-FD52-4285-B9A4-EAA879DF6ACF}" srcId="{5E302684-E587-433F-9ACC-668C2B2E3C18}" destId="{42F93A4B-4B05-49BB-992E-5703AAB81D3E}" srcOrd="0" destOrd="0" parTransId="{C1E989D3-FCB2-47E2-9DA1-01D34A40A65B}" sibTransId="{84C6E7AC-C51B-467B-BDE5-F0479241CFC8}"/>
    <dgm:cxn modelId="{74F6BC9E-A1E4-4B43-BE06-F84260D190BB}" type="presOf" srcId="{B3422FB1-2B1E-441D-9C28-D1AC9262BA5C}" destId="{8FB2F1D9-5271-49BE-9CE7-A33B2B9C84BA}" srcOrd="0" destOrd="0" presId="urn:microsoft.com/office/officeart/2005/8/layout/balance1"/>
    <dgm:cxn modelId="{80A2445E-B6C2-490A-884A-35FF42AC5017}" srcId="{81C80D2D-FB82-4C61-83C3-15AA47470A33}" destId="{5E302684-E587-433F-9ACC-668C2B2E3C18}" srcOrd="0" destOrd="0" parTransId="{E2AB6E9D-A1D7-43D5-8572-BBC5F713ECA6}" sibTransId="{B9E0847E-45F0-4806-9320-D1C08E6187E5}"/>
    <dgm:cxn modelId="{7FC75A45-67AF-4C20-94CF-55502DE9B6E5}" srcId="{CC7BB2AB-CF5C-4507-8525-D8C7371D590F}" destId="{D39A2106-3D1E-49BB-B541-0F024335440F}" srcOrd="2" destOrd="0" parTransId="{48604ED6-018B-4CD5-9202-3CD1F3122C4F}" sibTransId="{C5E60121-D68B-4F84-B980-E0B1182A17A4}"/>
    <dgm:cxn modelId="{A228C904-1570-41FD-ABF5-118EEA1B3305}" srcId="{CC7BB2AB-CF5C-4507-8525-D8C7371D590F}" destId="{6C66AED9-4557-45EB-9387-014EA0B9CF17}" srcOrd="0" destOrd="0" parTransId="{B406A715-5F17-4E96-A806-48B15B248E63}" sibTransId="{9BFA95E2-23C2-4A36-8ECD-80C4B2BD488A}"/>
    <dgm:cxn modelId="{1476E909-0D8D-451B-8BCA-88EA8E831B6E}" srcId="{81C80D2D-FB82-4C61-83C3-15AA47470A33}" destId="{CC7BB2AB-CF5C-4507-8525-D8C7371D590F}" srcOrd="1" destOrd="0" parTransId="{AB94CFEA-29D3-45A3-96A3-C0945BDA505E}" sibTransId="{FB6E0C58-FE0B-4EB5-B917-416DB7DFC947}"/>
    <dgm:cxn modelId="{86BAD385-8A84-4291-9C15-D815AB2BE773}" type="presOf" srcId="{D39A2106-3D1E-49BB-B541-0F024335440F}" destId="{B5252664-5A36-4B51-A568-B803D39D10F3}" srcOrd="0" destOrd="0" presId="urn:microsoft.com/office/officeart/2005/8/layout/balance1"/>
    <dgm:cxn modelId="{FF4EE496-4DAE-4C4E-B370-1E81B285C331}" type="presOf" srcId="{3244407F-AEC6-4C3F-A9E5-A5CDD8C9B3D8}" destId="{BE7E9A7C-29C9-4C80-A326-A6C76F662C6B}" srcOrd="0" destOrd="0" presId="urn:microsoft.com/office/officeart/2005/8/layout/balance1"/>
    <dgm:cxn modelId="{E47F8063-296F-4CCD-8A3F-6BEC32278CF9}" type="presOf" srcId="{81C80D2D-FB82-4C61-83C3-15AA47470A33}" destId="{54624160-8B27-4951-9189-5950332F5DF4}" srcOrd="0" destOrd="0" presId="urn:microsoft.com/office/officeart/2005/8/layout/balance1"/>
    <dgm:cxn modelId="{444BD2B5-E055-4813-9A4F-D47B0D42408A}" srcId="{5E302684-E587-433F-9ACC-668C2B2E3C18}" destId="{3244407F-AEC6-4C3F-A9E5-A5CDD8C9B3D8}" srcOrd="1" destOrd="0" parTransId="{52DF65FA-17F8-448D-A373-EC4DE5EF529A}" sibTransId="{0915D9E8-79A2-4AD3-AD8A-B3E2AC191FC9}"/>
    <dgm:cxn modelId="{5853744F-4EB7-4C12-8AAA-A23CC182260C}" type="presOf" srcId="{CC7BB2AB-CF5C-4507-8525-D8C7371D590F}" destId="{C3F1F30A-B7AF-4262-A2D4-EB154082DE71}" srcOrd="0" destOrd="0" presId="urn:microsoft.com/office/officeart/2005/8/layout/balance1"/>
    <dgm:cxn modelId="{51AEB536-3263-4CA4-9237-F0FD5EBDDC91}" type="presOf" srcId="{6C66AED9-4557-45EB-9387-014EA0B9CF17}" destId="{43237B73-D835-48C9-86EF-7A4834E40D00}" srcOrd="0" destOrd="0" presId="urn:microsoft.com/office/officeart/2005/8/layout/balance1"/>
    <dgm:cxn modelId="{493C0432-234B-40EC-9ECF-0819C1302386}" type="presOf" srcId="{5E302684-E587-433F-9ACC-668C2B2E3C18}" destId="{EAEF8292-6C6B-4005-9323-92BDFC5D5198}" srcOrd="0" destOrd="0" presId="urn:microsoft.com/office/officeart/2005/8/layout/balance1"/>
    <dgm:cxn modelId="{99CF1FB1-7A22-480E-8D41-5E80A6F414FC}" type="presParOf" srcId="{54624160-8B27-4951-9189-5950332F5DF4}" destId="{1EBE8FE4-04CE-465E-8CBA-D3A7535BFC59}" srcOrd="0" destOrd="0" presId="urn:microsoft.com/office/officeart/2005/8/layout/balance1"/>
    <dgm:cxn modelId="{F3B94040-CD1E-405E-93A9-3BD29847EADD}" type="presParOf" srcId="{54624160-8B27-4951-9189-5950332F5DF4}" destId="{4A66A879-3B22-44B5-80CB-D47DBA4F1C52}" srcOrd="1" destOrd="0" presId="urn:microsoft.com/office/officeart/2005/8/layout/balance1"/>
    <dgm:cxn modelId="{8ABE760F-D62C-4417-93AC-C823D6E96FD4}" type="presParOf" srcId="{4A66A879-3B22-44B5-80CB-D47DBA4F1C52}" destId="{EAEF8292-6C6B-4005-9323-92BDFC5D5198}" srcOrd="0" destOrd="0" presId="urn:microsoft.com/office/officeart/2005/8/layout/balance1"/>
    <dgm:cxn modelId="{DDAF8D1E-B291-4A33-A2B8-FF989640A6D9}" type="presParOf" srcId="{4A66A879-3B22-44B5-80CB-D47DBA4F1C52}" destId="{C3F1F30A-B7AF-4262-A2D4-EB154082DE71}" srcOrd="1" destOrd="0" presId="urn:microsoft.com/office/officeart/2005/8/layout/balance1"/>
    <dgm:cxn modelId="{A093A986-8EDB-4DE9-B5A8-20F4B3BE0189}" type="presParOf" srcId="{54624160-8B27-4951-9189-5950332F5DF4}" destId="{92F31FA9-DED1-46CC-8B98-DEE84F05E1D3}" srcOrd="2" destOrd="0" presId="urn:microsoft.com/office/officeart/2005/8/layout/balance1"/>
    <dgm:cxn modelId="{47A9F2AA-1699-41EF-8F86-D003EA564D33}" type="presParOf" srcId="{92F31FA9-DED1-46CC-8B98-DEE84F05E1D3}" destId="{A1752814-BD67-4D04-B11F-234A093B23B8}" srcOrd="0" destOrd="0" presId="urn:microsoft.com/office/officeart/2005/8/layout/balance1"/>
    <dgm:cxn modelId="{82FF3393-DD1F-4C48-B71C-F269FBD742F2}" type="presParOf" srcId="{92F31FA9-DED1-46CC-8B98-DEE84F05E1D3}" destId="{EEBD60A8-320A-43D8-9DCC-B4FFA020743C}" srcOrd="1" destOrd="0" presId="urn:microsoft.com/office/officeart/2005/8/layout/balance1"/>
    <dgm:cxn modelId="{F5606EA2-B591-4AB1-AC24-7E76EB64B8FC}" type="presParOf" srcId="{92F31FA9-DED1-46CC-8B98-DEE84F05E1D3}" destId="{98171CEC-8D9A-405E-ABC0-C08B16EA209B}" srcOrd="2" destOrd="0" presId="urn:microsoft.com/office/officeart/2005/8/layout/balance1"/>
    <dgm:cxn modelId="{45CF7A02-6EC4-4E4B-B88B-31688C51CFF2}" type="presParOf" srcId="{92F31FA9-DED1-46CC-8B98-DEE84F05E1D3}" destId="{43237B73-D835-48C9-86EF-7A4834E40D00}" srcOrd="3" destOrd="0" presId="urn:microsoft.com/office/officeart/2005/8/layout/balance1"/>
    <dgm:cxn modelId="{95F4DD65-994B-4D0D-B381-482C6CFB7CC5}" type="presParOf" srcId="{92F31FA9-DED1-46CC-8B98-DEE84F05E1D3}" destId="{8FB2F1D9-5271-49BE-9CE7-A33B2B9C84BA}" srcOrd="4" destOrd="0" presId="urn:microsoft.com/office/officeart/2005/8/layout/balance1"/>
    <dgm:cxn modelId="{40D5C534-C7DF-40D4-BA9A-89A1AB581220}" type="presParOf" srcId="{92F31FA9-DED1-46CC-8B98-DEE84F05E1D3}" destId="{B5252664-5A36-4B51-A568-B803D39D10F3}" srcOrd="5" destOrd="0" presId="urn:microsoft.com/office/officeart/2005/8/layout/balance1"/>
    <dgm:cxn modelId="{EF2A5F8D-045C-4C01-8CE1-2571994085DC}" type="presParOf" srcId="{92F31FA9-DED1-46CC-8B98-DEE84F05E1D3}" destId="{D4391AD0-412B-4210-A189-E3FE8964DDEA}" srcOrd="6" destOrd="0" presId="urn:microsoft.com/office/officeart/2005/8/layout/balance1"/>
    <dgm:cxn modelId="{C2C9F2D8-3671-4CCA-BC2E-AADC1A0DE62A}" type="presParOf" srcId="{92F31FA9-DED1-46CC-8B98-DEE84F05E1D3}" destId="{BE7E9A7C-29C9-4C80-A326-A6C76F662C6B}" srcOrd="7"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A6E8C-5866-484A-A6E4-1BB65E20846A}">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CE967F-97E4-4327-B8E5-78D888F4484D}">
      <dsp:nvSpPr>
        <dsp:cNvPr id="0" name=""/>
        <dsp:cNvSpPr/>
      </dsp:nvSpPr>
      <dsp:spPr>
        <a:xfrm>
          <a:off x="411480" y="41421"/>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pl-PL" sz="1600" b="1" kern="1200" dirty="0"/>
            <a:t>T</a:t>
          </a:r>
          <a:r>
            <a:rPr lang="en-US" sz="1600" b="1" kern="1200" dirty="0"/>
            <a:t>he penalty clauses has been stipulated in Roman contractual practice for three purposes: to enforce a specific non-pecuniary interest; as guarantee of payment in a high risk transaction and to secure the specific contractual duty</a:t>
          </a:r>
          <a:r>
            <a:rPr lang="pl-PL" sz="1600" b="1" kern="1200" dirty="0"/>
            <a:t>. </a:t>
          </a:r>
        </a:p>
      </dsp:txBody>
      <dsp:txXfrm>
        <a:off x="460476" y="90417"/>
        <a:ext cx="5662728" cy="905688"/>
      </dsp:txXfrm>
    </dsp:sp>
    <dsp:sp modelId="{C509C69E-D0BD-47A7-A632-EE7A9F2197C2}">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82E5C9-4AF2-42B1-ABCD-702D08E4574F}">
      <dsp:nvSpPr>
        <dsp:cNvPr id="0" name=""/>
        <dsp:cNvSpPr/>
      </dsp:nvSpPr>
      <dsp:spPr>
        <a:xfrm>
          <a:off x="370385" y="1612778"/>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pl-PL" sz="1600" b="1" kern="1200" dirty="0" err="1"/>
            <a:t>The</a:t>
          </a:r>
          <a:r>
            <a:rPr lang="pl-PL" sz="1600" b="1" kern="1200" dirty="0"/>
            <a:t> </a:t>
          </a:r>
          <a:r>
            <a:rPr lang="pl-PL" sz="1600" b="1" kern="1200" dirty="0" err="1"/>
            <a:t>liability</a:t>
          </a:r>
          <a:r>
            <a:rPr lang="pl-PL" sz="1600" b="1" kern="1200" dirty="0"/>
            <a:t> for </a:t>
          </a:r>
          <a:r>
            <a:rPr lang="pl-PL" sz="1600" b="1" kern="1200" dirty="0" err="1"/>
            <a:t>penalty</a:t>
          </a:r>
          <a:r>
            <a:rPr lang="pl-PL" sz="1600" b="1" kern="1200" dirty="0"/>
            <a:t> sum was </a:t>
          </a:r>
          <a:r>
            <a:rPr lang="pl-PL" sz="1600" b="1" kern="1200" dirty="0" err="1"/>
            <a:t>always</a:t>
          </a:r>
          <a:r>
            <a:rPr lang="pl-PL" sz="1600" b="1" kern="1200" dirty="0"/>
            <a:t> </a:t>
          </a:r>
          <a:r>
            <a:rPr lang="pl-PL" sz="1600" b="1" kern="1200" dirty="0" err="1"/>
            <a:t>grounded</a:t>
          </a:r>
          <a:r>
            <a:rPr lang="pl-PL" sz="1600" b="1" kern="1200" dirty="0"/>
            <a:t> on </a:t>
          </a:r>
          <a:r>
            <a:rPr lang="pl-PL" sz="1600" b="1" kern="1200" dirty="0" err="1"/>
            <a:t>the</a:t>
          </a:r>
          <a:r>
            <a:rPr lang="pl-PL" sz="1600" b="1" kern="1200" dirty="0"/>
            <a:t> </a:t>
          </a:r>
          <a:r>
            <a:rPr lang="pl-PL" sz="1600" b="1" kern="1200" dirty="0" err="1"/>
            <a:t>formalistic</a:t>
          </a:r>
          <a:r>
            <a:rPr lang="pl-PL" sz="1600" b="1" kern="1200" dirty="0"/>
            <a:t> </a:t>
          </a:r>
          <a:r>
            <a:rPr lang="pl-PL" sz="1600" b="1" kern="1200" dirty="0" err="1"/>
            <a:t>nature</a:t>
          </a:r>
          <a:r>
            <a:rPr lang="pl-PL" sz="1600" b="1" kern="1200" dirty="0"/>
            <a:t> of Roman </a:t>
          </a:r>
          <a:r>
            <a:rPr lang="pl-PL" sz="1600" b="1" kern="1200" dirty="0" err="1"/>
            <a:t>stipulatio</a:t>
          </a:r>
          <a:r>
            <a:rPr lang="pl-PL" sz="1600" b="1" kern="1200" dirty="0"/>
            <a:t>; </a:t>
          </a:r>
        </a:p>
      </dsp:txBody>
      <dsp:txXfrm>
        <a:off x="419381" y="1661774"/>
        <a:ext cx="5662728" cy="905688"/>
      </dsp:txXfrm>
    </dsp:sp>
    <dsp:sp modelId="{EF0C81E5-4721-46AE-8FBE-03C2C56CBABF}">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7CD894-1B58-40F4-9DAE-7150BF3287E2}">
      <dsp:nvSpPr>
        <dsp:cNvPr id="0" name=""/>
        <dsp:cNvSpPr/>
      </dsp:nvSpPr>
      <dsp:spPr>
        <a:xfrm>
          <a:off x="411480" y="3125901"/>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711200">
            <a:lnSpc>
              <a:spcPct val="90000"/>
            </a:lnSpc>
            <a:spcBef>
              <a:spcPct val="0"/>
            </a:spcBef>
            <a:spcAft>
              <a:spcPct val="35000"/>
            </a:spcAft>
            <a:buNone/>
          </a:pPr>
          <a:r>
            <a:rPr lang="pl-PL" sz="1600" b="1" kern="1200" dirty="0"/>
            <a:t>Roman </a:t>
          </a:r>
          <a:r>
            <a:rPr lang="pl-PL" sz="1600" b="1" kern="1200" dirty="0" err="1"/>
            <a:t>jourists</a:t>
          </a:r>
          <a:r>
            <a:rPr lang="pl-PL" sz="1600" b="1" kern="1200" dirty="0"/>
            <a:t> </a:t>
          </a:r>
          <a:r>
            <a:rPr lang="pl-PL" sz="1600" b="1" kern="1200" dirty="0" err="1"/>
            <a:t>have</a:t>
          </a:r>
          <a:r>
            <a:rPr lang="pl-PL" sz="1600" b="1" kern="1200" dirty="0"/>
            <a:t> </a:t>
          </a:r>
          <a:r>
            <a:rPr lang="pl-PL" sz="1600" b="1" kern="1200" dirty="0" err="1"/>
            <a:t>identified</a:t>
          </a:r>
          <a:r>
            <a:rPr lang="pl-PL" sz="1600" b="1" kern="1200" dirty="0"/>
            <a:t> </a:t>
          </a:r>
          <a:r>
            <a:rPr lang="pl-PL" sz="1600" b="1" kern="1200" dirty="0" err="1"/>
            <a:t>two</a:t>
          </a:r>
          <a:r>
            <a:rPr lang="pl-PL" sz="1600" b="1" kern="1200" dirty="0"/>
            <a:t> </a:t>
          </a:r>
          <a:r>
            <a:rPr lang="pl-PL" sz="1600" b="1" kern="1200" dirty="0" err="1"/>
            <a:t>bounduaries</a:t>
          </a:r>
          <a:r>
            <a:rPr lang="pl-PL" sz="1600" b="1" kern="1200" dirty="0"/>
            <a:t> of </a:t>
          </a:r>
          <a:r>
            <a:rPr lang="pl-PL" sz="1600" b="1" kern="1200" dirty="0" err="1"/>
            <a:t>enforcability</a:t>
          </a:r>
          <a:r>
            <a:rPr lang="pl-PL" sz="1600" b="1" kern="1200" dirty="0"/>
            <a:t>  of </a:t>
          </a:r>
          <a:r>
            <a:rPr lang="pl-PL" sz="1600" b="1" kern="1200" dirty="0" err="1"/>
            <a:t>penalty</a:t>
          </a:r>
          <a:r>
            <a:rPr lang="pl-PL" sz="1600" b="1" kern="1200" dirty="0"/>
            <a:t> </a:t>
          </a:r>
          <a:r>
            <a:rPr lang="pl-PL" sz="1600" b="1" kern="1200" dirty="0" err="1"/>
            <a:t>clauses</a:t>
          </a:r>
          <a:r>
            <a:rPr lang="pl-PL" sz="1600" b="1" kern="1200" dirty="0"/>
            <a:t> – </a:t>
          </a:r>
          <a:r>
            <a:rPr lang="pl-PL" sz="1600" b="1" kern="1200" dirty="0" err="1"/>
            <a:t>accessoriness</a:t>
          </a:r>
          <a:r>
            <a:rPr lang="pl-PL" sz="1600" b="1" kern="1200" dirty="0"/>
            <a:t> of </a:t>
          </a:r>
          <a:r>
            <a:rPr lang="pl-PL" sz="1600" b="1" kern="1200" dirty="0" err="1"/>
            <a:t>such</a:t>
          </a:r>
          <a:r>
            <a:rPr lang="pl-PL" sz="1600" b="1" kern="1200" dirty="0"/>
            <a:t> </a:t>
          </a:r>
          <a:r>
            <a:rPr lang="pl-PL" sz="1600" b="1" kern="1200" dirty="0" err="1"/>
            <a:t>clauses</a:t>
          </a:r>
          <a:r>
            <a:rPr lang="pl-PL" sz="1600" b="1" kern="1200" dirty="0"/>
            <a:t> and </a:t>
          </a:r>
          <a:r>
            <a:rPr lang="pl-PL" sz="1600" b="1" kern="1200" dirty="0" err="1"/>
            <a:t>the</a:t>
          </a:r>
          <a:r>
            <a:rPr lang="pl-PL" sz="1600" b="1" kern="1200" dirty="0"/>
            <a:t> </a:t>
          </a:r>
          <a:r>
            <a:rPr lang="pl-PL" sz="1600" b="1" kern="1200" dirty="0" err="1"/>
            <a:t>abuse</a:t>
          </a:r>
          <a:r>
            <a:rPr lang="pl-PL" sz="1600" b="1" kern="1200" dirty="0"/>
            <a:t> of </a:t>
          </a:r>
          <a:r>
            <a:rPr lang="pl-PL" sz="1600" b="1" kern="1200" dirty="0" err="1"/>
            <a:t>right</a:t>
          </a:r>
          <a:r>
            <a:rPr lang="pl-PL" sz="1600" b="1" kern="1200" dirty="0"/>
            <a:t> </a:t>
          </a:r>
        </a:p>
      </dsp:txBody>
      <dsp:txXfrm>
        <a:off x="460476" y="3174897"/>
        <a:ext cx="5662728" cy="905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7D5E3-CA2D-48D6-BA55-AF8B17DD36AC}">
      <dsp:nvSpPr>
        <dsp:cNvPr id="0" name=""/>
        <dsp:cNvSpPr/>
      </dsp:nvSpPr>
      <dsp:spPr>
        <a:xfrm rot="16200000">
          <a:off x="702" y="261838"/>
          <a:ext cx="4002285" cy="400228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N</a:t>
          </a:r>
          <a:r>
            <a:rPr lang="en-US" sz="2000" kern="1200" dirty="0"/>
            <a:t>o one did not object to </a:t>
          </a:r>
          <a:r>
            <a:rPr lang="en-US" sz="2000" i="1" kern="1200" dirty="0" err="1"/>
            <a:t>stipulatio</a:t>
          </a:r>
          <a:r>
            <a:rPr lang="en-US" sz="2000" i="1" kern="1200" dirty="0"/>
            <a:t> </a:t>
          </a:r>
          <a:r>
            <a:rPr lang="en-US" sz="2000" i="1" kern="1200" dirty="0" err="1"/>
            <a:t>poenae</a:t>
          </a:r>
          <a:r>
            <a:rPr lang="en-US" sz="2000" kern="1200" dirty="0"/>
            <a:t> simply because the stipulated sum was too high</a:t>
          </a:r>
          <a:endParaRPr lang="pl-PL" sz="2000" kern="1200" dirty="0"/>
        </a:p>
      </dsp:txBody>
      <dsp:txXfrm rot="5400000">
        <a:off x="702" y="1262409"/>
        <a:ext cx="3301885" cy="2001143"/>
      </dsp:txXfrm>
    </dsp:sp>
    <dsp:sp modelId="{66F53E88-229A-47C2-9C00-D324DCA4D5C3}">
      <dsp:nvSpPr>
        <dsp:cNvPr id="0" name=""/>
        <dsp:cNvSpPr/>
      </dsp:nvSpPr>
      <dsp:spPr>
        <a:xfrm rot="5400000">
          <a:off x="4226611" y="261838"/>
          <a:ext cx="4002285" cy="4002285"/>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T</a:t>
          </a:r>
          <a:r>
            <a:rPr lang="en-US" sz="2000" kern="1200" dirty="0"/>
            <a:t>he amount of penalty should be not irrelevant for judge decided regarding to the validity of a penalty clause</a:t>
          </a:r>
          <a:endParaRPr lang="pl-PL" sz="2000" kern="1200" dirty="0"/>
        </a:p>
      </dsp:txBody>
      <dsp:txXfrm rot="-5400000">
        <a:off x="4927011" y="1262409"/>
        <a:ext cx="3301885" cy="20011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4CFB74-966A-44E1-B085-5723FF9A5938}">
      <dsp:nvSpPr>
        <dsp:cNvPr id="0" name=""/>
        <dsp:cNvSpPr/>
      </dsp:nvSpPr>
      <dsp:spPr>
        <a:xfrm>
          <a:off x="1607" y="1234683"/>
          <a:ext cx="3427660" cy="20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err="1"/>
            <a:t>Original</a:t>
          </a:r>
          <a:r>
            <a:rPr lang="pl-PL" sz="2000" kern="1200" dirty="0"/>
            <a:t> </a:t>
          </a:r>
          <a:r>
            <a:rPr lang="pl-PL" sz="2000" kern="1200" dirty="0" err="1"/>
            <a:t>version</a:t>
          </a:r>
          <a:r>
            <a:rPr lang="pl-PL" sz="2000" kern="1200" dirty="0"/>
            <a:t> of </a:t>
          </a:r>
          <a:r>
            <a:rPr lang="pl-PL" sz="2000" kern="1200" dirty="0" err="1"/>
            <a:t>Code</a:t>
          </a:r>
          <a:r>
            <a:rPr lang="pl-PL" sz="2000" kern="1200" dirty="0"/>
            <a:t> </a:t>
          </a:r>
          <a:r>
            <a:rPr lang="pl-PL" sz="2000" kern="1200" dirty="0" err="1"/>
            <a:t>civil</a:t>
          </a:r>
          <a:r>
            <a:rPr lang="pl-PL" sz="2000" kern="1200" dirty="0"/>
            <a:t> </a:t>
          </a:r>
        </a:p>
      </dsp:txBody>
      <dsp:txXfrm>
        <a:off x="61843" y="1294919"/>
        <a:ext cx="3307188" cy="1936124"/>
      </dsp:txXfrm>
    </dsp:sp>
    <dsp:sp modelId="{2CCD1253-75AE-4501-80D3-484ED89F39BC}">
      <dsp:nvSpPr>
        <dsp:cNvPr id="0" name=""/>
        <dsp:cNvSpPr/>
      </dsp:nvSpPr>
      <dsp:spPr>
        <a:xfrm>
          <a:off x="3772033" y="1837951"/>
          <a:ext cx="726664" cy="85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pl-PL" sz="3600" kern="1200"/>
        </a:p>
      </dsp:txBody>
      <dsp:txXfrm>
        <a:off x="3772033" y="2007963"/>
        <a:ext cx="508665" cy="510035"/>
      </dsp:txXfrm>
    </dsp:sp>
    <dsp:sp modelId="{83D9CD25-79CC-479F-AD38-84DE5B73EF70}">
      <dsp:nvSpPr>
        <dsp:cNvPr id="0" name=""/>
        <dsp:cNvSpPr/>
      </dsp:nvSpPr>
      <dsp:spPr>
        <a:xfrm>
          <a:off x="4800332" y="1234683"/>
          <a:ext cx="3427660" cy="20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err="1"/>
            <a:t>The</a:t>
          </a:r>
          <a:r>
            <a:rPr lang="pl-PL" sz="2000" kern="1200" dirty="0"/>
            <a:t>  </a:t>
          </a:r>
          <a:r>
            <a:rPr lang="pl-PL" sz="2000" kern="1200" dirty="0" err="1"/>
            <a:t>amendment</a:t>
          </a:r>
          <a:r>
            <a:rPr lang="pl-PL" sz="2000" kern="1200" dirty="0"/>
            <a:t> of art. 1152 CC </a:t>
          </a:r>
          <a:r>
            <a:rPr lang="pl-PL" sz="2000" kern="1200" dirty="0" err="1"/>
            <a:t>from</a:t>
          </a:r>
          <a:r>
            <a:rPr lang="pl-PL" sz="2000" kern="1200" dirty="0"/>
            <a:t> </a:t>
          </a:r>
          <a:r>
            <a:rPr lang="pl-PL" sz="2000" kern="1200" dirty="0" err="1"/>
            <a:t>year</a:t>
          </a:r>
          <a:r>
            <a:rPr lang="pl-PL" sz="2000" kern="1200" dirty="0"/>
            <a:t> 1975 </a:t>
          </a:r>
        </a:p>
      </dsp:txBody>
      <dsp:txXfrm>
        <a:off x="4860568" y="1294919"/>
        <a:ext cx="3307188" cy="19361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9D9EF-693D-4069-8C68-3F572EAA6301}">
      <dsp:nvSpPr>
        <dsp:cNvPr id="0" name=""/>
        <dsp:cNvSpPr/>
      </dsp:nvSpPr>
      <dsp:spPr>
        <a:xfrm>
          <a:off x="1607" y="1234683"/>
          <a:ext cx="3427660" cy="20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err="1"/>
            <a:t>The</a:t>
          </a:r>
          <a:r>
            <a:rPr lang="pl-PL" sz="2000" kern="1200" dirty="0"/>
            <a:t> </a:t>
          </a:r>
          <a:r>
            <a:rPr lang="pl-PL" sz="2000" kern="1200" dirty="0" err="1"/>
            <a:t>initial</a:t>
          </a:r>
          <a:r>
            <a:rPr lang="pl-PL" sz="2000" kern="1200" dirty="0"/>
            <a:t> draft of </a:t>
          </a:r>
          <a:r>
            <a:rPr lang="pl-PL" sz="2000" kern="1200" dirty="0" err="1"/>
            <a:t>the</a:t>
          </a:r>
          <a:r>
            <a:rPr lang="pl-PL" sz="2000" kern="1200" dirty="0"/>
            <a:t> German law of </a:t>
          </a:r>
          <a:r>
            <a:rPr lang="pl-PL" sz="2000" kern="1200" dirty="0" err="1"/>
            <a:t>obligations</a:t>
          </a:r>
          <a:r>
            <a:rPr lang="pl-PL" sz="2000" kern="1200" dirty="0"/>
            <a:t> </a:t>
          </a:r>
        </a:p>
      </dsp:txBody>
      <dsp:txXfrm>
        <a:off x="61843" y="1294919"/>
        <a:ext cx="3307188" cy="1936124"/>
      </dsp:txXfrm>
    </dsp:sp>
    <dsp:sp modelId="{BB163186-42B7-4815-84AE-E8A0EE4151AD}">
      <dsp:nvSpPr>
        <dsp:cNvPr id="0" name=""/>
        <dsp:cNvSpPr/>
      </dsp:nvSpPr>
      <dsp:spPr>
        <a:xfrm>
          <a:off x="3772033" y="1837951"/>
          <a:ext cx="726664" cy="85005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pl-PL" sz="3600" kern="1200"/>
        </a:p>
      </dsp:txBody>
      <dsp:txXfrm>
        <a:off x="3772033" y="2007963"/>
        <a:ext cx="508665" cy="510035"/>
      </dsp:txXfrm>
    </dsp:sp>
    <dsp:sp modelId="{D154690A-C4C3-43E1-8E56-4C0B34D27D60}">
      <dsp:nvSpPr>
        <dsp:cNvPr id="0" name=""/>
        <dsp:cNvSpPr/>
      </dsp:nvSpPr>
      <dsp:spPr>
        <a:xfrm>
          <a:off x="4800332" y="1234683"/>
          <a:ext cx="3427660" cy="20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Par. 343 BGB </a:t>
          </a:r>
          <a:r>
            <a:rPr lang="pl-PL" sz="2000" kern="1200" dirty="0" err="1"/>
            <a:t>adopted</a:t>
          </a:r>
          <a:r>
            <a:rPr lang="pl-PL" sz="2000" kern="1200" dirty="0"/>
            <a:t> by </a:t>
          </a:r>
          <a:r>
            <a:rPr lang="pl-PL" sz="2000" kern="1200" dirty="0" err="1"/>
            <a:t>the</a:t>
          </a:r>
          <a:r>
            <a:rPr lang="pl-PL" sz="2000" kern="1200" dirty="0"/>
            <a:t> </a:t>
          </a:r>
          <a:r>
            <a:rPr lang="pl-PL" sz="2000" kern="1200" dirty="0" err="1"/>
            <a:t>parliment</a:t>
          </a:r>
          <a:r>
            <a:rPr lang="pl-PL" sz="2000" kern="1200" dirty="0"/>
            <a:t> </a:t>
          </a:r>
          <a:r>
            <a:rPr lang="pl-PL" sz="2000" kern="1200" dirty="0" err="1"/>
            <a:t>in</a:t>
          </a:r>
          <a:r>
            <a:rPr lang="pl-PL" sz="2000" kern="1200" dirty="0"/>
            <a:t> 1896 </a:t>
          </a:r>
        </a:p>
      </dsp:txBody>
      <dsp:txXfrm>
        <a:off x="4860568" y="1294919"/>
        <a:ext cx="3307188" cy="19361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EF8292-6C6B-4005-9323-92BDFC5D5198}">
      <dsp:nvSpPr>
        <dsp:cNvPr id="0" name=""/>
        <dsp:cNvSpPr/>
      </dsp:nvSpPr>
      <dsp:spPr>
        <a:xfrm>
          <a:off x="2123376" y="0"/>
          <a:ext cx="1629346" cy="90519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t>Guarantee</a:t>
          </a:r>
          <a:r>
            <a:rPr lang="pl-PL" sz="1800" kern="1200" dirty="0"/>
            <a:t> </a:t>
          </a:r>
          <a:r>
            <a:rPr lang="pl-PL" sz="1800" kern="1200" dirty="0" err="1"/>
            <a:t>promise</a:t>
          </a:r>
          <a:r>
            <a:rPr lang="pl-PL" sz="1800" kern="1200" dirty="0"/>
            <a:t> </a:t>
          </a:r>
        </a:p>
      </dsp:txBody>
      <dsp:txXfrm>
        <a:off x="2149888" y="26512"/>
        <a:ext cx="1576322" cy="852168"/>
      </dsp:txXfrm>
    </dsp:sp>
    <dsp:sp modelId="{C3F1F30A-B7AF-4262-A2D4-EB154082DE71}">
      <dsp:nvSpPr>
        <dsp:cNvPr id="0" name=""/>
        <dsp:cNvSpPr/>
      </dsp:nvSpPr>
      <dsp:spPr>
        <a:xfrm>
          <a:off x="4476877" y="0"/>
          <a:ext cx="1629346" cy="90519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t>Agreed</a:t>
          </a:r>
          <a:r>
            <a:rPr lang="pl-PL" sz="1800" kern="1200" dirty="0"/>
            <a:t> </a:t>
          </a:r>
          <a:r>
            <a:rPr lang="pl-PL" sz="1800" kern="1200" dirty="0" err="1"/>
            <a:t>objective</a:t>
          </a:r>
          <a:r>
            <a:rPr lang="pl-PL" sz="1800" kern="1200" dirty="0"/>
            <a:t> </a:t>
          </a:r>
          <a:r>
            <a:rPr lang="pl-PL" sz="1800" kern="1200" dirty="0" err="1"/>
            <a:t>liability</a:t>
          </a:r>
          <a:r>
            <a:rPr lang="pl-PL" sz="1800" kern="1200" dirty="0"/>
            <a:t> for </a:t>
          </a:r>
          <a:r>
            <a:rPr lang="pl-PL" sz="1800" kern="1200" dirty="0" err="1"/>
            <a:t>penalty</a:t>
          </a:r>
          <a:r>
            <a:rPr lang="pl-PL" sz="1800" kern="1200" dirty="0"/>
            <a:t> </a:t>
          </a:r>
          <a:r>
            <a:rPr lang="pl-PL" sz="1800" kern="1200" dirty="0" err="1"/>
            <a:t>clauses</a:t>
          </a:r>
          <a:r>
            <a:rPr lang="pl-PL" sz="1800" kern="1200" dirty="0"/>
            <a:t> </a:t>
          </a:r>
        </a:p>
      </dsp:txBody>
      <dsp:txXfrm>
        <a:off x="4503389" y="26512"/>
        <a:ext cx="1576322" cy="852168"/>
      </dsp:txXfrm>
    </dsp:sp>
    <dsp:sp modelId="{EEBD60A8-320A-43D8-9DCC-B4FFA020743C}">
      <dsp:nvSpPr>
        <dsp:cNvPr id="0" name=""/>
        <dsp:cNvSpPr/>
      </dsp:nvSpPr>
      <dsp:spPr>
        <a:xfrm>
          <a:off x="3775352" y="3847068"/>
          <a:ext cx="678894" cy="678894"/>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171CEC-8D9A-405E-ABC0-C08B16EA209B}">
      <dsp:nvSpPr>
        <dsp:cNvPr id="0" name=""/>
        <dsp:cNvSpPr/>
      </dsp:nvSpPr>
      <dsp:spPr>
        <a:xfrm rot="240000">
          <a:off x="2077494" y="3556154"/>
          <a:ext cx="4074610" cy="284924"/>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237B73-D835-48C9-86EF-7A4834E40D00}">
      <dsp:nvSpPr>
        <dsp:cNvPr id="0" name=""/>
        <dsp:cNvSpPr/>
      </dsp:nvSpPr>
      <dsp:spPr>
        <a:xfrm rot="240000">
          <a:off x="4523944" y="2843773"/>
          <a:ext cx="1625731" cy="7574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t>Simplicity</a:t>
          </a:r>
          <a:r>
            <a:rPr lang="pl-PL" sz="2700" kern="1200" dirty="0"/>
            <a:t> </a:t>
          </a:r>
        </a:p>
      </dsp:txBody>
      <dsp:txXfrm>
        <a:off x="4560918" y="2880747"/>
        <a:ext cx="1551783" cy="683476"/>
      </dsp:txXfrm>
    </dsp:sp>
    <dsp:sp modelId="{8FB2F1D9-5271-49BE-9CE7-A33B2B9C84BA}">
      <dsp:nvSpPr>
        <dsp:cNvPr id="0" name=""/>
        <dsp:cNvSpPr/>
      </dsp:nvSpPr>
      <dsp:spPr>
        <a:xfrm rot="240000">
          <a:off x="4582781" y="2029099"/>
          <a:ext cx="1625731" cy="7574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err="1"/>
            <a:t>Control</a:t>
          </a:r>
          <a:r>
            <a:rPr lang="pl-PL" sz="1600" kern="1200" dirty="0"/>
            <a:t> of </a:t>
          </a:r>
          <a:r>
            <a:rPr lang="pl-PL" sz="1600" kern="1200" dirty="0" err="1"/>
            <a:t>exccesives</a:t>
          </a:r>
          <a:r>
            <a:rPr lang="pl-PL" sz="1600" kern="1200" dirty="0"/>
            <a:t> </a:t>
          </a:r>
          <a:r>
            <a:rPr lang="pl-PL" sz="1600" kern="1200" dirty="0" err="1"/>
            <a:t>penalty</a:t>
          </a:r>
          <a:r>
            <a:rPr lang="pl-PL" sz="1600" kern="1200" dirty="0"/>
            <a:t> sum </a:t>
          </a:r>
        </a:p>
      </dsp:txBody>
      <dsp:txXfrm>
        <a:off x="4619755" y="2066073"/>
        <a:ext cx="1551783" cy="683476"/>
      </dsp:txXfrm>
    </dsp:sp>
    <dsp:sp modelId="{B5252664-5A36-4B51-A568-B803D39D10F3}">
      <dsp:nvSpPr>
        <dsp:cNvPr id="0" name=""/>
        <dsp:cNvSpPr/>
      </dsp:nvSpPr>
      <dsp:spPr>
        <a:xfrm rot="240000">
          <a:off x="4641619" y="1232530"/>
          <a:ext cx="1625731" cy="7574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err="1"/>
            <a:t>Conform</a:t>
          </a:r>
          <a:r>
            <a:rPr lang="pl-PL" sz="1600" kern="1200" dirty="0"/>
            <a:t> to legal </a:t>
          </a:r>
          <a:r>
            <a:rPr lang="pl-PL" sz="1600" kern="1200" dirty="0" err="1"/>
            <a:t>experience</a:t>
          </a:r>
          <a:r>
            <a:rPr lang="pl-PL" sz="1600" kern="1200" dirty="0"/>
            <a:t> </a:t>
          </a:r>
        </a:p>
      </dsp:txBody>
      <dsp:txXfrm>
        <a:off x="4678593" y="1269504"/>
        <a:ext cx="1551783" cy="683476"/>
      </dsp:txXfrm>
    </dsp:sp>
    <dsp:sp modelId="{D4391AD0-412B-4210-A189-E3FE8964DDEA}">
      <dsp:nvSpPr>
        <dsp:cNvPr id="0" name=""/>
        <dsp:cNvSpPr/>
      </dsp:nvSpPr>
      <dsp:spPr>
        <a:xfrm rot="240000">
          <a:off x="2193073" y="2680838"/>
          <a:ext cx="1625731" cy="7574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err="1"/>
            <a:t>Simplicity</a:t>
          </a:r>
          <a:r>
            <a:rPr lang="pl-PL" sz="1800" kern="1200" dirty="0"/>
            <a:t> </a:t>
          </a:r>
        </a:p>
      </dsp:txBody>
      <dsp:txXfrm>
        <a:off x="2230047" y="2717812"/>
        <a:ext cx="1551783" cy="683476"/>
      </dsp:txXfrm>
    </dsp:sp>
    <dsp:sp modelId="{BE7E9A7C-29C9-4C80-A326-A6C76F662C6B}">
      <dsp:nvSpPr>
        <dsp:cNvPr id="0" name=""/>
        <dsp:cNvSpPr/>
      </dsp:nvSpPr>
      <dsp:spPr>
        <a:xfrm rot="240000">
          <a:off x="2251910" y="1866165"/>
          <a:ext cx="1625731" cy="75742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 </a:t>
          </a:r>
          <a:r>
            <a:rPr lang="pl-PL" sz="1600" kern="1200" dirty="0" err="1"/>
            <a:t>contorm</a:t>
          </a:r>
          <a:r>
            <a:rPr lang="pl-PL" sz="1600" kern="1200" dirty="0"/>
            <a:t> to </a:t>
          </a:r>
          <a:r>
            <a:rPr lang="pl-PL" sz="1600" kern="1200" dirty="0" err="1"/>
            <a:t>logic</a:t>
          </a:r>
          <a:r>
            <a:rPr lang="pl-PL" sz="1600" kern="1200" dirty="0"/>
            <a:t> </a:t>
          </a:r>
          <a:r>
            <a:rPr lang="pl-PL" sz="1600" kern="1200" dirty="0" err="1"/>
            <a:t>interprtation</a:t>
          </a:r>
          <a:r>
            <a:rPr lang="pl-PL" sz="1600" kern="1200" dirty="0"/>
            <a:t> </a:t>
          </a:r>
        </a:p>
      </dsp:txBody>
      <dsp:txXfrm>
        <a:off x="2288884" y="1903139"/>
        <a:ext cx="1551783" cy="68347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B8E6DA-682E-46DE-9620-E109A236E1B2}" type="datetimeFigureOut">
              <a:rPr lang="pl-PL" smtClean="0"/>
              <a:pPr/>
              <a:t>09.11.2016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D58593-B1F4-475B-9D60-DA883F7C1CE1}"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D07F657-659F-4661-A0B5-76B55AD01FD0}" type="datetime1">
              <a:rPr lang="pl-PL" smtClean="0"/>
              <a:pPr/>
              <a:t>09.11.2016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BE3318EB-3336-4F01-B013-149C3E1893DB}" type="datetime1">
              <a:rPr lang="pl-PL" smtClean="0"/>
              <a:pPr/>
              <a:t>09.11.2016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453D57A6-9F0C-41BB-805C-3187175D0B97}" type="datetime1">
              <a:rPr lang="pl-PL" smtClean="0"/>
              <a:pPr/>
              <a:t>09.11.2016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BBD96A56-260C-4598-A82A-BABE935D22A0}" type="datetime1">
              <a:rPr lang="pl-PL" smtClean="0"/>
              <a:pPr/>
              <a:t>09.11.2016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B638628C-B313-4FA3-BDEA-5C5EF38970B2}" type="datetime1">
              <a:rPr lang="pl-PL" smtClean="0"/>
              <a:pPr/>
              <a:t>09.11.2016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46FA47E-F7EE-40C9-A2B3-A454197956ED}" type="datetime1">
              <a:rPr lang="pl-PL" smtClean="0"/>
              <a:pPr/>
              <a:t>09.11.2016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A2C551C-223A-4EDC-9DD4-0F2B7377A67F}" type="datetime1">
              <a:rPr lang="pl-PL" smtClean="0"/>
              <a:pPr/>
              <a:t>09.11.2016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3BE60DBC-F208-42D7-8BF8-B507DDE241D2}" type="datetime1">
              <a:rPr lang="pl-PL" smtClean="0"/>
              <a:pPr/>
              <a:t>09.11.2016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7C37D28-35B8-417F-82C5-642941BB6A8F}" type="datetime1">
              <a:rPr lang="pl-PL" smtClean="0"/>
              <a:pPr/>
              <a:t>09.11.2016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83F9E9-8506-4DA7-8EA0-0DA11938DD7E}" type="datetime1">
              <a:rPr lang="pl-PL" smtClean="0"/>
              <a:pPr/>
              <a:t>09.11.2016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8FC1B05-2817-4F5B-9D0E-4993D2A2D23F}" type="datetime1">
              <a:rPr lang="pl-PL" smtClean="0"/>
              <a:pPr/>
              <a:t>09.11.2016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6C07D81-DD2D-4634-8475-E0EA382765C0}"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57D88-E651-4DB8-97AA-7EC1EBF741FD}" type="datetime1">
              <a:rPr lang="pl-PL" smtClean="0"/>
              <a:pPr/>
              <a:t>09.11.2016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07D81-DD2D-4634-8475-E0EA382765C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a:t>Penalties and contractual liability </a:t>
            </a:r>
            <a:endParaRPr lang="pl-PL" dirty="0"/>
          </a:p>
        </p:txBody>
      </p:sp>
      <p:sp>
        <p:nvSpPr>
          <p:cNvPr id="3" name="Podtytuł 2"/>
          <p:cNvSpPr>
            <a:spLocks noGrp="1"/>
          </p:cNvSpPr>
          <p:nvPr>
            <p:ph type="subTitle" idx="1"/>
          </p:nvPr>
        </p:nvSpPr>
        <p:spPr/>
        <p:txBody>
          <a:bodyPr>
            <a:normAutofit fontScale="85000" lnSpcReduction="20000"/>
          </a:bodyPr>
          <a:lstStyle/>
          <a:p>
            <a:endParaRPr lang="pl-PL"/>
          </a:p>
          <a:p>
            <a:r>
              <a:rPr lang="pl-PL"/>
              <a:t>Wojciech Dajczak</a:t>
            </a:r>
          </a:p>
          <a:p>
            <a:r>
              <a:rPr lang="pl-PL"/>
              <a:t>Uniwersytet im. Adama Mickiewicza</a:t>
            </a:r>
          </a:p>
          <a:p>
            <a:r>
              <a:rPr lang="pl-PL"/>
              <a:t>Poznań  </a:t>
            </a:r>
            <a:endParaRPr lang="pl-PL" dirty="0"/>
          </a:p>
        </p:txBody>
      </p:sp>
      <p:sp>
        <p:nvSpPr>
          <p:cNvPr id="5" name="Symbol zastępczy numeru slajdu 4"/>
          <p:cNvSpPr>
            <a:spLocks noGrp="1"/>
          </p:cNvSpPr>
          <p:nvPr>
            <p:ph type="sldNum" sz="quarter" idx="12"/>
          </p:nvPr>
        </p:nvSpPr>
        <p:spPr/>
        <p:txBody>
          <a:bodyPr/>
          <a:lstStyle/>
          <a:p>
            <a:fld id="{46C07D81-DD2D-4634-8475-E0EA382765C0}" type="slidenum">
              <a:rPr lang="pl-PL" smtClean="0"/>
              <a:pPr/>
              <a:t>1</a:t>
            </a:fld>
            <a:endParaRPr lang="pl-PL"/>
          </a:p>
        </p:txBody>
      </p:sp>
      <p:pic>
        <p:nvPicPr>
          <p:cNvPr id="1027" name="Picture 3"/>
          <p:cNvPicPr>
            <a:picLocks noChangeAspect="1" noChangeArrowheads="1"/>
          </p:cNvPicPr>
          <p:nvPr/>
        </p:nvPicPr>
        <p:blipFill>
          <a:blip r:embed="rId2" cstate="print"/>
          <a:srcRect/>
          <a:stretch>
            <a:fillRect/>
          </a:stretch>
        </p:blipFill>
        <p:spPr bwMode="auto">
          <a:xfrm>
            <a:off x="7164288" y="4869160"/>
            <a:ext cx="1800200" cy="1656184"/>
          </a:xfrm>
          <a:prstGeom prst="rect">
            <a:avLst/>
          </a:prstGeom>
          <a:noFill/>
          <a:ln w="9525">
            <a:noFill/>
            <a:miter lim="800000"/>
            <a:headEnd/>
            <a:tailEnd/>
          </a:ln>
        </p:spPr>
      </p:pic>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lvl="1" algn="ctr" rtl="0">
              <a:spcBef>
                <a:spcPct val="0"/>
              </a:spcBef>
            </a:pPr>
            <a:r>
              <a:rPr lang="en-US" sz="2800" dirty="0">
                <a:solidFill>
                  <a:srgbClr val="C00000"/>
                </a:solidFill>
                <a:latin typeface="+mn-lt"/>
              </a:rPr>
              <a:t>The liability for penalty sum in the modern civil codifications </a:t>
            </a:r>
            <a:r>
              <a:rPr lang="pl-PL" sz="2800" dirty="0">
                <a:solidFill>
                  <a:srgbClr val="C00000"/>
                </a:solidFill>
                <a:latin typeface="+mn-lt"/>
              </a:rPr>
              <a:t>  - </a:t>
            </a:r>
            <a:r>
              <a:rPr lang="pl-PL" sz="2800" dirty="0" err="1">
                <a:solidFill>
                  <a:srgbClr val="C00000"/>
                </a:solidFill>
                <a:latin typeface="+mn-lt"/>
              </a:rPr>
              <a:t>Code</a:t>
            </a:r>
            <a:r>
              <a:rPr lang="pl-PL" sz="2800" dirty="0">
                <a:solidFill>
                  <a:srgbClr val="C00000"/>
                </a:solidFill>
                <a:latin typeface="+mn-lt"/>
              </a:rPr>
              <a:t> </a:t>
            </a:r>
            <a:r>
              <a:rPr lang="pl-PL" sz="2800" dirty="0" err="1">
                <a:solidFill>
                  <a:srgbClr val="C00000"/>
                </a:solidFill>
                <a:latin typeface="+mn-lt"/>
              </a:rPr>
              <a:t>civil</a:t>
            </a:r>
            <a:r>
              <a:rPr lang="pl-PL" sz="2800" dirty="0">
                <a:solidFill>
                  <a:srgbClr val="C00000"/>
                </a:solidFill>
                <a:latin typeface="+mn-lt"/>
              </a:rPr>
              <a:t> </a:t>
            </a:r>
            <a:br>
              <a:rPr lang="pl-PL" sz="2800" dirty="0">
                <a:latin typeface="+mn-lt"/>
              </a:rPr>
            </a:br>
            <a:endParaRPr lang="pl-PL" sz="2800" dirty="0">
              <a:latin typeface="+mn-lt"/>
            </a:endParaRPr>
          </a:p>
        </p:txBody>
      </p:sp>
      <p:sp>
        <p:nvSpPr>
          <p:cNvPr id="3" name="Symbol zastępczy zawartości 2"/>
          <p:cNvSpPr>
            <a:spLocks noGrp="1"/>
          </p:cNvSpPr>
          <p:nvPr>
            <p:ph idx="1"/>
          </p:nvPr>
        </p:nvSpPr>
        <p:spPr/>
        <p:txBody>
          <a:bodyPr/>
          <a:lstStyle/>
          <a:p>
            <a:endParaRPr lang="pl-PL" dirty="0"/>
          </a:p>
          <a:p>
            <a:endParaRPr lang="pl-PL" sz="2400" dirty="0"/>
          </a:p>
          <a:p>
            <a:r>
              <a:rPr lang="en-US" sz="2400" dirty="0"/>
              <a:t>art. 1226 CC </a:t>
            </a:r>
            <a:r>
              <a:rPr lang="pl-PL" sz="2400" dirty="0"/>
              <a:t>T</a:t>
            </a:r>
            <a:r>
              <a:rPr lang="en-US" sz="2400" dirty="0"/>
              <a:t>he penal clause is that by with a person, in order to assure the performance of an agreement, binds himself to something in case of non-</a:t>
            </a:r>
            <a:r>
              <a:rPr lang="en-US" sz="2400" dirty="0" err="1"/>
              <a:t>performace</a:t>
            </a:r>
            <a:r>
              <a:rPr lang="en-US" sz="2400" dirty="0"/>
              <a:t> .</a:t>
            </a:r>
            <a:endParaRPr lang="pl-PL" sz="24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10</a:t>
            </a:fld>
            <a:endParaRPr lang="pl-PL"/>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sz="2800" dirty="0">
                <a:solidFill>
                  <a:srgbClr val="C00000"/>
                </a:solidFill>
              </a:rPr>
              <a:t>The liability for penalty sum in the modern civil codifications </a:t>
            </a:r>
            <a:r>
              <a:rPr lang="pl-PL" sz="2800" dirty="0">
                <a:solidFill>
                  <a:srgbClr val="C00000"/>
                </a:solidFill>
              </a:rPr>
              <a:t>  - </a:t>
            </a:r>
            <a:r>
              <a:rPr lang="pl-PL" sz="2800" dirty="0" err="1">
                <a:solidFill>
                  <a:srgbClr val="C00000"/>
                </a:solidFill>
              </a:rPr>
              <a:t>Code</a:t>
            </a:r>
            <a:r>
              <a:rPr lang="pl-PL" sz="2800" dirty="0">
                <a:solidFill>
                  <a:srgbClr val="C00000"/>
                </a:solidFill>
              </a:rPr>
              <a:t> </a:t>
            </a:r>
            <a:r>
              <a:rPr lang="pl-PL" sz="2800" dirty="0" err="1">
                <a:solidFill>
                  <a:srgbClr val="C00000"/>
                </a:solidFill>
              </a:rPr>
              <a:t>civil</a:t>
            </a:r>
            <a:r>
              <a:rPr lang="pl-PL" sz="2800" dirty="0">
                <a:solidFill>
                  <a:srgbClr val="C00000"/>
                </a:solidFill>
              </a:rPr>
              <a:t> </a:t>
            </a:r>
            <a:br>
              <a:rPr lang="pl-PL" sz="2800" dirty="0"/>
            </a:br>
            <a:endParaRPr lang="pl-PL" sz="2800" dirty="0"/>
          </a:p>
        </p:txBody>
      </p:sp>
      <p:sp>
        <p:nvSpPr>
          <p:cNvPr id="3" name="Symbol zastępczy zawartości 2"/>
          <p:cNvSpPr>
            <a:spLocks noGrp="1"/>
          </p:cNvSpPr>
          <p:nvPr>
            <p:ph idx="1"/>
          </p:nvPr>
        </p:nvSpPr>
        <p:spPr/>
        <p:txBody>
          <a:bodyPr>
            <a:normAutofit/>
          </a:bodyPr>
          <a:lstStyle/>
          <a:p>
            <a:endParaRPr lang="pl-PL" sz="2400" dirty="0"/>
          </a:p>
          <a:p>
            <a:r>
              <a:rPr lang="pl-PL" sz="2400" dirty="0"/>
              <a:t>Art. 1230 CC: </a:t>
            </a:r>
          </a:p>
          <a:p>
            <a:r>
              <a:rPr lang="en-US" sz="2400" dirty="0"/>
              <a:t>Whether the original obligation contain, or whether it do not contain a term within which it must be accomplished, the penalty is not incurred until he who is bound either to deliver, or to take, or to do, is in delay</a:t>
            </a:r>
            <a:r>
              <a:rPr lang="pl-PL" sz="2400" dirty="0"/>
              <a:t>.</a:t>
            </a: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11</a:t>
            </a:fld>
            <a:endParaRPr lang="pl-P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liability for penalty sum in the modern civil codifications </a:t>
            </a:r>
            <a:r>
              <a:rPr lang="pl-PL" sz="2800" dirty="0">
                <a:solidFill>
                  <a:srgbClr val="C00000"/>
                </a:solidFill>
              </a:rPr>
              <a:t>  - German </a:t>
            </a:r>
            <a:r>
              <a:rPr lang="pl-PL" sz="2800" dirty="0" err="1">
                <a:solidFill>
                  <a:srgbClr val="C00000"/>
                </a:solidFill>
              </a:rPr>
              <a:t>civil</a:t>
            </a:r>
            <a:r>
              <a:rPr lang="pl-PL" sz="2800" dirty="0">
                <a:solidFill>
                  <a:srgbClr val="C00000"/>
                </a:solidFill>
              </a:rPr>
              <a:t> </a:t>
            </a:r>
            <a:r>
              <a:rPr lang="pl-PL" sz="2800" dirty="0" err="1">
                <a:solidFill>
                  <a:srgbClr val="C00000"/>
                </a:solidFill>
              </a:rPr>
              <a:t>code</a:t>
            </a:r>
            <a:r>
              <a:rPr lang="pl-PL" sz="2800" dirty="0">
                <a:solidFill>
                  <a:srgbClr val="C00000"/>
                </a:solidFill>
              </a:rPr>
              <a:t> (BGB)</a:t>
            </a:r>
            <a:endParaRPr lang="pl-PL" sz="2800" dirty="0"/>
          </a:p>
        </p:txBody>
      </p:sp>
      <p:sp>
        <p:nvSpPr>
          <p:cNvPr id="3" name="Symbol zastępczy zawartości 2"/>
          <p:cNvSpPr>
            <a:spLocks noGrp="1"/>
          </p:cNvSpPr>
          <p:nvPr>
            <p:ph idx="1"/>
          </p:nvPr>
        </p:nvSpPr>
        <p:spPr/>
        <p:txBody>
          <a:bodyPr>
            <a:normAutofit/>
          </a:bodyPr>
          <a:lstStyle/>
          <a:p>
            <a:pPr>
              <a:buNone/>
            </a:pPr>
            <a:r>
              <a:rPr lang="pl-PL" sz="2400" b="1" dirty="0"/>
              <a:t>A. </a:t>
            </a:r>
            <a:r>
              <a:rPr lang="pl-PL" sz="2400" dirty="0" err="1"/>
              <a:t>the</a:t>
            </a:r>
            <a:r>
              <a:rPr lang="pl-PL" sz="2400" dirty="0"/>
              <a:t> </a:t>
            </a:r>
            <a:r>
              <a:rPr lang="pl-PL" sz="2400" dirty="0" err="1"/>
              <a:t>initial</a:t>
            </a:r>
            <a:r>
              <a:rPr lang="pl-PL" sz="2400" dirty="0"/>
              <a:t> draft of </a:t>
            </a:r>
            <a:r>
              <a:rPr lang="pl-PL" sz="2400" dirty="0" err="1"/>
              <a:t>the</a:t>
            </a:r>
            <a:r>
              <a:rPr lang="pl-PL" sz="2400" dirty="0"/>
              <a:t> law of </a:t>
            </a:r>
            <a:r>
              <a:rPr lang="pl-PL" sz="2400" dirty="0" err="1"/>
              <a:t>obligations</a:t>
            </a:r>
            <a:r>
              <a:rPr lang="pl-PL" sz="2400" dirty="0"/>
              <a:t>  (Franz </a:t>
            </a:r>
            <a:r>
              <a:rPr lang="pl-PL" sz="2400" dirty="0" err="1"/>
              <a:t>K</a:t>
            </a:r>
            <a:r>
              <a:rPr lang="pl-PL" sz="2400" dirty="0" err="1">
                <a:latin typeface="Calibri"/>
              </a:rPr>
              <a:t>übler</a:t>
            </a:r>
            <a:r>
              <a:rPr lang="pl-PL" sz="2400" dirty="0">
                <a:latin typeface="Calibri"/>
              </a:rPr>
              <a:t>)</a:t>
            </a:r>
          </a:p>
          <a:p>
            <a:pPr>
              <a:buNone/>
            </a:pPr>
            <a:endParaRPr lang="pl-PL" sz="2400" dirty="0">
              <a:latin typeface="Calibri"/>
            </a:endParaRPr>
          </a:p>
          <a:p>
            <a:pPr>
              <a:buNone/>
            </a:pPr>
            <a:r>
              <a:rPr lang="pl-PL" sz="2400" dirty="0">
                <a:latin typeface="Calibri"/>
              </a:rPr>
              <a:t>… The principle of fault liability results from the concept of the delay in performance. The objective liability for penalties has been confirmed for rare cases the liability for omission. </a:t>
            </a:r>
          </a:p>
          <a:p>
            <a:pPr>
              <a:buNone/>
            </a:pPr>
            <a:endParaRPr lang="pl-PL" sz="2400" dirty="0">
              <a:latin typeface="Calibri"/>
            </a:endParaRPr>
          </a:p>
          <a:p>
            <a:pPr>
              <a:buNone/>
            </a:pPr>
            <a:r>
              <a:rPr lang="pl-PL" sz="2400" b="1" dirty="0">
                <a:latin typeface="Calibri"/>
              </a:rPr>
              <a:t>B. </a:t>
            </a:r>
            <a:r>
              <a:rPr lang="pl-PL" sz="2400" dirty="0">
                <a:latin typeface="Calibri"/>
              </a:rPr>
              <a:t>Par. 339 BGB: </a:t>
            </a:r>
            <a:r>
              <a:rPr lang="pl-PL" sz="2400" dirty="0"/>
              <a:t>W</a:t>
            </a:r>
            <a:r>
              <a:rPr lang="en-US" sz="2400" dirty="0"/>
              <a:t>here the obligor promises the </a:t>
            </a:r>
            <a:r>
              <a:rPr lang="en-US" sz="2400" dirty="0" err="1"/>
              <a:t>obligee</a:t>
            </a:r>
            <a:r>
              <a:rPr lang="en-US" sz="2400" dirty="0"/>
              <a:t>, in the event that he fails to perform his obligation or fails to do so properly, payment of an amount of money as a penalty, the penalty is payable if he is in default. If the performance owed consists in forbearance, the penalty is payable on breach</a:t>
            </a:r>
            <a:endParaRPr lang="pl-PL" sz="24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12</a:t>
            </a:fld>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sz="2800" dirty="0">
                <a:solidFill>
                  <a:srgbClr val="C00000"/>
                </a:solidFill>
              </a:rPr>
              <a:t>The liability for penalty sum in the modern civil codifications </a:t>
            </a:r>
            <a:r>
              <a:rPr lang="pl-PL" sz="2800" dirty="0">
                <a:solidFill>
                  <a:srgbClr val="C00000"/>
                </a:solidFill>
              </a:rPr>
              <a:t>  - </a:t>
            </a:r>
            <a:r>
              <a:rPr lang="pl-PL" sz="2800" dirty="0" err="1">
                <a:solidFill>
                  <a:srgbClr val="C00000"/>
                </a:solidFill>
              </a:rPr>
              <a:t>Polish</a:t>
            </a:r>
            <a:r>
              <a:rPr lang="pl-PL" sz="2800" dirty="0">
                <a:solidFill>
                  <a:srgbClr val="C00000"/>
                </a:solidFill>
              </a:rPr>
              <a:t> </a:t>
            </a:r>
            <a:r>
              <a:rPr lang="pl-PL" sz="2800" dirty="0" err="1">
                <a:solidFill>
                  <a:srgbClr val="C00000"/>
                </a:solidFill>
              </a:rPr>
              <a:t>codifications</a:t>
            </a:r>
            <a:r>
              <a:rPr lang="pl-PL" sz="2800" dirty="0">
                <a:solidFill>
                  <a:srgbClr val="C00000"/>
                </a:solidFill>
              </a:rPr>
              <a:t> of </a:t>
            </a:r>
            <a:r>
              <a:rPr lang="pl-PL" sz="2800" dirty="0" err="1">
                <a:solidFill>
                  <a:srgbClr val="C00000"/>
                </a:solidFill>
              </a:rPr>
              <a:t>the</a:t>
            </a:r>
            <a:r>
              <a:rPr lang="pl-PL" sz="2800" dirty="0">
                <a:solidFill>
                  <a:srgbClr val="C00000"/>
                </a:solidFill>
              </a:rPr>
              <a:t> law of </a:t>
            </a:r>
            <a:r>
              <a:rPr lang="pl-PL" sz="2800" dirty="0" err="1">
                <a:solidFill>
                  <a:srgbClr val="C00000"/>
                </a:solidFill>
              </a:rPr>
              <a:t>obligation</a:t>
            </a:r>
            <a:r>
              <a:rPr lang="pl-PL" sz="2800" dirty="0">
                <a:solidFill>
                  <a:srgbClr val="C00000"/>
                </a:solidFill>
              </a:rPr>
              <a:t> </a:t>
            </a:r>
            <a:endParaRPr lang="pl-PL" sz="2800" dirty="0"/>
          </a:p>
        </p:txBody>
      </p:sp>
      <p:sp>
        <p:nvSpPr>
          <p:cNvPr id="3" name="Symbol zastępczy zawartości 2"/>
          <p:cNvSpPr>
            <a:spLocks noGrp="1"/>
          </p:cNvSpPr>
          <p:nvPr>
            <p:ph idx="1"/>
          </p:nvPr>
        </p:nvSpPr>
        <p:spPr/>
        <p:txBody>
          <a:bodyPr>
            <a:normAutofit lnSpcReduction="10000"/>
          </a:bodyPr>
          <a:lstStyle/>
          <a:p>
            <a:endParaRPr lang="pl-PL" dirty="0"/>
          </a:p>
          <a:p>
            <a:r>
              <a:rPr lang="pl-PL" sz="2400" dirty="0"/>
              <a:t>Art. 82 KZ </a:t>
            </a:r>
            <a:r>
              <a:rPr lang="pl-PL" sz="2400" dirty="0" err="1"/>
              <a:t>When</a:t>
            </a:r>
            <a:r>
              <a:rPr lang="pl-PL" sz="2400" dirty="0"/>
              <a:t> </a:t>
            </a:r>
            <a:r>
              <a:rPr lang="pl-PL" sz="2400" dirty="0" err="1"/>
              <a:t>debtor</a:t>
            </a:r>
            <a:r>
              <a:rPr lang="pl-PL" sz="2400" dirty="0"/>
              <a:t> </a:t>
            </a:r>
            <a:r>
              <a:rPr lang="pl-PL" sz="2400" dirty="0" err="1"/>
              <a:t>had</a:t>
            </a:r>
            <a:r>
              <a:rPr lang="pl-PL" sz="2400" dirty="0"/>
              <a:t> </a:t>
            </a:r>
            <a:r>
              <a:rPr lang="pl-PL" sz="2400" dirty="0" err="1"/>
              <a:t>obliged</a:t>
            </a:r>
            <a:r>
              <a:rPr lang="pl-PL" sz="2400" dirty="0"/>
              <a:t> to </a:t>
            </a:r>
            <a:r>
              <a:rPr lang="pl-PL" sz="2400" dirty="0" err="1"/>
              <a:t>pay</a:t>
            </a:r>
            <a:r>
              <a:rPr lang="pl-PL" sz="2400" dirty="0"/>
              <a:t> a sum of </a:t>
            </a:r>
            <a:r>
              <a:rPr lang="pl-PL" sz="2400" dirty="0" err="1"/>
              <a:t>money</a:t>
            </a:r>
            <a:r>
              <a:rPr lang="pl-PL" sz="2400" dirty="0"/>
              <a:t> for non-performance of </a:t>
            </a:r>
            <a:r>
              <a:rPr lang="pl-PL" sz="2400" dirty="0" err="1"/>
              <a:t>contractual</a:t>
            </a:r>
            <a:r>
              <a:rPr lang="pl-PL" sz="2400" dirty="0"/>
              <a:t> duty (…) </a:t>
            </a:r>
            <a:r>
              <a:rPr lang="pl-PL" sz="2400" dirty="0" err="1"/>
              <a:t>the</a:t>
            </a:r>
            <a:r>
              <a:rPr lang="pl-PL" sz="2400" dirty="0"/>
              <a:t> </a:t>
            </a:r>
            <a:r>
              <a:rPr lang="pl-PL" sz="2400" dirty="0" err="1"/>
              <a:t>payment</a:t>
            </a:r>
            <a:r>
              <a:rPr lang="pl-PL" sz="2400" dirty="0"/>
              <a:t> of </a:t>
            </a:r>
            <a:r>
              <a:rPr lang="pl-PL" sz="2400" dirty="0" err="1"/>
              <a:t>such</a:t>
            </a:r>
            <a:r>
              <a:rPr lang="pl-PL" sz="2400" dirty="0"/>
              <a:t> sum </a:t>
            </a:r>
            <a:r>
              <a:rPr lang="pl-PL" sz="2400" dirty="0" err="1"/>
              <a:t>repalces</a:t>
            </a:r>
            <a:r>
              <a:rPr lang="pl-PL" sz="2400" dirty="0"/>
              <a:t> </a:t>
            </a:r>
            <a:r>
              <a:rPr lang="pl-PL" sz="2400" dirty="0" err="1"/>
              <a:t>the</a:t>
            </a:r>
            <a:r>
              <a:rPr lang="pl-PL" sz="2400" dirty="0"/>
              <a:t> </a:t>
            </a:r>
            <a:r>
              <a:rPr lang="pl-PL" sz="2400" dirty="0" err="1"/>
              <a:t>compensation</a:t>
            </a:r>
            <a:r>
              <a:rPr lang="pl-PL" sz="2400" dirty="0"/>
              <a:t> of </a:t>
            </a:r>
            <a:r>
              <a:rPr lang="pl-PL" sz="2400" dirty="0" err="1"/>
              <a:t>loss</a:t>
            </a:r>
            <a:r>
              <a:rPr lang="pl-PL" sz="2400" dirty="0"/>
              <a:t>. </a:t>
            </a:r>
          </a:p>
          <a:p>
            <a:endParaRPr lang="pl-PL" sz="2400" dirty="0"/>
          </a:p>
          <a:p>
            <a:endParaRPr lang="pl-PL" sz="2400" dirty="0"/>
          </a:p>
          <a:p>
            <a:r>
              <a:rPr lang="pl-PL" sz="2400" dirty="0"/>
              <a:t>Art.. 483 KC </a:t>
            </a:r>
            <a:r>
              <a:rPr lang="pl-PL" sz="2400" dirty="0" err="1"/>
              <a:t>The</a:t>
            </a:r>
            <a:r>
              <a:rPr lang="pl-PL" sz="2400" dirty="0"/>
              <a:t> </a:t>
            </a:r>
            <a:r>
              <a:rPr lang="pl-PL" sz="2400" dirty="0" err="1"/>
              <a:t>parties</a:t>
            </a:r>
            <a:r>
              <a:rPr lang="pl-PL" sz="2400" dirty="0"/>
              <a:t> to </a:t>
            </a:r>
            <a:r>
              <a:rPr lang="pl-PL" sz="2400" dirty="0" err="1"/>
              <a:t>contracts</a:t>
            </a:r>
            <a:r>
              <a:rPr lang="pl-PL" sz="2400" dirty="0"/>
              <a:t> </a:t>
            </a:r>
            <a:r>
              <a:rPr lang="pl-PL" sz="2400" dirty="0" err="1"/>
              <a:t>may</a:t>
            </a:r>
            <a:r>
              <a:rPr lang="pl-PL" sz="2400" dirty="0"/>
              <a:t> </a:t>
            </a:r>
            <a:r>
              <a:rPr lang="pl-PL" sz="2400" dirty="0" err="1"/>
              <a:t>include</a:t>
            </a:r>
            <a:r>
              <a:rPr lang="pl-PL" sz="2400" dirty="0"/>
              <a:t> a </a:t>
            </a:r>
            <a:r>
              <a:rPr lang="pl-PL" sz="2400" dirty="0" err="1"/>
              <a:t>special</a:t>
            </a:r>
            <a:r>
              <a:rPr lang="pl-PL" sz="2400" dirty="0"/>
              <a:t> </a:t>
            </a:r>
            <a:r>
              <a:rPr lang="pl-PL" sz="2400" dirty="0" err="1"/>
              <a:t>clause</a:t>
            </a:r>
            <a:r>
              <a:rPr lang="pl-PL" sz="2400" dirty="0"/>
              <a:t> </a:t>
            </a:r>
            <a:r>
              <a:rPr lang="pl-PL" sz="2400" dirty="0" err="1"/>
              <a:t>stating</a:t>
            </a:r>
            <a:r>
              <a:rPr lang="pl-PL" sz="2400" dirty="0"/>
              <a:t> </a:t>
            </a:r>
            <a:r>
              <a:rPr lang="pl-PL" sz="2400" dirty="0" err="1"/>
              <a:t>that</a:t>
            </a:r>
            <a:r>
              <a:rPr lang="pl-PL" sz="2400" dirty="0"/>
              <a:t> </a:t>
            </a:r>
            <a:r>
              <a:rPr lang="pl-PL" sz="2400" dirty="0" err="1"/>
              <a:t>the</a:t>
            </a:r>
            <a:r>
              <a:rPr lang="pl-PL" sz="2400" dirty="0"/>
              <a:t> </a:t>
            </a:r>
            <a:r>
              <a:rPr lang="pl-PL" sz="2400" dirty="0" err="1"/>
              <a:t>redress</a:t>
            </a:r>
            <a:r>
              <a:rPr lang="pl-PL" sz="2400" dirty="0"/>
              <a:t> of </a:t>
            </a:r>
            <a:r>
              <a:rPr lang="pl-PL" sz="2400" dirty="0" err="1"/>
              <a:t>any</a:t>
            </a:r>
            <a:r>
              <a:rPr lang="pl-PL" sz="2400" dirty="0"/>
              <a:t> </a:t>
            </a:r>
            <a:r>
              <a:rPr lang="pl-PL" sz="2400" dirty="0" err="1"/>
              <a:t>damages</a:t>
            </a:r>
            <a:r>
              <a:rPr lang="pl-PL" sz="2400" dirty="0"/>
              <a:t> </a:t>
            </a:r>
            <a:r>
              <a:rPr lang="pl-PL" sz="2400" dirty="0" err="1"/>
              <a:t>resulting</a:t>
            </a:r>
            <a:r>
              <a:rPr lang="pl-PL" sz="2400" dirty="0"/>
              <a:t> </a:t>
            </a:r>
            <a:r>
              <a:rPr lang="pl-PL" sz="2400" dirty="0" err="1"/>
              <a:t>from</a:t>
            </a:r>
            <a:r>
              <a:rPr lang="pl-PL" sz="2400" dirty="0"/>
              <a:t> non-performance </a:t>
            </a:r>
            <a:r>
              <a:rPr lang="pl-PL" sz="2400" dirty="0" err="1"/>
              <a:t>or</a:t>
            </a:r>
            <a:r>
              <a:rPr lang="pl-PL" sz="2400" dirty="0"/>
              <a:t> </a:t>
            </a:r>
            <a:r>
              <a:rPr lang="pl-PL" sz="2400" dirty="0" err="1"/>
              <a:t>improper</a:t>
            </a:r>
            <a:r>
              <a:rPr lang="pl-PL" sz="2400" dirty="0"/>
              <a:t> </a:t>
            </a:r>
            <a:r>
              <a:rPr lang="pl-PL" sz="2400" dirty="0" err="1"/>
              <a:t>performace</a:t>
            </a:r>
            <a:r>
              <a:rPr lang="pl-PL" sz="2400" dirty="0"/>
              <a:t> of </a:t>
            </a:r>
            <a:r>
              <a:rPr lang="pl-PL" sz="2400" dirty="0" err="1"/>
              <a:t>the</a:t>
            </a:r>
            <a:r>
              <a:rPr lang="pl-PL" sz="2400" dirty="0"/>
              <a:t> </a:t>
            </a:r>
            <a:r>
              <a:rPr lang="pl-PL" sz="2400" dirty="0" err="1"/>
              <a:t>obligation</a:t>
            </a:r>
            <a:r>
              <a:rPr lang="pl-PL" sz="2400" dirty="0"/>
              <a:t> will </a:t>
            </a:r>
            <a:r>
              <a:rPr lang="pl-PL" sz="2400" dirty="0" err="1"/>
              <a:t>take</a:t>
            </a:r>
            <a:r>
              <a:rPr lang="pl-PL" sz="2400" dirty="0"/>
              <a:t> place by </a:t>
            </a:r>
            <a:r>
              <a:rPr lang="pl-PL" sz="2400" dirty="0" err="1"/>
              <a:t>means</a:t>
            </a:r>
            <a:r>
              <a:rPr lang="pl-PL" sz="2400" dirty="0"/>
              <a:t> of </a:t>
            </a:r>
            <a:r>
              <a:rPr lang="pl-PL" sz="2400" dirty="0" err="1"/>
              <a:t>the</a:t>
            </a:r>
            <a:r>
              <a:rPr lang="pl-PL" sz="2400" dirty="0"/>
              <a:t> </a:t>
            </a:r>
            <a:r>
              <a:rPr lang="pl-PL" sz="2400" dirty="0" err="1"/>
              <a:t>payment</a:t>
            </a:r>
            <a:r>
              <a:rPr lang="pl-PL" sz="2400" dirty="0"/>
              <a:t> </a:t>
            </a:r>
            <a:r>
              <a:rPr lang="pl-PL" sz="2400" dirty="0" err="1"/>
              <a:t>af</a:t>
            </a:r>
            <a:r>
              <a:rPr lang="pl-PL" sz="2400" dirty="0"/>
              <a:t> a </a:t>
            </a:r>
            <a:r>
              <a:rPr lang="pl-PL" sz="2400" dirty="0" err="1"/>
              <a:t>contractually</a:t>
            </a:r>
            <a:r>
              <a:rPr lang="pl-PL" sz="2400" dirty="0"/>
              <a:t> </a:t>
            </a:r>
            <a:r>
              <a:rPr lang="pl-PL" sz="2400" dirty="0" err="1"/>
              <a:t>specified</a:t>
            </a:r>
            <a:r>
              <a:rPr lang="pl-PL" sz="2400" dirty="0"/>
              <a:t> sum of </a:t>
            </a:r>
            <a:r>
              <a:rPr lang="pl-PL" sz="2400" dirty="0" err="1"/>
              <a:t>money</a:t>
            </a:r>
            <a:r>
              <a:rPr lang="pl-PL" sz="2400" dirty="0"/>
              <a:t>. </a:t>
            </a: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13</a:t>
            </a:fld>
            <a:endParaRPr lang="pl-PL"/>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liability for penalty sum in the modern civil codifications </a:t>
            </a:r>
            <a:r>
              <a:rPr lang="pl-PL" sz="2800" dirty="0">
                <a:solidFill>
                  <a:srgbClr val="C00000"/>
                </a:solidFill>
              </a:rPr>
              <a:t>  -  </a:t>
            </a:r>
            <a:endParaRPr lang="pl-PL" sz="2800" dirty="0"/>
          </a:p>
        </p:txBody>
      </p:sp>
      <p:graphicFrame>
        <p:nvGraphicFramePr>
          <p:cNvPr id="5" name="Symbol zastępczy zawartości 4"/>
          <p:cNvGraphicFramePr>
            <a:graphicFrameLocks noGrp="1"/>
          </p:cNvGraphicFramePr>
          <p:nvPr>
            <p:ph idx="1"/>
          </p:nvPr>
        </p:nvGraphicFramePr>
        <p:xfrm>
          <a:off x="457200" y="1600200"/>
          <a:ext cx="8229600" cy="4294701"/>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48680">
                <a:tc>
                  <a:txBody>
                    <a:bodyPr/>
                    <a:lstStyle/>
                    <a:p>
                      <a:r>
                        <a:rPr lang="pl-PL" dirty="0"/>
                        <a:t>                      </a:t>
                      </a:r>
                      <a:r>
                        <a:rPr lang="pl-PL" sz="2400" dirty="0"/>
                        <a:t>F</a:t>
                      </a:r>
                    </a:p>
                  </a:txBody>
                  <a:tcPr/>
                </a:tc>
                <a:tc>
                  <a:txBody>
                    <a:bodyPr/>
                    <a:lstStyle/>
                    <a:p>
                      <a:r>
                        <a:rPr lang="pl-PL" sz="2400" dirty="0"/>
                        <a:t>                     D</a:t>
                      </a:r>
                    </a:p>
                  </a:txBody>
                  <a:tcPr/>
                </a:tc>
                <a:tc>
                  <a:txBody>
                    <a:bodyPr/>
                    <a:lstStyle/>
                    <a:p>
                      <a:r>
                        <a:rPr lang="pl-PL" sz="2400" dirty="0"/>
                        <a:t>                PL</a:t>
                      </a:r>
                    </a:p>
                  </a:txBody>
                  <a:tcPr/>
                </a:tc>
                <a:extLst>
                  <a:ext uri="{0D108BD9-81ED-4DB2-BD59-A6C34878D82A}">
                    <a16:rowId xmlns:a16="http://schemas.microsoft.com/office/drawing/2014/main" val="10000"/>
                  </a:ext>
                </a:extLst>
              </a:tr>
              <a:tr h="3546021">
                <a:tc>
                  <a:txBody>
                    <a:bodyPr/>
                    <a:lstStyle/>
                    <a:p>
                      <a:r>
                        <a:rPr lang="pl-PL" dirty="0"/>
                        <a:t>T</a:t>
                      </a:r>
                      <a:r>
                        <a:rPr lang="en-US" dirty="0"/>
                        <a:t>he liability for penalty sum </a:t>
                      </a:r>
                      <a:r>
                        <a:rPr lang="pl-PL" dirty="0" err="1"/>
                        <a:t>is</a:t>
                      </a:r>
                      <a:r>
                        <a:rPr lang="pl-PL" dirty="0"/>
                        <a:t> </a:t>
                      </a:r>
                      <a:r>
                        <a:rPr lang="pl-PL" dirty="0" err="1"/>
                        <a:t>grounded</a:t>
                      </a:r>
                      <a:r>
                        <a:rPr lang="pl-PL" dirty="0"/>
                        <a:t> </a:t>
                      </a:r>
                      <a:r>
                        <a:rPr lang="en-US" dirty="0"/>
                        <a:t>under a general model of responsibility for the breach of contract which is based on the fault’s principle</a:t>
                      </a:r>
                      <a:endParaRPr lang="pl-P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In the line to the regulation of the delay of performance in the original version of BGB  as well after the modernization of the law of obligations in 2002 the liability for the penalty sum follows the fault’s principle. </a:t>
                      </a:r>
                      <a:endParaRPr lang="pl-PL" sz="1800" dirty="0"/>
                    </a:p>
                    <a:p>
                      <a:endParaRPr lang="pl-PL" dirty="0"/>
                    </a:p>
                  </a:txBody>
                  <a:tcPr/>
                </a:tc>
                <a:tc>
                  <a:txBody>
                    <a:bodyPr/>
                    <a:lstStyle/>
                    <a:p>
                      <a:r>
                        <a:rPr lang="pl-PL" sz="1800" kern="1200" dirty="0">
                          <a:solidFill>
                            <a:schemeClr val="dk1"/>
                          </a:solidFill>
                          <a:latin typeface="+mn-lt"/>
                          <a:ea typeface="+mn-ea"/>
                          <a:cs typeface="+mn-cs"/>
                        </a:rPr>
                        <a:t>T</a:t>
                      </a:r>
                      <a:r>
                        <a:rPr lang="en-US" sz="1800" kern="1200" dirty="0">
                          <a:solidFill>
                            <a:schemeClr val="dk1"/>
                          </a:solidFill>
                          <a:latin typeface="+mn-lt"/>
                          <a:ea typeface="+mn-ea"/>
                          <a:cs typeface="+mn-cs"/>
                        </a:rPr>
                        <a:t>he penalty sum will be exactable in accordance to the general principles of responsibility for the breach of contract</a:t>
                      </a:r>
                      <a:endParaRPr lang="pl-PL" dirty="0"/>
                    </a:p>
                  </a:txBody>
                  <a:tcPr/>
                </a:tc>
                <a:extLst>
                  <a:ext uri="{0D108BD9-81ED-4DB2-BD59-A6C34878D82A}">
                    <a16:rowId xmlns:a16="http://schemas.microsoft.com/office/drawing/2014/main" val="10001"/>
                  </a:ext>
                </a:extLst>
              </a:tr>
            </a:tbl>
          </a:graphicData>
        </a:graphic>
      </p:graphicFrame>
      <p:sp>
        <p:nvSpPr>
          <p:cNvPr id="4" name="Symbol zastępczy numeru slajdu 3"/>
          <p:cNvSpPr>
            <a:spLocks noGrp="1"/>
          </p:cNvSpPr>
          <p:nvPr>
            <p:ph type="sldNum" sz="quarter" idx="12"/>
          </p:nvPr>
        </p:nvSpPr>
        <p:spPr/>
        <p:txBody>
          <a:bodyPr/>
          <a:lstStyle/>
          <a:p>
            <a:fld id="{46C07D81-DD2D-4634-8475-E0EA382765C0}" type="slidenum">
              <a:rPr lang="pl-PL" smtClean="0"/>
              <a:pPr/>
              <a:t>14</a:t>
            </a:fld>
            <a:endParaRPr lang="pl-PL"/>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doubt</a:t>
            </a:r>
            <a:r>
              <a:rPr lang="pl-PL" sz="2800" dirty="0">
                <a:solidFill>
                  <a:srgbClr val="C00000"/>
                </a:solidFill>
              </a:rPr>
              <a:t>s</a:t>
            </a:r>
            <a:r>
              <a:rPr lang="en-US" sz="2800" dirty="0">
                <a:solidFill>
                  <a:srgbClr val="C00000"/>
                </a:solidFill>
              </a:rPr>
              <a:t> related to the fixed by parties objective liability for penalty</a:t>
            </a:r>
            <a:endParaRPr lang="pl-PL" sz="2800" dirty="0"/>
          </a:p>
        </p:txBody>
      </p:sp>
      <p:sp>
        <p:nvSpPr>
          <p:cNvPr id="3" name="Symbol zastępczy zawartości 2"/>
          <p:cNvSpPr>
            <a:spLocks noGrp="1"/>
          </p:cNvSpPr>
          <p:nvPr>
            <p:ph idx="1"/>
          </p:nvPr>
        </p:nvSpPr>
        <p:spPr/>
        <p:txBody>
          <a:bodyPr/>
          <a:lstStyle/>
          <a:p>
            <a:endParaRPr lang="pl-PL" dirty="0"/>
          </a:p>
          <a:p>
            <a:endParaRPr lang="pl-PL" dirty="0"/>
          </a:p>
          <a:p>
            <a:r>
              <a:rPr lang="en-US" sz="2800" dirty="0">
                <a:solidFill>
                  <a:srgbClr val="002060"/>
                </a:solidFill>
              </a:rPr>
              <a:t>The allocation of risk in warranty agreement becomes different  as in the system of penalty clauses.</a:t>
            </a:r>
            <a:endParaRPr lang="pl-PL" sz="2800" dirty="0">
              <a:solidFill>
                <a:srgbClr val="002060"/>
              </a:solidFill>
            </a:endParaRPr>
          </a:p>
          <a:p>
            <a:endParaRPr lang="pl-PL" sz="28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15</a:t>
            </a:fld>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doubt</a:t>
            </a:r>
            <a:r>
              <a:rPr lang="pl-PL" sz="2800" dirty="0">
                <a:solidFill>
                  <a:srgbClr val="C00000"/>
                </a:solidFill>
              </a:rPr>
              <a:t>s</a:t>
            </a:r>
            <a:r>
              <a:rPr lang="en-US" sz="2800" dirty="0">
                <a:solidFill>
                  <a:srgbClr val="C00000"/>
                </a:solidFill>
              </a:rPr>
              <a:t> related to the fixed by parties objective liability for penalty</a:t>
            </a:r>
            <a:endParaRPr lang="pl-PL" sz="2800" dirty="0"/>
          </a:p>
        </p:txBody>
      </p:sp>
      <p:sp>
        <p:nvSpPr>
          <p:cNvPr id="3" name="Symbol zastępczy zawartości 2"/>
          <p:cNvSpPr>
            <a:spLocks noGrp="1"/>
          </p:cNvSpPr>
          <p:nvPr>
            <p:ph idx="1"/>
          </p:nvPr>
        </p:nvSpPr>
        <p:spPr/>
        <p:txBody>
          <a:bodyPr>
            <a:normAutofit lnSpcReduction="10000"/>
          </a:bodyPr>
          <a:lstStyle/>
          <a:p>
            <a:endParaRPr lang="pl-PL" dirty="0"/>
          </a:p>
          <a:p>
            <a:r>
              <a:rPr lang="pl-PL" sz="2000" dirty="0"/>
              <a:t>1. </a:t>
            </a:r>
            <a:r>
              <a:rPr lang="en-US" sz="2000" dirty="0"/>
              <a:t>The mentioned modern controversies and doubts results  from complete including the penalties into the general system of liability for breach of contract</a:t>
            </a:r>
            <a:r>
              <a:rPr lang="pl-PL" sz="2000" dirty="0"/>
              <a:t>;</a:t>
            </a:r>
          </a:p>
          <a:p>
            <a:endParaRPr lang="pl-PL" sz="2000" dirty="0"/>
          </a:p>
          <a:p>
            <a:r>
              <a:rPr lang="pl-PL" sz="2000" dirty="0"/>
              <a:t>2. </a:t>
            </a:r>
            <a:r>
              <a:rPr lang="en-US" sz="2000" dirty="0"/>
              <a:t>In the light of presented legal experience  the question arises:  </a:t>
            </a:r>
            <a:endParaRPr lang="pl-PL" sz="2000" dirty="0"/>
          </a:p>
          <a:p>
            <a:r>
              <a:rPr lang="pl-PL" sz="2000" dirty="0"/>
              <a:t>- </a:t>
            </a:r>
            <a:r>
              <a:rPr lang="en-US" sz="2000" dirty="0"/>
              <a:t>should be reasonable to allow a limited derogation a penalty clauses from the general system of liability for breach of contract in favor of an effectiveness tool to secure the contractual duties till to the objective line </a:t>
            </a:r>
            <a:r>
              <a:rPr lang="pl-PL" sz="2000" dirty="0" err="1"/>
              <a:t>adopted</a:t>
            </a:r>
            <a:r>
              <a:rPr lang="pl-PL" sz="2000" dirty="0"/>
              <a:t> for </a:t>
            </a:r>
            <a:r>
              <a:rPr lang="pl-PL" sz="2000" dirty="0" err="1"/>
              <a:t>penalty</a:t>
            </a:r>
            <a:r>
              <a:rPr lang="pl-PL" sz="2000" dirty="0"/>
              <a:t> </a:t>
            </a:r>
            <a:r>
              <a:rPr lang="pl-PL" sz="2000" dirty="0" err="1"/>
              <a:t>clauses</a:t>
            </a:r>
            <a:r>
              <a:rPr lang="en-US" sz="2000" dirty="0"/>
              <a:t>?  </a:t>
            </a:r>
            <a:endParaRPr lang="pl-PL" sz="2000" dirty="0"/>
          </a:p>
          <a:p>
            <a:r>
              <a:rPr lang="pl-PL" sz="2000" dirty="0"/>
              <a:t>- </a:t>
            </a:r>
            <a:r>
              <a:rPr lang="en-US" sz="2000" dirty="0"/>
              <a:t>Perhaps, the acceptance this possibility in the frame of penalty clauses institute would be useful to make the probability of the fulfillment of creditor expectations  higher?</a:t>
            </a:r>
            <a:endParaRPr lang="pl-PL" sz="20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16</a:t>
            </a:fld>
            <a:endParaRPr lang="pl-PL"/>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doubt</a:t>
            </a:r>
            <a:r>
              <a:rPr lang="pl-PL" sz="2800" dirty="0">
                <a:solidFill>
                  <a:srgbClr val="C00000"/>
                </a:solidFill>
              </a:rPr>
              <a:t>s</a:t>
            </a:r>
            <a:r>
              <a:rPr lang="en-US" sz="2800" dirty="0">
                <a:solidFill>
                  <a:srgbClr val="C00000"/>
                </a:solidFill>
              </a:rPr>
              <a:t> related to the fixed by parties objective liability for penalty</a:t>
            </a:r>
            <a:endParaRPr lang="pl-PL" sz="2800" dirty="0"/>
          </a:p>
        </p:txBody>
      </p:sp>
      <p:sp>
        <p:nvSpPr>
          <p:cNvPr id="3" name="Symbol zastępczy zawartości 2"/>
          <p:cNvSpPr>
            <a:spLocks noGrp="1"/>
          </p:cNvSpPr>
          <p:nvPr>
            <p:ph idx="1"/>
          </p:nvPr>
        </p:nvSpPr>
        <p:spPr/>
        <p:txBody>
          <a:bodyPr/>
          <a:lstStyle/>
          <a:p>
            <a:endParaRPr lang="pl-PL" dirty="0"/>
          </a:p>
          <a:p>
            <a:endParaRPr lang="pl-PL" sz="2800" dirty="0"/>
          </a:p>
          <a:p>
            <a:r>
              <a:rPr lang="pl-PL" sz="2800" dirty="0"/>
              <a:t>W</a:t>
            </a:r>
            <a:r>
              <a:rPr lang="en-US" sz="2800" dirty="0" err="1"/>
              <a:t>ith</a:t>
            </a:r>
            <a:r>
              <a:rPr lang="en-US" sz="2800" dirty="0"/>
              <a:t> sense makes the increase of </a:t>
            </a:r>
            <a:r>
              <a:rPr lang="pl-PL" sz="2800" dirty="0" err="1"/>
              <a:t>the</a:t>
            </a:r>
            <a:r>
              <a:rPr lang="en-US" sz="2800" dirty="0"/>
              <a:t> probability </a:t>
            </a:r>
            <a:r>
              <a:rPr lang="pl-PL" sz="2800" dirty="0"/>
              <a:t>of </a:t>
            </a:r>
            <a:r>
              <a:rPr lang="pl-PL" sz="2800" dirty="0" err="1"/>
              <a:t>the</a:t>
            </a:r>
            <a:r>
              <a:rPr lang="pl-PL" sz="2800" dirty="0"/>
              <a:t> </a:t>
            </a:r>
            <a:r>
              <a:rPr lang="pl-PL" sz="2800" dirty="0" err="1"/>
              <a:t>fulfillment</a:t>
            </a:r>
            <a:r>
              <a:rPr lang="pl-PL" sz="2800" dirty="0"/>
              <a:t> of </a:t>
            </a:r>
            <a:r>
              <a:rPr lang="pl-PL" sz="2800" dirty="0" err="1"/>
              <a:t>creditors</a:t>
            </a:r>
            <a:r>
              <a:rPr lang="pl-PL" sz="2800" dirty="0"/>
              <a:t> </a:t>
            </a:r>
            <a:r>
              <a:rPr lang="pl-PL" sz="2800" dirty="0" err="1"/>
              <a:t>expectations</a:t>
            </a:r>
            <a:r>
              <a:rPr lang="pl-PL" sz="2800" dirty="0"/>
              <a:t> </a:t>
            </a:r>
            <a:r>
              <a:rPr lang="en-US" sz="2800" dirty="0"/>
              <a:t>without the transition  from the penalty clauses institute to other guarantee agreement</a:t>
            </a:r>
            <a:r>
              <a:rPr lang="pl-PL" sz="2800" dirty="0"/>
              <a:t>?</a:t>
            </a: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17</a:t>
            </a:fld>
            <a:endParaRPr lang="pl-P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en-US" sz="3100" dirty="0">
                <a:solidFill>
                  <a:srgbClr val="C00000"/>
                </a:solidFill>
              </a:rPr>
              <a:t>The problem of excessive penalty sum</a:t>
            </a:r>
            <a:r>
              <a:rPr lang="pl-PL" sz="3100" dirty="0">
                <a:solidFill>
                  <a:srgbClr val="C00000"/>
                </a:solidFill>
              </a:rPr>
              <a:t> – </a:t>
            </a:r>
            <a:br>
              <a:rPr lang="pl-PL" sz="3100" dirty="0">
                <a:solidFill>
                  <a:srgbClr val="C00000"/>
                </a:solidFill>
              </a:rPr>
            </a:br>
            <a:r>
              <a:rPr lang="pl-PL" sz="3100" dirty="0" err="1">
                <a:solidFill>
                  <a:srgbClr val="C00000"/>
                </a:solidFill>
              </a:rPr>
              <a:t>ancient</a:t>
            </a:r>
            <a:r>
              <a:rPr lang="pl-PL" sz="3100" dirty="0">
                <a:solidFill>
                  <a:srgbClr val="C00000"/>
                </a:solidFill>
              </a:rPr>
              <a:t> Roman law </a:t>
            </a:r>
            <a:br>
              <a:rPr lang="pl-PL" sz="2800" dirty="0"/>
            </a:br>
            <a:endParaRPr lang="pl-PL" sz="2800" dirty="0"/>
          </a:p>
        </p:txBody>
      </p:sp>
      <p:sp>
        <p:nvSpPr>
          <p:cNvPr id="3" name="Symbol zastępczy zawartości 2"/>
          <p:cNvSpPr>
            <a:spLocks noGrp="1"/>
          </p:cNvSpPr>
          <p:nvPr>
            <p:ph idx="1"/>
          </p:nvPr>
        </p:nvSpPr>
        <p:spPr/>
        <p:txBody>
          <a:bodyPr>
            <a:normAutofit/>
          </a:bodyPr>
          <a:lstStyle/>
          <a:p>
            <a:r>
              <a:rPr lang="pl-PL" sz="2000" dirty="0"/>
              <a:t>D.45,1,38,17 – </a:t>
            </a:r>
            <a:r>
              <a:rPr lang="pl-PL" sz="2000" dirty="0" err="1"/>
              <a:t>Ulpian</a:t>
            </a:r>
            <a:r>
              <a:rPr lang="pl-PL" sz="2000" dirty="0"/>
              <a:t> (II/III a. </a:t>
            </a:r>
            <a:r>
              <a:rPr lang="pl-PL" sz="2000" dirty="0" err="1"/>
              <a:t>Chr</a:t>
            </a:r>
            <a:r>
              <a:rPr lang="pl-PL" sz="2000" dirty="0"/>
              <a:t>.)</a:t>
            </a:r>
          </a:p>
          <a:p>
            <a:endParaRPr lang="pl-PL" sz="2000" dirty="0"/>
          </a:p>
          <a:p>
            <a:r>
              <a:rPr lang="cs-CZ" sz="2000" dirty="0"/>
              <a:t>Nikdo se nemůže stipulací zavázat za jiného, kromě otroka, který se zavazuje za svého pána, a syna, který se zavazuje za svého otce. Byly tedy vynalezeny (zřízeny) takové obligace, aby jeden každý mohl pro sebe získat to, co je v jeho zájmu: neboť zajisté není v mém zájmu, abych dával jinému. Je jisté, že pokud chci něco takového učinit, je vhodné vložit do stipulace pokutu, aby pokud tak nebude učiněno, stane se stipulace účinnou, dokonce i ve prospěch osoby, která nemá na věci zájem. </a:t>
            </a:r>
            <a:r>
              <a:rPr lang="cs-CZ" sz="2000" b="1" dirty="0"/>
              <a:t>Protože když je sjednána pokuta, nezkoumá se zda je tomu, kdo ji sjednal na prospěch, ale v jaké byla sjednána výši a jaké jsou podmínky jejího použití. </a:t>
            </a:r>
            <a:endParaRPr lang="pl-PL" sz="2000" b="1" dirty="0"/>
          </a:p>
          <a:p>
            <a:endParaRPr lang="pl-PL" sz="20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18</a:t>
            </a:fld>
            <a:endParaRPr lang="pl-PL"/>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a:t>
            </a:r>
            <a:br>
              <a:rPr lang="pl-PL" sz="2800" dirty="0">
                <a:solidFill>
                  <a:srgbClr val="C00000"/>
                </a:solidFill>
              </a:rPr>
            </a:br>
            <a:r>
              <a:rPr lang="pl-PL" sz="2800" dirty="0" err="1">
                <a:solidFill>
                  <a:srgbClr val="C00000"/>
                </a:solidFill>
              </a:rPr>
              <a:t>ancient</a:t>
            </a:r>
            <a:r>
              <a:rPr lang="pl-PL" sz="2800" dirty="0">
                <a:solidFill>
                  <a:srgbClr val="C00000"/>
                </a:solidFill>
              </a:rPr>
              <a:t> Roman law</a:t>
            </a:r>
            <a:endParaRPr lang="pl-PL" sz="2800" dirty="0"/>
          </a:p>
        </p:txBody>
      </p:sp>
      <p:sp>
        <p:nvSpPr>
          <p:cNvPr id="3" name="Symbol zastępczy zawartości 2"/>
          <p:cNvSpPr>
            <a:spLocks noGrp="1"/>
          </p:cNvSpPr>
          <p:nvPr>
            <p:ph idx="1"/>
          </p:nvPr>
        </p:nvSpPr>
        <p:spPr/>
        <p:txBody>
          <a:bodyPr>
            <a:normAutofit fontScale="92500" lnSpcReduction="10000"/>
          </a:bodyPr>
          <a:lstStyle/>
          <a:p>
            <a:r>
              <a:rPr lang="pl-PL" sz="2000" dirty="0"/>
              <a:t>C.7,47,1  - </a:t>
            </a:r>
            <a:r>
              <a:rPr lang="pl-PL" sz="2000" dirty="0" err="1"/>
              <a:t>Justinian</a:t>
            </a:r>
            <a:r>
              <a:rPr lang="pl-PL" sz="2000" dirty="0"/>
              <a:t>, 530</a:t>
            </a:r>
          </a:p>
          <a:p>
            <a:r>
              <a:rPr lang="cs-CZ" sz="2000" dirty="0"/>
              <a:t>Protože již mezi starými právníky bylo mnoho pochybností ohledně úplné náhrady škody, zdá se nám nejlepším, pokud je to možné, vykázat tuto hojnost případů  do užších mezí. </a:t>
            </a:r>
            <a:endParaRPr lang="pl-PL" sz="2000" dirty="0"/>
          </a:p>
          <a:p>
            <a:r>
              <a:rPr lang="cs-CZ" sz="2000" dirty="0"/>
              <a:t>Proto nařizujeme, aby ve všech případech, kdy je jasně dané množství nebo povaha, jako třeba u prodeje nebo u nájemní smlouvy nebo u všech kontraktů, náhrada škody ať nepřekročí dvojnásobek hodnoty věci.  </a:t>
            </a:r>
            <a:endParaRPr lang="pl-PL" sz="2000" dirty="0"/>
          </a:p>
          <a:p>
            <a:r>
              <a:rPr lang="cs-CZ" sz="2000" dirty="0"/>
              <a:t>V ostatních případech, kde je plnění neurčité, musí soudce, který rozhoduje případ obezřetně určit skutečnou výši ztráty a (náhrady) škody, ke které bude žalovaný odsouzen, a tato výše nemá být snižována žádnými úklady a nepřiměřenými sníženími hodnoty, které by vedly ke spletitému zmatku,  což vede k tomu, že pokud je výpočet donekonečna redukován, zhroutí se a nevede k žádným výsledkům. </a:t>
            </a:r>
            <a:r>
              <a:rPr lang="cs-CZ" sz="2000" b="1" dirty="0"/>
              <a:t>Pokud víme,  je v souladu s přírodou stanovovat pouze takové pokuty, které mohou vymáhány s potřebným stupněm přiměřenosti, nebo takové, které jsou zcela jasně určeny zákonem. </a:t>
            </a:r>
            <a:endParaRPr lang="pl-PL" sz="2000" b="1" dirty="0"/>
          </a:p>
          <a:p>
            <a:endParaRPr lang="pl-PL" sz="20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19</a:t>
            </a:fld>
            <a:endParaRPr lang="pl-P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err="1">
                <a:solidFill>
                  <a:srgbClr val="C00000"/>
                </a:solidFill>
              </a:rPr>
              <a:t>Functions</a:t>
            </a:r>
            <a:r>
              <a:rPr lang="pl-PL" sz="2800" dirty="0">
                <a:solidFill>
                  <a:srgbClr val="C00000"/>
                </a:solidFill>
              </a:rPr>
              <a:t> of </a:t>
            </a:r>
            <a:r>
              <a:rPr lang="pl-PL" sz="2800" dirty="0" err="1">
                <a:solidFill>
                  <a:srgbClr val="C00000"/>
                </a:solidFill>
              </a:rPr>
              <a:t>penalty</a:t>
            </a:r>
            <a:r>
              <a:rPr lang="pl-PL" sz="2800" dirty="0">
                <a:solidFill>
                  <a:srgbClr val="C00000"/>
                </a:solidFill>
              </a:rPr>
              <a:t> </a:t>
            </a:r>
            <a:r>
              <a:rPr lang="pl-PL" sz="2800" dirty="0" err="1">
                <a:solidFill>
                  <a:srgbClr val="C00000"/>
                </a:solidFill>
              </a:rPr>
              <a:t>clauses</a:t>
            </a:r>
            <a:r>
              <a:rPr lang="pl-PL" sz="2800" dirty="0">
                <a:solidFill>
                  <a:srgbClr val="C00000"/>
                </a:solidFill>
              </a:rPr>
              <a:t> </a:t>
            </a:r>
          </a:p>
        </p:txBody>
      </p:sp>
      <p:sp>
        <p:nvSpPr>
          <p:cNvPr id="3" name="Symbol zastępczy zawartości 2"/>
          <p:cNvSpPr>
            <a:spLocks noGrp="1"/>
          </p:cNvSpPr>
          <p:nvPr>
            <p:ph sz="half" idx="1"/>
          </p:nvPr>
        </p:nvSpPr>
        <p:spPr/>
        <p:txBody>
          <a:bodyPr>
            <a:normAutofit/>
          </a:bodyPr>
          <a:lstStyle/>
          <a:p>
            <a:r>
              <a:rPr lang="pl-PL" sz="2400" dirty="0" err="1"/>
              <a:t>Common</a:t>
            </a:r>
            <a:r>
              <a:rPr lang="pl-PL" sz="2400" dirty="0"/>
              <a:t> law </a:t>
            </a:r>
            <a:r>
              <a:rPr lang="pl-PL" sz="2400" dirty="0" err="1"/>
              <a:t>tradition</a:t>
            </a:r>
            <a:endParaRPr lang="pl-PL" sz="2400" dirty="0"/>
          </a:p>
          <a:p>
            <a:endParaRPr lang="pl-PL" sz="2400" dirty="0"/>
          </a:p>
          <a:p>
            <a:r>
              <a:rPr lang="pl-PL" sz="2400" dirty="0"/>
              <a:t>- </a:t>
            </a:r>
            <a:r>
              <a:rPr lang="pl-PL" sz="2400" dirty="0" err="1"/>
              <a:t>liquidated</a:t>
            </a:r>
            <a:r>
              <a:rPr lang="pl-PL" sz="2400" dirty="0"/>
              <a:t> </a:t>
            </a:r>
            <a:r>
              <a:rPr lang="pl-PL" sz="2400" dirty="0" err="1"/>
              <a:t>damage</a:t>
            </a:r>
            <a:r>
              <a:rPr lang="pl-PL" sz="2400" dirty="0"/>
              <a:t> </a:t>
            </a:r>
            <a:r>
              <a:rPr lang="pl-PL" sz="2400" dirty="0" err="1"/>
              <a:t>clauses</a:t>
            </a:r>
            <a:r>
              <a:rPr lang="pl-PL" sz="2400" dirty="0"/>
              <a:t> </a:t>
            </a:r>
          </a:p>
        </p:txBody>
      </p:sp>
      <p:sp>
        <p:nvSpPr>
          <p:cNvPr id="4" name="Symbol zastępczy zawartości 3"/>
          <p:cNvSpPr>
            <a:spLocks noGrp="1"/>
          </p:cNvSpPr>
          <p:nvPr>
            <p:ph sz="half" idx="2"/>
          </p:nvPr>
        </p:nvSpPr>
        <p:spPr/>
        <p:txBody>
          <a:bodyPr>
            <a:normAutofit/>
          </a:bodyPr>
          <a:lstStyle/>
          <a:p>
            <a:r>
              <a:rPr lang="pl-PL" sz="2400" dirty="0">
                <a:solidFill>
                  <a:schemeClr val="tx2"/>
                </a:solidFill>
              </a:rPr>
              <a:t>Roman law – </a:t>
            </a:r>
            <a:r>
              <a:rPr lang="pl-PL" sz="2400" dirty="0" err="1">
                <a:solidFill>
                  <a:schemeClr val="tx2"/>
                </a:solidFill>
              </a:rPr>
              <a:t>civil</a:t>
            </a:r>
            <a:r>
              <a:rPr lang="pl-PL" sz="2400" dirty="0">
                <a:solidFill>
                  <a:schemeClr val="tx2"/>
                </a:solidFill>
              </a:rPr>
              <a:t> law </a:t>
            </a:r>
            <a:r>
              <a:rPr lang="pl-PL" sz="2400" dirty="0" err="1">
                <a:solidFill>
                  <a:schemeClr val="tx2"/>
                </a:solidFill>
              </a:rPr>
              <a:t>tradition</a:t>
            </a:r>
            <a:endParaRPr lang="pl-PL" sz="2400" dirty="0">
              <a:solidFill>
                <a:schemeClr val="tx2"/>
              </a:solidFill>
            </a:endParaRPr>
          </a:p>
          <a:p>
            <a:endParaRPr lang="pl-PL" sz="2400" dirty="0">
              <a:solidFill>
                <a:schemeClr val="tx2"/>
              </a:solidFill>
            </a:endParaRPr>
          </a:p>
          <a:p>
            <a:r>
              <a:rPr lang="pl-PL" sz="2400" dirty="0">
                <a:solidFill>
                  <a:schemeClr val="tx2"/>
                </a:solidFill>
              </a:rPr>
              <a:t>- </a:t>
            </a:r>
            <a:r>
              <a:rPr lang="pl-PL" sz="2400" dirty="0" err="1">
                <a:solidFill>
                  <a:schemeClr val="tx2"/>
                </a:solidFill>
              </a:rPr>
              <a:t>in</a:t>
            </a:r>
            <a:r>
              <a:rPr lang="pl-PL" sz="2400" dirty="0">
                <a:solidFill>
                  <a:schemeClr val="tx2"/>
                </a:solidFill>
              </a:rPr>
              <a:t> terrorem </a:t>
            </a:r>
            <a:r>
              <a:rPr lang="pl-PL" sz="2400" dirty="0" err="1">
                <a:solidFill>
                  <a:schemeClr val="tx2"/>
                </a:solidFill>
              </a:rPr>
              <a:t>function</a:t>
            </a:r>
            <a:r>
              <a:rPr lang="pl-PL" sz="2400" dirty="0">
                <a:solidFill>
                  <a:schemeClr val="tx2"/>
                </a:solidFill>
              </a:rPr>
              <a:t> </a:t>
            </a:r>
          </a:p>
          <a:p>
            <a:r>
              <a:rPr lang="pl-PL" sz="2400" dirty="0">
                <a:solidFill>
                  <a:schemeClr val="tx2"/>
                </a:solidFill>
              </a:rPr>
              <a:t>- </a:t>
            </a:r>
            <a:r>
              <a:rPr lang="pl-PL" sz="2400" dirty="0" err="1">
                <a:solidFill>
                  <a:schemeClr val="tx2"/>
                </a:solidFill>
              </a:rPr>
              <a:t>compensatiory</a:t>
            </a:r>
            <a:r>
              <a:rPr lang="pl-PL" sz="2400" dirty="0">
                <a:solidFill>
                  <a:schemeClr val="tx2"/>
                </a:solidFill>
              </a:rPr>
              <a:t> </a:t>
            </a:r>
            <a:r>
              <a:rPr lang="pl-PL" sz="2400" dirty="0" err="1">
                <a:solidFill>
                  <a:schemeClr val="tx2"/>
                </a:solidFill>
              </a:rPr>
              <a:t>function</a:t>
            </a:r>
            <a:r>
              <a:rPr lang="pl-PL" sz="2400" dirty="0">
                <a:solidFill>
                  <a:schemeClr val="tx2"/>
                </a:solidFill>
              </a:rPr>
              <a:t> </a:t>
            </a:r>
          </a:p>
          <a:p>
            <a:endParaRPr lang="pl-PL" sz="2400" dirty="0"/>
          </a:p>
          <a:p>
            <a:endParaRPr lang="pl-PL" sz="2400" dirty="0"/>
          </a:p>
        </p:txBody>
      </p:sp>
      <p:pic>
        <p:nvPicPr>
          <p:cNvPr id="7" name="Picture 3"/>
          <p:cNvPicPr>
            <a:picLocks noChangeAspect="1" noChangeArrowheads="1"/>
          </p:cNvPicPr>
          <p:nvPr/>
        </p:nvPicPr>
        <p:blipFill>
          <a:blip r:embed="rId2" cstate="print"/>
          <a:srcRect/>
          <a:stretch>
            <a:fillRect/>
          </a:stretch>
        </p:blipFill>
        <p:spPr bwMode="auto">
          <a:xfrm>
            <a:off x="7164288" y="4869160"/>
            <a:ext cx="1800200" cy="1656184"/>
          </a:xfrm>
          <a:prstGeom prst="rect">
            <a:avLst/>
          </a:prstGeom>
          <a:noFill/>
          <a:ln w="9525">
            <a:noFill/>
            <a:miter lim="800000"/>
            <a:headEnd/>
            <a:tailEnd/>
          </a:ln>
        </p:spPr>
      </p:pic>
      <p:sp>
        <p:nvSpPr>
          <p:cNvPr id="6" name="Symbol zastępczy numeru slajdu 5"/>
          <p:cNvSpPr>
            <a:spLocks noGrp="1"/>
          </p:cNvSpPr>
          <p:nvPr>
            <p:ph type="sldNum" sz="quarter" idx="12"/>
          </p:nvPr>
        </p:nvSpPr>
        <p:spPr/>
        <p:txBody>
          <a:bodyPr/>
          <a:lstStyle/>
          <a:p>
            <a:fld id="{46C07D81-DD2D-4634-8475-E0EA382765C0}" type="slidenum">
              <a:rPr lang="pl-PL" smtClean="0"/>
              <a:pPr/>
              <a:t>2</a:t>
            </a:fld>
            <a:endParaRPr lang="pl-PL"/>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a:t>
            </a:r>
            <a:br>
              <a:rPr lang="pl-PL" sz="2800" dirty="0">
                <a:solidFill>
                  <a:srgbClr val="C00000"/>
                </a:solidFill>
              </a:rPr>
            </a:br>
            <a:r>
              <a:rPr lang="pl-PL" sz="2800" dirty="0" err="1">
                <a:solidFill>
                  <a:srgbClr val="C00000"/>
                </a:solidFill>
              </a:rPr>
              <a:t>ancient</a:t>
            </a:r>
            <a:r>
              <a:rPr lang="pl-PL" sz="2800" dirty="0">
                <a:solidFill>
                  <a:srgbClr val="C00000"/>
                </a:solidFill>
              </a:rPr>
              <a:t> Roman law</a:t>
            </a:r>
            <a:endParaRPr lang="pl-PL" sz="2800" dirty="0"/>
          </a:p>
        </p:txBody>
      </p:sp>
      <p:graphicFrame>
        <p:nvGraphicFramePr>
          <p:cNvPr id="4" name="Symbol zastępczy zawartości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ymbol zastępczy numeru slajdu 4"/>
          <p:cNvSpPr>
            <a:spLocks noGrp="1"/>
          </p:cNvSpPr>
          <p:nvPr>
            <p:ph type="sldNum" sz="quarter" idx="12"/>
          </p:nvPr>
        </p:nvSpPr>
        <p:spPr/>
        <p:txBody>
          <a:bodyPr/>
          <a:lstStyle/>
          <a:p>
            <a:fld id="{46C07D81-DD2D-4634-8475-E0EA382765C0}" type="slidenum">
              <a:rPr lang="pl-PL" smtClean="0"/>
              <a:pPr/>
              <a:t>20</a:t>
            </a:fld>
            <a:endParaRPr lang="pl-PL"/>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a:t>
            </a:r>
            <a:r>
              <a:rPr lang="pl-PL" sz="2800" dirty="0" err="1">
                <a:solidFill>
                  <a:srgbClr val="C00000"/>
                </a:solidFill>
              </a:rPr>
              <a:t>the</a:t>
            </a:r>
            <a:r>
              <a:rPr lang="pl-PL" sz="2800" dirty="0">
                <a:solidFill>
                  <a:srgbClr val="C00000"/>
                </a:solidFill>
              </a:rPr>
              <a:t> </a:t>
            </a:r>
            <a:r>
              <a:rPr lang="pl-PL" sz="2800" dirty="0" err="1">
                <a:solidFill>
                  <a:srgbClr val="C00000"/>
                </a:solidFill>
              </a:rPr>
              <a:t>pre-condifcation</a:t>
            </a:r>
            <a:r>
              <a:rPr lang="pl-PL" sz="2800" dirty="0">
                <a:solidFill>
                  <a:srgbClr val="C00000"/>
                </a:solidFill>
              </a:rPr>
              <a:t> era </a:t>
            </a:r>
            <a:endParaRPr lang="pl-PL" sz="2800" dirty="0"/>
          </a:p>
        </p:txBody>
      </p:sp>
      <p:sp>
        <p:nvSpPr>
          <p:cNvPr id="3" name="Symbol zastępczy tekstu 2"/>
          <p:cNvSpPr>
            <a:spLocks noGrp="1"/>
          </p:cNvSpPr>
          <p:nvPr>
            <p:ph type="body" idx="1"/>
          </p:nvPr>
        </p:nvSpPr>
        <p:spPr/>
        <p:txBody>
          <a:bodyPr/>
          <a:lstStyle/>
          <a:p>
            <a:r>
              <a:rPr lang="pl-PL" dirty="0"/>
              <a:t>  </a:t>
            </a:r>
            <a:r>
              <a:rPr lang="pl-PL" dirty="0" err="1"/>
              <a:t>liberal</a:t>
            </a:r>
            <a:r>
              <a:rPr lang="pl-PL" dirty="0"/>
              <a:t> </a:t>
            </a:r>
            <a:r>
              <a:rPr lang="pl-PL" dirty="0" err="1"/>
              <a:t>approach</a:t>
            </a:r>
            <a:r>
              <a:rPr lang="pl-PL" dirty="0"/>
              <a:t> </a:t>
            </a:r>
          </a:p>
        </p:txBody>
      </p:sp>
      <p:sp>
        <p:nvSpPr>
          <p:cNvPr id="4" name="Symbol zastępczy zawartości 3"/>
          <p:cNvSpPr>
            <a:spLocks noGrp="1"/>
          </p:cNvSpPr>
          <p:nvPr>
            <p:ph sz="half" idx="2"/>
          </p:nvPr>
        </p:nvSpPr>
        <p:spPr/>
        <p:txBody>
          <a:bodyPr>
            <a:normAutofit/>
          </a:bodyPr>
          <a:lstStyle/>
          <a:p>
            <a:r>
              <a:rPr lang="pl-PL" sz="2000" dirty="0"/>
              <a:t>- </a:t>
            </a:r>
            <a:r>
              <a:rPr lang="pl-PL" sz="2000" dirty="0" err="1"/>
              <a:t>Glossa</a:t>
            </a:r>
            <a:r>
              <a:rPr lang="pl-PL" sz="2000" dirty="0"/>
              <a:t> magna</a:t>
            </a:r>
          </a:p>
          <a:p>
            <a:r>
              <a:rPr lang="pl-PL" sz="2000" dirty="0"/>
              <a:t>- </a:t>
            </a:r>
            <a:r>
              <a:rPr lang="pl-PL" sz="2000" dirty="0" err="1"/>
              <a:t>Baldus</a:t>
            </a:r>
            <a:r>
              <a:rPr lang="pl-PL" sz="2000" dirty="0"/>
              <a:t> de </a:t>
            </a:r>
            <a:r>
              <a:rPr lang="pl-PL" sz="2000" dirty="0" err="1"/>
              <a:t>Ubaldis</a:t>
            </a:r>
            <a:endParaRPr lang="pl-PL" sz="2000" dirty="0"/>
          </a:p>
          <a:p>
            <a:r>
              <a:rPr lang="pl-PL" sz="2000" dirty="0"/>
              <a:t>- </a:t>
            </a:r>
            <a:r>
              <a:rPr lang="pl-PL" sz="2000" dirty="0" err="1"/>
              <a:t>Bartolus</a:t>
            </a:r>
            <a:r>
              <a:rPr lang="pl-PL" sz="2000" dirty="0"/>
              <a:t> de </a:t>
            </a:r>
            <a:r>
              <a:rPr lang="pl-PL" sz="2000" dirty="0" err="1"/>
              <a:t>Saxoferrato</a:t>
            </a:r>
            <a:endParaRPr lang="pl-PL" sz="2000" dirty="0"/>
          </a:p>
          <a:p>
            <a:r>
              <a:rPr lang="pl-PL" sz="2000" dirty="0"/>
              <a:t>- </a:t>
            </a:r>
            <a:r>
              <a:rPr lang="pl-PL" sz="2000" dirty="0" err="1"/>
              <a:t>Cujacius</a:t>
            </a:r>
            <a:endParaRPr lang="pl-PL" sz="2000" dirty="0"/>
          </a:p>
          <a:p>
            <a:r>
              <a:rPr lang="pl-PL" sz="2000" dirty="0"/>
              <a:t>- Arnold </a:t>
            </a:r>
            <a:r>
              <a:rPr lang="pl-PL" sz="2000" dirty="0" err="1"/>
              <a:t>Vinnius</a:t>
            </a:r>
            <a:endParaRPr lang="pl-PL" sz="2000" dirty="0"/>
          </a:p>
          <a:p>
            <a:r>
              <a:rPr lang="pl-PL" sz="2000" dirty="0"/>
              <a:t>- Johannes </a:t>
            </a:r>
            <a:r>
              <a:rPr lang="pl-PL" sz="2000" dirty="0" err="1"/>
              <a:t>Voet</a:t>
            </a:r>
            <a:endParaRPr lang="pl-PL" sz="2000" dirty="0"/>
          </a:p>
          <a:p>
            <a:r>
              <a:rPr lang="pl-PL" sz="2000" dirty="0"/>
              <a:t>- Adam Struve</a:t>
            </a:r>
          </a:p>
          <a:p>
            <a:r>
              <a:rPr lang="pl-PL" sz="2000" dirty="0"/>
              <a:t>- Samuel Stryk</a:t>
            </a:r>
          </a:p>
          <a:p>
            <a:r>
              <a:rPr lang="pl-PL" sz="2000" dirty="0"/>
              <a:t>- Christian </a:t>
            </a:r>
            <a:r>
              <a:rPr lang="pl-PL" sz="2000" dirty="0" err="1"/>
              <a:t>Gl</a:t>
            </a:r>
            <a:r>
              <a:rPr lang="pl-PL" sz="2000" dirty="0" err="1">
                <a:latin typeface="Calibri"/>
              </a:rPr>
              <a:t>ück</a:t>
            </a:r>
            <a:r>
              <a:rPr lang="pl-PL" sz="2000" dirty="0">
                <a:latin typeface="Calibri"/>
              </a:rPr>
              <a:t> </a:t>
            </a:r>
            <a:endParaRPr lang="pl-PL" sz="2000" dirty="0"/>
          </a:p>
        </p:txBody>
      </p:sp>
      <p:sp>
        <p:nvSpPr>
          <p:cNvPr id="5" name="Symbol zastępczy tekstu 4"/>
          <p:cNvSpPr>
            <a:spLocks noGrp="1"/>
          </p:cNvSpPr>
          <p:nvPr>
            <p:ph type="body" sz="quarter" idx="3"/>
          </p:nvPr>
        </p:nvSpPr>
        <p:spPr/>
        <p:txBody>
          <a:bodyPr>
            <a:normAutofit fontScale="92500"/>
          </a:bodyPr>
          <a:lstStyle/>
          <a:p>
            <a:r>
              <a:rPr lang="pl-PL" dirty="0" err="1"/>
              <a:t>Limitation</a:t>
            </a:r>
            <a:r>
              <a:rPr lang="pl-PL" dirty="0"/>
              <a:t> of </a:t>
            </a:r>
            <a:r>
              <a:rPr lang="pl-PL" dirty="0" err="1"/>
              <a:t>exccesive</a:t>
            </a:r>
            <a:r>
              <a:rPr lang="pl-PL" dirty="0"/>
              <a:t> </a:t>
            </a:r>
            <a:r>
              <a:rPr lang="pl-PL" dirty="0" err="1"/>
              <a:t>penalties</a:t>
            </a:r>
            <a:r>
              <a:rPr lang="pl-PL" dirty="0"/>
              <a:t> </a:t>
            </a:r>
          </a:p>
        </p:txBody>
      </p:sp>
      <p:sp>
        <p:nvSpPr>
          <p:cNvPr id="6" name="Symbol zastępczy zawartości 5"/>
          <p:cNvSpPr>
            <a:spLocks noGrp="1"/>
          </p:cNvSpPr>
          <p:nvPr>
            <p:ph sz="quarter" idx="4"/>
          </p:nvPr>
        </p:nvSpPr>
        <p:spPr/>
        <p:txBody>
          <a:bodyPr>
            <a:normAutofit/>
          </a:bodyPr>
          <a:lstStyle/>
          <a:p>
            <a:r>
              <a:rPr lang="pl-PL" sz="2000" dirty="0"/>
              <a:t>- Canon law</a:t>
            </a:r>
          </a:p>
          <a:p>
            <a:r>
              <a:rPr lang="pl-PL" sz="2000" dirty="0"/>
              <a:t>-  Andrea </a:t>
            </a:r>
            <a:r>
              <a:rPr lang="pl-PL" sz="2000" dirty="0" err="1"/>
              <a:t>Alciato</a:t>
            </a:r>
            <a:endParaRPr lang="pl-PL" sz="2000" dirty="0"/>
          </a:p>
          <a:p>
            <a:r>
              <a:rPr lang="pl-PL" sz="2000" dirty="0"/>
              <a:t>- Hugo </a:t>
            </a:r>
            <a:r>
              <a:rPr lang="pl-PL" sz="2000" dirty="0" err="1"/>
              <a:t>Donellus</a:t>
            </a:r>
            <a:r>
              <a:rPr lang="pl-PL" sz="2000" dirty="0"/>
              <a:t> </a:t>
            </a:r>
          </a:p>
          <a:p>
            <a:r>
              <a:rPr lang="pl-PL" sz="2000" dirty="0"/>
              <a:t>- </a:t>
            </a:r>
            <a:r>
              <a:rPr lang="pl-PL" sz="2000" dirty="0" err="1"/>
              <a:t>Cornellius</a:t>
            </a:r>
            <a:r>
              <a:rPr lang="pl-PL" sz="2000" dirty="0"/>
              <a:t> </a:t>
            </a:r>
            <a:r>
              <a:rPr lang="pl-PL" sz="2000" dirty="0" err="1"/>
              <a:t>Bznkershoek</a:t>
            </a:r>
            <a:endParaRPr lang="pl-PL" sz="2000" dirty="0"/>
          </a:p>
          <a:p>
            <a:r>
              <a:rPr lang="pl-PL" sz="2000" dirty="0"/>
              <a:t>- Jean </a:t>
            </a:r>
            <a:r>
              <a:rPr lang="pl-PL" sz="2000" dirty="0" err="1"/>
              <a:t>Domat</a:t>
            </a:r>
            <a:r>
              <a:rPr lang="pl-PL" sz="2000" dirty="0"/>
              <a:t> </a:t>
            </a:r>
          </a:p>
          <a:p>
            <a:r>
              <a:rPr lang="pl-PL" sz="2000" dirty="0"/>
              <a:t>- Robert </a:t>
            </a:r>
            <a:r>
              <a:rPr lang="pl-PL" sz="2000" dirty="0" err="1"/>
              <a:t>Pothier</a:t>
            </a:r>
            <a:r>
              <a:rPr lang="pl-PL" sz="2000" dirty="0"/>
              <a:t> </a:t>
            </a:r>
          </a:p>
        </p:txBody>
      </p:sp>
      <p:sp>
        <p:nvSpPr>
          <p:cNvPr id="7" name="Symbol zastępczy numeru slajdu 6"/>
          <p:cNvSpPr>
            <a:spLocks noGrp="1"/>
          </p:cNvSpPr>
          <p:nvPr>
            <p:ph type="sldNum" sz="quarter" idx="12"/>
          </p:nvPr>
        </p:nvSpPr>
        <p:spPr/>
        <p:txBody>
          <a:bodyPr/>
          <a:lstStyle/>
          <a:p>
            <a:fld id="{46C07D81-DD2D-4634-8475-E0EA382765C0}" type="slidenum">
              <a:rPr lang="pl-PL" smtClean="0"/>
              <a:pPr/>
              <a:t>21</a:t>
            </a:fld>
            <a:endParaRPr lang="pl-PL"/>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a:t>
            </a:r>
            <a:r>
              <a:rPr lang="pl-PL" sz="2800" dirty="0" err="1">
                <a:solidFill>
                  <a:srgbClr val="C00000"/>
                </a:solidFill>
              </a:rPr>
              <a:t>Code</a:t>
            </a:r>
            <a:r>
              <a:rPr lang="pl-PL" sz="2800" dirty="0">
                <a:solidFill>
                  <a:srgbClr val="C00000"/>
                </a:solidFill>
              </a:rPr>
              <a:t> </a:t>
            </a:r>
            <a:r>
              <a:rPr lang="pl-PL" sz="2800" dirty="0" err="1">
                <a:solidFill>
                  <a:srgbClr val="C00000"/>
                </a:solidFill>
              </a:rPr>
              <a:t>civil</a:t>
            </a:r>
            <a:r>
              <a:rPr lang="pl-PL" sz="2800" dirty="0">
                <a:solidFill>
                  <a:srgbClr val="C00000"/>
                </a:solidFill>
              </a:rPr>
              <a:t> </a:t>
            </a:r>
            <a:endParaRPr lang="pl-PL" sz="2800" dirty="0"/>
          </a:p>
        </p:txBody>
      </p:sp>
      <p:sp>
        <p:nvSpPr>
          <p:cNvPr id="3" name="Symbol zastępczy zawartości 2"/>
          <p:cNvSpPr>
            <a:spLocks noGrp="1"/>
          </p:cNvSpPr>
          <p:nvPr>
            <p:ph idx="1"/>
          </p:nvPr>
        </p:nvSpPr>
        <p:spPr/>
        <p:txBody>
          <a:bodyPr>
            <a:normAutofit/>
          </a:bodyPr>
          <a:lstStyle/>
          <a:p>
            <a:r>
              <a:rPr lang="pl-PL" sz="2000" b="1" dirty="0" err="1"/>
              <a:t>The</a:t>
            </a:r>
            <a:r>
              <a:rPr lang="pl-PL" sz="2000" b="1" dirty="0"/>
              <a:t> </a:t>
            </a:r>
            <a:r>
              <a:rPr lang="pl-PL" sz="2000" b="1" dirty="0" err="1"/>
              <a:t>reasoning</a:t>
            </a:r>
            <a:r>
              <a:rPr lang="pl-PL" sz="2000" b="1" dirty="0"/>
              <a:t> of </a:t>
            </a:r>
            <a:r>
              <a:rPr lang="pl-PL" sz="2000" b="1" dirty="0" err="1"/>
              <a:t>the</a:t>
            </a:r>
            <a:r>
              <a:rPr lang="pl-PL" sz="2000" b="1" dirty="0"/>
              <a:t> </a:t>
            </a:r>
            <a:r>
              <a:rPr lang="pl-PL" sz="2000" b="1" dirty="0" err="1"/>
              <a:t>drafters</a:t>
            </a:r>
            <a:r>
              <a:rPr lang="pl-PL" sz="2000" b="1" dirty="0"/>
              <a:t> of </a:t>
            </a:r>
            <a:r>
              <a:rPr lang="pl-PL" sz="2000" b="1" dirty="0" err="1"/>
              <a:t>Code</a:t>
            </a:r>
            <a:r>
              <a:rPr lang="pl-PL" sz="2000" b="1" dirty="0"/>
              <a:t> </a:t>
            </a:r>
            <a:r>
              <a:rPr lang="pl-PL" sz="2000" b="1" dirty="0" err="1"/>
              <a:t>civil</a:t>
            </a:r>
            <a:endParaRPr lang="pl-PL" sz="2000" b="1" dirty="0"/>
          </a:p>
          <a:p>
            <a:endParaRPr lang="pl-PL" sz="2000" dirty="0"/>
          </a:p>
          <a:p>
            <a:r>
              <a:rPr lang="pl-PL" sz="2000" dirty="0"/>
              <a:t>1. T</a:t>
            </a:r>
            <a:r>
              <a:rPr lang="en-US" sz="2000" dirty="0"/>
              <a:t>he excessive penalties results only from unusual unreasonable agreements</a:t>
            </a:r>
            <a:r>
              <a:rPr lang="pl-PL" sz="2000" dirty="0"/>
              <a:t>;</a:t>
            </a:r>
          </a:p>
          <a:p>
            <a:r>
              <a:rPr lang="pl-PL" sz="2000" dirty="0"/>
              <a:t>2. </a:t>
            </a:r>
            <a:r>
              <a:rPr lang="en-US" sz="2000" dirty="0"/>
              <a:t>the law is made for ordinary cases</a:t>
            </a:r>
            <a:r>
              <a:rPr lang="pl-PL" sz="2000" dirty="0"/>
              <a:t>;</a:t>
            </a:r>
          </a:p>
          <a:p>
            <a:r>
              <a:rPr lang="pl-PL" sz="2000" dirty="0"/>
              <a:t>3. </a:t>
            </a:r>
            <a:r>
              <a:rPr lang="en-US" sz="2000" dirty="0"/>
              <a:t>makes no sense to ignore fundamental principle “agreements have a force of law over their parties” for few exceptional cases</a:t>
            </a:r>
            <a:r>
              <a:rPr lang="pl-PL" sz="2000" dirty="0"/>
              <a:t>. </a:t>
            </a:r>
          </a:p>
          <a:p>
            <a:endParaRPr lang="pl-PL" sz="2000" dirty="0"/>
          </a:p>
          <a:p>
            <a:r>
              <a:rPr lang="pl-PL" sz="2000" i="1" dirty="0"/>
              <a:t>T</a:t>
            </a:r>
            <a:r>
              <a:rPr lang="en-US" sz="2000" i="1" dirty="0"/>
              <a:t>he right to modification of penalties by judges has been restricted to cases when the principal obligation has been executed in part</a:t>
            </a:r>
            <a:r>
              <a:rPr lang="pl-PL" sz="2000" dirty="0"/>
              <a:t>. </a:t>
            </a: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22</a:t>
            </a:fld>
            <a:endParaRPr lang="pl-PL"/>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a:t>
            </a:r>
            <a:r>
              <a:rPr lang="pl-PL" sz="2800" dirty="0" err="1">
                <a:solidFill>
                  <a:srgbClr val="C00000"/>
                </a:solidFill>
              </a:rPr>
              <a:t>Code</a:t>
            </a:r>
            <a:r>
              <a:rPr lang="pl-PL" sz="2800" dirty="0">
                <a:solidFill>
                  <a:srgbClr val="C00000"/>
                </a:solidFill>
              </a:rPr>
              <a:t> </a:t>
            </a:r>
            <a:r>
              <a:rPr lang="pl-PL" sz="2800" dirty="0" err="1">
                <a:solidFill>
                  <a:srgbClr val="C00000"/>
                </a:solidFill>
              </a:rPr>
              <a:t>civil</a:t>
            </a:r>
            <a:r>
              <a:rPr lang="pl-PL" sz="2800" dirty="0">
                <a:solidFill>
                  <a:srgbClr val="C00000"/>
                </a:solidFill>
              </a:rPr>
              <a:t>   </a:t>
            </a:r>
            <a:endParaRPr lang="pl-PL" sz="2800" dirty="0"/>
          </a:p>
        </p:txBody>
      </p:sp>
      <p:graphicFrame>
        <p:nvGraphicFramePr>
          <p:cNvPr id="4" name="Symbol zastępczy zawartości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ymbol zastępczy numeru slajdu 4"/>
          <p:cNvSpPr>
            <a:spLocks noGrp="1"/>
          </p:cNvSpPr>
          <p:nvPr>
            <p:ph type="sldNum" sz="quarter" idx="12"/>
          </p:nvPr>
        </p:nvSpPr>
        <p:spPr/>
        <p:txBody>
          <a:bodyPr/>
          <a:lstStyle/>
          <a:p>
            <a:fld id="{46C07D81-DD2D-4634-8475-E0EA382765C0}" type="slidenum">
              <a:rPr lang="pl-PL" smtClean="0"/>
              <a:pPr/>
              <a:t>23</a:t>
            </a:fld>
            <a:endParaRPr lang="pl-PL"/>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German </a:t>
            </a:r>
            <a:r>
              <a:rPr lang="pl-PL" sz="2800" dirty="0" err="1">
                <a:solidFill>
                  <a:srgbClr val="C00000"/>
                </a:solidFill>
              </a:rPr>
              <a:t>civil</a:t>
            </a:r>
            <a:r>
              <a:rPr lang="pl-PL" sz="2800" dirty="0">
                <a:solidFill>
                  <a:srgbClr val="C00000"/>
                </a:solidFill>
              </a:rPr>
              <a:t> </a:t>
            </a:r>
            <a:r>
              <a:rPr lang="pl-PL" sz="2800" dirty="0" err="1">
                <a:solidFill>
                  <a:srgbClr val="C00000"/>
                </a:solidFill>
              </a:rPr>
              <a:t>code</a:t>
            </a:r>
            <a:r>
              <a:rPr lang="pl-PL" sz="2800" dirty="0">
                <a:solidFill>
                  <a:srgbClr val="C00000"/>
                </a:solidFill>
              </a:rPr>
              <a:t> </a:t>
            </a:r>
            <a:endParaRPr lang="pl-PL" sz="2800" dirty="0"/>
          </a:p>
        </p:txBody>
      </p:sp>
      <p:graphicFrame>
        <p:nvGraphicFramePr>
          <p:cNvPr id="4" name="Symbol zastępczy zawartości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ymbol zastępczy numeru slajdu 4"/>
          <p:cNvSpPr>
            <a:spLocks noGrp="1"/>
          </p:cNvSpPr>
          <p:nvPr>
            <p:ph type="sldNum" sz="quarter" idx="12"/>
          </p:nvPr>
        </p:nvSpPr>
        <p:spPr/>
        <p:txBody>
          <a:bodyPr/>
          <a:lstStyle/>
          <a:p>
            <a:fld id="{46C07D81-DD2D-4634-8475-E0EA382765C0}" type="slidenum">
              <a:rPr lang="pl-PL" smtClean="0"/>
              <a:pPr/>
              <a:t>24</a:t>
            </a:fld>
            <a:endParaRPr lang="pl-PL"/>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dirty="0">
                <a:solidFill>
                  <a:srgbClr val="C00000"/>
                </a:solidFill>
              </a:rPr>
              <a:t>The problem of excessive penalty sum</a:t>
            </a:r>
            <a:r>
              <a:rPr lang="pl-PL" sz="2800" dirty="0">
                <a:solidFill>
                  <a:srgbClr val="C00000"/>
                </a:solidFill>
              </a:rPr>
              <a:t> – </a:t>
            </a:r>
            <a:r>
              <a:rPr lang="pl-PL" sz="2800" dirty="0" err="1">
                <a:solidFill>
                  <a:srgbClr val="C00000"/>
                </a:solidFill>
              </a:rPr>
              <a:t>Polish</a:t>
            </a:r>
            <a:r>
              <a:rPr lang="pl-PL" sz="2800" dirty="0">
                <a:solidFill>
                  <a:srgbClr val="C00000"/>
                </a:solidFill>
              </a:rPr>
              <a:t> </a:t>
            </a:r>
            <a:r>
              <a:rPr lang="pl-PL" sz="2800" dirty="0" err="1">
                <a:solidFill>
                  <a:srgbClr val="C00000"/>
                </a:solidFill>
              </a:rPr>
              <a:t>codifications</a:t>
            </a:r>
            <a:r>
              <a:rPr lang="pl-PL" sz="2800" dirty="0">
                <a:solidFill>
                  <a:srgbClr val="C00000"/>
                </a:solidFill>
              </a:rPr>
              <a:t> of </a:t>
            </a:r>
            <a:r>
              <a:rPr lang="pl-PL" sz="2800" dirty="0" err="1">
                <a:solidFill>
                  <a:srgbClr val="C00000"/>
                </a:solidFill>
              </a:rPr>
              <a:t>the</a:t>
            </a:r>
            <a:r>
              <a:rPr lang="pl-PL" sz="2800" dirty="0">
                <a:solidFill>
                  <a:srgbClr val="C00000"/>
                </a:solidFill>
              </a:rPr>
              <a:t> law of </a:t>
            </a:r>
            <a:r>
              <a:rPr lang="pl-PL" sz="2800" dirty="0" err="1">
                <a:solidFill>
                  <a:srgbClr val="C00000"/>
                </a:solidFill>
              </a:rPr>
              <a:t>obligations</a:t>
            </a:r>
            <a:r>
              <a:rPr lang="pl-PL" sz="2800" dirty="0">
                <a:solidFill>
                  <a:srgbClr val="C00000"/>
                </a:solidFill>
              </a:rPr>
              <a:t>  </a:t>
            </a:r>
            <a:endParaRPr lang="pl-PL" sz="2800" dirty="0"/>
          </a:p>
        </p:txBody>
      </p:sp>
      <p:sp>
        <p:nvSpPr>
          <p:cNvPr id="3" name="Symbol zastępczy zawartości 2"/>
          <p:cNvSpPr>
            <a:spLocks noGrp="1"/>
          </p:cNvSpPr>
          <p:nvPr>
            <p:ph idx="1"/>
          </p:nvPr>
        </p:nvSpPr>
        <p:spPr/>
        <p:txBody>
          <a:bodyPr>
            <a:normAutofit/>
          </a:bodyPr>
          <a:lstStyle/>
          <a:p>
            <a:endParaRPr lang="pl-PL" sz="2000" dirty="0"/>
          </a:p>
          <a:p>
            <a:endParaRPr lang="pl-PL" sz="2000" dirty="0"/>
          </a:p>
          <a:p>
            <a:endParaRPr lang="pl-PL" sz="2000" dirty="0"/>
          </a:p>
          <a:p>
            <a:r>
              <a:rPr lang="en-US" sz="2400" dirty="0"/>
              <a:t>The drafters of Polish Code of Obligations from 1933 have carefully considered the approaches to the excessive penalty clauses in the codes which were in force in Polish territories, among other totally different French and German solutions</a:t>
            </a:r>
            <a:r>
              <a:rPr lang="pl-PL" sz="2400" dirty="0"/>
              <a:t>. </a:t>
            </a: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25</a:t>
            </a:fld>
            <a:endParaRPr lang="pl-PL"/>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8229600" cy="1143000"/>
          </a:xfrm>
        </p:spPr>
        <p:txBody>
          <a:bodyPr>
            <a:normAutofit/>
          </a:bodyPr>
          <a:lstStyle/>
          <a:p>
            <a:r>
              <a:rPr lang="en-US" sz="2800" dirty="0">
                <a:solidFill>
                  <a:srgbClr val="C00000"/>
                </a:solidFill>
              </a:rPr>
              <a:t>The problem of excessive penalty sum</a:t>
            </a:r>
            <a:r>
              <a:rPr lang="pl-PL" sz="2800" dirty="0">
                <a:solidFill>
                  <a:srgbClr val="C00000"/>
                </a:solidFill>
              </a:rPr>
              <a:t> – modern </a:t>
            </a:r>
            <a:r>
              <a:rPr lang="pl-PL" sz="2800" dirty="0" err="1">
                <a:solidFill>
                  <a:srgbClr val="C00000"/>
                </a:solidFill>
              </a:rPr>
              <a:t>codifications</a:t>
            </a:r>
            <a:r>
              <a:rPr lang="pl-PL" sz="2800" dirty="0">
                <a:solidFill>
                  <a:srgbClr val="C00000"/>
                </a:solidFill>
              </a:rPr>
              <a:t>   </a:t>
            </a:r>
            <a:endParaRPr lang="pl-PL" sz="2800" dirty="0"/>
          </a:p>
        </p:txBody>
      </p:sp>
      <p:graphicFrame>
        <p:nvGraphicFramePr>
          <p:cNvPr id="5" name="Symbol zastępczy zawartości 4"/>
          <p:cNvGraphicFramePr>
            <a:graphicFrameLocks noGrp="1"/>
          </p:cNvGraphicFramePr>
          <p:nvPr>
            <p:ph idx="1"/>
          </p:nvPr>
        </p:nvGraphicFramePr>
        <p:xfrm>
          <a:off x="457200" y="1600200"/>
          <a:ext cx="8229600" cy="4294701"/>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48680">
                <a:tc>
                  <a:txBody>
                    <a:bodyPr/>
                    <a:lstStyle/>
                    <a:p>
                      <a:r>
                        <a:rPr lang="pl-PL" dirty="0"/>
                        <a:t>                      </a:t>
                      </a:r>
                      <a:r>
                        <a:rPr lang="pl-PL" sz="2400" dirty="0"/>
                        <a:t>F</a:t>
                      </a:r>
                    </a:p>
                  </a:txBody>
                  <a:tcPr/>
                </a:tc>
                <a:tc>
                  <a:txBody>
                    <a:bodyPr/>
                    <a:lstStyle/>
                    <a:p>
                      <a:r>
                        <a:rPr lang="pl-PL" sz="2400" dirty="0"/>
                        <a:t>                     D</a:t>
                      </a:r>
                    </a:p>
                  </a:txBody>
                  <a:tcPr/>
                </a:tc>
                <a:tc>
                  <a:txBody>
                    <a:bodyPr/>
                    <a:lstStyle/>
                    <a:p>
                      <a:r>
                        <a:rPr lang="pl-PL" sz="2400" dirty="0"/>
                        <a:t>                PL</a:t>
                      </a:r>
                    </a:p>
                  </a:txBody>
                  <a:tcPr/>
                </a:tc>
                <a:extLst>
                  <a:ext uri="{0D108BD9-81ED-4DB2-BD59-A6C34878D82A}">
                    <a16:rowId xmlns:a16="http://schemas.microsoft.com/office/drawing/2014/main" val="10000"/>
                  </a:ext>
                </a:extLst>
              </a:tr>
              <a:tr h="3546021">
                <a:tc>
                  <a:txBody>
                    <a:bodyPr/>
                    <a:lstStyle/>
                    <a:p>
                      <a:r>
                        <a:rPr lang="en-US" sz="1800" kern="1200" dirty="0">
                          <a:solidFill>
                            <a:schemeClr val="dk1"/>
                          </a:solidFill>
                          <a:latin typeface="+mn-lt"/>
                          <a:ea typeface="+mn-ea"/>
                          <a:cs typeface="+mn-cs"/>
                        </a:rPr>
                        <a:t>As a result of the amendment of art. 1152 CC in year 1975 the judges are entitled to modify the penalties if it is manifestly excessive or ridiculously low</a:t>
                      </a:r>
                      <a:endParaRPr lang="pl-PL" dirty="0"/>
                    </a:p>
                  </a:txBody>
                  <a:tcPr/>
                </a:tc>
                <a:tc>
                  <a:txBody>
                    <a:bodyPr/>
                    <a:lstStyle/>
                    <a:p>
                      <a:r>
                        <a:rPr lang="pl-PL" sz="1800" kern="1200" dirty="0">
                          <a:solidFill>
                            <a:schemeClr val="dk1"/>
                          </a:solidFill>
                          <a:latin typeface="+mn-lt"/>
                          <a:ea typeface="+mn-ea"/>
                          <a:cs typeface="+mn-cs"/>
                        </a:rPr>
                        <a:t>P</a:t>
                      </a:r>
                      <a:r>
                        <a:rPr lang="en-US" sz="1800" kern="1200" dirty="0" err="1">
                          <a:solidFill>
                            <a:schemeClr val="dk1"/>
                          </a:solidFill>
                          <a:latin typeface="+mn-lt"/>
                          <a:ea typeface="+mn-ea"/>
                          <a:cs typeface="+mn-cs"/>
                        </a:rPr>
                        <a:t>ar</a:t>
                      </a:r>
                      <a:r>
                        <a:rPr lang="en-US" sz="1800" kern="1200" dirty="0">
                          <a:solidFill>
                            <a:schemeClr val="dk1"/>
                          </a:solidFill>
                          <a:latin typeface="+mn-lt"/>
                          <a:ea typeface="+mn-ea"/>
                          <a:cs typeface="+mn-cs"/>
                        </a:rPr>
                        <a:t> 343 BGB allows a court to reduce the penalty which is disproportionately high</a:t>
                      </a:r>
                      <a:endParaRPr lang="pl-PL" dirty="0"/>
                    </a:p>
                  </a:txBody>
                  <a:tcPr/>
                </a:tc>
                <a:tc>
                  <a:txBody>
                    <a:bodyPr/>
                    <a:lstStyle/>
                    <a:p>
                      <a:r>
                        <a:rPr lang="en-US" sz="1800" kern="1200" dirty="0">
                          <a:solidFill>
                            <a:schemeClr val="dk1"/>
                          </a:solidFill>
                          <a:latin typeface="+mn-lt"/>
                          <a:ea typeface="+mn-ea"/>
                          <a:cs typeface="+mn-cs"/>
                        </a:rPr>
                        <a:t>Art. 85 KZ  has allowed judges to alter a penalty if it is manifestly excessive or the original obligation has been executed in part. This rule has been repeated in art. 484 par. 2 the Civil Code from 1964 </a:t>
                      </a:r>
                      <a:endParaRPr lang="pl-PL" dirty="0"/>
                    </a:p>
                  </a:txBody>
                  <a:tcPr/>
                </a:tc>
                <a:extLst>
                  <a:ext uri="{0D108BD9-81ED-4DB2-BD59-A6C34878D82A}">
                    <a16:rowId xmlns:a16="http://schemas.microsoft.com/office/drawing/2014/main" val="10001"/>
                  </a:ext>
                </a:extLst>
              </a:tr>
            </a:tbl>
          </a:graphicData>
        </a:graphic>
      </p:graphicFrame>
      <p:sp>
        <p:nvSpPr>
          <p:cNvPr id="4" name="Symbol zastępczy numeru slajdu 3"/>
          <p:cNvSpPr>
            <a:spLocks noGrp="1"/>
          </p:cNvSpPr>
          <p:nvPr>
            <p:ph type="sldNum" sz="quarter" idx="12"/>
          </p:nvPr>
        </p:nvSpPr>
        <p:spPr/>
        <p:txBody>
          <a:bodyPr/>
          <a:lstStyle/>
          <a:p>
            <a:fld id="{46C07D81-DD2D-4634-8475-E0EA382765C0}" type="slidenum">
              <a:rPr lang="pl-PL" smtClean="0"/>
              <a:pPr/>
              <a:t>26</a:t>
            </a:fld>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dirty="0" err="1">
                <a:solidFill>
                  <a:srgbClr val="C00000"/>
                </a:solidFill>
              </a:rPr>
              <a:t>Final</a:t>
            </a:r>
            <a:r>
              <a:rPr lang="pl-PL" sz="2800" dirty="0">
                <a:solidFill>
                  <a:srgbClr val="C00000"/>
                </a:solidFill>
              </a:rPr>
              <a:t> </a:t>
            </a:r>
            <a:r>
              <a:rPr lang="pl-PL" sz="2800" dirty="0" err="1">
                <a:solidFill>
                  <a:srgbClr val="C00000"/>
                </a:solidFill>
              </a:rPr>
              <a:t>remarks</a:t>
            </a:r>
            <a:endParaRPr lang="pl-PL" sz="2800" dirty="0"/>
          </a:p>
        </p:txBody>
      </p:sp>
      <p:sp>
        <p:nvSpPr>
          <p:cNvPr id="3" name="Symbol zastępczy zawartości 2"/>
          <p:cNvSpPr>
            <a:spLocks noGrp="1"/>
          </p:cNvSpPr>
          <p:nvPr>
            <p:ph idx="1"/>
          </p:nvPr>
        </p:nvSpPr>
        <p:spPr/>
        <p:txBody>
          <a:bodyPr/>
          <a:lstStyle/>
          <a:p>
            <a:endParaRPr lang="pl-PL" dirty="0"/>
          </a:p>
          <a:p>
            <a:endParaRPr lang="pl-PL" dirty="0"/>
          </a:p>
          <a:p>
            <a:r>
              <a:rPr lang="pl-PL" sz="2800" dirty="0" err="1">
                <a:solidFill>
                  <a:srgbClr val="002060"/>
                </a:solidFill>
              </a:rPr>
              <a:t>The</a:t>
            </a:r>
            <a:r>
              <a:rPr lang="pl-PL" sz="2800" dirty="0">
                <a:solidFill>
                  <a:srgbClr val="002060"/>
                </a:solidFill>
              </a:rPr>
              <a:t> legal </a:t>
            </a:r>
            <a:r>
              <a:rPr lang="pl-PL" sz="2800" dirty="0" err="1">
                <a:solidFill>
                  <a:srgbClr val="002060"/>
                </a:solidFill>
              </a:rPr>
              <a:t>experience</a:t>
            </a:r>
            <a:r>
              <a:rPr lang="pl-PL" sz="2800" dirty="0">
                <a:solidFill>
                  <a:srgbClr val="002060"/>
                </a:solidFill>
              </a:rPr>
              <a:t> and </a:t>
            </a:r>
            <a:r>
              <a:rPr lang="pl-PL" sz="2800" dirty="0" err="1">
                <a:solidFill>
                  <a:srgbClr val="002060"/>
                </a:solidFill>
              </a:rPr>
              <a:t>the</a:t>
            </a:r>
            <a:r>
              <a:rPr lang="pl-PL" sz="2800" dirty="0">
                <a:solidFill>
                  <a:srgbClr val="002060"/>
                </a:solidFill>
              </a:rPr>
              <a:t> </a:t>
            </a:r>
            <a:r>
              <a:rPr lang="pl-PL" sz="2800" dirty="0" err="1">
                <a:solidFill>
                  <a:srgbClr val="002060"/>
                </a:solidFill>
              </a:rPr>
              <a:t>doubt</a:t>
            </a:r>
            <a:r>
              <a:rPr lang="pl-PL" sz="2800" dirty="0">
                <a:solidFill>
                  <a:srgbClr val="002060"/>
                </a:solidFill>
              </a:rPr>
              <a:t> </a:t>
            </a:r>
            <a:r>
              <a:rPr lang="pl-PL" sz="2800" dirty="0" err="1">
                <a:solidFill>
                  <a:srgbClr val="002060"/>
                </a:solidFill>
              </a:rPr>
              <a:t>related</a:t>
            </a:r>
            <a:r>
              <a:rPr lang="pl-PL" sz="2800" dirty="0">
                <a:solidFill>
                  <a:srgbClr val="002060"/>
                </a:solidFill>
              </a:rPr>
              <a:t> to </a:t>
            </a:r>
            <a:r>
              <a:rPr lang="pl-PL" sz="2800" dirty="0" err="1">
                <a:solidFill>
                  <a:srgbClr val="002060"/>
                </a:solidFill>
              </a:rPr>
              <a:t>the</a:t>
            </a:r>
            <a:r>
              <a:rPr lang="pl-PL" sz="2800" dirty="0">
                <a:solidFill>
                  <a:srgbClr val="002060"/>
                </a:solidFill>
              </a:rPr>
              <a:t> </a:t>
            </a:r>
            <a:r>
              <a:rPr lang="pl-PL" sz="2800" dirty="0" err="1">
                <a:solidFill>
                  <a:srgbClr val="002060"/>
                </a:solidFill>
              </a:rPr>
              <a:t>fixed</a:t>
            </a:r>
            <a:r>
              <a:rPr lang="pl-PL" sz="2800" dirty="0">
                <a:solidFill>
                  <a:srgbClr val="002060"/>
                </a:solidFill>
              </a:rPr>
              <a:t> by </a:t>
            </a:r>
            <a:r>
              <a:rPr lang="pl-PL" sz="2800" dirty="0" err="1">
                <a:solidFill>
                  <a:srgbClr val="002060"/>
                </a:solidFill>
              </a:rPr>
              <a:t>parties</a:t>
            </a:r>
            <a:r>
              <a:rPr lang="pl-PL" sz="2800" dirty="0">
                <a:solidFill>
                  <a:srgbClr val="002060"/>
                </a:solidFill>
              </a:rPr>
              <a:t> </a:t>
            </a:r>
            <a:r>
              <a:rPr lang="pl-PL" sz="2800" dirty="0" err="1">
                <a:solidFill>
                  <a:srgbClr val="002060"/>
                </a:solidFill>
              </a:rPr>
              <a:t>objective</a:t>
            </a:r>
            <a:r>
              <a:rPr lang="pl-PL" sz="2800" dirty="0">
                <a:solidFill>
                  <a:srgbClr val="002060"/>
                </a:solidFill>
              </a:rPr>
              <a:t> </a:t>
            </a:r>
            <a:r>
              <a:rPr lang="pl-PL" sz="2800" dirty="0" err="1">
                <a:solidFill>
                  <a:srgbClr val="002060"/>
                </a:solidFill>
              </a:rPr>
              <a:t>liability</a:t>
            </a:r>
            <a:r>
              <a:rPr lang="pl-PL" sz="2800" dirty="0">
                <a:solidFill>
                  <a:srgbClr val="002060"/>
                </a:solidFill>
              </a:rPr>
              <a:t> for </a:t>
            </a:r>
            <a:r>
              <a:rPr lang="pl-PL" sz="2800" dirty="0" err="1">
                <a:solidFill>
                  <a:srgbClr val="002060"/>
                </a:solidFill>
              </a:rPr>
              <a:t>penalty</a:t>
            </a:r>
            <a:endParaRPr lang="pl-PL" sz="2800" dirty="0">
              <a:solidFill>
                <a:srgbClr val="002060"/>
              </a:solidFill>
            </a:endParaRP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27</a:t>
            </a:fld>
            <a:endParaRPr lang="pl-PL"/>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pPr lvl="0"/>
            <a:br>
              <a:rPr lang="pl-PL" sz="2800" dirty="0">
                <a:solidFill>
                  <a:srgbClr val="C00000"/>
                </a:solidFill>
              </a:rPr>
            </a:br>
            <a:r>
              <a:rPr lang="en-US" sz="2800" dirty="0">
                <a:solidFill>
                  <a:srgbClr val="C00000"/>
                </a:solidFill>
              </a:rPr>
              <a:t>Final remarks  </a:t>
            </a:r>
            <a:r>
              <a:rPr lang="pl-PL" sz="2800" dirty="0">
                <a:solidFill>
                  <a:srgbClr val="C00000"/>
                </a:solidFill>
              </a:rPr>
              <a:t>- modern </a:t>
            </a:r>
            <a:r>
              <a:rPr lang="pl-PL" sz="2800" dirty="0" err="1">
                <a:solidFill>
                  <a:srgbClr val="C00000"/>
                </a:solidFill>
              </a:rPr>
              <a:t>context</a:t>
            </a:r>
            <a:r>
              <a:rPr lang="pl-PL" sz="2800" dirty="0">
                <a:solidFill>
                  <a:srgbClr val="C00000"/>
                </a:solidFill>
              </a:rPr>
              <a:t> of </a:t>
            </a:r>
            <a:r>
              <a:rPr lang="pl-PL" sz="2800" dirty="0" err="1">
                <a:solidFill>
                  <a:srgbClr val="C00000"/>
                </a:solidFill>
              </a:rPr>
              <a:t>the</a:t>
            </a:r>
            <a:r>
              <a:rPr lang="pl-PL" sz="2800" dirty="0">
                <a:solidFill>
                  <a:srgbClr val="C00000"/>
                </a:solidFill>
              </a:rPr>
              <a:t> </a:t>
            </a:r>
            <a:r>
              <a:rPr lang="pl-PL" sz="2800" dirty="0" err="1">
                <a:solidFill>
                  <a:srgbClr val="C00000"/>
                </a:solidFill>
              </a:rPr>
              <a:t>proposal</a:t>
            </a:r>
            <a:r>
              <a:rPr lang="pl-PL" sz="2800" dirty="0">
                <a:solidFill>
                  <a:srgbClr val="C00000"/>
                </a:solidFill>
              </a:rPr>
              <a:t> of </a:t>
            </a:r>
            <a:r>
              <a:rPr lang="en-US" sz="2800" dirty="0">
                <a:solidFill>
                  <a:srgbClr val="C00000"/>
                </a:solidFill>
              </a:rPr>
              <a:t>a limited derogation of  penalty clauses from the general system of liability for breach of contract </a:t>
            </a:r>
            <a:br>
              <a:rPr lang="pl-PL" sz="2800" dirty="0">
                <a:solidFill>
                  <a:srgbClr val="C00000"/>
                </a:solidFill>
              </a:rPr>
            </a:br>
            <a:endParaRPr lang="pl-PL" sz="2800" dirty="0">
              <a:solidFill>
                <a:srgbClr val="C00000"/>
              </a:solidFill>
            </a:endParaRPr>
          </a:p>
        </p:txBody>
      </p:sp>
      <p:sp>
        <p:nvSpPr>
          <p:cNvPr id="3" name="Symbol zastępczy zawartości 2"/>
          <p:cNvSpPr>
            <a:spLocks noGrp="1"/>
          </p:cNvSpPr>
          <p:nvPr>
            <p:ph idx="1"/>
          </p:nvPr>
        </p:nvSpPr>
        <p:spPr/>
        <p:txBody>
          <a:bodyPr/>
          <a:lstStyle/>
          <a:p>
            <a:endParaRPr lang="pl-PL" sz="2400" dirty="0"/>
          </a:p>
          <a:p>
            <a:pPr>
              <a:buNone/>
            </a:pPr>
            <a:r>
              <a:rPr lang="pl-PL" sz="2400" dirty="0"/>
              <a:t> 1. </a:t>
            </a:r>
            <a:r>
              <a:rPr lang="pl-PL" sz="2400" dirty="0" err="1"/>
              <a:t>Derogation</a:t>
            </a:r>
            <a:r>
              <a:rPr lang="pl-PL" sz="2400" dirty="0"/>
              <a:t> of standard </a:t>
            </a:r>
            <a:r>
              <a:rPr lang="pl-PL" sz="2400" dirty="0" err="1"/>
              <a:t>terms</a:t>
            </a:r>
            <a:r>
              <a:rPr lang="pl-PL" sz="2400" dirty="0"/>
              <a:t> </a:t>
            </a:r>
            <a:r>
              <a:rPr lang="pl-PL" sz="2400" dirty="0" err="1"/>
              <a:t>liability</a:t>
            </a:r>
            <a:r>
              <a:rPr lang="pl-PL" sz="2400" dirty="0"/>
              <a:t>  </a:t>
            </a:r>
            <a:r>
              <a:rPr lang="pl-PL" sz="2400" dirty="0" err="1"/>
              <a:t>from</a:t>
            </a:r>
            <a:r>
              <a:rPr lang="pl-PL" sz="2400" dirty="0"/>
              <a:t> general </a:t>
            </a:r>
            <a:r>
              <a:rPr lang="pl-PL" sz="2400" dirty="0" err="1"/>
              <a:t>principles</a:t>
            </a:r>
            <a:r>
              <a:rPr lang="pl-PL" sz="2400" dirty="0"/>
              <a:t> </a:t>
            </a:r>
            <a:r>
              <a:rPr lang="pl-PL" sz="2400" dirty="0" err="1"/>
              <a:t>liability</a:t>
            </a:r>
            <a:r>
              <a:rPr lang="pl-PL" sz="2400" dirty="0"/>
              <a:t> for </a:t>
            </a:r>
            <a:r>
              <a:rPr lang="pl-PL" sz="2400" dirty="0" err="1"/>
              <a:t>breach</a:t>
            </a:r>
            <a:r>
              <a:rPr lang="pl-PL" sz="2400" dirty="0"/>
              <a:t> of </a:t>
            </a:r>
            <a:r>
              <a:rPr lang="pl-PL" sz="2400" dirty="0" err="1"/>
              <a:t>contract</a:t>
            </a:r>
            <a:r>
              <a:rPr lang="pl-PL" sz="2400" dirty="0"/>
              <a:t>; </a:t>
            </a:r>
          </a:p>
          <a:p>
            <a:pPr>
              <a:buNone/>
            </a:pPr>
            <a:endParaRPr lang="pl-PL" sz="2400" dirty="0"/>
          </a:p>
          <a:p>
            <a:pPr>
              <a:buNone/>
            </a:pPr>
            <a:r>
              <a:rPr lang="pl-PL" sz="2400" dirty="0"/>
              <a:t>2. </a:t>
            </a:r>
            <a:r>
              <a:rPr lang="pl-PL" sz="2400" dirty="0" err="1"/>
              <a:t>The</a:t>
            </a:r>
            <a:r>
              <a:rPr lang="pl-PL" sz="2400" dirty="0"/>
              <a:t> </a:t>
            </a:r>
            <a:r>
              <a:rPr lang="pl-PL" sz="2400" dirty="0" err="1"/>
              <a:t>autonomy</a:t>
            </a:r>
            <a:r>
              <a:rPr lang="pl-PL" sz="2400" dirty="0"/>
              <a:t> of </a:t>
            </a:r>
            <a:r>
              <a:rPr lang="pl-PL" sz="2400" dirty="0" err="1"/>
              <a:t>parties</a:t>
            </a:r>
            <a:r>
              <a:rPr lang="pl-PL" sz="2400" dirty="0"/>
              <a:t> </a:t>
            </a:r>
            <a:r>
              <a:rPr lang="pl-PL" sz="2400" dirty="0" err="1"/>
              <a:t>in</a:t>
            </a:r>
            <a:r>
              <a:rPr lang="pl-PL" sz="2400" dirty="0"/>
              <a:t> </a:t>
            </a:r>
            <a:r>
              <a:rPr lang="pl-PL" sz="2400" dirty="0" err="1"/>
              <a:t>the</a:t>
            </a:r>
            <a:r>
              <a:rPr lang="pl-PL" sz="2400" dirty="0"/>
              <a:t> </a:t>
            </a:r>
            <a:r>
              <a:rPr lang="pl-PL" sz="2400" dirty="0" err="1"/>
              <a:t>judical</a:t>
            </a:r>
            <a:r>
              <a:rPr lang="pl-PL" sz="2400" dirty="0"/>
              <a:t> </a:t>
            </a:r>
            <a:r>
              <a:rPr lang="pl-PL" sz="2400" dirty="0" err="1"/>
              <a:t>practice</a:t>
            </a:r>
            <a:r>
              <a:rPr lang="pl-PL" sz="2400" dirty="0"/>
              <a:t> </a:t>
            </a:r>
            <a:r>
              <a:rPr lang="pl-PL" sz="2400" dirty="0" err="1"/>
              <a:t>related</a:t>
            </a:r>
            <a:r>
              <a:rPr lang="pl-PL" sz="2400" dirty="0"/>
              <a:t> to </a:t>
            </a:r>
            <a:r>
              <a:rPr lang="pl-PL" sz="2400" dirty="0" err="1"/>
              <a:t>the</a:t>
            </a:r>
            <a:r>
              <a:rPr lang="pl-PL" sz="2400" dirty="0"/>
              <a:t> </a:t>
            </a:r>
            <a:r>
              <a:rPr lang="pl-PL" sz="2400" dirty="0" err="1"/>
              <a:t>aleration</a:t>
            </a:r>
            <a:r>
              <a:rPr lang="pl-PL" sz="2400" dirty="0"/>
              <a:t> of </a:t>
            </a:r>
            <a:r>
              <a:rPr lang="pl-PL" sz="2400" dirty="0" err="1"/>
              <a:t>excessive</a:t>
            </a:r>
            <a:r>
              <a:rPr lang="pl-PL" sz="2400" dirty="0"/>
              <a:t> </a:t>
            </a:r>
            <a:r>
              <a:rPr lang="pl-PL" sz="2400" dirty="0" err="1"/>
              <a:t>penalty</a:t>
            </a:r>
            <a:r>
              <a:rPr lang="pl-PL" sz="2400" dirty="0"/>
              <a:t> </a:t>
            </a:r>
            <a:r>
              <a:rPr lang="pl-PL" sz="2400" dirty="0" err="1"/>
              <a:t>sums</a:t>
            </a:r>
            <a:r>
              <a:rPr lang="pl-PL" sz="2400" dirty="0"/>
              <a:t>. </a:t>
            </a:r>
          </a:p>
        </p:txBody>
      </p:sp>
      <p:pic>
        <p:nvPicPr>
          <p:cNvPr id="4" name="Picture 3"/>
          <p:cNvPicPr>
            <a:picLocks noChangeAspect="1" noChangeArrowheads="1"/>
          </p:cNvPicPr>
          <p:nvPr/>
        </p:nvPicPr>
        <p:blipFill>
          <a:blip r:embed="rId2" cstate="print"/>
          <a:srcRect/>
          <a:stretch>
            <a:fillRect/>
          </a:stretch>
        </p:blipFill>
        <p:spPr bwMode="auto">
          <a:xfrm>
            <a:off x="7164288" y="4869160"/>
            <a:ext cx="1800200" cy="1656184"/>
          </a:xfrm>
          <a:prstGeom prst="rect">
            <a:avLst/>
          </a:prstGeom>
          <a:noFill/>
          <a:ln w="9525">
            <a:noFill/>
            <a:miter lim="800000"/>
            <a:headEnd/>
            <a:tailEnd/>
          </a:ln>
        </p:spPr>
      </p:pic>
      <p:sp>
        <p:nvSpPr>
          <p:cNvPr id="5" name="Symbol zastępczy numeru slajdu 4"/>
          <p:cNvSpPr>
            <a:spLocks noGrp="1"/>
          </p:cNvSpPr>
          <p:nvPr>
            <p:ph type="sldNum" sz="quarter" idx="12"/>
          </p:nvPr>
        </p:nvSpPr>
        <p:spPr/>
        <p:txBody>
          <a:bodyPr/>
          <a:lstStyle/>
          <a:p>
            <a:fld id="{46C07D81-DD2D-4634-8475-E0EA382765C0}" type="slidenum">
              <a:rPr lang="pl-PL" smtClean="0"/>
              <a:pPr/>
              <a:t>28</a:t>
            </a:fld>
            <a:endParaRPr lang="pl-PL"/>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en-US" sz="2800" dirty="0">
                <a:solidFill>
                  <a:srgbClr val="C00000"/>
                </a:solidFill>
              </a:rPr>
              <a:t>Final remarks  - the legal experience and the doubt related to the fixed by parties objective liability for penalty </a:t>
            </a:r>
            <a:br>
              <a:rPr lang="pl-PL" sz="2800" dirty="0"/>
            </a:br>
            <a:endParaRPr lang="pl-PL" sz="2800" dirty="0"/>
          </a:p>
        </p:txBody>
      </p:sp>
      <p:sp>
        <p:nvSpPr>
          <p:cNvPr id="3" name="Symbol zastępczy zawartości 2"/>
          <p:cNvSpPr>
            <a:spLocks noGrp="1"/>
          </p:cNvSpPr>
          <p:nvPr>
            <p:ph idx="1"/>
          </p:nvPr>
        </p:nvSpPr>
        <p:spPr/>
        <p:txBody>
          <a:bodyPr>
            <a:normAutofit/>
          </a:bodyPr>
          <a:lstStyle/>
          <a:p>
            <a:endParaRPr lang="pl-PL" sz="2400" dirty="0"/>
          </a:p>
          <a:p>
            <a:endParaRPr lang="pl-PL" sz="2400" dirty="0"/>
          </a:p>
          <a:p>
            <a:r>
              <a:rPr lang="en-US" sz="2400" dirty="0"/>
              <a:t>the legal experience results from the control of penalty clauses in </a:t>
            </a:r>
            <a:r>
              <a:rPr lang="pl-PL" sz="2400" dirty="0"/>
              <a:t>Germany and Poland</a:t>
            </a:r>
            <a:r>
              <a:rPr lang="en-US" sz="2400" dirty="0"/>
              <a:t> allows specify t</a:t>
            </a:r>
            <a:r>
              <a:rPr lang="pl-PL" sz="2400" dirty="0" err="1"/>
              <a:t>wo</a:t>
            </a:r>
            <a:r>
              <a:rPr lang="pl-PL" sz="2400" dirty="0"/>
              <a:t> o</a:t>
            </a:r>
            <a:r>
              <a:rPr lang="en-US" sz="2400" dirty="0" err="1"/>
              <a:t>bjective</a:t>
            </a:r>
            <a:r>
              <a:rPr lang="en-US" sz="2400" dirty="0"/>
              <a:t> criteria conformity of penalty to the social value</a:t>
            </a:r>
            <a:r>
              <a:rPr lang="pl-PL" sz="2400" dirty="0"/>
              <a:t>:</a:t>
            </a:r>
          </a:p>
          <a:p>
            <a:r>
              <a:rPr lang="pl-PL" sz="2400" dirty="0"/>
              <a:t>- </a:t>
            </a:r>
            <a:r>
              <a:rPr lang="pl-PL" sz="2400" dirty="0" err="1"/>
              <a:t>the</a:t>
            </a:r>
            <a:r>
              <a:rPr lang="pl-PL" sz="2400" dirty="0"/>
              <a:t> </a:t>
            </a:r>
            <a:r>
              <a:rPr lang="en-US" sz="2400" dirty="0"/>
              <a:t> seriousness of  in </a:t>
            </a:r>
            <a:r>
              <a:rPr lang="en-US" sz="2400" dirty="0" err="1"/>
              <a:t>terrorem</a:t>
            </a:r>
            <a:r>
              <a:rPr lang="en-US" sz="2400" dirty="0"/>
              <a:t> function </a:t>
            </a:r>
            <a:endParaRPr lang="pl-PL" sz="2400" dirty="0"/>
          </a:p>
          <a:p>
            <a:r>
              <a:rPr lang="pl-PL" sz="2400" dirty="0"/>
              <a:t>- </a:t>
            </a:r>
            <a:r>
              <a:rPr lang="pl-PL" sz="2400" dirty="0" err="1"/>
              <a:t>the</a:t>
            </a:r>
            <a:r>
              <a:rPr lang="pl-PL" sz="2400" dirty="0"/>
              <a:t> </a:t>
            </a:r>
            <a:r>
              <a:rPr lang="en-US" sz="2400" dirty="0"/>
              <a:t>general principle of good faith. </a:t>
            </a:r>
            <a:endParaRPr lang="pl-PL" sz="2400" dirty="0"/>
          </a:p>
          <a:p>
            <a:endParaRPr lang="pl-PL" sz="2400" dirty="0"/>
          </a:p>
        </p:txBody>
      </p:sp>
      <p:pic>
        <p:nvPicPr>
          <p:cNvPr id="4" name="Picture 3"/>
          <p:cNvPicPr>
            <a:picLocks noChangeAspect="1" noChangeArrowheads="1"/>
          </p:cNvPicPr>
          <p:nvPr/>
        </p:nvPicPr>
        <p:blipFill>
          <a:blip r:embed="rId2" cstate="print"/>
          <a:srcRect/>
          <a:stretch>
            <a:fillRect/>
          </a:stretch>
        </p:blipFill>
        <p:spPr bwMode="auto">
          <a:xfrm>
            <a:off x="7164288" y="4869160"/>
            <a:ext cx="1800200" cy="1656184"/>
          </a:xfrm>
          <a:prstGeom prst="rect">
            <a:avLst/>
          </a:prstGeom>
          <a:noFill/>
          <a:ln w="9525">
            <a:noFill/>
            <a:miter lim="800000"/>
            <a:headEnd/>
            <a:tailEnd/>
          </a:ln>
        </p:spPr>
      </p:pic>
      <p:sp>
        <p:nvSpPr>
          <p:cNvPr id="5" name="Symbol zastępczy numeru slajdu 4"/>
          <p:cNvSpPr>
            <a:spLocks noGrp="1"/>
          </p:cNvSpPr>
          <p:nvPr>
            <p:ph type="sldNum" sz="quarter" idx="12"/>
          </p:nvPr>
        </p:nvSpPr>
        <p:spPr/>
        <p:txBody>
          <a:bodyPr/>
          <a:lstStyle/>
          <a:p>
            <a:fld id="{46C07D81-DD2D-4634-8475-E0EA382765C0}" type="slidenum">
              <a:rPr lang="pl-PL" smtClean="0"/>
              <a:pPr/>
              <a:t>29</a:t>
            </a:fld>
            <a:endParaRPr 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800" b="1" dirty="0">
                <a:solidFill>
                  <a:srgbClr val="C00000"/>
                </a:solidFill>
              </a:rPr>
              <a:t>1. </a:t>
            </a:r>
            <a:r>
              <a:rPr lang="pl-PL" sz="2800" b="1" dirty="0" err="1">
                <a:solidFill>
                  <a:srgbClr val="C00000"/>
                </a:solidFill>
              </a:rPr>
              <a:t>Functions</a:t>
            </a:r>
            <a:r>
              <a:rPr lang="pl-PL" sz="2800" b="1" dirty="0">
                <a:solidFill>
                  <a:srgbClr val="C00000"/>
                </a:solidFill>
              </a:rPr>
              <a:t> of </a:t>
            </a:r>
            <a:r>
              <a:rPr lang="pl-PL" sz="2800" b="1" dirty="0" err="1">
                <a:solidFill>
                  <a:srgbClr val="C00000"/>
                </a:solidFill>
              </a:rPr>
              <a:t>penalty</a:t>
            </a:r>
            <a:r>
              <a:rPr lang="pl-PL" sz="2800" b="1" dirty="0">
                <a:solidFill>
                  <a:srgbClr val="C00000"/>
                </a:solidFill>
              </a:rPr>
              <a:t> </a:t>
            </a:r>
            <a:r>
              <a:rPr lang="pl-PL" sz="2800" b="1" dirty="0" err="1">
                <a:solidFill>
                  <a:srgbClr val="C00000"/>
                </a:solidFill>
              </a:rPr>
              <a:t>clauses</a:t>
            </a:r>
            <a:r>
              <a:rPr lang="pl-PL" sz="2800" b="1" dirty="0">
                <a:solidFill>
                  <a:srgbClr val="C00000"/>
                </a:solidFill>
              </a:rPr>
              <a:t> </a:t>
            </a:r>
            <a:endParaRPr lang="pl-PL" sz="2800" b="1" dirty="0"/>
          </a:p>
        </p:txBody>
      </p:sp>
      <p:sp>
        <p:nvSpPr>
          <p:cNvPr id="3" name="Symbol zastępczy zawartości 2"/>
          <p:cNvSpPr>
            <a:spLocks noGrp="1"/>
          </p:cNvSpPr>
          <p:nvPr>
            <p:ph idx="1"/>
          </p:nvPr>
        </p:nvSpPr>
        <p:spPr/>
        <p:txBody>
          <a:bodyPr/>
          <a:lstStyle/>
          <a:p>
            <a:endParaRPr lang="pl-PL" dirty="0"/>
          </a:p>
          <a:p>
            <a:r>
              <a:rPr lang="pl-PL" dirty="0"/>
              <a:t>„M</a:t>
            </a:r>
            <a:r>
              <a:rPr lang="en-US" dirty="0" err="1"/>
              <a:t>odern</a:t>
            </a:r>
            <a:r>
              <a:rPr lang="en-US" dirty="0"/>
              <a:t> systems have generally eschewed the rather inflexible Roman position on excessive penalties</a:t>
            </a:r>
            <a:r>
              <a:rPr lang="pl-PL" dirty="0"/>
              <a:t>”</a:t>
            </a:r>
          </a:p>
          <a:p>
            <a:endParaRPr lang="pl-PL" dirty="0"/>
          </a:p>
          <a:p>
            <a:pPr lvl="4">
              <a:buNone/>
            </a:pPr>
            <a:r>
              <a:rPr lang="pl-PL" dirty="0"/>
              <a:t>				</a:t>
            </a:r>
            <a:r>
              <a:rPr lang="pl-PL" sz="2400" dirty="0"/>
              <a:t>Andrew Borkowski </a:t>
            </a:r>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3</a:t>
            </a:fld>
            <a:endParaRPr lang="pl-PL"/>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sz="2800" dirty="0">
                <a:solidFill>
                  <a:srgbClr val="C00000"/>
                </a:solidFill>
              </a:rPr>
              <a:t>Final remarks  - the legal experience and the doubt related to the fixed by parties objective liability for penalty</a:t>
            </a:r>
            <a:endParaRPr lang="pl-PL" sz="2800" dirty="0"/>
          </a:p>
        </p:txBody>
      </p:sp>
      <p:sp>
        <p:nvSpPr>
          <p:cNvPr id="3" name="Symbol zastępczy zawartości 2"/>
          <p:cNvSpPr>
            <a:spLocks noGrp="1"/>
          </p:cNvSpPr>
          <p:nvPr>
            <p:ph idx="1"/>
          </p:nvPr>
        </p:nvSpPr>
        <p:spPr/>
        <p:txBody>
          <a:bodyPr>
            <a:normAutofit fontScale="92500"/>
          </a:bodyPr>
          <a:lstStyle/>
          <a:p>
            <a:endParaRPr lang="pl-PL" sz="2800" dirty="0"/>
          </a:p>
          <a:p>
            <a:r>
              <a:rPr lang="en-US" sz="2600" dirty="0"/>
              <a:t>In wide historical perspective the main trends in development of penalty clauses f</a:t>
            </a:r>
            <a:r>
              <a:rPr lang="pl-PL" sz="2600" dirty="0" err="1"/>
              <a:t>ro</a:t>
            </a:r>
            <a:r>
              <a:rPr lang="en-US" sz="2600" dirty="0"/>
              <a:t>m the Roman time to this days are:</a:t>
            </a:r>
            <a:endParaRPr lang="pl-PL" sz="2600" dirty="0"/>
          </a:p>
          <a:p>
            <a:endParaRPr lang="pl-PL" sz="2600" dirty="0"/>
          </a:p>
          <a:p>
            <a:pPr lvl="0"/>
            <a:r>
              <a:rPr lang="en-US" sz="2600" dirty="0"/>
              <a:t>from the </a:t>
            </a:r>
            <a:r>
              <a:rPr lang="pl-PL" sz="2600" dirty="0" err="1"/>
              <a:t>invalidity</a:t>
            </a:r>
            <a:r>
              <a:rPr lang="en-US" sz="2600" dirty="0"/>
              <a:t> of clauses restricted to the specific cases of  contrary to public moral and an abuse of right by creditor (</a:t>
            </a:r>
            <a:r>
              <a:rPr lang="en-US" sz="2600" dirty="0" err="1"/>
              <a:t>promisee</a:t>
            </a:r>
            <a:r>
              <a:rPr lang="en-US" sz="2600" dirty="0"/>
              <a:t>)  to the requirement of conformity penalty clauses to principle of good faith;</a:t>
            </a:r>
            <a:endParaRPr lang="pl-PL" sz="2600" dirty="0"/>
          </a:p>
          <a:p>
            <a:pPr lvl="0"/>
            <a:r>
              <a:rPr lang="en-US" sz="2600" dirty="0"/>
              <a:t>from the objective liability for penalty sum to the integration of penalty clauses  into system of contractual liability and specific regulation to penalties in standard forms of contract. </a:t>
            </a:r>
            <a:endParaRPr lang="pl-PL" sz="2600" dirty="0"/>
          </a:p>
          <a:p>
            <a:endParaRPr lang="pl-PL" sz="28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30</a:t>
            </a:fld>
            <a:endParaRPr lang="pl-P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sz="2800" dirty="0">
                <a:solidFill>
                  <a:srgbClr val="C00000"/>
                </a:solidFill>
              </a:rPr>
              <a:t>Final remarks  - the legal experience and the doubt related to the fixed by parties objective liability for penalty</a:t>
            </a:r>
            <a:endParaRPr lang="pl-PL" sz="2800" dirty="0"/>
          </a:p>
        </p:txBody>
      </p:sp>
      <p:sp>
        <p:nvSpPr>
          <p:cNvPr id="3" name="Symbol zastępczy zawartości 2"/>
          <p:cNvSpPr>
            <a:spLocks noGrp="1"/>
          </p:cNvSpPr>
          <p:nvPr>
            <p:ph idx="1"/>
          </p:nvPr>
        </p:nvSpPr>
        <p:spPr/>
        <p:txBody>
          <a:bodyPr/>
          <a:lstStyle/>
          <a:p>
            <a:endParaRPr lang="pl-PL" dirty="0"/>
          </a:p>
          <a:p>
            <a:r>
              <a:rPr lang="en-US" dirty="0"/>
              <a:t>The more simple shape of penalty clause requires the breaking one of the historical trends in development  of penalty clauses</a:t>
            </a:r>
            <a:r>
              <a:rPr lang="pl-PL" dirty="0"/>
              <a:t>. </a:t>
            </a:r>
          </a:p>
        </p:txBody>
      </p:sp>
      <p:pic>
        <p:nvPicPr>
          <p:cNvPr id="4" name="Picture 3"/>
          <p:cNvPicPr>
            <a:picLocks noChangeAspect="1" noChangeArrowheads="1"/>
          </p:cNvPicPr>
          <p:nvPr/>
        </p:nvPicPr>
        <p:blipFill>
          <a:blip r:embed="rId2" cstate="print"/>
          <a:srcRect/>
          <a:stretch>
            <a:fillRect/>
          </a:stretch>
        </p:blipFill>
        <p:spPr bwMode="auto">
          <a:xfrm>
            <a:off x="7164288" y="4869160"/>
            <a:ext cx="1800200" cy="1656184"/>
          </a:xfrm>
          <a:prstGeom prst="rect">
            <a:avLst/>
          </a:prstGeom>
          <a:noFill/>
          <a:ln w="9525">
            <a:noFill/>
            <a:miter lim="800000"/>
            <a:headEnd/>
            <a:tailEnd/>
          </a:ln>
        </p:spPr>
      </p:pic>
      <p:sp>
        <p:nvSpPr>
          <p:cNvPr id="5" name="Symbol zastępczy numeru slajdu 4"/>
          <p:cNvSpPr>
            <a:spLocks noGrp="1"/>
          </p:cNvSpPr>
          <p:nvPr>
            <p:ph type="sldNum" sz="quarter" idx="12"/>
          </p:nvPr>
        </p:nvSpPr>
        <p:spPr/>
        <p:txBody>
          <a:bodyPr/>
          <a:lstStyle/>
          <a:p>
            <a:fld id="{46C07D81-DD2D-4634-8475-E0EA382765C0}" type="slidenum">
              <a:rPr lang="pl-PL" smtClean="0"/>
              <a:pPr/>
              <a:t>31</a:t>
            </a:fld>
            <a:endParaRPr lang="pl-PL"/>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en-US" sz="2800" dirty="0">
                <a:solidFill>
                  <a:srgbClr val="C00000"/>
                </a:solidFill>
              </a:rPr>
              <a:t>Final remarks  - the legal experience and the doubt related to the fixed by parties objective liability for penalty</a:t>
            </a:r>
            <a:endParaRPr lang="pl-PL" sz="2800" dirty="0"/>
          </a:p>
        </p:txBody>
      </p:sp>
      <p:graphicFrame>
        <p:nvGraphicFramePr>
          <p:cNvPr id="4" name="Symbol zastępczy zawartości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3"/>
          <p:cNvPicPr>
            <a:picLocks noChangeAspect="1" noChangeArrowheads="1"/>
          </p:cNvPicPr>
          <p:nvPr/>
        </p:nvPicPr>
        <p:blipFill>
          <a:blip r:embed="rId7" cstate="print"/>
          <a:srcRect/>
          <a:stretch>
            <a:fillRect/>
          </a:stretch>
        </p:blipFill>
        <p:spPr bwMode="auto">
          <a:xfrm>
            <a:off x="7164288" y="4869160"/>
            <a:ext cx="1800200" cy="1656184"/>
          </a:xfrm>
          <a:prstGeom prst="rect">
            <a:avLst/>
          </a:prstGeom>
          <a:noFill/>
          <a:ln w="9525">
            <a:noFill/>
            <a:miter lim="800000"/>
            <a:headEnd/>
            <a:tailEnd/>
          </a:ln>
        </p:spPr>
      </p:pic>
      <p:sp>
        <p:nvSpPr>
          <p:cNvPr id="6" name="Symbol zastępczy numeru slajdu 5"/>
          <p:cNvSpPr>
            <a:spLocks noGrp="1"/>
          </p:cNvSpPr>
          <p:nvPr>
            <p:ph type="sldNum" sz="quarter" idx="12"/>
          </p:nvPr>
        </p:nvSpPr>
        <p:spPr/>
        <p:txBody>
          <a:bodyPr/>
          <a:lstStyle/>
          <a:p>
            <a:fld id="{46C07D81-DD2D-4634-8475-E0EA382765C0}" type="slidenum">
              <a:rPr lang="pl-PL" smtClean="0"/>
              <a:pPr/>
              <a:t>32</a:t>
            </a:fld>
            <a:endParaRPr lang="pl-P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r>
              <a:rPr lang="pl-PL" sz="3100" b="1" dirty="0">
                <a:solidFill>
                  <a:srgbClr val="C00000"/>
                </a:solidFill>
              </a:rPr>
              <a:t>2. </a:t>
            </a:r>
            <a:r>
              <a:rPr lang="en-US" sz="3100" b="1" dirty="0">
                <a:solidFill>
                  <a:srgbClr val="C00000"/>
                </a:solidFill>
              </a:rPr>
              <a:t>Two main questions to penalty clauses in the light of Roman legal experience</a:t>
            </a:r>
            <a:br>
              <a:rPr lang="pl-PL" sz="2800" b="1" dirty="0"/>
            </a:br>
            <a:endParaRPr lang="pl-PL" sz="2800" b="1" dirty="0"/>
          </a:p>
        </p:txBody>
      </p:sp>
      <p:sp>
        <p:nvSpPr>
          <p:cNvPr id="3" name="Symbol zastępczy zawartości 2"/>
          <p:cNvSpPr>
            <a:spLocks noGrp="1"/>
          </p:cNvSpPr>
          <p:nvPr>
            <p:ph idx="1"/>
          </p:nvPr>
        </p:nvSpPr>
        <p:spPr/>
        <p:txBody>
          <a:bodyPr/>
          <a:lstStyle/>
          <a:p>
            <a:endParaRPr lang="pl-PL" dirty="0"/>
          </a:p>
          <a:p>
            <a:pPr lvl="0"/>
            <a:r>
              <a:rPr lang="pl-PL" dirty="0"/>
              <a:t>1. </a:t>
            </a:r>
            <a:r>
              <a:rPr lang="en-US" dirty="0"/>
              <a:t>The premises of the payment of penalty sum; </a:t>
            </a:r>
            <a:endParaRPr lang="pl-PL" dirty="0"/>
          </a:p>
          <a:p>
            <a:endParaRPr lang="pl-PL" dirty="0"/>
          </a:p>
          <a:p>
            <a:r>
              <a:rPr lang="pl-PL" dirty="0"/>
              <a:t>2. </a:t>
            </a:r>
            <a:r>
              <a:rPr lang="en-US" dirty="0"/>
              <a:t>The problem of inadequacy of penalties amount to the fair contractual expectation</a:t>
            </a:r>
            <a:endParaRPr lang="pl-PL" dirty="0"/>
          </a:p>
        </p:txBody>
      </p:sp>
      <p:pic>
        <p:nvPicPr>
          <p:cNvPr id="4" name="Picture 3"/>
          <p:cNvPicPr>
            <a:picLocks noChangeAspect="1" noChangeArrowheads="1"/>
          </p:cNvPicPr>
          <p:nvPr/>
        </p:nvPicPr>
        <p:blipFill>
          <a:blip r:embed="rId2" cstate="print"/>
          <a:srcRect/>
          <a:stretch>
            <a:fillRect/>
          </a:stretch>
        </p:blipFill>
        <p:spPr bwMode="auto">
          <a:xfrm>
            <a:off x="7164288" y="4869160"/>
            <a:ext cx="1800200" cy="1656184"/>
          </a:xfrm>
          <a:prstGeom prst="rect">
            <a:avLst/>
          </a:prstGeom>
          <a:noFill/>
          <a:ln w="9525">
            <a:noFill/>
            <a:miter lim="800000"/>
            <a:headEnd/>
            <a:tailEnd/>
          </a:ln>
        </p:spPr>
      </p:pic>
      <p:sp>
        <p:nvSpPr>
          <p:cNvPr id="5" name="Symbol zastępczy numeru slajdu 4"/>
          <p:cNvSpPr>
            <a:spLocks noGrp="1"/>
          </p:cNvSpPr>
          <p:nvPr>
            <p:ph type="sldNum" sz="quarter" idx="12"/>
          </p:nvPr>
        </p:nvSpPr>
        <p:spPr/>
        <p:txBody>
          <a:bodyPr/>
          <a:lstStyle/>
          <a:p>
            <a:fld id="{46C07D81-DD2D-4634-8475-E0EA382765C0}" type="slidenum">
              <a:rPr lang="pl-PL" smtClean="0"/>
              <a:pPr/>
              <a:t>4</a:t>
            </a:fld>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pPr lvl="0"/>
            <a:br>
              <a:rPr lang="pl-PL" sz="2800" dirty="0"/>
            </a:br>
            <a:r>
              <a:rPr lang="pl-PL" sz="2800" dirty="0"/>
              <a:t>3</a:t>
            </a:r>
            <a:r>
              <a:rPr lang="pl-PL" sz="3100" b="1" dirty="0">
                <a:solidFill>
                  <a:srgbClr val="C00000"/>
                </a:solidFill>
              </a:rPr>
              <a:t>. </a:t>
            </a:r>
            <a:r>
              <a:rPr lang="en-US" sz="3100" b="1" dirty="0">
                <a:solidFill>
                  <a:srgbClr val="C00000"/>
                </a:solidFill>
              </a:rPr>
              <a:t>Penalty clause and debtors liability </a:t>
            </a:r>
            <a:br>
              <a:rPr lang="pl-PL" sz="3100" b="1" dirty="0">
                <a:solidFill>
                  <a:srgbClr val="C00000"/>
                </a:solidFill>
              </a:rPr>
            </a:br>
            <a:r>
              <a:rPr lang="pl-PL" sz="3100" b="1" dirty="0">
                <a:solidFill>
                  <a:srgbClr val="C00000"/>
                </a:solidFill>
              </a:rPr>
              <a:t>- </a:t>
            </a:r>
            <a:r>
              <a:rPr lang="pl-PL" sz="3100" b="1" dirty="0" err="1">
                <a:solidFill>
                  <a:srgbClr val="C00000"/>
                </a:solidFill>
              </a:rPr>
              <a:t>discussion</a:t>
            </a:r>
            <a:r>
              <a:rPr lang="pl-PL" sz="3100" b="1" dirty="0">
                <a:solidFill>
                  <a:srgbClr val="C00000"/>
                </a:solidFill>
              </a:rPr>
              <a:t> of Roman </a:t>
            </a:r>
            <a:r>
              <a:rPr lang="pl-PL" sz="3100" b="1" dirty="0" err="1">
                <a:solidFill>
                  <a:srgbClr val="C00000"/>
                </a:solidFill>
              </a:rPr>
              <a:t>jurists</a:t>
            </a:r>
            <a:r>
              <a:rPr lang="pl-PL" sz="3100" b="1" dirty="0">
                <a:solidFill>
                  <a:srgbClr val="C00000"/>
                </a:solidFill>
              </a:rPr>
              <a:t> </a:t>
            </a:r>
            <a:br>
              <a:rPr lang="pl-PL" sz="2800" dirty="0"/>
            </a:br>
            <a:endParaRPr lang="pl-PL" sz="2800" dirty="0"/>
          </a:p>
        </p:txBody>
      </p:sp>
      <p:sp>
        <p:nvSpPr>
          <p:cNvPr id="3" name="Symbol zastępczy zawartości 2"/>
          <p:cNvSpPr>
            <a:spLocks noGrp="1"/>
          </p:cNvSpPr>
          <p:nvPr>
            <p:ph idx="1"/>
          </p:nvPr>
        </p:nvSpPr>
        <p:spPr/>
        <p:txBody>
          <a:bodyPr>
            <a:normAutofit fontScale="92500" lnSpcReduction="10000"/>
          </a:bodyPr>
          <a:lstStyle/>
          <a:p>
            <a:endParaRPr lang="pl-PL" dirty="0"/>
          </a:p>
          <a:p>
            <a:r>
              <a:rPr lang="pl-PL" sz="2000" dirty="0"/>
              <a:t>D.18,7,6 – </a:t>
            </a:r>
            <a:r>
              <a:rPr lang="pl-PL" sz="2000" dirty="0" err="1"/>
              <a:t>Sabinus</a:t>
            </a:r>
            <a:r>
              <a:rPr lang="pl-PL" sz="2000" dirty="0"/>
              <a:t> (</a:t>
            </a:r>
            <a:r>
              <a:rPr lang="pl-PL" sz="2000" dirty="0" err="1"/>
              <a:t>late</a:t>
            </a:r>
            <a:r>
              <a:rPr lang="pl-PL" sz="2000" dirty="0"/>
              <a:t> Roman republic) / </a:t>
            </a:r>
            <a:r>
              <a:rPr lang="pl-PL" sz="2000" dirty="0" err="1"/>
              <a:t>Papinian</a:t>
            </a:r>
            <a:r>
              <a:rPr lang="pl-PL" sz="2000" dirty="0"/>
              <a:t> (II/III a. </a:t>
            </a:r>
            <a:r>
              <a:rPr lang="pl-PL" sz="2000" dirty="0" err="1"/>
              <a:t>Chr</a:t>
            </a:r>
            <a:r>
              <a:rPr lang="pl-PL" sz="2000" dirty="0"/>
              <a:t>.)</a:t>
            </a:r>
          </a:p>
          <a:p>
            <a:r>
              <a:rPr lang="cs-CZ" sz="2000" dirty="0"/>
              <a:t>Jestliže si prodávající od kupujícího vymínil, aby nebyla otrokyně propuštěna na svobodu ani dána k prostituci, a jestliže jedno z těchto ustanovení nebylo dodrženo, a následně byla tato otrokyně na soudě odejmuta třetí osobou (evinkována) nebo v jiném soudním řízení prohlášena za svobodnou, a bude žalováno na základě stipulace (která byla uzavřena v souvislosti s kupní smlouvou), </a:t>
            </a:r>
            <a:r>
              <a:rPr lang="cs-CZ" sz="2000" b="1" dirty="0"/>
              <a:t>pak mají někteří právníci zato, že nabyvateli bude příslušet námitka podvodu (</a:t>
            </a:r>
            <a:r>
              <a:rPr lang="cs-CZ" sz="2000" b="1" i="1" dirty="0"/>
              <a:t>exceptio doli)</a:t>
            </a:r>
            <a:r>
              <a:rPr lang="cs-CZ" sz="2000" b="1" dirty="0"/>
              <a:t> a Sabinus má zato, že nebude</a:t>
            </a:r>
            <a:r>
              <a:rPr lang="cs-CZ" sz="2000" dirty="0"/>
              <a:t>. Ale samotný rozum dosvědčuje, že stipulace, „otrokyně ať není propuštěna na svobodu“  nebude účinná, protože je nepravděpodobné, aby někdo zakázal propustit otroka na svobodu a neměl by současně na mysli účinek tohoto propuštění. Jistě, pokud bylo ujednáno, aby nebyla otrokyně nucena k prostituci, nic nebrání tomu, aby mohl být žalována a získána pokuta od kupujícího, protože on zneuctil otrokyni a současně zpochybnil záměr prodávajícího.... </a:t>
            </a:r>
            <a:endParaRPr lang="pl-PL" sz="2000" dirty="0"/>
          </a:p>
          <a:p>
            <a:endParaRPr lang="pl-PL" sz="20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5</a:t>
            </a:fld>
            <a:endParaRPr lang="pl-PL"/>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b="1" dirty="0">
                <a:solidFill>
                  <a:srgbClr val="C00000"/>
                </a:solidFill>
              </a:rPr>
              <a:t>Penalty clause and debtors liability </a:t>
            </a:r>
            <a:br>
              <a:rPr lang="pl-PL" sz="2800" b="1" dirty="0">
                <a:solidFill>
                  <a:srgbClr val="C00000"/>
                </a:solidFill>
              </a:rPr>
            </a:br>
            <a:r>
              <a:rPr lang="pl-PL" sz="2800" b="1" dirty="0">
                <a:solidFill>
                  <a:srgbClr val="C00000"/>
                </a:solidFill>
              </a:rPr>
              <a:t>- </a:t>
            </a:r>
            <a:r>
              <a:rPr lang="pl-PL" sz="2800" b="1" dirty="0" err="1">
                <a:solidFill>
                  <a:srgbClr val="C00000"/>
                </a:solidFill>
              </a:rPr>
              <a:t>discussion</a:t>
            </a:r>
            <a:r>
              <a:rPr lang="pl-PL" sz="2800" b="1" dirty="0">
                <a:solidFill>
                  <a:srgbClr val="C00000"/>
                </a:solidFill>
              </a:rPr>
              <a:t> of Roman </a:t>
            </a:r>
            <a:r>
              <a:rPr lang="pl-PL" sz="2800" b="1" dirty="0" err="1">
                <a:solidFill>
                  <a:srgbClr val="C00000"/>
                </a:solidFill>
              </a:rPr>
              <a:t>jurists</a:t>
            </a:r>
            <a:endParaRPr lang="pl-PL" sz="2800" dirty="0"/>
          </a:p>
        </p:txBody>
      </p:sp>
      <p:sp>
        <p:nvSpPr>
          <p:cNvPr id="3" name="Symbol zastępczy zawartości 2"/>
          <p:cNvSpPr>
            <a:spLocks noGrp="1"/>
          </p:cNvSpPr>
          <p:nvPr>
            <p:ph idx="1"/>
          </p:nvPr>
        </p:nvSpPr>
        <p:spPr/>
        <p:txBody>
          <a:bodyPr>
            <a:normAutofit/>
          </a:bodyPr>
          <a:lstStyle/>
          <a:p>
            <a:endParaRPr lang="pl-PL" sz="2400" dirty="0"/>
          </a:p>
          <a:p>
            <a:r>
              <a:rPr lang="pl-PL" sz="2400" dirty="0"/>
              <a:t>D.22,2,9 – </a:t>
            </a:r>
            <a:r>
              <a:rPr lang="pl-PL" sz="2400" dirty="0" err="1"/>
              <a:t>Labeo</a:t>
            </a:r>
            <a:r>
              <a:rPr lang="pl-PL" sz="2400" dirty="0"/>
              <a:t> (I. b. </a:t>
            </a:r>
            <a:r>
              <a:rPr lang="pl-PL" sz="2400" dirty="0" err="1"/>
              <a:t>Chr</a:t>
            </a:r>
            <a:r>
              <a:rPr lang="pl-PL" sz="2400" dirty="0"/>
              <a:t>./I. a. </a:t>
            </a:r>
            <a:r>
              <a:rPr lang="pl-PL" sz="2400" dirty="0" err="1"/>
              <a:t>Chr</a:t>
            </a:r>
            <a:r>
              <a:rPr lang="pl-PL" sz="2400" dirty="0"/>
              <a:t>.)</a:t>
            </a:r>
          </a:p>
          <a:p>
            <a:r>
              <a:rPr lang="cs-CZ" sz="2400" dirty="0"/>
              <a:t>Jestliže je sjednána pokuta při mořské zápůjčce (jak je obvyklé), dokonce i tehdy, pokud v ten den, kdy poprvé měly být zaplaceny peníze, nežije nikdo, kdo by byl povinen zaplatit peníze, </a:t>
            </a:r>
            <a:r>
              <a:rPr lang="cs-CZ" sz="2400" b="1" dirty="0"/>
              <a:t>přece může být požadována pokuta, jako kdyby byl dědicem dlužníka.  </a:t>
            </a:r>
            <a:endParaRPr lang="pl-PL" sz="2400" b="1" dirty="0"/>
          </a:p>
          <a:p>
            <a:endParaRPr lang="pl-PL" sz="24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6</a:t>
            </a:fld>
            <a:endParaRPr lang="pl-P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b="1" dirty="0">
                <a:solidFill>
                  <a:srgbClr val="C00000"/>
                </a:solidFill>
              </a:rPr>
              <a:t>Penalty clause and debtors liability </a:t>
            </a:r>
            <a:br>
              <a:rPr lang="pl-PL" sz="2800" b="1" dirty="0">
                <a:solidFill>
                  <a:srgbClr val="C00000"/>
                </a:solidFill>
              </a:rPr>
            </a:br>
            <a:r>
              <a:rPr lang="pl-PL" sz="2800" b="1" dirty="0">
                <a:solidFill>
                  <a:srgbClr val="C00000"/>
                </a:solidFill>
              </a:rPr>
              <a:t>- </a:t>
            </a:r>
            <a:r>
              <a:rPr lang="pl-PL" sz="2800" b="1" dirty="0" err="1">
                <a:solidFill>
                  <a:srgbClr val="C00000"/>
                </a:solidFill>
              </a:rPr>
              <a:t>discussion</a:t>
            </a:r>
            <a:r>
              <a:rPr lang="pl-PL" sz="2800" b="1" dirty="0">
                <a:solidFill>
                  <a:srgbClr val="C00000"/>
                </a:solidFill>
              </a:rPr>
              <a:t> of Roman </a:t>
            </a:r>
            <a:r>
              <a:rPr lang="pl-PL" sz="2800" b="1" dirty="0" err="1">
                <a:solidFill>
                  <a:srgbClr val="C00000"/>
                </a:solidFill>
              </a:rPr>
              <a:t>jurists</a:t>
            </a:r>
            <a:endParaRPr lang="pl-PL" sz="2800" dirty="0"/>
          </a:p>
        </p:txBody>
      </p:sp>
      <p:sp>
        <p:nvSpPr>
          <p:cNvPr id="3" name="Symbol zastępczy zawartości 2"/>
          <p:cNvSpPr>
            <a:spLocks noGrp="1"/>
          </p:cNvSpPr>
          <p:nvPr>
            <p:ph idx="1"/>
          </p:nvPr>
        </p:nvSpPr>
        <p:spPr/>
        <p:txBody>
          <a:bodyPr>
            <a:normAutofit fontScale="92500" lnSpcReduction="20000"/>
          </a:bodyPr>
          <a:lstStyle/>
          <a:p>
            <a:endParaRPr lang="pl-PL" sz="2400" dirty="0"/>
          </a:p>
          <a:p>
            <a:r>
              <a:rPr lang="pl-PL" sz="2400" dirty="0"/>
              <a:t>D. 19,2,54,1  - Paulus (II/III a. </a:t>
            </a:r>
            <a:r>
              <a:rPr lang="pl-PL" sz="2400" dirty="0" err="1"/>
              <a:t>Chr</a:t>
            </a:r>
            <a:r>
              <a:rPr lang="pl-PL" sz="2400" dirty="0"/>
              <a:t>.)</a:t>
            </a:r>
          </a:p>
          <a:p>
            <a:r>
              <a:rPr lang="en-US" sz="2400" dirty="0" err="1"/>
              <a:t>Mezi</a:t>
            </a:r>
            <a:r>
              <a:rPr lang="en-US" sz="2400" dirty="0"/>
              <a:t> </a:t>
            </a:r>
            <a:r>
              <a:rPr lang="en-US" sz="2400" dirty="0" err="1"/>
              <a:t>nájemcem</a:t>
            </a:r>
            <a:r>
              <a:rPr lang="en-US" sz="2400" dirty="0"/>
              <a:t> </a:t>
            </a:r>
            <a:r>
              <a:rPr lang="en-US" sz="2400" dirty="0" err="1"/>
              <a:t>pozemnku</a:t>
            </a:r>
            <a:r>
              <a:rPr lang="en-US" sz="2400" dirty="0"/>
              <a:t> a </a:t>
            </a:r>
            <a:r>
              <a:rPr lang="en-US" sz="2400" dirty="0" err="1"/>
              <a:t>pronajímatelem</a:t>
            </a:r>
            <a:r>
              <a:rPr lang="en-US" sz="2400" dirty="0"/>
              <a:t> </a:t>
            </a:r>
            <a:r>
              <a:rPr lang="en-US" sz="2400" dirty="0" err="1"/>
              <a:t>bylo</a:t>
            </a:r>
            <a:r>
              <a:rPr lang="en-US" sz="2400" dirty="0"/>
              <a:t> </a:t>
            </a:r>
            <a:r>
              <a:rPr lang="en-US" sz="2400" dirty="0" err="1"/>
              <a:t>dohodnuto</a:t>
            </a:r>
            <a:r>
              <a:rPr lang="en-US" sz="2400" dirty="0"/>
              <a:t>, </a:t>
            </a:r>
            <a:r>
              <a:rPr lang="en-US" sz="2400" dirty="0" err="1"/>
              <a:t>že</a:t>
            </a:r>
            <a:r>
              <a:rPr lang="en-US" sz="2400" dirty="0"/>
              <a:t> </a:t>
            </a:r>
            <a:r>
              <a:rPr lang="en-US" sz="2400" dirty="0" err="1"/>
              <a:t>po</a:t>
            </a:r>
            <a:r>
              <a:rPr lang="en-US" sz="2400" dirty="0"/>
              <a:t> </a:t>
            </a:r>
            <a:r>
              <a:rPr lang="en-US" sz="2400" dirty="0" err="1"/>
              <a:t>dobu</a:t>
            </a:r>
            <a:r>
              <a:rPr lang="en-US" sz="2400" dirty="0"/>
              <a:t> </a:t>
            </a:r>
            <a:r>
              <a:rPr lang="en-US" sz="2400" dirty="0" err="1"/>
              <a:t>trvání</a:t>
            </a:r>
            <a:r>
              <a:rPr lang="en-US" sz="2400" dirty="0"/>
              <a:t> </a:t>
            </a:r>
            <a:r>
              <a:rPr lang="en-US" sz="2400" dirty="0" err="1"/>
              <a:t>nájmu</a:t>
            </a:r>
            <a:r>
              <a:rPr lang="en-US" sz="2400" dirty="0"/>
              <a:t> </a:t>
            </a:r>
            <a:r>
              <a:rPr lang="en-US" sz="2400" dirty="0" err="1"/>
              <a:t>nebude</a:t>
            </a:r>
            <a:r>
              <a:rPr lang="en-US" sz="2400" dirty="0"/>
              <a:t> </a:t>
            </a:r>
            <a:r>
              <a:rPr lang="en-US" sz="2400" dirty="0" err="1"/>
              <a:t>nájemce</a:t>
            </a:r>
            <a:r>
              <a:rPr lang="en-US" sz="2400" dirty="0"/>
              <a:t> </a:t>
            </a:r>
            <a:r>
              <a:rPr lang="en-US" sz="2400" dirty="0" err="1"/>
              <a:t>Sius</a:t>
            </a:r>
            <a:r>
              <a:rPr lang="en-US" sz="2400" dirty="0"/>
              <a:t> </a:t>
            </a:r>
            <a:r>
              <a:rPr lang="en-US" sz="2400" dirty="0" err="1"/>
              <a:t>proti</a:t>
            </a:r>
            <a:r>
              <a:rPr lang="en-US" sz="2400" dirty="0"/>
              <a:t> </a:t>
            </a:r>
            <a:r>
              <a:rPr lang="en-US" sz="2400" dirty="0" err="1"/>
              <a:t>své</a:t>
            </a:r>
            <a:r>
              <a:rPr lang="en-US" sz="2400" dirty="0"/>
              <a:t> </a:t>
            </a:r>
            <a:r>
              <a:rPr lang="en-US" sz="2400" dirty="0" err="1"/>
              <a:t>vůli</a:t>
            </a:r>
            <a:r>
              <a:rPr lang="en-US" sz="2400" dirty="0"/>
              <a:t> </a:t>
            </a:r>
            <a:r>
              <a:rPr lang="en-US" sz="2400" dirty="0" err="1"/>
              <a:t>vyhnán</a:t>
            </a:r>
            <a:r>
              <a:rPr lang="en-US" sz="2400" dirty="0"/>
              <a:t> z </a:t>
            </a:r>
            <a:r>
              <a:rPr lang="en-US" sz="2400" dirty="0" err="1"/>
              <a:t>pozemku</a:t>
            </a:r>
            <a:r>
              <a:rPr lang="en-US" sz="2400" dirty="0"/>
              <a:t>, a </a:t>
            </a:r>
            <a:r>
              <a:rPr lang="en-US" sz="2400" dirty="0" err="1"/>
              <a:t>jestliže</a:t>
            </a:r>
            <a:r>
              <a:rPr lang="en-US" sz="2400" dirty="0"/>
              <a:t> by </a:t>
            </a:r>
            <a:r>
              <a:rPr lang="en-US" sz="2400" dirty="0" err="1"/>
              <a:t>byl</a:t>
            </a:r>
            <a:r>
              <a:rPr lang="en-US" sz="2400" dirty="0"/>
              <a:t> </a:t>
            </a:r>
            <a:r>
              <a:rPr lang="en-US" sz="2400" dirty="0" err="1"/>
              <a:t>vyhnán</a:t>
            </a:r>
            <a:r>
              <a:rPr lang="en-US" sz="2400" dirty="0"/>
              <a:t>, </a:t>
            </a:r>
            <a:r>
              <a:rPr lang="en-US" sz="2400" dirty="0" err="1"/>
              <a:t>bude</a:t>
            </a:r>
            <a:r>
              <a:rPr lang="en-US" sz="2400" dirty="0"/>
              <a:t> </a:t>
            </a:r>
            <a:r>
              <a:rPr lang="en-US" sz="2400" dirty="0" err="1"/>
              <a:t>poskytnuta</a:t>
            </a:r>
            <a:r>
              <a:rPr lang="en-US" sz="2400" dirty="0"/>
              <a:t> </a:t>
            </a:r>
            <a:r>
              <a:rPr lang="en-US" sz="2400" dirty="0" err="1"/>
              <a:t>pronajímatelem</a:t>
            </a:r>
            <a:r>
              <a:rPr lang="en-US" sz="2400" dirty="0"/>
              <a:t> </a:t>
            </a:r>
            <a:r>
              <a:rPr lang="en-US" sz="2400" dirty="0" err="1"/>
              <a:t>pokuta</a:t>
            </a:r>
            <a:r>
              <a:rPr lang="en-US" sz="2400" dirty="0"/>
              <a:t> </a:t>
            </a:r>
            <a:r>
              <a:rPr lang="en-US" sz="2400" dirty="0" err="1"/>
              <a:t>deset</a:t>
            </a:r>
            <a:r>
              <a:rPr lang="en-US" sz="2400" dirty="0"/>
              <a:t>. </a:t>
            </a:r>
            <a:r>
              <a:rPr lang="en-US" sz="2400" dirty="0" err="1"/>
              <a:t>Bylo</a:t>
            </a:r>
            <a:r>
              <a:rPr lang="en-US" sz="2400" dirty="0"/>
              <a:t> </a:t>
            </a:r>
            <a:r>
              <a:rPr lang="en-US" sz="2400" dirty="0" err="1"/>
              <a:t>také</a:t>
            </a:r>
            <a:r>
              <a:rPr lang="en-US" sz="2400" dirty="0"/>
              <a:t> </a:t>
            </a:r>
            <a:r>
              <a:rPr lang="en-US" sz="2400" dirty="0" err="1"/>
              <a:t>domluveno</a:t>
            </a:r>
            <a:r>
              <a:rPr lang="en-US" sz="2400" dirty="0"/>
              <a:t>, </a:t>
            </a:r>
            <a:r>
              <a:rPr lang="en-US" sz="2400" dirty="0" err="1"/>
              <a:t>že</a:t>
            </a:r>
            <a:r>
              <a:rPr lang="en-US" sz="2400" dirty="0"/>
              <a:t> </a:t>
            </a:r>
            <a:r>
              <a:rPr lang="en-US" sz="2400" dirty="0" err="1"/>
              <a:t>pokud</a:t>
            </a:r>
            <a:r>
              <a:rPr lang="en-US" sz="2400" dirty="0"/>
              <a:t> by </a:t>
            </a:r>
            <a:r>
              <a:rPr lang="en-US" sz="2400" dirty="0" err="1"/>
              <a:t>chtěl</a:t>
            </a:r>
            <a:r>
              <a:rPr lang="en-US" sz="2400" dirty="0"/>
              <a:t> </a:t>
            </a:r>
            <a:r>
              <a:rPr lang="en-US" sz="2400" dirty="0" err="1"/>
              <a:t>nájemce</a:t>
            </a:r>
            <a:r>
              <a:rPr lang="en-US" sz="2400" dirty="0"/>
              <a:t> </a:t>
            </a:r>
            <a:r>
              <a:rPr lang="en-US" sz="2400" dirty="0" err="1"/>
              <a:t>Seius</a:t>
            </a:r>
            <a:r>
              <a:rPr lang="en-US" sz="2400" dirty="0"/>
              <a:t> </a:t>
            </a:r>
            <a:r>
              <a:rPr lang="en-US" sz="2400" dirty="0" err="1"/>
              <a:t>ukončit</a:t>
            </a:r>
            <a:r>
              <a:rPr lang="en-US" sz="2400" dirty="0"/>
              <a:t> </a:t>
            </a:r>
            <a:r>
              <a:rPr lang="en-US" sz="2400" dirty="0" err="1"/>
              <a:t>nájem</a:t>
            </a:r>
            <a:r>
              <a:rPr lang="en-US" sz="2400" dirty="0"/>
              <a:t> </a:t>
            </a:r>
            <a:r>
              <a:rPr lang="en-US" sz="2400" dirty="0" err="1"/>
              <a:t>dříve</a:t>
            </a:r>
            <a:r>
              <a:rPr lang="en-US" sz="2400" dirty="0"/>
              <a:t>, </a:t>
            </a:r>
            <a:r>
              <a:rPr lang="en-US" sz="2400" dirty="0" err="1"/>
              <a:t>bude</a:t>
            </a:r>
            <a:r>
              <a:rPr lang="en-US" sz="2400" dirty="0"/>
              <a:t> </a:t>
            </a:r>
            <a:r>
              <a:rPr lang="en-US" sz="2400" dirty="0" err="1"/>
              <a:t>muset</a:t>
            </a:r>
            <a:r>
              <a:rPr lang="en-US" sz="2400" dirty="0"/>
              <a:t> </a:t>
            </a:r>
            <a:r>
              <a:rPr lang="en-US" sz="2400" dirty="0" err="1"/>
              <a:t>rovněž</a:t>
            </a:r>
            <a:r>
              <a:rPr lang="en-US" sz="2400" dirty="0"/>
              <a:t> </a:t>
            </a:r>
            <a:r>
              <a:rPr lang="en-US" sz="2400" dirty="0" err="1"/>
              <a:t>zaplatit</a:t>
            </a:r>
            <a:r>
              <a:rPr lang="en-US" sz="2400" dirty="0"/>
              <a:t> </a:t>
            </a:r>
            <a:r>
              <a:rPr lang="en-US" sz="2400" dirty="0" err="1"/>
              <a:t>Titiovi</a:t>
            </a:r>
            <a:r>
              <a:rPr lang="en-US" sz="2400" dirty="0"/>
              <a:t> </a:t>
            </a:r>
            <a:r>
              <a:rPr lang="en-US" sz="2400" dirty="0" err="1"/>
              <a:t>deset</a:t>
            </a:r>
            <a:r>
              <a:rPr lang="en-US" sz="2400" dirty="0"/>
              <a:t>. K </a:t>
            </a:r>
            <a:r>
              <a:rPr lang="en-US" sz="2400" dirty="0" err="1"/>
              <a:t>výše</a:t>
            </a:r>
            <a:r>
              <a:rPr lang="en-US" sz="2400" dirty="0"/>
              <a:t> </a:t>
            </a:r>
            <a:r>
              <a:rPr lang="en-US" sz="2400" dirty="0" err="1"/>
              <a:t>řečenému</a:t>
            </a:r>
            <a:r>
              <a:rPr lang="en-US" sz="2400" dirty="0"/>
              <a:t> se </a:t>
            </a:r>
            <a:r>
              <a:rPr lang="en-US" sz="2400" dirty="0" err="1"/>
              <a:t>zavázali</a:t>
            </a:r>
            <a:r>
              <a:rPr lang="en-US" sz="2400" dirty="0"/>
              <a:t> </a:t>
            </a:r>
            <a:r>
              <a:rPr lang="en-US" sz="2400" dirty="0" err="1"/>
              <a:t>vzájemnými</a:t>
            </a:r>
            <a:r>
              <a:rPr lang="en-US" sz="2400" dirty="0"/>
              <a:t> </a:t>
            </a:r>
            <a:r>
              <a:rPr lang="en-US" sz="2400" dirty="0" err="1"/>
              <a:t>stipulacemi</a:t>
            </a:r>
            <a:r>
              <a:rPr lang="en-US" sz="2400" dirty="0"/>
              <a:t>. </a:t>
            </a:r>
            <a:r>
              <a:rPr lang="en-US" sz="2400" dirty="0" err="1"/>
              <a:t>Ptám</a:t>
            </a:r>
            <a:r>
              <a:rPr lang="en-US" sz="2400" dirty="0"/>
              <a:t> se, </a:t>
            </a:r>
            <a:r>
              <a:rPr lang="en-US" sz="2400" dirty="0" err="1"/>
              <a:t>zda</a:t>
            </a:r>
            <a:r>
              <a:rPr lang="en-US" sz="2400" dirty="0"/>
              <a:t> v </a:t>
            </a:r>
            <a:r>
              <a:rPr lang="en-US" sz="2400" dirty="0" err="1"/>
              <a:t>případě</a:t>
            </a:r>
            <a:r>
              <a:rPr lang="en-US" sz="2400" dirty="0"/>
              <a:t>, </a:t>
            </a:r>
            <a:r>
              <a:rPr lang="en-US" sz="2400" dirty="0" err="1"/>
              <a:t>že</a:t>
            </a:r>
            <a:r>
              <a:rPr lang="en-US" sz="2400" dirty="0"/>
              <a:t> by </a:t>
            </a:r>
            <a:r>
              <a:rPr lang="en-US" sz="2400" dirty="0" err="1"/>
              <a:t>Seius</a:t>
            </a:r>
            <a:r>
              <a:rPr lang="en-US" sz="2400" dirty="0"/>
              <a:t> </a:t>
            </a:r>
            <a:r>
              <a:rPr lang="en-US" sz="2400" dirty="0" err="1"/>
              <a:t>neplatil</a:t>
            </a:r>
            <a:r>
              <a:rPr lang="en-US" sz="2400" dirty="0"/>
              <a:t> </a:t>
            </a:r>
            <a:r>
              <a:rPr lang="en-US" sz="2400" dirty="0" err="1"/>
              <a:t>dvě</a:t>
            </a:r>
            <a:r>
              <a:rPr lang="en-US" sz="2400" dirty="0"/>
              <a:t> </a:t>
            </a:r>
            <a:r>
              <a:rPr lang="en-US" sz="2400" dirty="0" err="1"/>
              <a:t>po</a:t>
            </a:r>
            <a:r>
              <a:rPr lang="en-US" sz="2400" dirty="0"/>
              <a:t> </a:t>
            </a:r>
            <a:r>
              <a:rPr lang="en-US" sz="2400" dirty="0" err="1"/>
              <a:t>době</a:t>
            </a:r>
            <a:r>
              <a:rPr lang="en-US" sz="2400" dirty="0"/>
              <a:t> </a:t>
            </a:r>
            <a:r>
              <a:rPr lang="en-US" sz="2400" dirty="0" err="1"/>
              <a:t>jdoucí</a:t>
            </a:r>
            <a:r>
              <a:rPr lang="en-US" sz="2400" dirty="0"/>
              <a:t> </a:t>
            </a:r>
            <a:r>
              <a:rPr lang="en-US" sz="2400" dirty="0" err="1"/>
              <a:t>léta</a:t>
            </a:r>
            <a:r>
              <a:rPr lang="en-US" sz="2400" dirty="0"/>
              <a:t> </a:t>
            </a:r>
            <a:r>
              <a:rPr lang="en-US" sz="2400" dirty="0" err="1"/>
              <a:t>nájem</a:t>
            </a:r>
            <a:r>
              <a:rPr lang="en-US" sz="2400" dirty="0"/>
              <a:t>, </a:t>
            </a:r>
            <a:r>
              <a:rPr lang="en-US" sz="2400" dirty="0" err="1"/>
              <a:t>zda</a:t>
            </a:r>
            <a:r>
              <a:rPr lang="en-US" sz="2400" dirty="0"/>
              <a:t> je </a:t>
            </a:r>
            <a:r>
              <a:rPr lang="en-US" sz="2400" dirty="0" err="1"/>
              <a:t>možno</a:t>
            </a:r>
            <a:r>
              <a:rPr lang="en-US" sz="2400" dirty="0"/>
              <a:t> </a:t>
            </a:r>
            <a:r>
              <a:rPr lang="en-US" sz="2400" dirty="0" err="1"/>
              <a:t>jej</a:t>
            </a:r>
            <a:r>
              <a:rPr lang="en-US" sz="2400" dirty="0"/>
              <a:t> </a:t>
            </a:r>
            <a:r>
              <a:rPr lang="en-US" sz="2400" dirty="0" err="1"/>
              <a:t>vyhnat</a:t>
            </a:r>
            <a:r>
              <a:rPr lang="en-US" sz="2400" dirty="0"/>
              <a:t> </a:t>
            </a:r>
            <a:r>
              <a:rPr lang="en-US" sz="2400" dirty="0" err="1"/>
              <a:t>bez</a:t>
            </a:r>
            <a:r>
              <a:rPr lang="en-US" sz="2400" dirty="0"/>
              <a:t> </a:t>
            </a:r>
            <a:r>
              <a:rPr lang="en-US" sz="2400" dirty="0" err="1"/>
              <a:t>obavy</a:t>
            </a:r>
            <a:r>
              <a:rPr lang="en-US" sz="2400" dirty="0"/>
              <a:t> z </a:t>
            </a:r>
            <a:r>
              <a:rPr lang="en-US" sz="2400" dirty="0" err="1"/>
              <a:t>peněžité</a:t>
            </a:r>
            <a:r>
              <a:rPr lang="en-US" sz="2400" dirty="0"/>
              <a:t> </a:t>
            </a:r>
            <a:r>
              <a:rPr lang="en-US" sz="2400" dirty="0" err="1"/>
              <a:t>pokuty</a:t>
            </a:r>
            <a:r>
              <a:rPr lang="en-US" sz="2400" dirty="0"/>
              <a:t>? </a:t>
            </a:r>
            <a:r>
              <a:rPr lang="en-US" sz="2400" b="1" dirty="0" err="1"/>
              <a:t>Paulus</a:t>
            </a:r>
            <a:r>
              <a:rPr lang="en-US" sz="2400" b="1" dirty="0"/>
              <a:t> </a:t>
            </a:r>
            <a:r>
              <a:rPr lang="en-US" sz="2400" b="1" dirty="0" err="1"/>
              <a:t>odpověděl</a:t>
            </a:r>
            <a:r>
              <a:rPr lang="en-US" sz="2400" b="1" dirty="0"/>
              <a:t> –</a:t>
            </a:r>
            <a:r>
              <a:rPr lang="en-US" sz="2400" b="1" dirty="0" err="1"/>
              <a:t>ačkoliv</a:t>
            </a:r>
            <a:r>
              <a:rPr lang="en-US" sz="2400" b="1" dirty="0"/>
              <a:t> </a:t>
            </a:r>
            <a:r>
              <a:rPr lang="en-US" sz="2400" b="1" dirty="0" err="1"/>
              <a:t>nebylo</a:t>
            </a:r>
            <a:r>
              <a:rPr lang="en-US" sz="2400" b="1" dirty="0"/>
              <a:t> </a:t>
            </a:r>
            <a:r>
              <a:rPr lang="en-US" sz="2400" b="1" dirty="0" err="1"/>
              <a:t>ve</a:t>
            </a:r>
            <a:r>
              <a:rPr lang="en-US" sz="2400" b="1" dirty="0"/>
              <a:t> </a:t>
            </a:r>
            <a:r>
              <a:rPr lang="en-US" sz="2400" b="1" dirty="0" err="1"/>
              <a:t>stipulaci</a:t>
            </a:r>
            <a:r>
              <a:rPr lang="en-US" sz="2400" b="1" dirty="0"/>
              <a:t> </a:t>
            </a:r>
            <a:r>
              <a:rPr lang="en-US" sz="2400" b="1" dirty="0" err="1"/>
              <a:t>nic</a:t>
            </a:r>
            <a:r>
              <a:rPr lang="en-US" sz="2400" b="1" dirty="0"/>
              <a:t> </a:t>
            </a:r>
            <a:r>
              <a:rPr lang="en-US" sz="2400" b="1" dirty="0" err="1"/>
              <a:t>ujednáno</a:t>
            </a:r>
            <a:r>
              <a:rPr lang="en-US" sz="2400" b="1" dirty="0"/>
              <a:t> o </a:t>
            </a:r>
            <a:r>
              <a:rPr lang="en-US" sz="2400" b="1" dirty="0" err="1"/>
              <a:t>placení</a:t>
            </a:r>
            <a:r>
              <a:rPr lang="en-US" sz="2400" b="1" dirty="0"/>
              <a:t> </a:t>
            </a:r>
            <a:r>
              <a:rPr lang="en-US" sz="2400" b="1" dirty="0" err="1"/>
              <a:t>nájemného</a:t>
            </a:r>
            <a:r>
              <a:rPr lang="en-US" sz="2400" b="1" dirty="0"/>
              <a:t>, </a:t>
            </a:r>
            <a:r>
              <a:rPr lang="en-US" sz="2400" b="1" dirty="0" err="1"/>
              <a:t>přece</a:t>
            </a:r>
            <a:r>
              <a:rPr lang="en-US" sz="2400" b="1" dirty="0"/>
              <a:t> je </a:t>
            </a:r>
            <a:r>
              <a:rPr lang="en-US" sz="2400" b="1" dirty="0" err="1"/>
              <a:t>pravděpodobné</a:t>
            </a:r>
            <a:r>
              <a:rPr lang="en-US" sz="2400" b="1" dirty="0"/>
              <a:t>, </a:t>
            </a:r>
            <a:r>
              <a:rPr lang="en-US" sz="2400" b="1" dirty="0" err="1"/>
              <a:t>že</a:t>
            </a:r>
            <a:r>
              <a:rPr lang="en-US" sz="2400" b="1" dirty="0"/>
              <a:t> </a:t>
            </a:r>
            <a:r>
              <a:rPr lang="en-US" sz="2400" b="1" dirty="0" err="1"/>
              <a:t>bylo</a:t>
            </a:r>
            <a:r>
              <a:rPr lang="en-US" sz="2400" b="1" dirty="0"/>
              <a:t> </a:t>
            </a:r>
            <a:r>
              <a:rPr lang="en-US" sz="2400" b="1" dirty="0" err="1"/>
              <a:t>ujednáno</a:t>
            </a:r>
            <a:r>
              <a:rPr lang="en-US" sz="2400" b="1" dirty="0"/>
              <a:t> </a:t>
            </a:r>
            <a:r>
              <a:rPr lang="en-US" sz="2400" b="1" dirty="0" err="1"/>
              <a:t>tak</a:t>
            </a:r>
            <a:r>
              <a:rPr lang="en-US" sz="2400" b="1" dirty="0"/>
              <a:t>, </a:t>
            </a:r>
            <a:r>
              <a:rPr lang="en-US" sz="2400" b="1" dirty="0" err="1"/>
              <a:t>že</a:t>
            </a:r>
            <a:r>
              <a:rPr lang="en-US" sz="2400" b="1" dirty="0"/>
              <a:t> </a:t>
            </a:r>
            <a:r>
              <a:rPr lang="en-US" sz="2400" b="1" dirty="0" err="1"/>
              <a:t>není</a:t>
            </a:r>
            <a:r>
              <a:rPr lang="en-US" sz="2400" b="1" dirty="0"/>
              <a:t> </a:t>
            </a:r>
            <a:r>
              <a:rPr lang="en-US" sz="2400" b="1" dirty="0" err="1"/>
              <a:t>možné</a:t>
            </a:r>
            <a:r>
              <a:rPr lang="en-US" sz="2400" b="1" dirty="0"/>
              <a:t> </a:t>
            </a:r>
            <a:r>
              <a:rPr lang="en-US" sz="2400" b="1" dirty="0" err="1"/>
              <a:t>vyhnat</a:t>
            </a:r>
            <a:r>
              <a:rPr lang="en-US" sz="2400" b="1" dirty="0"/>
              <a:t> </a:t>
            </a:r>
            <a:r>
              <a:rPr lang="en-US" sz="2400" b="1" dirty="0" err="1"/>
              <a:t>nájemce</a:t>
            </a:r>
            <a:r>
              <a:rPr lang="en-US" sz="2400" b="1" dirty="0"/>
              <a:t> </a:t>
            </a:r>
            <a:r>
              <a:rPr lang="en-US" sz="2400" b="1" dirty="0" err="1"/>
              <a:t>před</a:t>
            </a:r>
            <a:r>
              <a:rPr lang="en-US" sz="2400" b="1" dirty="0"/>
              <a:t> </a:t>
            </a:r>
            <a:r>
              <a:rPr lang="en-US" sz="2400" b="1" dirty="0" err="1"/>
              <a:t>uplynutím</a:t>
            </a:r>
            <a:r>
              <a:rPr lang="en-US" sz="2400" b="1" dirty="0"/>
              <a:t> </a:t>
            </a:r>
            <a:r>
              <a:rPr lang="en-US" sz="2400" b="1" dirty="0" err="1"/>
              <a:t>doby</a:t>
            </a:r>
            <a:r>
              <a:rPr lang="en-US" sz="2400" b="1" dirty="0"/>
              <a:t> </a:t>
            </a:r>
            <a:r>
              <a:rPr lang="en-US" sz="2400" b="1" dirty="0" err="1"/>
              <a:t>pouze</a:t>
            </a:r>
            <a:r>
              <a:rPr lang="en-US" sz="2400" b="1" dirty="0"/>
              <a:t> </a:t>
            </a:r>
            <a:r>
              <a:rPr lang="en-US" sz="2400" b="1" dirty="0" err="1"/>
              <a:t>tehdy</a:t>
            </a:r>
            <a:r>
              <a:rPr lang="en-US" sz="2400" b="1" dirty="0"/>
              <a:t>, </a:t>
            </a:r>
            <a:r>
              <a:rPr lang="en-US" sz="2400" b="1" dirty="0" err="1"/>
              <a:t>jestliže</a:t>
            </a:r>
            <a:r>
              <a:rPr lang="en-US" sz="2400" b="1" dirty="0"/>
              <a:t> </a:t>
            </a:r>
            <a:r>
              <a:rPr lang="en-US" sz="2400" b="1" dirty="0" err="1"/>
              <a:t>platí</a:t>
            </a:r>
            <a:r>
              <a:rPr lang="en-US" sz="2400" b="1" dirty="0"/>
              <a:t> </a:t>
            </a:r>
            <a:r>
              <a:rPr lang="en-US" sz="2400" b="1" dirty="0" err="1"/>
              <a:t>nájem</a:t>
            </a:r>
            <a:r>
              <a:rPr lang="en-US" sz="2400" b="1" dirty="0"/>
              <a:t> a </a:t>
            </a:r>
            <a:r>
              <a:rPr lang="en-US" sz="2400" b="1" dirty="0" err="1"/>
              <a:t>řádně</a:t>
            </a:r>
            <a:r>
              <a:rPr lang="en-US" sz="2400" b="1" dirty="0"/>
              <a:t> </a:t>
            </a:r>
            <a:r>
              <a:rPr lang="en-US" sz="2400" b="1" dirty="0" err="1"/>
              <a:t>pečuje</a:t>
            </a:r>
            <a:r>
              <a:rPr lang="en-US" sz="2400" b="1" dirty="0"/>
              <a:t> o </a:t>
            </a:r>
            <a:r>
              <a:rPr lang="en-US" sz="2400" b="1" dirty="0" err="1"/>
              <a:t>pronajatý</a:t>
            </a:r>
            <a:r>
              <a:rPr lang="en-US" sz="2400" b="1" dirty="0"/>
              <a:t> </a:t>
            </a:r>
            <a:r>
              <a:rPr lang="en-US" sz="2400" b="1" dirty="0" err="1"/>
              <a:t>pozemek</a:t>
            </a:r>
            <a:r>
              <a:rPr lang="en-US" sz="2400" b="1" dirty="0"/>
              <a:t>. A </a:t>
            </a:r>
            <a:r>
              <a:rPr lang="en-US" sz="2400" b="1" dirty="0" err="1"/>
              <a:t>tak</a:t>
            </a:r>
            <a:r>
              <a:rPr lang="en-US" sz="2400" b="1" dirty="0"/>
              <a:t>, </a:t>
            </a:r>
            <a:r>
              <a:rPr lang="en-US" sz="2400" b="1" dirty="0" err="1"/>
              <a:t>jestliže</a:t>
            </a:r>
            <a:r>
              <a:rPr lang="en-US" sz="2400" b="1" dirty="0"/>
              <a:t> by </a:t>
            </a:r>
            <a:r>
              <a:rPr lang="en-US" sz="2400" b="1" dirty="0" err="1"/>
              <a:t>nájemce</a:t>
            </a:r>
            <a:r>
              <a:rPr lang="en-US" sz="2400" b="1" dirty="0"/>
              <a:t> </a:t>
            </a:r>
            <a:r>
              <a:rPr lang="en-US" sz="2400" b="1" dirty="0" err="1"/>
              <a:t>na</a:t>
            </a:r>
            <a:r>
              <a:rPr lang="en-US" sz="2400" b="1" dirty="0"/>
              <a:t> </a:t>
            </a:r>
            <a:r>
              <a:rPr lang="en-US" sz="2400" b="1" dirty="0" err="1"/>
              <a:t>soudě</a:t>
            </a:r>
            <a:r>
              <a:rPr lang="en-US" sz="2400" b="1" dirty="0"/>
              <a:t> </a:t>
            </a:r>
            <a:r>
              <a:rPr lang="en-US" sz="2400" b="1" dirty="0" err="1"/>
              <a:t>vymáhal</a:t>
            </a:r>
            <a:r>
              <a:rPr lang="en-US" sz="2400" b="1" dirty="0"/>
              <a:t> </a:t>
            </a:r>
            <a:r>
              <a:rPr lang="en-US" sz="2400" b="1" dirty="0" err="1"/>
              <a:t>pokutu</a:t>
            </a:r>
            <a:r>
              <a:rPr lang="en-US" sz="2400" b="1" dirty="0"/>
              <a:t> a </a:t>
            </a:r>
            <a:r>
              <a:rPr lang="en-US" sz="2400" b="1" dirty="0" err="1"/>
              <a:t>nezaplatil</a:t>
            </a:r>
            <a:r>
              <a:rPr lang="en-US" sz="2400" b="1" dirty="0"/>
              <a:t> by </a:t>
            </a:r>
            <a:r>
              <a:rPr lang="en-US" sz="2400" b="1" dirty="0" err="1"/>
              <a:t>nájemné</a:t>
            </a:r>
            <a:r>
              <a:rPr lang="en-US" sz="2400" b="1" dirty="0"/>
              <a:t>, je </a:t>
            </a:r>
            <a:r>
              <a:rPr lang="en-US" sz="2400" b="1" dirty="0" err="1"/>
              <a:t>možné</a:t>
            </a:r>
            <a:r>
              <a:rPr lang="en-US" sz="2400" b="1" dirty="0"/>
              <a:t> </a:t>
            </a:r>
            <a:r>
              <a:rPr lang="en-US" sz="2400" b="1" dirty="0" err="1"/>
              <a:t>poskytnout</a:t>
            </a:r>
            <a:r>
              <a:rPr lang="en-US" sz="2400" b="1" dirty="0"/>
              <a:t> </a:t>
            </a:r>
            <a:r>
              <a:rPr lang="en-US" sz="2400" b="1" dirty="0" err="1"/>
              <a:t>Titiovi</a:t>
            </a:r>
            <a:r>
              <a:rPr lang="en-US" sz="2400" b="1" dirty="0"/>
              <a:t> </a:t>
            </a:r>
            <a:r>
              <a:rPr lang="en-US" sz="2400" b="1" dirty="0" err="1"/>
              <a:t>námitku</a:t>
            </a:r>
            <a:r>
              <a:rPr lang="en-US" sz="2400" b="1" dirty="0"/>
              <a:t> </a:t>
            </a:r>
            <a:r>
              <a:rPr lang="en-US" sz="2400" b="1" dirty="0" err="1"/>
              <a:t>podvodu</a:t>
            </a:r>
            <a:r>
              <a:rPr lang="en-US" sz="2400" b="1" dirty="0"/>
              <a:t> (</a:t>
            </a:r>
            <a:r>
              <a:rPr lang="en-US" sz="2400" b="1" i="1" dirty="0" err="1"/>
              <a:t>exceptio</a:t>
            </a:r>
            <a:r>
              <a:rPr lang="en-US" sz="2400" b="1" i="1" dirty="0"/>
              <a:t> </a:t>
            </a:r>
            <a:r>
              <a:rPr lang="en-US" sz="2400" b="1" i="1" dirty="0" err="1"/>
              <a:t>doli</a:t>
            </a:r>
            <a:r>
              <a:rPr lang="en-US" sz="2400" b="1" dirty="0"/>
              <a:t>). </a:t>
            </a:r>
            <a:endParaRPr lang="pl-PL" sz="2400" b="1" dirty="0"/>
          </a:p>
          <a:p>
            <a:endParaRPr lang="pl-PL" sz="2400" dirty="0"/>
          </a:p>
          <a:p>
            <a:endParaRPr lang="pl-PL" sz="24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7</a:t>
            </a:fld>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b="1" dirty="0">
                <a:solidFill>
                  <a:srgbClr val="C00000"/>
                </a:solidFill>
              </a:rPr>
              <a:t>Penalty clause and debtors liability </a:t>
            </a:r>
            <a:br>
              <a:rPr lang="pl-PL" sz="2800" b="1" dirty="0">
                <a:solidFill>
                  <a:srgbClr val="C00000"/>
                </a:solidFill>
              </a:rPr>
            </a:br>
            <a:r>
              <a:rPr lang="pl-PL" sz="2800" b="1" dirty="0">
                <a:solidFill>
                  <a:srgbClr val="C00000"/>
                </a:solidFill>
              </a:rPr>
              <a:t>- </a:t>
            </a:r>
            <a:r>
              <a:rPr lang="pl-PL" sz="2800" b="1" dirty="0" err="1">
                <a:solidFill>
                  <a:srgbClr val="C00000"/>
                </a:solidFill>
              </a:rPr>
              <a:t>discussion</a:t>
            </a:r>
            <a:r>
              <a:rPr lang="pl-PL" sz="2800" b="1" dirty="0">
                <a:solidFill>
                  <a:srgbClr val="C00000"/>
                </a:solidFill>
              </a:rPr>
              <a:t> of Roman </a:t>
            </a:r>
            <a:r>
              <a:rPr lang="pl-PL" sz="2800" b="1" dirty="0" err="1">
                <a:solidFill>
                  <a:srgbClr val="C00000"/>
                </a:solidFill>
              </a:rPr>
              <a:t>jurists</a:t>
            </a:r>
            <a:endParaRPr lang="pl-PL" sz="2800" dirty="0"/>
          </a:p>
        </p:txBody>
      </p:sp>
      <p:graphicFrame>
        <p:nvGraphicFramePr>
          <p:cNvPr id="4" name="Symbol zastępczy zawartości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ymbol zastępczy numeru slajdu 4"/>
          <p:cNvSpPr>
            <a:spLocks noGrp="1"/>
          </p:cNvSpPr>
          <p:nvPr>
            <p:ph type="sldNum" sz="quarter" idx="12"/>
          </p:nvPr>
        </p:nvSpPr>
        <p:spPr/>
        <p:txBody>
          <a:bodyPr/>
          <a:lstStyle/>
          <a:p>
            <a:fld id="{46C07D81-DD2D-4634-8475-E0EA382765C0}" type="slidenum">
              <a:rPr lang="pl-PL" smtClean="0"/>
              <a:pPr/>
              <a:t>8</a:t>
            </a:fld>
            <a:endParaRPr lang="pl-P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en-US" sz="2800" b="1" dirty="0">
                <a:solidFill>
                  <a:srgbClr val="C00000"/>
                </a:solidFill>
              </a:rPr>
              <a:t>Penalty clause and debtors liability </a:t>
            </a:r>
            <a:br>
              <a:rPr lang="pl-PL" sz="2800" b="1" dirty="0">
                <a:solidFill>
                  <a:srgbClr val="C00000"/>
                </a:solidFill>
              </a:rPr>
            </a:br>
            <a:r>
              <a:rPr lang="pl-PL" sz="2800" b="1" dirty="0">
                <a:solidFill>
                  <a:srgbClr val="C00000"/>
                </a:solidFill>
              </a:rPr>
              <a:t>- </a:t>
            </a:r>
            <a:r>
              <a:rPr lang="pl-PL" sz="2800" b="1" dirty="0" err="1">
                <a:solidFill>
                  <a:srgbClr val="C00000"/>
                </a:solidFill>
              </a:rPr>
              <a:t>developments</a:t>
            </a:r>
            <a:r>
              <a:rPr lang="pl-PL" sz="2800" b="1" dirty="0">
                <a:solidFill>
                  <a:srgbClr val="C00000"/>
                </a:solidFill>
              </a:rPr>
              <a:t> </a:t>
            </a:r>
            <a:r>
              <a:rPr lang="pl-PL" sz="2800" b="1" dirty="0" err="1">
                <a:solidFill>
                  <a:srgbClr val="C00000"/>
                </a:solidFill>
              </a:rPr>
              <a:t>in</a:t>
            </a:r>
            <a:r>
              <a:rPr lang="pl-PL" sz="2800" b="1" dirty="0">
                <a:solidFill>
                  <a:srgbClr val="C00000"/>
                </a:solidFill>
              </a:rPr>
              <a:t> </a:t>
            </a:r>
            <a:r>
              <a:rPr lang="pl-PL" sz="2800" b="1" dirty="0" err="1">
                <a:solidFill>
                  <a:srgbClr val="C00000"/>
                </a:solidFill>
              </a:rPr>
              <a:t>the</a:t>
            </a:r>
            <a:r>
              <a:rPr lang="pl-PL" sz="2800" b="1" dirty="0">
                <a:solidFill>
                  <a:srgbClr val="C00000"/>
                </a:solidFill>
              </a:rPr>
              <a:t> </a:t>
            </a:r>
            <a:r>
              <a:rPr lang="pl-PL" sz="2800" b="1" dirty="0" err="1">
                <a:solidFill>
                  <a:srgbClr val="C00000"/>
                </a:solidFill>
              </a:rPr>
              <a:t>pre-codification</a:t>
            </a:r>
            <a:r>
              <a:rPr lang="pl-PL" sz="2800" b="1" dirty="0">
                <a:solidFill>
                  <a:srgbClr val="C00000"/>
                </a:solidFill>
              </a:rPr>
              <a:t> era</a:t>
            </a:r>
            <a:endParaRPr lang="pl-PL" sz="2800" dirty="0"/>
          </a:p>
        </p:txBody>
      </p:sp>
      <p:sp>
        <p:nvSpPr>
          <p:cNvPr id="3" name="Symbol zastępczy zawartości 2"/>
          <p:cNvSpPr>
            <a:spLocks noGrp="1"/>
          </p:cNvSpPr>
          <p:nvPr>
            <p:ph idx="1"/>
          </p:nvPr>
        </p:nvSpPr>
        <p:spPr/>
        <p:txBody>
          <a:bodyPr>
            <a:normAutofit/>
          </a:bodyPr>
          <a:lstStyle/>
          <a:p>
            <a:endParaRPr lang="pl-PL" dirty="0"/>
          </a:p>
          <a:p>
            <a:r>
              <a:rPr lang="pl-PL" sz="2400" dirty="0"/>
              <a:t>- </a:t>
            </a:r>
            <a:r>
              <a:rPr lang="en-US" sz="2400" dirty="0"/>
              <a:t>In the modern time the </a:t>
            </a:r>
            <a:r>
              <a:rPr lang="en-US" sz="2400" i="1" dirty="0" err="1"/>
              <a:t>stipulatio</a:t>
            </a:r>
            <a:r>
              <a:rPr lang="en-US" sz="2400" dirty="0"/>
              <a:t> lost the practical relevance </a:t>
            </a:r>
            <a:r>
              <a:rPr lang="pl-PL" sz="2400" dirty="0"/>
              <a:t>as a </a:t>
            </a:r>
            <a:r>
              <a:rPr lang="pl-PL" sz="2400" dirty="0" err="1"/>
              <a:t>result</a:t>
            </a:r>
            <a:r>
              <a:rPr lang="pl-PL" sz="2400" dirty="0"/>
              <a:t> </a:t>
            </a:r>
            <a:r>
              <a:rPr lang="en-US" sz="2400" dirty="0"/>
              <a:t>of adoption of the principle of contractual freedom since the 16 century</a:t>
            </a:r>
            <a:r>
              <a:rPr lang="en-US" dirty="0"/>
              <a:t>.</a:t>
            </a:r>
            <a:endParaRPr lang="pl-PL" dirty="0"/>
          </a:p>
          <a:p>
            <a:endParaRPr lang="pl-PL" dirty="0"/>
          </a:p>
          <a:p>
            <a:r>
              <a:rPr lang="pl-PL" sz="2400" dirty="0"/>
              <a:t>- </a:t>
            </a:r>
            <a:r>
              <a:rPr lang="en-US" sz="2400" dirty="0"/>
              <a:t>The penalty clauses became the part of contractual liability which has been elaborated in modern contract theories and codified in European countries during the 19 and 20 centuries.</a:t>
            </a:r>
            <a:endParaRPr lang="pl-PL" sz="2400" dirty="0"/>
          </a:p>
        </p:txBody>
      </p:sp>
      <p:sp>
        <p:nvSpPr>
          <p:cNvPr id="4" name="Symbol zastępczy numeru slajdu 3"/>
          <p:cNvSpPr>
            <a:spLocks noGrp="1"/>
          </p:cNvSpPr>
          <p:nvPr>
            <p:ph type="sldNum" sz="quarter" idx="12"/>
          </p:nvPr>
        </p:nvSpPr>
        <p:spPr/>
        <p:txBody>
          <a:bodyPr/>
          <a:lstStyle/>
          <a:p>
            <a:fld id="{46C07D81-DD2D-4634-8475-E0EA382765C0}" type="slidenum">
              <a:rPr lang="pl-PL" smtClean="0"/>
              <a:pPr/>
              <a:t>9</a:t>
            </a:fld>
            <a:endParaRPr lang="pl-PL"/>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1084</TotalTime>
  <Words>2013</Words>
  <Application>Microsoft Office PowerPoint</Application>
  <PresentationFormat>Předvádění na obrazovce (4:3)</PresentationFormat>
  <Paragraphs>206</Paragraphs>
  <Slides>32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32</vt:i4>
      </vt:variant>
    </vt:vector>
  </HeadingPairs>
  <TitlesOfParts>
    <vt:vector size="35" baseType="lpstr">
      <vt:lpstr>Arial</vt:lpstr>
      <vt:lpstr>Calibri</vt:lpstr>
      <vt:lpstr>Motyw pakietu Office</vt:lpstr>
      <vt:lpstr>Penalties and contractual liability </vt:lpstr>
      <vt:lpstr>Functions of penalty clauses </vt:lpstr>
      <vt:lpstr>1. Functions of penalty clauses </vt:lpstr>
      <vt:lpstr>2. Two main questions to penalty clauses in the light of Roman legal experience </vt:lpstr>
      <vt:lpstr> 3. Penalty clause and debtors liability  - discussion of Roman jurists  </vt:lpstr>
      <vt:lpstr>Penalty clause and debtors liability  - discussion of Roman jurists</vt:lpstr>
      <vt:lpstr>Penalty clause and debtors liability  - discussion of Roman jurists</vt:lpstr>
      <vt:lpstr>Penalty clause and debtors liability  - discussion of Roman jurists</vt:lpstr>
      <vt:lpstr>Penalty clause and debtors liability  - developments in the pre-codification era</vt:lpstr>
      <vt:lpstr>The liability for penalty sum in the modern civil codifications   - Code civil  </vt:lpstr>
      <vt:lpstr>The liability for penalty sum in the modern civil codifications   - Code civil  </vt:lpstr>
      <vt:lpstr>The liability for penalty sum in the modern civil codifications   - German civil code (BGB)</vt:lpstr>
      <vt:lpstr>The liability for penalty sum in the modern civil codifications   - Polish codifications of the law of obligation </vt:lpstr>
      <vt:lpstr>The liability for penalty sum in the modern civil codifications   -  </vt:lpstr>
      <vt:lpstr>The doubts related to the fixed by parties objective liability for penalty</vt:lpstr>
      <vt:lpstr>The doubts related to the fixed by parties objective liability for penalty</vt:lpstr>
      <vt:lpstr>The doubts related to the fixed by parties objective liability for penalty</vt:lpstr>
      <vt:lpstr>The problem of excessive penalty sum –  ancient Roman law  </vt:lpstr>
      <vt:lpstr>The problem of excessive penalty sum –  ancient Roman law</vt:lpstr>
      <vt:lpstr>The problem of excessive penalty sum –  ancient Roman law</vt:lpstr>
      <vt:lpstr>The problem of excessive penalty sum – the pre-condifcation era </vt:lpstr>
      <vt:lpstr>The problem of excessive penalty sum – Code civil </vt:lpstr>
      <vt:lpstr>The problem of excessive penalty sum – Code civil   </vt:lpstr>
      <vt:lpstr>The problem of excessive penalty sum – German civil code </vt:lpstr>
      <vt:lpstr>The problem of excessive penalty sum – Polish codifications of the law of obligations  </vt:lpstr>
      <vt:lpstr>The problem of excessive penalty sum – modern codifications   </vt:lpstr>
      <vt:lpstr>Final remarks</vt:lpstr>
      <vt:lpstr> Final remarks  - modern context of the proposal of a limited derogation of  penalty clauses from the general system of liability for breach of contract  </vt:lpstr>
      <vt:lpstr>Final remarks  - the legal experience and the doubt related to the fixed by parties objective liability for penalty  </vt:lpstr>
      <vt:lpstr>Final remarks  - the legal experience and the doubt related to the fixed by parties objective liability for penalty</vt:lpstr>
      <vt:lpstr>Final remarks  - the legal experience and the doubt related to the fixed by parties objective liability for penalty</vt:lpstr>
      <vt:lpstr>Final remarks  - the legal experience and the doubt related to the fixed by parties objective liability for penalty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WD</dc:creator>
  <cp:lastModifiedBy>Lucie Mrázková</cp:lastModifiedBy>
  <cp:revision>170</cp:revision>
  <dcterms:created xsi:type="dcterms:W3CDTF">2012-09-16T10:46:50Z</dcterms:created>
  <dcterms:modified xsi:type="dcterms:W3CDTF">2016-11-09T13:22:41Z</dcterms:modified>
</cp:coreProperties>
</file>