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522" y="4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1643997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Název a 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Text názvu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á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–Josef Novák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2400"/>
              </a:spcBef>
              <a:buSzTx/>
              <a:buNone/>
              <a:defRPr sz="4000"/>
            </a:lvl1pPr>
          </a:lstStyle>
          <a:p>
            <a:r>
              <a:t>„Sem napište citát.“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graf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grafie - na šíř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020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Text názvu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 - ve střed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grafie -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762000"/>
            <a:ext cx="5334000" cy="8242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 názvu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 - nahoř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 a 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, odrážky, fot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grafie - 3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18300" y="762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762884"/>
            <a:ext cx="5334000" cy="8229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 názvu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514095">
              <a:defRPr sz="7040"/>
            </a:lvl1pPr>
          </a:lstStyle>
          <a:p>
            <a:r>
              <a:t>Bezdůvodné obohacení v justiniánských pramenech </a:t>
            </a:r>
          </a:p>
        </p:txBody>
      </p:sp>
      <p:sp>
        <p:nvSpPr>
          <p:cNvPr id="120" name="Shape 120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JUDr. Petr Dostalík, Ph.D. </a:t>
            </a:r>
          </a:p>
          <a:p>
            <a:r>
              <a:t>PF UP Olomouc 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rPr i="1"/>
              <a:t>Actio de in rem verso</a:t>
            </a:r>
            <a:r>
              <a:t> v klasickém římském právu</a:t>
            </a:r>
          </a:p>
        </p:txBody>
      </p:sp>
      <p:sp>
        <p:nvSpPr>
          <p:cNvPr id="146" name="Shape 14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Další tři žaloby </a:t>
            </a:r>
          </a:p>
          <a:p>
            <a:pPr lvl="1"/>
            <a:r>
              <a:t>Actio de peculio </a:t>
            </a:r>
          </a:p>
          <a:p>
            <a:pPr lvl="1"/>
            <a:r>
              <a:t>Actio de in rem verso </a:t>
            </a:r>
          </a:p>
          <a:p>
            <a:pPr lvl="1"/>
            <a:r>
              <a:t>Actio quod iussu</a:t>
            </a:r>
          </a:p>
          <a:p>
            <a:r>
              <a:t>byly zavedeny jedním interdiktem 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B. Windcheid se domnívá, že </a:t>
            </a:r>
            <a:r>
              <a:rPr i="1"/>
              <a:t>actio de in rem verso </a:t>
            </a:r>
            <a:r>
              <a:t>je mladší, a byla používána tam, kde nebylo možno žalovat z pekulia </a:t>
            </a:r>
          </a:p>
          <a:p>
            <a:r>
              <a:t>O. Sommer má zato, že obrat </a:t>
            </a:r>
            <a:r>
              <a:rPr i="1"/>
              <a:t>de in rem verso</a:t>
            </a:r>
            <a:r>
              <a:t> se vztahuje na případy, kdy zanikla otcovská moc a prošel rok, kdy se ještě mohlo žalovat z pekulia. </a:t>
            </a:r>
          </a:p>
          <a:p>
            <a:r>
              <a:t>Dig. 15, 2, 1 </a:t>
            </a:r>
          </a:p>
          <a:p>
            <a:r>
              <a:t>Dig. 15, 3, 1, 1. 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Podle J. Stupeckého si </a:t>
            </a:r>
            <a:r>
              <a:rPr i="1"/>
              <a:t>actio de peculio </a:t>
            </a:r>
            <a:r>
              <a:t>a </a:t>
            </a:r>
            <a:r>
              <a:rPr i="1"/>
              <a:t>actio de in rem verso </a:t>
            </a:r>
            <a:r>
              <a:t>konkurují - ještě není rozlišen majetek, který je v pekuliu a majetek, který patří pánovi 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r>
              <a:t>Actio de in rem verso v justiniánském právu </a:t>
            </a:r>
          </a:p>
        </p:txBody>
      </p:sp>
      <p:sp>
        <p:nvSpPr>
          <p:cNvPr id="153" name="Shape 15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11479" indent="-411479" defTabSz="525779">
              <a:spcBef>
                <a:spcPts val="3700"/>
              </a:spcBef>
              <a:defRPr sz="3420"/>
            </a:pPr>
            <a:r>
              <a:t>Podmínky pro užití žaloby </a:t>
            </a:r>
          </a:p>
          <a:p>
            <a:pPr marL="411479" indent="-411479" defTabSz="525779">
              <a:spcBef>
                <a:spcPts val="3700"/>
              </a:spcBef>
              <a:defRPr sz="3420"/>
            </a:pPr>
            <a:r>
              <a:t>právní jednání (kontrakt nebo kvazikontrakt) s osobou poddanou; </a:t>
            </a:r>
          </a:p>
          <a:p>
            <a:pPr marL="822959" lvl="1" indent="-411479" defTabSz="525779">
              <a:spcBef>
                <a:spcPts val="3700"/>
              </a:spcBef>
              <a:defRPr sz="3420"/>
            </a:pPr>
            <a:r>
              <a:t>toto jednání musí být platné a stává se základem žaloby </a:t>
            </a:r>
          </a:p>
          <a:p>
            <a:pPr marL="1234439" lvl="2" indent="-411479" defTabSz="525779">
              <a:spcBef>
                <a:spcPts val="3700"/>
              </a:spcBef>
              <a:defRPr sz="3420"/>
            </a:pPr>
            <a:r>
              <a:t>actio empto de in rem verso </a:t>
            </a:r>
          </a:p>
          <a:p>
            <a:pPr marL="822959" lvl="1" indent="-411479" defTabSz="525779">
              <a:spcBef>
                <a:spcPts val="3700"/>
              </a:spcBef>
              <a:defRPr sz="3420"/>
            </a:pPr>
            <a:r>
              <a:t>výsledek tohoto jednání musí být obrácen ve prospěch nositele moci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r>
              <a:t>Actio de in rem verso v justiniánském právu </a:t>
            </a:r>
          </a:p>
        </p:txBody>
      </p:sp>
      <p:sp>
        <p:nvSpPr>
          <p:cNvPr id="156" name="Shape 15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88620" indent="-388620" defTabSz="496570">
              <a:spcBef>
                <a:spcPts val="3500"/>
              </a:spcBef>
              <a:defRPr sz="3230"/>
            </a:pPr>
            <a:r>
              <a:t>Jednající osoba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nemusí mít úmysl </a:t>
            </a:r>
            <a:r>
              <a:t>jednat v zájmu nositele moci </a:t>
            </a:r>
          </a:p>
          <a:p>
            <a:pPr marL="777240" lvl="1" indent="-388620" defTabSz="496570">
              <a:spcBef>
                <a:spcPts val="3500"/>
              </a:spcBef>
              <a:defRPr sz="3230"/>
            </a:pPr>
            <a:r>
              <a:t>pozn.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tohle</a:t>
            </a:r>
            <a:r>
              <a:t> odlišuje od jednatelství bez příkazu</a:t>
            </a:r>
          </a:p>
          <a:p>
            <a:pPr marL="777240" lvl="1" indent="-388620" defTabSz="496570">
              <a:spcBef>
                <a:spcPts val="3500"/>
              </a:spcBef>
              <a:defRPr sz="3230"/>
            </a:pPr>
            <a:r>
              <a:t>srov. Dig. 15, 3, 3, pr. a Dig. 15, 3, 10, 7. </a:t>
            </a:r>
          </a:p>
          <a:p>
            <a:pPr marL="777240" lvl="1" indent="-388620" defTabSz="496570">
              <a:spcBef>
                <a:spcPts val="3500"/>
              </a:spcBef>
              <a:defRPr sz="3230"/>
            </a:pPr>
            <a:r>
              <a:t>srov. Dig. 14, 3, 12. </a:t>
            </a:r>
          </a:p>
          <a:p>
            <a:pPr marL="388620" indent="-388620" defTabSz="496570">
              <a:spcBef>
                <a:spcPts val="3500"/>
              </a:spcBef>
              <a:defRPr sz="3230"/>
            </a:pPr>
            <a:r>
              <a:t>Pokud bylo jednání vedeno v zájmu majitele moci, nevadí pokud výsledek později zanikl</a:t>
            </a:r>
          </a:p>
          <a:p>
            <a:pPr marL="777240" lvl="1" indent="-388620" defTabSz="496570">
              <a:spcBef>
                <a:spcPts val="3500"/>
              </a:spcBef>
              <a:defRPr sz="3230"/>
            </a:pPr>
            <a:r>
              <a:t>pozn.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tohle </a:t>
            </a:r>
            <a:r>
              <a:t>odlišuje od bezdůvodného obohacení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r>
              <a:t>Actio de in rem verso v justiniánském právu </a:t>
            </a:r>
          </a:p>
        </p:txBody>
      </p:sp>
      <p:sp>
        <p:nvSpPr>
          <p:cNvPr id="159" name="Shape 15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11479" indent="-411479" defTabSz="525779">
              <a:spcBef>
                <a:spcPts val="3700"/>
              </a:spcBef>
              <a:defRPr sz="3420"/>
            </a:pPr>
            <a:r>
              <a:t>Tedy poddaná osoba nemusí jednat s úmyslem obohatit majitele moci, postačí, pokud přímo z jednání přejde z majetku kontrahenta poddané osoby něco do majetku pána </a:t>
            </a:r>
          </a:p>
          <a:p>
            <a:pPr marL="411479" indent="-411479" defTabSz="525779">
              <a:spcBef>
                <a:spcPts val="3700"/>
              </a:spcBef>
              <a:defRPr sz="3420"/>
            </a:pPr>
            <a:r>
              <a:t>Není nutné, aby poddaná osoba měla pekulium </a:t>
            </a:r>
          </a:p>
          <a:p>
            <a:pPr marL="822959" lvl="1" indent="-411479" defTabSz="525779">
              <a:spcBef>
                <a:spcPts val="3700"/>
              </a:spcBef>
              <a:defRPr sz="3420"/>
            </a:pPr>
            <a:r>
              <a:t>Gaiova zpráva (IV, 74) nevede k tomu, že obě žaloby jsou totožné; </a:t>
            </a:r>
          </a:p>
          <a:p>
            <a:pPr marL="411479" indent="-411479" defTabSz="525779">
              <a:spcBef>
                <a:spcPts val="3700"/>
              </a:spcBef>
              <a:defRPr sz="3420"/>
            </a:pPr>
            <a:r>
              <a:t>Věřitel nemusí vědět, že jednání s osobou poddanou obohacuje majitele moci; 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r>
              <a:t>Actio de in rem verso v justiniánském právu</a:t>
            </a:r>
          </a:p>
        </p:txBody>
      </p:sp>
      <p:sp>
        <p:nvSpPr>
          <p:cNvPr id="162" name="Shape 16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Žalobcem je kontrahent osoby poddané </a:t>
            </a:r>
          </a:p>
          <a:p>
            <a:r>
              <a:t>Žalovaným je majitel moci. </a:t>
            </a:r>
          </a:p>
          <a:p>
            <a:pPr lvl="1"/>
            <a:r>
              <a:t>Jeho dědic odpovídá do výše svého podílu</a:t>
            </a:r>
          </a:p>
          <a:p>
            <a:r>
              <a:t>Obsah žaloby </a:t>
            </a:r>
          </a:p>
          <a:p>
            <a:pPr lvl="1"/>
            <a:r>
              <a:t>jednání bylo v zájmu majitele moci - musí hradit to, co slíbila jemu poddaná osoba  </a:t>
            </a: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r>
              <a:t>Actio de in rem verso v justiniánském právu</a:t>
            </a:r>
          </a:p>
        </p:txBody>
      </p:sp>
      <p:sp>
        <p:nvSpPr>
          <p:cNvPr id="165" name="Shape 16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34340" indent="-434340" defTabSz="554990">
              <a:spcBef>
                <a:spcPts val="3900"/>
              </a:spcBef>
              <a:defRPr sz="3609"/>
            </a:pPr>
            <a:r>
              <a:t>Jednání nebylo v jeho zájmu, ale hodnota byla obrácena v jeho zájem - pak musí nahradit hodnotu </a:t>
            </a:r>
          </a:p>
          <a:p>
            <a:pPr marL="434340" indent="-434340" defTabSz="554990">
              <a:spcBef>
                <a:spcPts val="3900"/>
              </a:spcBef>
              <a:defRPr sz="3609"/>
            </a:pPr>
            <a:r>
              <a:t>Jednání nebylo v jeho zájmu, pak musí pouze vydat to, co má ve svém majetku z jednání osoby poddané. </a:t>
            </a:r>
          </a:p>
          <a:p>
            <a:pPr marL="434340" indent="-434340" defTabSz="554990">
              <a:spcBef>
                <a:spcPts val="3900"/>
              </a:spcBef>
              <a:defRPr sz="3609"/>
            </a:pPr>
            <a:r>
              <a:t>Zájem osoby se neposudí objektivně, ale podle vůle majitele moci; </a:t>
            </a:r>
          </a:p>
          <a:p>
            <a:pPr marL="868680" lvl="1" indent="-434340" defTabSz="554990">
              <a:spcBef>
                <a:spcPts val="3900"/>
              </a:spcBef>
              <a:defRPr sz="3609"/>
            </a:pPr>
            <a:r>
              <a:t>rozdíl od bezdůvodného obohacení  </a:t>
            </a: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Actio de in rem verso v </a:t>
            </a:r>
            <a:r>
              <a:rPr i="1"/>
              <a:t>ius  commune </a:t>
            </a:r>
          </a:p>
        </p:txBody>
      </p:sp>
      <p:sp>
        <p:nvSpPr>
          <p:cNvPr id="168" name="Shape 16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Dig. 15, 3 neobsahují ani zmínku o tom, že by bylo možno použít i pro jednání osob nepoddaných</a:t>
            </a:r>
          </a:p>
          <a:p>
            <a:r>
              <a:t>Ius commune se domnívalo, že je možno použít </a:t>
            </a:r>
            <a:r>
              <a:rPr i="1"/>
              <a:t>actio de in rem verso </a:t>
            </a:r>
            <a:r>
              <a:t>i na jednání osob svobodných </a:t>
            </a:r>
          </a:p>
          <a:p>
            <a:r>
              <a:t>Hlavní argument: Cod. 4, 26, 7, 3. 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Actio de in rem verso v </a:t>
            </a:r>
            <a:r>
              <a:rPr i="1"/>
              <a:t>ius  commune </a:t>
            </a:r>
          </a:p>
        </p:txBody>
      </p:sp>
      <p:sp>
        <p:nvSpPr>
          <p:cNvPr id="171" name="Shape 17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3484" indent="-443484" defTabSz="566674">
              <a:spcBef>
                <a:spcPts val="4000"/>
              </a:spcBef>
              <a:defRPr sz="3686"/>
            </a:pPr>
            <a:r>
              <a:t>Věřitel poskytuje půjčku svobodné osobě, která jedná v cizí záležitosti a věřiteli je dána žaloba přímo proti osobě, v jejíž prospěch je půjčka poskytnuta. </a:t>
            </a:r>
          </a:p>
          <a:p>
            <a:pPr marL="443484" indent="-443484" defTabSz="566674">
              <a:spcBef>
                <a:spcPts val="4000"/>
              </a:spcBef>
              <a:defRPr sz="3686"/>
            </a:pPr>
            <a:r>
              <a:t>Glossátoři (V. Durantis) se domnívají, že je možno pomocí </a:t>
            </a:r>
            <a:r>
              <a:rPr i="1"/>
              <a:t>actio de in rem verso </a:t>
            </a:r>
            <a:r>
              <a:t>žalovat obecně z bezdůvodného obohacení </a:t>
            </a:r>
          </a:p>
          <a:p>
            <a:pPr marL="443484" indent="-443484" defTabSz="566674">
              <a:spcBef>
                <a:spcPts val="4000"/>
              </a:spcBef>
              <a:defRPr sz="3686"/>
            </a:pPr>
            <a:r>
              <a:t>Že tato žaloba slouží k provedení zásady </a:t>
            </a:r>
            <a:r>
              <a:rPr i="1"/>
              <a:t>nikdo se nesmí obohatit ke škodě jiného</a:t>
            </a:r>
            <a:r>
              <a:t>. 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Aneb obtížná místa v NOZ </a:t>
            </a:r>
          </a:p>
        </p:txBody>
      </p:sp>
      <p:sp>
        <p:nvSpPr>
          <p:cNvPr id="123" name="Shape 123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Letní škola dějin Brno </a:t>
            </a:r>
          </a:p>
          <a:p>
            <a:r>
              <a:t>22. 9. 2016 </a:t>
            </a: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r>
              <a:t>Actio de in rem verso v národních zákonících  </a:t>
            </a:r>
          </a:p>
        </p:txBody>
      </p:sp>
      <p:sp>
        <p:nvSpPr>
          <p:cNvPr id="174" name="Shape 17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33756" indent="-333756" defTabSz="426466">
              <a:spcBef>
                <a:spcPts val="3000"/>
              </a:spcBef>
              <a:defRPr sz="2774"/>
            </a:pPr>
            <a:r>
              <a:t>J. Stupecký se domnívá, že nejde o </a:t>
            </a:r>
            <a:r>
              <a:rPr i="1"/>
              <a:t>obecnou žalobu z bezd. obohacení</a:t>
            </a:r>
            <a:r>
              <a:t>, ale o </a:t>
            </a:r>
            <a:r>
              <a:rPr i="1"/>
              <a:t>actio negotiorum gestio utilis</a:t>
            </a:r>
            <a:r>
              <a:t>. </a:t>
            </a:r>
          </a:p>
          <a:p>
            <a:pPr marL="333756" indent="-333756" defTabSz="426466">
              <a:spcBef>
                <a:spcPts val="3000"/>
              </a:spcBef>
              <a:defRPr sz="2774"/>
            </a:pPr>
            <a:r>
              <a:t>ALR I. 13 § 262 - 275: obecná formulace - jestliže je něco obráceno ku prospěchu jiného, musí se vrátit buď věc, nebo její hodnota. </a:t>
            </a:r>
          </a:p>
          <a:p>
            <a:pPr marL="333756" indent="-333756" defTabSz="426466">
              <a:spcBef>
                <a:spcPts val="3000"/>
              </a:spcBef>
              <a:defRPr sz="2774"/>
            </a:pPr>
            <a:r>
              <a:t>§ 277 mezi stranami nesmí být uzavřena žádná smlouva </a:t>
            </a:r>
          </a:p>
          <a:p>
            <a:pPr marL="333756" indent="-333756" defTabSz="426466">
              <a:spcBef>
                <a:spcPts val="3000"/>
              </a:spcBef>
              <a:defRPr sz="2774"/>
            </a:pPr>
            <a:r>
              <a:t> Versio in rem není condictio sine causa: omezuje se pouze na případy, kdy se jedná s osobou nezpůsobilou a s nezmocněným jednatelem</a:t>
            </a:r>
          </a:p>
          <a:p>
            <a:pPr marL="333756" indent="-333756" defTabSz="426466">
              <a:spcBef>
                <a:spcPts val="3000"/>
              </a:spcBef>
              <a:defRPr sz="2774"/>
            </a:pPr>
            <a:r>
              <a:t>Versio in rem v pruském právu je zvláštní žalobou z bezdůvodného obohacení z neplatné smlouvy </a:t>
            </a: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r>
              <a:t>Actio de in rem verso v národních zákonících  </a:t>
            </a:r>
          </a:p>
        </p:txBody>
      </p:sp>
      <p:sp>
        <p:nvSpPr>
          <p:cNvPr id="177" name="Shape 17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47472" indent="-347472" defTabSz="443991">
              <a:spcBef>
                <a:spcPts val="3100"/>
              </a:spcBef>
              <a:defRPr sz="2888"/>
            </a:pPr>
            <a:r>
              <a:t>Codex Theresianus obsahuje zásadu, že nikomu nemá být ku prospěchu škoda jiného, ale omezuje versio in rem na nezmocněného jednatele a osobu omezenou k právnímu jednání. </a:t>
            </a:r>
          </a:p>
          <a:p>
            <a:pPr marL="347472" indent="-347472" defTabSz="443991">
              <a:spcBef>
                <a:spcPts val="3100"/>
              </a:spcBef>
              <a:defRPr sz="2888"/>
            </a:pPr>
            <a:r>
              <a:t>Hortenova osnova obsahuje základní pravidlo, že musí být nahrazeno to, co bylo obráceno ku prospěchu druhého </a:t>
            </a:r>
          </a:p>
          <a:p>
            <a:pPr marL="694944" lvl="1" indent="-347472" defTabSz="443991">
              <a:spcBef>
                <a:spcPts val="3100"/>
              </a:spcBef>
              <a:defRPr sz="2888"/>
            </a:pPr>
            <a:r>
              <a:t>omezuje na dva případy - </a:t>
            </a:r>
          </a:p>
          <a:p>
            <a:pPr marL="1042416" lvl="2" indent="-347472" defTabSz="443991">
              <a:spcBef>
                <a:spcPts val="3100"/>
              </a:spcBef>
              <a:defRPr sz="2888"/>
            </a:pPr>
            <a:r>
              <a:t>smlouva neexistuje</a:t>
            </a:r>
          </a:p>
          <a:p>
            <a:pPr marL="1042416" lvl="2" indent="-347472" defTabSz="443991">
              <a:spcBef>
                <a:spcPts val="3100"/>
              </a:spcBef>
              <a:defRPr sz="2888"/>
            </a:pPr>
            <a:r>
              <a:t>smlouva je oslabena (nezletilý, duševně omezený, bez poručníka)  </a:t>
            </a:r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r>
              <a:t>Actio de in rem verso v národních zákonících  </a:t>
            </a:r>
          </a:p>
        </p:txBody>
      </p:sp>
      <p:sp>
        <p:nvSpPr>
          <p:cNvPr id="180" name="Shape 18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3484" indent="-443484" defTabSz="566674">
              <a:spcBef>
                <a:spcPts val="4000"/>
              </a:spcBef>
              <a:defRPr sz="3686"/>
            </a:pPr>
            <a:r>
              <a:t>Martiniho osnova také obsahuje obecné pravidlo, ale znoviu omezuje na poručníka, který jedná v zájmu svého svěřence, aniž by měl smlouvu</a:t>
            </a:r>
          </a:p>
          <a:p>
            <a:pPr marL="443484" indent="-443484" defTabSz="566674">
              <a:spcBef>
                <a:spcPts val="4000"/>
              </a:spcBef>
              <a:defRPr sz="3686"/>
            </a:pPr>
            <a:r>
              <a:t>Rozebírá kazuistiku, kdy syn, jehož otec k němu  má vyživovací povinnost, si koupí oblek a nezaplatí jej, potom může prodávající žalovat přímo otce</a:t>
            </a:r>
          </a:p>
          <a:p>
            <a:pPr marL="443484" indent="-443484" defTabSz="566674">
              <a:spcBef>
                <a:spcPts val="4000"/>
              </a:spcBef>
              <a:defRPr sz="3686"/>
            </a:pPr>
            <a:r>
              <a:t>Stejně tak může otce žalovat ten, kdo by půjčil peníze synovi k nákupu </a:t>
            </a: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r>
              <a:t>Actio de in rem verso v národních zákonících  </a:t>
            </a:r>
          </a:p>
        </p:txBody>
      </p:sp>
      <p:sp>
        <p:nvSpPr>
          <p:cNvPr id="183" name="Shape 18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Pokud syn promrhá látku nebo peníze a nic si nekoupí, není možné žalovat otce; </a:t>
            </a:r>
          </a:p>
          <a:p>
            <a:r>
              <a:t>Pokud by věřitel zaplatil prodávajícímu peníze, syn by dostal oblek a ten oblek by mu byl ukraden, bude moci věřitel žalovat otce. </a:t>
            </a:r>
          </a:p>
          <a:p>
            <a:pPr lvl="1"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t>tohle </a:t>
            </a:r>
            <a:r>
              <a:rPr b="0">
                <a:latin typeface="+mn-lt"/>
                <a:ea typeface="+mn-ea"/>
                <a:cs typeface="+mn-cs"/>
                <a:sym typeface="Helvetica Light"/>
              </a:rPr>
              <a:t>není bezdůvodné obohacení 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r>
              <a:t>Actio de in rem verso v národních zákonících  </a:t>
            </a:r>
          </a:p>
        </p:txBody>
      </p:sp>
      <p:sp>
        <p:nvSpPr>
          <p:cNvPr id="186" name="Shape 18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8055" indent="-448055" defTabSz="572516">
              <a:spcBef>
                <a:spcPts val="4100"/>
              </a:spcBef>
              <a:defRPr sz="3724"/>
            </a:pPr>
            <a:r>
              <a:t>Zeillerův druhý návrh obsahoval čtyři ustanovení </a:t>
            </a:r>
          </a:p>
          <a:p>
            <a:pPr marL="448055" indent="-448055" defTabSz="572516">
              <a:spcBef>
                <a:spcPts val="4100"/>
              </a:spcBef>
              <a:defRPr sz="3724"/>
            </a:pPr>
            <a:r>
              <a:t>§ 1041 ABGB převzatý z ALR </a:t>
            </a:r>
          </a:p>
          <a:p>
            <a:pPr marL="448055" indent="-448055" defTabSz="572516">
              <a:spcBef>
                <a:spcPts val="4100"/>
              </a:spcBef>
              <a:defRPr sz="3724"/>
            </a:pPr>
            <a:r>
              <a:t>§ 1042 ABGB převzatý z ALR </a:t>
            </a:r>
          </a:p>
          <a:p>
            <a:pPr marL="448055" indent="-448055" defTabSz="572516">
              <a:spcBef>
                <a:spcPts val="4100"/>
              </a:spcBef>
              <a:defRPr sz="3724"/>
            </a:pPr>
            <a:r>
              <a:t>§ l - ten, kdo něco pro jiného obstaral jako poručník nebo opatrovník, může požadovat od skutečného poručníka náhradu </a:t>
            </a:r>
          </a:p>
          <a:p>
            <a:pPr marL="448055" indent="-448055" defTabSz="572516">
              <a:spcBef>
                <a:spcPts val="4100"/>
              </a:spcBef>
              <a:defRPr sz="3724"/>
            </a:pPr>
            <a:r>
              <a:t>I pokud někdo jednal jako poručník v omylu </a:t>
            </a:r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r>
              <a:t>Actio de in rem verso v národních zákonících  </a:t>
            </a:r>
          </a:p>
        </p:txBody>
      </p:sp>
      <p:sp>
        <p:nvSpPr>
          <p:cNvPr id="189" name="Shape 18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84047" indent="-384047" defTabSz="490727">
              <a:spcBef>
                <a:spcPts val="3500"/>
              </a:spcBef>
              <a:defRPr sz="3191"/>
            </a:pPr>
            <a:r>
              <a:t>§ 1041 ABGB není ani smlouvou, ani jednatelstvím nez příkazu</a:t>
            </a:r>
          </a:p>
          <a:p>
            <a:pPr marL="768095" lvl="1" indent="-384047" defTabSz="490727">
              <a:spcBef>
                <a:spcPts val="3500"/>
              </a:spcBef>
              <a:defRPr sz="3191"/>
            </a:pPr>
            <a:r>
              <a:t>používá se na oslabené smlouvy a nepřikázané jednatelství  </a:t>
            </a:r>
          </a:p>
          <a:p>
            <a:pPr marL="768095" lvl="1" indent="-384047" defTabSz="490727">
              <a:spcBef>
                <a:spcPts val="3500"/>
              </a:spcBef>
              <a:defRPr sz="3191"/>
            </a:pPr>
            <a:r>
              <a:t>Stupecký odmítá, že by se jednalo o </a:t>
            </a:r>
            <a:r>
              <a:rPr i="1"/>
              <a:t>condictio sine causa</a:t>
            </a:r>
            <a:r>
              <a:t> - tvrdí, že přínos této žaloby bude velmi skromný a její zařazení přisuzuje zálibě, kterou mělo ius commune v </a:t>
            </a:r>
            <a:r>
              <a:rPr i="1"/>
              <a:t>actio de in rem verso</a:t>
            </a:r>
            <a:r>
              <a:t>. </a:t>
            </a:r>
          </a:p>
          <a:p>
            <a:pPr marL="768095" lvl="1" indent="-384047" defTabSz="490727">
              <a:spcBef>
                <a:spcPts val="3500"/>
              </a:spcBef>
              <a:defRPr sz="3191"/>
            </a:pPr>
            <a:r>
              <a:t>Základem je užitečné upotřebení, a má blíže k žalobě jednatelské, než k b.o.</a:t>
            </a:r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25779">
              <a:defRPr sz="7200"/>
            </a:lvl1pPr>
          </a:lstStyle>
          <a:p>
            <a:r>
              <a:t>Diskuze nad § 1041 ABGB</a:t>
            </a:r>
          </a:p>
        </p:txBody>
      </p:sp>
      <p:sp>
        <p:nvSpPr>
          <p:cNvPr id="192" name="Shape 19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M. Wellspacher se domnívá, že § 1041 míří na případy, kdy neořímý jednatel splnil své povinnosti pouze částečně - nepřevedl to, co získal na svého smluvního partnera; </a:t>
            </a:r>
          </a:p>
          <a:p>
            <a:r>
              <a:t>E. Swoboda popírá základ § 1041 v římském právu - základem je zákaz nemíchat se docizích věcí, který byl prolomen zásadou pomáhat. Vesrio in rem je doplňkem nepřikázaného jednatelství </a:t>
            </a:r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Diskuze nad § 1041</a:t>
            </a:r>
          </a:p>
        </p:txBody>
      </p:sp>
      <p:sp>
        <p:nvSpPr>
          <p:cNvPr id="195" name="Shape 19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Podle E. Swobody se použije ve třech případech </a:t>
            </a:r>
          </a:p>
          <a:p>
            <a:pPr lvl="1"/>
            <a:r>
              <a:t>užití coizí věci k vlastnímu prospěchu </a:t>
            </a:r>
          </a:p>
          <a:p>
            <a:pPr lvl="1"/>
            <a:r>
              <a:t>jednání náhradníka - který zavazuje sebe </a:t>
            </a:r>
          </a:p>
          <a:p>
            <a:pPr lvl="1"/>
            <a:r>
              <a:t>pomoc v nouzi - přivolám lékaře bezvědomému pacientu </a:t>
            </a:r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Diskuze nad § 1041</a:t>
            </a:r>
          </a:p>
        </p:txBody>
      </p:sp>
      <p:sp>
        <p:nvSpPr>
          <p:cNvPr id="198" name="Shape 19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88620" indent="-388620" defTabSz="496570">
              <a:spcBef>
                <a:spcPts val="3500"/>
              </a:spcBef>
              <a:defRPr sz="3230"/>
            </a:pPr>
            <a:r>
              <a:t>J. Krčmář - pouze jednání s nezpůsobilou osobou nebo s nezmocněným jednatelem </a:t>
            </a:r>
          </a:p>
          <a:p>
            <a:pPr marL="388620" indent="-388620" defTabSz="496570">
              <a:spcBef>
                <a:spcPts val="3500"/>
              </a:spcBef>
              <a:defRPr sz="3230"/>
            </a:pPr>
            <a:r>
              <a:t>J. Sedláček rozlišuje čtyři případy aplikace § 1041 ABGB</a:t>
            </a:r>
          </a:p>
          <a:p>
            <a:pPr marL="777240" lvl="1" indent="-388620" defTabSz="496570">
              <a:spcBef>
                <a:spcPts val="3500"/>
              </a:spcBef>
              <a:defRPr sz="3230"/>
            </a:pPr>
            <a:r>
              <a:t>jednatel chtěl jednat ve svůj prospěch, ale věc se obrátila ve prospěch pána </a:t>
            </a:r>
          </a:p>
          <a:p>
            <a:pPr marL="777240" lvl="1" indent="-388620" defTabSz="496570">
              <a:spcBef>
                <a:spcPts val="3500"/>
              </a:spcBef>
              <a:defRPr sz="3230"/>
            </a:pPr>
            <a:r>
              <a:t>pán použil cizí věc ve svůj prospěch </a:t>
            </a:r>
          </a:p>
          <a:p>
            <a:pPr marL="777240" lvl="1" indent="-388620" defTabSz="496570">
              <a:spcBef>
                <a:spcPts val="3500"/>
              </a:spcBef>
              <a:defRPr sz="3230"/>
            </a:pPr>
            <a:r>
              <a:t>třetí osoba použila cizí věc ve prospěch pána </a:t>
            </a:r>
          </a:p>
          <a:p>
            <a:pPr marL="777240" lvl="1" indent="-388620" defTabSz="496570">
              <a:spcBef>
                <a:spcPts val="3500"/>
              </a:spcBef>
              <a:defRPr sz="3230"/>
            </a:pPr>
            <a:r>
              <a:t>věc byla obrácena ve prospěch bez právního jednání</a:t>
            </a:r>
          </a:p>
        </p:txBody>
      </p:sp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Diskuze nad § 1041</a:t>
            </a:r>
          </a:p>
        </p:txBody>
      </p:sp>
      <p:sp>
        <p:nvSpPr>
          <p:cNvPr id="201" name="Shape 20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88620" indent="-388620" defTabSz="496570">
              <a:spcBef>
                <a:spcPts val="3500"/>
              </a:spcBef>
              <a:defRPr sz="3230"/>
            </a:pPr>
            <a:r>
              <a:t>Případ 1. </a:t>
            </a:r>
          </a:p>
          <a:p>
            <a:pPr marL="777240" lvl="1" indent="-388620" defTabSz="496570">
              <a:spcBef>
                <a:spcPts val="3500"/>
              </a:spcBef>
              <a:defRPr sz="3230"/>
            </a:pPr>
            <a:r>
              <a:t>Žena poskytuje stravu svému snoubenci, aby ji zaopatřil sňatkem </a:t>
            </a:r>
          </a:p>
          <a:p>
            <a:pPr marL="777240" lvl="1" indent="-388620" defTabSz="496570">
              <a:spcBef>
                <a:spcPts val="3500"/>
              </a:spcBef>
              <a:defRPr sz="3230"/>
            </a:pPr>
            <a:r>
              <a:t>Pachtýř pohnojí pole v domnění, že mu bude prodložen pacht</a:t>
            </a:r>
          </a:p>
          <a:p>
            <a:pPr marL="388620" indent="-388620" defTabSz="496570">
              <a:spcBef>
                <a:spcPts val="3500"/>
              </a:spcBef>
              <a:defRPr sz="3230"/>
            </a:pPr>
            <a:r>
              <a:t>Případ 2</a:t>
            </a:r>
          </a:p>
          <a:p>
            <a:pPr marL="777240" lvl="1" indent="-388620" defTabSz="496570">
              <a:spcBef>
                <a:spcPts val="3500"/>
              </a:spcBef>
              <a:defRPr sz="3230"/>
            </a:pPr>
            <a:r>
              <a:t>stavitel </a:t>
            </a:r>
            <a:r>
              <a:rPr i="1"/>
              <a:t>bona fide </a:t>
            </a:r>
            <a:r>
              <a:t>překročí hranice svého pozemku</a:t>
            </a:r>
          </a:p>
          <a:p>
            <a:pPr marL="777240" lvl="1" indent="-388620" defTabSz="496570">
              <a:spcBef>
                <a:spcPts val="3500"/>
              </a:spcBef>
              <a:defRPr sz="3230"/>
            </a:pPr>
            <a:r>
              <a:t>v českém právu se jedná o přestavek (Überbau) 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26466">
              <a:defRPr sz="5840"/>
            </a:lvl1pPr>
          </a:lstStyle>
          <a:p>
            <a:r>
              <a:t>Pozn: Vizuální standard UP budu dodržovat hned jak bude přístupná šablona pro keynote! </a:t>
            </a:r>
          </a:p>
        </p:txBody>
      </p:sp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Diskuze nad § 1041</a:t>
            </a:r>
          </a:p>
        </p:txBody>
      </p:sp>
      <p:sp>
        <p:nvSpPr>
          <p:cNvPr id="204" name="Shape 20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Případ 3. (třetí osoba užila cizí věc ve prospěch pána) </a:t>
            </a:r>
          </a:p>
          <a:p>
            <a:pPr lvl="1"/>
            <a:r>
              <a:t>J. Sedláček opouští doktrinu obecného práva a drží se textu zákona </a:t>
            </a:r>
          </a:p>
        </p:txBody>
      </p:sp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Diskuze nad § 1041</a:t>
            </a:r>
          </a:p>
        </p:txBody>
      </p:sp>
      <p:sp>
        <p:nvSpPr>
          <p:cNvPr id="207" name="Shape 20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opatření spoluvlastníka na společnou věc </a:t>
            </a:r>
          </a:p>
          <a:p>
            <a:r>
              <a:t>falešný prokurátor</a:t>
            </a:r>
          </a:p>
          <a:p>
            <a:r>
              <a:t>nabytí předmětu, na který byl učiněn náklad </a:t>
            </a:r>
          </a:p>
          <a:p>
            <a:r>
              <a:t>stavební pohledávky </a:t>
            </a:r>
          </a:p>
          <a:p>
            <a:r>
              <a:t>exekuce na cizí předmět</a:t>
            </a:r>
          </a:p>
        </p:txBody>
      </p:sp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Čtvrtý případ </a:t>
            </a:r>
          </a:p>
        </p:txBody>
      </p:sp>
      <p:sp>
        <p:nvSpPr>
          <p:cNvPr id="210" name="Shape 21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Obrácení cizí věci bez jednání </a:t>
            </a:r>
          </a:p>
        </p:txBody>
      </p:sp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rPr lang="cs-CZ" dirty="0" smtClean="0"/>
              <a:t>Závěrečný </a:t>
            </a:r>
            <a:r>
              <a:rPr lang="cs-CZ" dirty="0" err="1" smtClean="0"/>
              <a:t>slide</a:t>
            </a:r>
            <a:r>
              <a:rPr lang="cs-CZ" dirty="0" smtClean="0"/>
              <a:t> </a:t>
            </a:r>
            <a:endParaRPr dirty="0"/>
          </a:p>
        </p:txBody>
      </p:sp>
      <p:sp>
        <p:nvSpPr>
          <p:cNvPr id="213" name="Shape 21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Děkuji za pozornost 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Obtížná místa v NOZ </a:t>
            </a:r>
          </a:p>
        </p:txBody>
      </p:sp>
      <p:sp>
        <p:nvSpPr>
          <p:cNvPr id="128" name="Shape 12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§ 3012 - 3014 NOZ </a:t>
            </a:r>
          </a:p>
          <a:p>
            <a:r>
              <a:t>§ 3012 </a:t>
            </a:r>
          </a:p>
          <a:p>
            <a:pPr marL="0" indent="0">
              <a:buSzTx/>
              <a:buNone/>
            </a:pPr>
            <a:r>
              <a:t>Upotřebí-li někdo cizí věc k prospěchu jiného, aniž má úmysl obstarat cizí záležitost, a není-li dobře možné domoci se vydání této věci, může vlastník věci po něm požadovat náhradu hodnoty, kterou věc měla v době upotřebení, a to i tehdy, nebylo-li prospěchu dosaženo.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§ 3013</a:t>
            </a:r>
          </a:p>
        </p:txBody>
      </p:sp>
      <p:sp>
        <p:nvSpPr>
          <p:cNvPr id="131" name="Shape 13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r>
              <a:t>Kdo učiní za druhou osobu náklad, který tato osoba byla povinna učinit sama, má právo požadovat náhradu.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§ 3014 NOZ </a:t>
            </a:r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r>
              <a:t>Obětuje-li se něčí věc v nouzi, aby se odvrátila větší škoda, dá každý, kdo z toho měl užitek, poškozenému poměrnou náhradu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484886">
              <a:defRPr sz="6640"/>
            </a:lvl1pPr>
          </a:lstStyle>
          <a:p>
            <a:r>
              <a:t>Co mají tato tři ustanovení společného? </a:t>
            </a:r>
          </a:p>
        </p:txBody>
      </p:sp>
      <p:sp>
        <p:nvSpPr>
          <p:cNvPr id="137" name="Shape 13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16052" indent="-416052" defTabSz="531622">
              <a:spcBef>
                <a:spcPts val="3800"/>
              </a:spcBef>
              <a:defRPr sz="3458"/>
            </a:pPr>
            <a:r>
              <a:t>Jsou recipována z rakouského ABGB </a:t>
            </a:r>
          </a:p>
          <a:p>
            <a:pPr marL="832104" lvl="1" indent="-416052" defTabSz="531622">
              <a:spcBef>
                <a:spcPts val="3800"/>
              </a:spcBef>
              <a:defRPr sz="3458"/>
            </a:pPr>
            <a:r>
              <a:t>§ 1041 - 1043 </a:t>
            </a:r>
          </a:p>
          <a:p>
            <a:pPr marL="416052" indent="-416052" defTabSz="531622">
              <a:spcBef>
                <a:spcPts val="3800"/>
              </a:spcBef>
              <a:defRPr sz="3458"/>
            </a:pPr>
            <a:r>
              <a:t>Jsou převzata z gemeines Recht </a:t>
            </a:r>
          </a:p>
          <a:p>
            <a:pPr marL="416052" indent="-416052" defTabSz="531622">
              <a:spcBef>
                <a:spcPts val="3800"/>
              </a:spcBef>
              <a:defRPr sz="3458"/>
            </a:pPr>
            <a:r>
              <a:t>Mají svůj v původ v justiniánském právu</a:t>
            </a:r>
          </a:p>
          <a:p>
            <a:pPr marL="416052" indent="-416052" defTabSz="531622">
              <a:spcBef>
                <a:spcPts val="3800"/>
              </a:spcBef>
              <a:defRPr sz="3458"/>
            </a:pPr>
            <a:r>
              <a:t>Společný jmenovatel - nakládání s cizí věcí </a:t>
            </a:r>
          </a:p>
          <a:p>
            <a:pPr marL="416052" indent="-416052" defTabSz="531622">
              <a:spcBef>
                <a:spcPts val="3800"/>
              </a:spcBef>
              <a:defRPr sz="3458"/>
            </a:pPr>
            <a:r>
              <a:t>Hraniční ustanovení mezi jednatelstvím bez příkazu a žalobou z bezdůvodného obohacení  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Justiniánská kodifikace </a:t>
            </a:r>
          </a:p>
        </p:txBody>
      </p:sp>
      <p:sp>
        <p:nvSpPr>
          <p:cNvPr id="140" name="Shape 1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Vůdčí zásada, že nikdo se nesmí obohatit ke škodě druhého; </a:t>
            </a:r>
          </a:p>
          <a:p>
            <a:r>
              <a:t>§ 3014 Lex Rhodia de iactu Dig. 14. 2. </a:t>
            </a:r>
          </a:p>
          <a:p>
            <a:r>
              <a:t>§ 3012 Actio de in rem verso Dig. 15. 3. 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rPr i="1"/>
              <a:t>Actio de in rem verso</a:t>
            </a:r>
            <a:r>
              <a:t> v klasickém římském právu </a:t>
            </a:r>
          </a:p>
        </p:txBody>
      </p:sp>
      <p:sp>
        <p:nvSpPr>
          <p:cNvPr id="143" name="Shape 14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podle J. Stupeckého se jedná o “nejtemnější materii občanského zákoníka”</a:t>
            </a:r>
          </a:p>
          <a:p>
            <a:r>
              <a:t> Actio de in rem verso byla žaloba ptarorského práva </a:t>
            </a:r>
          </a:p>
          <a:p>
            <a:r>
              <a:t>Jednalo se o tzv. adjektickou žalobu </a:t>
            </a:r>
          </a:p>
          <a:p>
            <a:r>
              <a:t>Actio institoria. Actio exercitoria. Actio tributoria 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blurRad="76200" dir="18900000" rotWithShape="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23998" dir="2700000" rotWithShape="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blurRad="76200" dir="18900000" rotWithShape="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23998" dir="2700000" rotWithShape="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1589</Words>
  <Application>Microsoft Office PowerPoint</Application>
  <PresentationFormat>Vlastní</PresentationFormat>
  <Paragraphs>145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7" baseType="lpstr">
      <vt:lpstr>Helvetica</vt:lpstr>
      <vt:lpstr>Helvetica Light</vt:lpstr>
      <vt:lpstr>Helvetica Neue</vt:lpstr>
      <vt:lpstr>Gradient</vt:lpstr>
      <vt:lpstr>Bezdůvodné obohacení v justiniánských pramenech </vt:lpstr>
      <vt:lpstr>Aneb obtížná místa v NOZ </vt:lpstr>
      <vt:lpstr>Pozn: Vizuální standard UP budu dodržovat hned jak bude přístupná šablona pro keynote! </vt:lpstr>
      <vt:lpstr>Obtížná místa v NOZ </vt:lpstr>
      <vt:lpstr>§ 3013</vt:lpstr>
      <vt:lpstr>§ 3014 NOZ </vt:lpstr>
      <vt:lpstr>Co mají tato tři ustanovení společného? </vt:lpstr>
      <vt:lpstr>Justiniánská kodifikace </vt:lpstr>
      <vt:lpstr>Actio de in rem verso v klasickém římském právu </vt:lpstr>
      <vt:lpstr>Actio de in rem verso v klasickém římském právu</vt:lpstr>
      <vt:lpstr>Prezentace aplikace PowerPoint</vt:lpstr>
      <vt:lpstr>Prezentace aplikace PowerPoint</vt:lpstr>
      <vt:lpstr>Actio de in rem verso v justiniánském právu </vt:lpstr>
      <vt:lpstr>Actio de in rem verso v justiniánském právu </vt:lpstr>
      <vt:lpstr>Actio de in rem verso v justiniánském právu </vt:lpstr>
      <vt:lpstr>Actio de in rem verso v justiniánském právu</vt:lpstr>
      <vt:lpstr>Actio de in rem verso v justiniánském právu</vt:lpstr>
      <vt:lpstr>Actio de in rem verso v ius  commune </vt:lpstr>
      <vt:lpstr>Actio de in rem verso v ius  commune </vt:lpstr>
      <vt:lpstr>Actio de in rem verso v národních zákonících  </vt:lpstr>
      <vt:lpstr>Actio de in rem verso v národních zákonících  </vt:lpstr>
      <vt:lpstr>Actio de in rem verso v národních zákonících  </vt:lpstr>
      <vt:lpstr>Actio de in rem verso v národních zákonících  </vt:lpstr>
      <vt:lpstr>Actio de in rem verso v národních zákonících  </vt:lpstr>
      <vt:lpstr>Actio de in rem verso v národních zákonících  </vt:lpstr>
      <vt:lpstr>Diskuze nad § 1041 ABGB</vt:lpstr>
      <vt:lpstr>Diskuze nad § 1041</vt:lpstr>
      <vt:lpstr>Diskuze nad § 1041</vt:lpstr>
      <vt:lpstr>Diskuze nad § 1041</vt:lpstr>
      <vt:lpstr>Diskuze nad § 1041</vt:lpstr>
      <vt:lpstr>Diskuze nad § 1041</vt:lpstr>
      <vt:lpstr>Čtvrtý případ </vt:lpstr>
      <vt:lpstr>Závěrečný slide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Bezdůvodné obohacení v justiniánských pramenech</dc:title>
  <dc:creator>Posluchárna</dc:creator>
  <cp:lastModifiedBy>poslucharna</cp:lastModifiedBy>
  <cp:revision>1</cp:revision>
  <dcterms:modified xsi:type="dcterms:W3CDTF">2016-09-22T06:51:10Z</dcterms:modified>
</cp:coreProperties>
</file>