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F5F0C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87CED4">
              <a:alpha val="2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254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5DC123">
              <a:alpha val="19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632E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632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105381"/>
              <a:satOff val="14341"/>
              <a:lumOff val="10801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105381"/>
              <a:satOff val="14341"/>
              <a:lumOff val="10801"/>
            </a:schemeClr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45761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77C83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77C83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Název a podtit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 názvu</a:t>
            </a:r>
          </a:p>
        </p:txBody>
      </p:sp>
      <p:sp>
        <p:nvSpPr>
          <p:cNvPr id="12" name="Shape 12"/>
          <p:cNvSpPr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itá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body" sz="quarter" idx="13"/>
          </p:nvPr>
        </p:nvSpPr>
        <p:spPr>
          <a:xfrm>
            <a:off x="1270000" y="6362700"/>
            <a:ext cx="10464800" cy="5334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b="1" sz="2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–Josef Novák</a:t>
            </a:r>
          </a:p>
        </p:txBody>
      </p:sp>
      <p:sp>
        <p:nvSpPr>
          <p:cNvPr id="94" name="Shape 94"/>
          <p:cNvSpPr/>
          <p:nvPr>
            <p:ph type="body" sz="quarter" idx="14"/>
          </p:nvPr>
        </p:nvSpPr>
        <p:spPr>
          <a:xfrm>
            <a:off x="1270000" y="4254500"/>
            <a:ext cx="10464800" cy="7112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2400"/>
              </a:spcBef>
              <a:buSzTx/>
              <a:buNone/>
              <a:defRPr sz="4000"/>
            </a:lvl1pPr>
          </a:lstStyle>
          <a:p>
            <a:pPr/>
            <a:r>
              <a:t>„Sem napište citát.“</a:t>
            </a:r>
          </a:p>
        </p:txBody>
      </p:sp>
      <p:sp>
        <p:nvSpPr>
          <p:cNvPr id="95" name="Shape 9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graf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hape 10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grafie - na šíř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pic" idx="13"/>
          </p:nvPr>
        </p:nvSpPr>
        <p:spPr>
          <a:xfrm>
            <a:off x="160020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Shape 21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 názvu</a:t>
            </a:r>
          </a:p>
        </p:txBody>
      </p:sp>
      <p:sp>
        <p:nvSpPr>
          <p:cNvPr id="22" name="Shape 22"/>
          <p:cNvSpPr/>
          <p:nvPr>
            <p:ph type="body" sz="quarter" idx="1"/>
          </p:nvPr>
        </p:nvSpPr>
        <p:spPr>
          <a:xfrm>
            <a:off x="1270000" y="8191500"/>
            <a:ext cx="10464800" cy="12192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3" name="Shape 2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Název - ve střed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grafie -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pic" sz="half" idx="13"/>
          </p:nvPr>
        </p:nvSpPr>
        <p:spPr>
          <a:xfrm>
            <a:off x="6718300" y="762000"/>
            <a:ext cx="5334000" cy="8242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Shape 39"/>
          <p:cNvSpPr/>
          <p:nvPr>
            <p:ph type="title"/>
          </p:nvPr>
        </p:nvSpPr>
        <p:spPr>
          <a:xfrm>
            <a:off x="952500" y="762000"/>
            <a:ext cx="5334000" cy="40005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Text názvu</a:t>
            </a:r>
          </a:p>
        </p:txBody>
      </p:sp>
      <p:sp>
        <p:nvSpPr>
          <p:cNvPr id="40" name="Shape 40"/>
          <p:cNvSpPr/>
          <p:nvPr>
            <p:ph type="body" sz="quarter" idx="1"/>
          </p:nvPr>
        </p:nvSpPr>
        <p:spPr>
          <a:xfrm>
            <a:off x="952500" y="5003800"/>
            <a:ext cx="5334000" cy="4000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1" name="Shape 4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Název - nahoř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49" name="Shape 4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Název a 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57" name="Shape 5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58" name="Shape 5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Název, odrážky, fot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Shape 6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67" name="Shape 67"/>
          <p:cNvSpPr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81000" indent="-381000">
              <a:spcBef>
                <a:spcPts val="3800"/>
              </a:spcBef>
              <a:defRPr sz="2800"/>
            </a:lvl1pPr>
            <a:lvl2pPr marL="762000" indent="-381000">
              <a:spcBef>
                <a:spcPts val="3800"/>
              </a:spcBef>
              <a:defRPr sz="2800"/>
            </a:lvl2pPr>
            <a:lvl3pPr marL="1143000" indent="-381000">
              <a:spcBef>
                <a:spcPts val="3800"/>
              </a:spcBef>
              <a:defRPr sz="2800"/>
            </a:lvl3pPr>
            <a:lvl4pPr marL="1524000" indent="-381000">
              <a:spcBef>
                <a:spcPts val="3800"/>
              </a:spcBef>
              <a:defRPr sz="2800"/>
            </a:lvl4pPr>
            <a:lvl5pPr marL="1905000" indent="-381000">
              <a:spcBef>
                <a:spcPts val="3800"/>
              </a:spcBef>
              <a:defRPr sz="28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68" name="Shape 6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6" name="Shape 7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grafie - 3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pic" sz="quarter" idx="13"/>
          </p:nvPr>
        </p:nvSpPr>
        <p:spPr>
          <a:xfrm>
            <a:off x="6718300" y="50927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Shape 84"/>
          <p:cNvSpPr/>
          <p:nvPr>
            <p:ph type="pic" sz="quarter" idx="14"/>
          </p:nvPr>
        </p:nvSpPr>
        <p:spPr>
          <a:xfrm>
            <a:off x="6718300" y="7620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Shape 85"/>
          <p:cNvSpPr/>
          <p:nvPr>
            <p:ph type="pic" sz="half" idx="15"/>
          </p:nvPr>
        </p:nvSpPr>
        <p:spPr>
          <a:xfrm>
            <a:off x="952500" y="762884"/>
            <a:ext cx="5334000" cy="8229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hape 8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 názvu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57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914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1371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1828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22860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2743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3200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3657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4114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Custodia</a:t>
            </a:r>
          </a:p>
        </p:txBody>
      </p:sp>
      <p:sp>
        <p:nvSpPr>
          <p:cNvPr id="120" name="Shape 120"/>
          <p:cNvSpPr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defTabSz="414781">
              <a:defRPr sz="2272"/>
            </a:pPr>
            <a:r>
              <a:t>JUDr. Petr Dostalík, Ph.D. </a:t>
            </a:r>
          </a:p>
          <a:p>
            <a:pPr defTabSz="414781">
              <a:defRPr sz="2272"/>
            </a:pPr>
            <a:r>
              <a:t>22. 9. 2016 </a:t>
            </a:r>
          </a:p>
          <a:p>
            <a:pPr defTabSz="414781">
              <a:defRPr sz="2272"/>
            </a:pPr>
            <a:r>
              <a:t>LŠD Brno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Úschova v NOZ</a:t>
            </a:r>
          </a:p>
        </p:txBody>
      </p:sp>
      <p:sp>
        <p:nvSpPr>
          <p:cNvPr id="146" name="Shape 14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rPr>
                <a:latin typeface="Cambria"/>
                <a:ea typeface="Cambria"/>
                <a:cs typeface="Cambria"/>
                <a:sym typeface="Cambria"/>
              </a:rPr>
              <a:t>§ 2405 NOZ „</a:t>
            </a:r>
            <a:r>
              <a:t>Užije-li schovatel převzatou věc pro sebe, umožní-li jinému užití věci nebo dá-li ji do úschovy jinému bez svolení uschovatele nebo bez nezbytné potřeby, nahradí uschovateli veškerou škodu, a to i nahodilou. To neplatí, prokáže-li schovatel, že by škoda postihla věc i jinak.</a:t>
            </a:r>
            <a:r>
              <a:rPr>
                <a:latin typeface="Cambria"/>
                <a:ea typeface="Cambria"/>
                <a:cs typeface="Cambria"/>
                <a:sym typeface="Cambria"/>
              </a:rPr>
              <a:t>“</a:t>
            </a:r>
            <a:endParaRPr>
              <a:latin typeface="Cambria"/>
              <a:ea typeface="Cambria"/>
              <a:cs typeface="Cambria"/>
              <a:sym typeface="Cambria"/>
            </a:endParaRPr>
          </a:p>
          <a:p>
            <a:pPr/>
            <a:r>
              <a:rPr>
                <a:latin typeface="Cambria"/>
                <a:ea typeface="Cambria"/>
                <a:cs typeface="Cambria"/>
                <a:sym typeface="Cambria"/>
              </a:rPr>
              <a:t>Schovatel má zvýšenou odpovědnost, stejně jako zloděj v římském právu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78358">
              <a:defRPr sz="7919"/>
            </a:lvl1pPr>
          </a:lstStyle>
          <a:p>
            <a:pPr/>
            <a:r>
              <a:t>Úschova v NOZ - výklad </a:t>
            </a:r>
          </a:p>
        </p:txBody>
      </p:sp>
      <p:sp>
        <p:nvSpPr>
          <p:cNvPr id="149" name="Shape 14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Právní věda vztahuje na úschovu stejné pravidlo jako na ostatní kontrakty: </a:t>
            </a:r>
          </a:p>
          <a:p>
            <a:pPr/>
            <a:r>
              <a:t>§ 2944 NOZ: </a:t>
            </a:r>
            <a:r>
              <a:rPr>
                <a:latin typeface="Cambria"/>
                <a:ea typeface="Cambria"/>
                <a:cs typeface="Cambria"/>
                <a:sym typeface="Cambria"/>
              </a:rPr>
              <a:t>„</a:t>
            </a:r>
            <a:r>
              <a:t>Každý, kdo od jiného převzal věc, která má být předmětem jeho závazku, nahradí její poškození, ztrátu nebo zničení, neprokáže-li, že by ke škodě došlo i jinak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r>
              <a:rPr>
                <a:latin typeface="Cambria"/>
                <a:ea typeface="Cambria"/>
                <a:cs typeface="Cambria"/>
                <a:sym typeface="Cambria"/>
              </a:rPr>
              <a:t>“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78358">
              <a:defRPr sz="7919"/>
            </a:lvl1pPr>
          </a:lstStyle>
          <a:p>
            <a:pPr/>
            <a:r>
              <a:t>Úschova v NOZ - výklad </a:t>
            </a:r>
          </a:p>
        </p:txBody>
      </p:sp>
      <p:sp>
        <p:nvSpPr>
          <p:cNvPr id="152" name="Shape 15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Schovatel odpovídá za zničení věci v důsledku </a:t>
            </a:r>
            <a:r>
              <a:rPr i="1"/>
              <a:t>vis maior</a:t>
            </a:r>
            <a:r>
              <a:t>, odpovídá za krádež věci, za nedbalost i za úmysl. </a:t>
            </a:r>
          </a:p>
          <a:p>
            <a:pPr/>
            <a:r>
              <a:t>Schovatel má absolutní odpovědnost.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Úschova v NOZ výklad </a:t>
            </a:r>
          </a:p>
        </p:txBody>
      </p:sp>
      <p:sp>
        <p:nvSpPr>
          <p:cNvPr id="155" name="Shape 15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11479" indent="-411479" defTabSz="525779">
              <a:spcBef>
                <a:spcPts val="3700"/>
              </a:spcBef>
              <a:defRPr sz="3420"/>
            </a:pPr>
            <a:r>
              <a:t>§ 2408 nařizuje použít ustanovení o opatrování u smlouvy o úschově vždy, kdy má někdo opatrovat věc pro jiného. </a:t>
            </a:r>
          </a:p>
          <a:p>
            <a:pPr marL="411479" indent="-411479" defTabSz="525779">
              <a:spcBef>
                <a:spcPts val="3700"/>
              </a:spcBef>
              <a:defRPr sz="3420"/>
            </a:pPr>
            <a:r>
              <a:t>poctivý nálezce; kupec, pokud nepředal věc prodávajícímu, zástavní věřitel, provozovatel hospodského zařízení, vypůjčitel. </a:t>
            </a:r>
          </a:p>
          <a:p>
            <a:pPr marL="411479" indent="-411479" defTabSz="525779">
              <a:spcBef>
                <a:spcPts val="3700"/>
              </a:spcBef>
              <a:defRPr sz="3420"/>
            </a:pPr>
            <a:r>
              <a:t>Konflikt § 2403 a § 2944 NOZ - § 2403 NOZ nebude aplikován; </a:t>
            </a:r>
          </a:p>
          <a:p>
            <a:pPr marL="411479" indent="-411479" defTabSz="525779">
              <a:spcBef>
                <a:spcPts val="3700"/>
              </a:spcBef>
              <a:defRPr sz="3420"/>
            </a:pPr>
            <a:r>
              <a:t>§ 2405 NOZ je “částečně obsoletní”;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Výpujčka v římském právu</a:t>
            </a:r>
          </a:p>
        </p:txBody>
      </p:sp>
      <p:sp>
        <p:nvSpPr>
          <p:cNvPr id="158" name="Shape 15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Reálný kontrakt, zásadně bezplatný; </a:t>
            </a:r>
          </a:p>
          <a:p>
            <a:pPr/>
            <a:r>
              <a:t>Výpůjčitel je oprávněn užívat věc a je povinen věc opatrovat; </a:t>
            </a:r>
          </a:p>
          <a:p>
            <a:pPr/>
            <a:r>
              <a:t>Vzhledem k tomu, že je výpůjčka sjednána </a:t>
            </a:r>
            <a:r>
              <a:rPr i="1"/>
              <a:t>výlučně ve prospěch vypůjčitele</a:t>
            </a:r>
            <a:r>
              <a:t>; </a:t>
            </a:r>
          </a:p>
          <a:p>
            <a:pPr/>
            <a:r>
              <a:t>Má vyšší povinnost věc opatrovat;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Výpujčka v římském právu</a:t>
            </a:r>
          </a:p>
        </p:txBody>
      </p:sp>
      <p:sp>
        <p:nvSpPr>
          <p:cNvPr id="161" name="Shape 16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Custodia - vypůjčitel odpovídá za krádež věc, za úmysl, za nedbalost. </a:t>
            </a:r>
          </a:p>
          <a:p>
            <a:pPr/>
            <a:r>
              <a:t>Neodpovídá za </a:t>
            </a:r>
            <a:r>
              <a:rPr i="1"/>
              <a:t>vis maior</a:t>
            </a:r>
            <a:r>
              <a:t>. </a:t>
            </a:r>
          </a:p>
          <a:p>
            <a:pPr/>
            <a:r>
              <a:t>Podobnou odpovědnost má i řemeslník, který převzal věc - např. valchář, který převzal šaty k vyčištění.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Výpůjčka v NOZ</a:t>
            </a:r>
          </a:p>
        </p:txBody>
      </p:sp>
      <p:sp>
        <p:nvSpPr>
          <p:cNvPr id="164" name="Shape 16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Odpovědnost vypůjčitele je konstruována objektivně</a:t>
            </a:r>
          </a:p>
          <a:p>
            <a:pPr/>
            <a:r>
              <a:t>S ohledem na § 2191 NOZ i výpůjčitel má povinnost věc opatrovat </a:t>
            </a:r>
          </a:p>
          <a:p>
            <a:pPr/>
            <a:r>
              <a:t>§ 2193 NOZ odpovídá objektivně stejně jako schovatel 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Výpůjčka v NOZ </a:t>
            </a:r>
          </a:p>
        </p:txBody>
      </p:sp>
      <p:sp>
        <p:nvSpPr>
          <p:cNvPr id="167" name="Shape 16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Komentářová literatura vyvozuje, že schovatel a vypůjčitel mají stejnou míru odpovědnosti za </a:t>
            </a:r>
            <a:r>
              <a:rPr i="1"/>
              <a:t>opatrování věci. </a:t>
            </a:r>
            <a:endParaRPr i="1"/>
          </a:p>
          <a:p>
            <a:pPr/>
            <a:r>
              <a:t>Možnost užití moderačního práva soudu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Praxe českých soudů </a:t>
            </a:r>
          </a:p>
        </p:txBody>
      </p:sp>
      <p:sp>
        <p:nvSpPr>
          <p:cNvPr id="170" name="Shape 17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3484" indent="-443484" defTabSz="566674">
              <a:spcBef>
                <a:spcPts val="4000"/>
              </a:spcBef>
              <a:defRPr sz="3686"/>
            </a:pPr>
            <a:r>
              <a:rPr>
                <a:latin typeface="Cambria"/>
                <a:ea typeface="Cambria"/>
                <a:cs typeface="Cambria"/>
                <a:sym typeface="Cambria"/>
              </a:rPr>
              <a:t>„</a:t>
            </a:r>
            <a:r>
              <a:t>Nemůže-li být povinnost vrátit věc vlastníku splněna, nastupuje odpovědnost za škodu způsobenou porušením právní povinnosti ve smyslu ustanovení § 420 obč. zák.</a:t>
            </a:r>
            <a:r>
              <a:rPr>
                <a:latin typeface="Cambria"/>
                <a:ea typeface="Cambria"/>
                <a:cs typeface="Cambria"/>
                <a:sym typeface="Cambria"/>
              </a:rPr>
              <a:t>“</a:t>
            </a:r>
            <a:endParaRPr>
              <a:latin typeface="Cambria"/>
              <a:ea typeface="Cambria"/>
              <a:cs typeface="Cambria"/>
              <a:sym typeface="Cambria"/>
            </a:endParaRPr>
          </a:p>
          <a:p>
            <a:pPr marL="443484" indent="-443484" defTabSz="566674">
              <a:spcBef>
                <a:spcPts val="4000"/>
              </a:spcBef>
              <a:defRPr sz="3686"/>
            </a:pPr>
            <a:r>
              <a:rPr>
                <a:latin typeface="Cambria"/>
                <a:ea typeface="Cambria"/>
                <a:cs typeface="Cambria"/>
                <a:sym typeface="Cambria"/>
              </a:rPr>
              <a:t>Podle minulé právní úpravy - soud posuzuje míru zavinění. </a:t>
            </a:r>
            <a:endParaRPr>
              <a:latin typeface="Cambria"/>
              <a:ea typeface="Cambria"/>
              <a:cs typeface="Cambria"/>
              <a:sym typeface="Cambria"/>
            </a:endParaRPr>
          </a:p>
          <a:p>
            <a:pPr marL="443484" indent="-443484" defTabSz="566674">
              <a:spcBef>
                <a:spcPts val="4000"/>
              </a:spcBef>
              <a:defRPr sz="3686"/>
            </a:pPr>
            <a:r>
              <a:rPr>
                <a:latin typeface="Cambria"/>
                <a:ea typeface="Cambria"/>
                <a:cs typeface="Cambria"/>
                <a:sym typeface="Cambria"/>
              </a:rPr>
              <a:t>Ve sledovaném případě soud posoudil, že žalovaná učinila vše pro odvrácení škody a snížil její povinnost nahradit škodu na polovinu;  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Závěrečné shrnutí </a:t>
            </a:r>
          </a:p>
        </p:txBody>
      </p:sp>
      <p:sp>
        <p:nvSpPr>
          <p:cNvPr id="173" name="Shape 17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Tradice římského práva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1622">
              <a:defRPr sz="7280"/>
            </a:lvl1pPr>
          </a:lstStyle>
          <a:p>
            <a:pPr/>
            <a:r>
              <a:t>Povinnost schovatele a vypůjčitele opatrovat věc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Závěr</a:t>
            </a:r>
          </a:p>
        </p:txBody>
      </p:sp>
      <p:sp>
        <p:nvSpPr>
          <p:cNvPr id="176" name="Shape 17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Děkuji za pozornost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Systematika NOZ</a:t>
            </a:r>
          </a:p>
        </p:txBody>
      </p:sp>
      <p:sp>
        <p:nvSpPr>
          <p:cNvPr id="125" name="Shape 12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Čtrvtá část (relativní majetková práva) NOZ</a:t>
            </a:r>
          </a:p>
          <a:p>
            <a:pPr/>
            <a:r>
              <a:t>Druhý díl: přenechání věci k užití jinému </a:t>
            </a:r>
          </a:p>
          <a:p>
            <a:pPr/>
            <a:r>
              <a:t>Výpůjčka</a:t>
            </a:r>
          </a:p>
          <a:p>
            <a:pPr/>
            <a:r>
              <a:t>Výprosa </a:t>
            </a:r>
          </a:p>
          <a:p>
            <a:pPr/>
            <a:r>
              <a:t>Úschova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Společné rysy úschovy a výpůjčky </a:t>
            </a:r>
          </a:p>
        </p:txBody>
      </p:sp>
      <p:sp>
        <p:nvSpPr>
          <p:cNvPr id="128" name="Shape 12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8055" indent="-448055" defTabSz="572516">
              <a:spcBef>
                <a:spcPts val="4100"/>
              </a:spcBef>
              <a:defRPr sz="3724"/>
            </a:pPr>
            <a:r>
              <a:t>Relativní kontrakty (podle NOZ úschova již ne)</a:t>
            </a:r>
          </a:p>
          <a:p>
            <a:pPr marL="448055" indent="-448055" defTabSz="572516">
              <a:spcBef>
                <a:spcPts val="4100"/>
              </a:spcBef>
              <a:defRPr sz="3724"/>
            </a:pPr>
            <a:r>
              <a:t>Předává se individuálně určená věc </a:t>
            </a:r>
          </a:p>
          <a:p>
            <a:pPr marL="448055" indent="-448055" defTabSz="572516">
              <a:spcBef>
                <a:spcPts val="4100"/>
              </a:spcBef>
              <a:defRPr sz="3724"/>
            </a:pPr>
            <a:r>
              <a:t>Schovatel i vypůjčitel mají povinnost opatrovat věc</a:t>
            </a:r>
          </a:p>
          <a:p>
            <a:pPr marL="448055" indent="-448055" defTabSz="572516">
              <a:spcBef>
                <a:spcPts val="4100"/>
              </a:spcBef>
              <a:defRPr sz="3724"/>
            </a:pPr>
            <a:r>
              <a:t>Rozsah povinnosti opatrovat věc je jiný u úschovy je menší než u výpůjčky </a:t>
            </a:r>
          </a:p>
          <a:p>
            <a:pPr marL="448055" indent="-448055" defTabSz="572516">
              <a:spcBef>
                <a:spcPts val="4100"/>
              </a:spcBef>
              <a:defRPr sz="3724"/>
            </a:pPr>
            <a:r>
              <a:t>Obě smlouvy se podstatně liší svým účelem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Rozdílné rysy výpůjčky a úschovy </a:t>
            </a:r>
          </a:p>
        </p:txBody>
      </p:sp>
      <p:sp>
        <p:nvSpPr>
          <p:cNvPr id="131" name="Shape 13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Liší se účelem </a:t>
            </a:r>
          </a:p>
          <a:p>
            <a:pPr lvl="1"/>
            <a:r>
              <a:t>Schovatel má povinnost opatrovat věc primárně, nesmí věc užívat  </a:t>
            </a:r>
          </a:p>
          <a:p>
            <a:pPr lvl="1"/>
            <a:r>
              <a:t>Vypůjčitel má primární povinnost starat se věc při jejím užívání</a:t>
            </a:r>
          </a:p>
          <a:p>
            <a:pPr lvl="1"/>
            <a:r>
              <a:t>Hlavní právní otázka: Jaký je rozsah povinnosti opatrovat věc?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66674">
              <a:defRPr sz="7760"/>
            </a:lvl1pPr>
          </a:lstStyle>
          <a:p>
            <a:pPr/>
            <a:r>
              <a:t>Úchova v římském právu </a:t>
            </a:r>
          </a:p>
        </p:txBody>
      </p:sp>
      <p:sp>
        <p:nvSpPr>
          <p:cNvPr id="134" name="Shape 13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Úschova je v římském právu reálný kontrakt, který je zásadně bezplatný; </a:t>
            </a:r>
          </a:p>
          <a:p>
            <a:pPr/>
            <a:r>
              <a:t>Základem úschovy je </a:t>
            </a:r>
            <a:r>
              <a:rPr i="1"/>
              <a:t>fides</a:t>
            </a:r>
            <a:r>
              <a:t> - za porušení </a:t>
            </a:r>
            <a:r>
              <a:rPr i="1"/>
              <a:t>fides </a:t>
            </a:r>
            <a:r>
              <a:t>se považuje </a:t>
            </a:r>
          </a:p>
          <a:p>
            <a:pPr/>
            <a:r>
              <a:t>Schovatel odpovídá pouze za úmyslné poškození nebo zničení věci </a:t>
            </a:r>
          </a:p>
          <a:p>
            <a:pPr/>
            <a:r>
              <a:t>Dig. 16, 3, 32.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66674">
              <a:defRPr sz="7760"/>
            </a:lvl1pPr>
          </a:lstStyle>
          <a:p>
            <a:pPr/>
            <a:r>
              <a:t>Úchova v římském právu</a:t>
            </a:r>
          </a:p>
        </p:txBody>
      </p:sp>
      <p:sp>
        <p:nvSpPr>
          <p:cNvPr id="137" name="Shape 13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88620" indent="-388620" defTabSz="496570">
              <a:spcBef>
                <a:spcPts val="3500"/>
              </a:spcBef>
              <a:defRPr sz="3230"/>
            </a:pPr>
            <a:r>
              <a:t>Proculus a Nerva se domnívají, že porušení </a:t>
            </a:r>
            <a:r>
              <a:rPr i="1"/>
              <a:t>fides</a:t>
            </a:r>
            <a:r>
              <a:t> je nejen </a:t>
            </a:r>
            <a:r>
              <a:rPr i="1"/>
              <a:t>větší culpa</a:t>
            </a:r>
            <a:r>
              <a:t>, ale také pokud schovatel neposkytne uschované věci stejnou péči, kterou věnuje svým vlastním věcem. </a:t>
            </a:r>
          </a:p>
          <a:p>
            <a:pPr marL="388620" indent="-388620" defTabSz="496570">
              <a:spcBef>
                <a:spcPts val="3500"/>
              </a:spcBef>
              <a:defRPr sz="3230"/>
            </a:pPr>
            <a:r>
              <a:t>Schovatel odpovídá za úmysl, nedbalost, a je povinen poskytnout péči jako ve svých vlastních věcech </a:t>
            </a:r>
          </a:p>
          <a:p>
            <a:pPr marL="388620" indent="-388620" defTabSz="496570">
              <a:spcBef>
                <a:spcPts val="3500"/>
              </a:spcBef>
              <a:defRPr sz="3230"/>
            </a:pPr>
            <a:r>
              <a:t>Neodpovídá za lehkou nedbalost </a:t>
            </a:r>
          </a:p>
          <a:p>
            <a:pPr marL="388620" indent="-388620" defTabSz="496570">
              <a:spcBef>
                <a:spcPts val="3500"/>
              </a:spcBef>
              <a:defRPr sz="3230"/>
            </a:pPr>
            <a:r>
              <a:t>Nemá povinnost </a:t>
            </a:r>
            <a:r>
              <a:rPr i="1"/>
              <a:t>custodie </a:t>
            </a:r>
          </a:p>
          <a:p>
            <a:pPr marL="388620" indent="-388620" defTabSz="496570">
              <a:spcBef>
                <a:spcPts val="3500"/>
              </a:spcBef>
              <a:defRPr sz="3230"/>
            </a:pPr>
            <a:r>
              <a:t>Neodpovídá za </a:t>
            </a:r>
            <a:r>
              <a:rPr i="1"/>
              <a:t>vis maior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43305">
              <a:defRPr sz="7440"/>
            </a:lvl1pPr>
          </a:lstStyle>
          <a:p>
            <a:pPr/>
            <a:r>
              <a:t>Úschova v římském právu</a:t>
            </a:r>
          </a:p>
        </p:txBody>
      </p:sp>
      <p:sp>
        <p:nvSpPr>
          <p:cNvPr id="140" name="Shape 14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Pokud schovatel užije věc, závažným způsobem poruší </a:t>
            </a:r>
            <a:r>
              <a:rPr i="1"/>
              <a:t>fides </a:t>
            </a:r>
            <a:endParaRPr i="1"/>
          </a:p>
          <a:p>
            <a:pPr/>
            <a:r>
              <a:t>Posuzováno jako </a:t>
            </a:r>
            <a:r>
              <a:rPr i="1"/>
              <a:t>furtum usus </a:t>
            </a:r>
            <a:r>
              <a:t>a má za následek dramatické zvýšení odpovědnosti </a:t>
            </a:r>
          </a:p>
          <a:p>
            <a:pPr/>
            <a:r>
              <a:t>Odpovídá i za ukradení věci i za nahodilou zkázu - stejně jako zloděj nebo osoba, která je v prodlení;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Úschova v NOZ</a:t>
            </a:r>
          </a:p>
        </p:txBody>
      </p:sp>
      <p:sp>
        <p:nvSpPr>
          <p:cNvPr id="143" name="Shape 14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§ 2403 NOZ </a:t>
            </a:r>
            <a:r>
              <a:rPr>
                <a:latin typeface="Cambria"/>
                <a:ea typeface="Cambria"/>
                <a:cs typeface="Cambria"/>
                <a:sym typeface="Cambria"/>
              </a:rPr>
              <a:t>„</a:t>
            </a:r>
            <a:r>
              <a:t>Schovatel opatruje převzatou věc, jak bylo ujednáno, jinak tak pečlivě, jak to odpovídá povaze věci a jeho možnostem, aby na věci nevznikla škoda, a po uplynutí doby úschovy věc uschovateli vrátí spolu s tím, co k ní přibylo.</a:t>
            </a:r>
            <a:r>
              <a:rPr>
                <a:latin typeface="Cambria"/>
                <a:ea typeface="Cambria"/>
                <a:cs typeface="Cambria"/>
                <a:sym typeface="Cambria"/>
              </a:rPr>
              <a:t>“  </a:t>
            </a:r>
            <a:endParaRPr>
              <a:latin typeface="Cambria"/>
              <a:ea typeface="Cambria"/>
              <a:cs typeface="Cambria"/>
              <a:sym typeface="Cambria"/>
            </a:endParaRPr>
          </a:p>
          <a:p>
            <a:pPr/>
            <a:r>
              <a:rPr>
                <a:latin typeface="Cambria"/>
                <a:ea typeface="Cambria"/>
                <a:cs typeface="Cambria"/>
                <a:sym typeface="Cambria"/>
              </a:rPr>
              <a:t>Schovatel odpovídá stejně jako v římském právu: dilegentia quam in suis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theme/theme1.xml><?xml version="1.0" encoding="utf-8"?>
<a:theme xmlns:a="http://schemas.openxmlformats.org/drawingml/2006/main" xmlns:r="http://schemas.openxmlformats.org/officeDocument/2006/relationships" name="Gradient">
  <a:themeElements>
    <a:clrScheme name="Gradient">
      <a:dk1>
        <a:srgbClr val="FF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1"/>
            </a:gs>
            <a:gs pos="100000">
              <a:schemeClr val="accent1">
                <a:hueOff val="321133"/>
                <a:satOff val="-12043"/>
                <a:lumOff val="-7113"/>
              </a:schemeClr>
            </a:gs>
          </a:gsLst>
          <a:lin ang="5400000" scaled="0"/>
        </a:gradFill>
        <a:ln w="12700" cap="flat">
          <a:noFill/>
          <a:miter lim="400000"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25400" dist="23998" dir="2700000">
                <a:srgbClr val="000000">
                  <a:alpha val="31034"/>
                </a:srgbClr>
              </a:outerShdw>
            </a:effectLst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Gradient">
  <a:themeElements>
    <a:clrScheme name="Gradient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1"/>
            </a:gs>
            <a:gs pos="100000">
              <a:schemeClr val="accent1">
                <a:hueOff val="321133"/>
                <a:satOff val="-12043"/>
                <a:lumOff val="-7113"/>
              </a:schemeClr>
            </a:gs>
          </a:gsLst>
          <a:lin ang="5400000" scaled="0"/>
        </a:gradFill>
        <a:ln w="12700" cap="flat">
          <a:noFill/>
          <a:miter lim="400000"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25400" dist="23998" dir="2700000">
                <a:srgbClr val="000000">
                  <a:alpha val="31034"/>
                </a:srgbClr>
              </a:outerShdw>
            </a:effectLst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