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8" r:id="rId2"/>
    <p:sldId id="262" r:id="rId3"/>
    <p:sldId id="259" r:id="rId4"/>
    <p:sldId id="263" r:id="rId5"/>
    <p:sldId id="265" r:id="rId6"/>
    <p:sldId id="261" r:id="rId7"/>
    <p:sldId id="266" r:id="rId8"/>
    <p:sldId id="264" r:id="rId9"/>
  </p:sldIdLst>
  <p:sldSz cx="8999538" cy="6840538"/>
  <p:notesSz cx="6858000" cy="9144000"/>
  <p:defaultTextStyle>
    <a:defPPr>
      <a:defRPr lang="cs-CZ"/>
    </a:defPPr>
    <a:lvl1pPr marL="0" algn="l" defTabSz="905073" rtl="0" eaLnBrk="1" latinLnBrk="0" hangingPunct="1">
      <a:defRPr sz="1782" kern="1200">
        <a:solidFill>
          <a:schemeClr val="tx1"/>
        </a:solidFill>
        <a:latin typeface="+mn-lt"/>
        <a:ea typeface="+mn-ea"/>
        <a:cs typeface="+mn-cs"/>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450" y="72"/>
      </p:cViewPr>
      <p:guideLst>
        <p:guide orient="horz" pos="2154"/>
        <p:guide pos="2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DC1901-92BB-4FDD-BA03-8B5D36861ACA}" type="datetimeFigureOut">
              <a:rPr lang="cs-CZ" smtClean="0"/>
              <a:t>20.09.2016</a:t>
            </a:fld>
            <a:endParaRPr lang="cs-CZ"/>
          </a:p>
        </p:txBody>
      </p:sp>
      <p:sp>
        <p:nvSpPr>
          <p:cNvPr id="4" name="Zástupný symbol pro obrázek snímku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EE4EC-FC1D-4A5C-A5BA-DA124659C1D1}" type="slidenum">
              <a:rPr lang="cs-CZ" smtClean="0"/>
              <a:t>‹#›</a:t>
            </a:fld>
            <a:endParaRPr lang="cs-CZ"/>
          </a:p>
        </p:txBody>
      </p:sp>
    </p:spTree>
    <p:extLst>
      <p:ext uri="{BB962C8B-B14F-4D97-AF65-F5344CB8AC3E}">
        <p14:creationId xmlns:p14="http://schemas.microsoft.com/office/powerpoint/2010/main" val="426403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1</a:t>
            </a:fld>
            <a:endParaRPr lang="cs-CZ"/>
          </a:p>
        </p:txBody>
      </p:sp>
    </p:spTree>
    <p:extLst>
      <p:ext uri="{BB962C8B-B14F-4D97-AF65-F5344CB8AC3E}">
        <p14:creationId xmlns:p14="http://schemas.microsoft.com/office/powerpoint/2010/main" val="1187231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2</a:t>
            </a:fld>
            <a:endParaRPr lang="cs-CZ"/>
          </a:p>
        </p:txBody>
      </p:sp>
    </p:spTree>
    <p:extLst>
      <p:ext uri="{BB962C8B-B14F-4D97-AF65-F5344CB8AC3E}">
        <p14:creationId xmlns:p14="http://schemas.microsoft.com/office/powerpoint/2010/main" val="1187231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3</a:t>
            </a:fld>
            <a:endParaRPr lang="cs-CZ"/>
          </a:p>
        </p:txBody>
      </p:sp>
    </p:spTree>
    <p:extLst>
      <p:ext uri="{BB962C8B-B14F-4D97-AF65-F5344CB8AC3E}">
        <p14:creationId xmlns:p14="http://schemas.microsoft.com/office/powerpoint/2010/main" val="996313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4</a:t>
            </a:fld>
            <a:endParaRPr lang="cs-CZ"/>
          </a:p>
        </p:txBody>
      </p:sp>
    </p:spTree>
    <p:extLst>
      <p:ext uri="{BB962C8B-B14F-4D97-AF65-F5344CB8AC3E}">
        <p14:creationId xmlns:p14="http://schemas.microsoft.com/office/powerpoint/2010/main" val="996313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5</a:t>
            </a:fld>
            <a:endParaRPr lang="cs-CZ"/>
          </a:p>
        </p:txBody>
      </p:sp>
    </p:spTree>
    <p:extLst>
      <p:ext uri="{BB962C8B-B14F-4D97-AF65-F5344CB8AC3E}">
        <p14:creationId xmlns:p14="http://schemas.microsoft.com/office/powerpoint/2010/main" val="996313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6</a:t>
            </a:fld>
            <a:endParaRPr lang="cs-CZ"/>
          </a:p>
        </p:txBody>
      </p:sp>
    </p:spTree>
    <p:extLst>
      <p:ext uri="{BB962C8B-B14F-4D97-AF65-F5344CB8AC3E}">
        <p14:creationId xmlns:p14="http://schemas.microsoft.com/office/powerpoint/2010/main" val="99631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7</a:t>
            </a:fld>
            <a:endParaRPr lang="cs-CZ"/>
          </a:p>
        </p:txBody>
      </p:sp>
    </p:spTree>
    <p:extLst>
      <p:ext uri="{BB962C8B-B14F-4D97-AF65-F5344CB8AC3E}">
        <p14:creationId xmlns:p14="http://schemas.microsoft.com/office/powerpoint/2010/main" val="996313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8</a:t>
            </a:fld>
            <a:endParaRPr lang="cs-CZ"/>
          </a:p>
        </p:txBody>
      </p:sp>
    </p:spTree>
    <p:extLst>
      <p:ext uri="{BB962C8B-B14F-4D97-AF65-F5344CB8AC3E}">
        <p14:creationId xmlns:p14="http://schemas.microsoft.com/office/powerpoint/2010/main" val="9963139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080000" y="6450675"/>
            <a:ext cx="6840000" cy="216000"/>
          </a:xfrm>
        </p:spPr>
        <p:txBody>
          <a:bodyPr/>
          <a:lstStyle/>
          <a:p>
            <a:pPr algn="ctr"/>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8699" y="2904775"/>
            <a:ext cx="3342139" cy="1030988"/>
          </a:xfrm>
          <a:prstGeom prst="rect">
            <a:avLst/>
          </a:prstGeom>
        </p:spPr>
      </p:pic>
    </p:spTree>
    <p:extLst>
      <p:ext uri="{BB962C8B-B14F-4D97-AF65-F5344CB8AC3E}">
        <p14:creationId xmlns:p14="http://schemas.microsoft.com/office/powerpoint/2010/main" val="106057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1980001"/>
            <a:ext cx="7560000" cy="1612866"/>
          </a:xfrm>
        </p:spPr>
        <p:txBody>
          <a:bodyPr anchor="t">
            <a:normAutofit/>
          </a:bodyPr>
          <a:lstStyle>
            <a:lvl1pPr algn="l">
              <a:defRPr sz="2600"/>
            </a:lvl1pPr>
          </a:lstStyle>
          <a:p>
            <a:r>
              <a:rPr lang="cs-CZ" smtClean="0"/>
              <a:t>Kliknutím lze upravit styl.</a:t>
            </a:r>
            <a:endParaRPr lang="en-US" dirty="0"/>
          </a:p>
        </p:txBody>
      </p:sp>
      <p:sp>
        <p:nvSpPr>
          <p:cNvPr id="3" name="Subtitle 2"/>
          <p:cNvSpPr>
            <a:spLocks noGrp="1"/>
          </p:cNvSpPr>
          <p:nvPr>
            <p:ph type="subTitle" idx="1"/>
          </p:nvPr>
        </p:nvSpPr>
        <p:spPr>
          <a:xfrm>
            <a:off x="720000" y="3592866"/>
            <a:ext cx="7560000" cy="1552712"/>
          </a:xfrm>
        </p:spPr>
        <p:txBody>
          <a:bodyPr/>
          <a:lstStyle>
            <a:lvl1pPr marL="0" indent="0" algn="l">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smtClean="0"/>
              <a:t>Kliknutím lze upravit styl předlohy.</a:t>
            </a:r>
            <a:endParaRPr lang="en-US" dirty="0"/>
          </a:p>
        </p:txBody>
      </p:sp>
      <p:sp>
        <p:nvSpPr>
          <p:cNvPr id="5" name="Footer Placeholder 4"/>
          <p:cNvSpPr>
            <a:spLocks noGrp="1"/>
          </p:cNvSpPr>
          <p:nvPr>
            <p:ph type="ftr" sz="quarter" idx="11"/>
          </p:nvPr>
        </p:nvSpPr>
        <p:spPr/>
        <p:txBody>
          <a:bodyPr/>
          <a:lstStyle/>
          <a:p>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245172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4380949"/>
            <a:ext cx="7560000" cy="982528"/>
          </a:xfrm>
        </p:spPr>
        <p:txBody>
          <a:bodyPr anchor="t">
            <a:normAutofit/>
          </a:bodyPr>
          <a:lstStyle>
            <a:lvl1pPr algn="ctr">
              <a:defRPr sz="2600"/>
            </a:lvl1pPr>
          </a:lstStyle>
          <a:p>
            <a:r>
              <a:rPr lang="cs-CZ" smtClean="0"/>
              <a:t>Kliknutím lze upravit styl.</a:t>
            </a:r>
            <a:endParaRPr lang="en-US" dirty="0"/>
          </a:p>
        </p:txBody>
      </p:sp>
      <p:sp>
        <p:nvSpPr>
          <p:cNvPr id="3" name="Subtitle 2"/>
          <p:cNvSpPr>
            <a:spLocks noGrp="1"/>
          </p:cNvSpPr>
          <p:nvPr>
            <p:ph type="subTitle" idx="1"/>
          </p:nvPr>
        </p:nvSpPr>
        <p:spPr>
          <a:xfrm>
            <a:off x="720000" y="5363477"/>
            <a:ext cx="7560000" cy="945883"/>
          </a:xfrm>
        </p:spPr>
        <p:txBody>
          <a:bodyPr/>
          <a:lstStyle>
            <a:lvl1pPr marL="0" indent="0" algn="ctr">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smtClean="0"/>
              <a:t>Kliknutím lze upravit styl předlohy.</a:t>
            </a:r>
            <a:endParaRPr lang="en-US" dirty="0"/>
          </a:p>
        </p:txBody>
      </p:sp>
      <p:sp>
        <p:nvSpPr>
          <p:cNvPr id="5" name="Footer Placeholder 4"/>
          <p:cNvSpPr>
            <a:spLocks noGrp="1"/>
          </p:cNvSpPr>
          <p:nvPr>
            <p:ph type="ftr" sz="quarter" idx="11"/>
          </p:nvPr>
        </p:nvSpPr>
        <p:spPr>
          <a:xfrm>
            <a:off x="1080000" y="6450675"/>
            <a:ext cx="6840000" cy="216000"/>
          </a:xfrm>
        </p:spPr>
        <p:txBody>
          <a:bodyPr/>
          <a:lstStyle/>
          <a:p>
            <a:pPr algn="ctr"/>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7915" y="1260000"/>
            <a:ext cx="2203708" cy="1826518"/>
          </a:xfrm>
          <a:prstGeom prst="rect">
            <a:avLst/>
          </a:prstGeom>
        </p:spPr>
      </p:pic>
    </p:spTree>
    <p:extLst>
      <p:ext uri="{BB962C8B-B14F-4D97-AF65-F5344CB8AC3E}">
        <p14:creationId xmlns:p14="http://schemas.microsoft.com/office/powerpoint/2010/main" val="400524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Footer Placeholder 4"/>
          <p:cNvSpPr>
            <a:spLocks noGrp="1"/>
          </p:cNvSpPr>
          <p:nvPr>
            <p:ph type="ftr" sz="quarter" idx="11"/>
          </p:nvPr>
        </p:nvSpPr>
        <p:spPr/>
        <p:txBody>
          <a:bodyPr/>
          <a:lstStyle/>
          <a:p>
            <a:r>
              <a:rPr lang="cs-CZ"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47534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720000" y="2462400"/>
            <a:ext cx="3622702" cy="3898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57298" y="2462400"/>
            <a:ext cx="3622702" cy="3898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Footer Placeholder 5"/>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07238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7560000" cy="748800"/>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200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smtClean="0"/>
              <a:t>Kliknutím lze upravit styly předlohy textu.</a:t>
            </a:r>
          </a:p>
        </p:txBody>
      </p:sp>
      <p:sp>
        <p:nvSpPr>
          <p:cNvPr id="4" name="Content Placeholder 3"/>
          <p:cNvSpPr>
            <a:spLocks noGrp="1"/>
          </p:cNvSpPr>
          <p:nvPr>
            <p:ph sz="half" idx="2"/>
          </p:nvPr>
        </p:nvSpPr>
        <p:spPr>
          <a:xfrm>
            <a:off x="720000" y="3151650"/>
            <a:ext cx="3621600" cy="320955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584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smtClean="0"/>
              <a:t>Kliknutím lze upravit styly předlohy textu.</a:t>
            </a:r>
          </a:p>
        </p:txBody>
      </p:sp>
      <p:sp>
        <p:nvSpPr>
          <p:cNvPr id="6" name="Content Placeholder 5"/>
          <p:cNvSpPr>
            <a:spLocks noGrp="1"/>
          </p:cNvSpPr>
          <p:nvPr>
            <p:ph sz="quarter" idx="4"/>
          </p:nvPr>
        </p:nvSpPr>
        <p:spPr>
          <a:xfrm>
            <a:off x="4658400" y="3151650"/>
            <a:ext cx="3621600" cy="320955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8" name="Footer Placeholder 7"/>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9" name="Slide Number Placeholder 8"/>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61127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4" name="Footer Placeholder 3"/>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5" name="Slide Number Placeholder 4"/>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417247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4" name="Slide Number Placeholder 3"/>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29281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3004102" cy="748800"/>
          </a:xfrm>
        </p:spPr>
        <p:txBody>
          <a:bodyPr anchor="b">
            <a:normAutofit/>
          </a:bodyPr>
          <a:lstStyle>
            <a:lvl1pPr>
              <a:defRPr sz="2600"/>
            </a:lvl1pPr>
          </a:lstStyle>
          <a:p>
            <a:r>
              <a:rPr lang="cs-CZ" smtClean="0"/>
              <a:t>Kliknutím lze upravit styl.</a:t>
            </a:r>
            <a:endParaRPr lang="en-US" dirty="0"/>
          </a:p>
        </p:txBody>
      </p:sp>
      <p:sp>
        <p:nvSpPr>
          <p:cNvPr id="3" name="Content Placeholder 2"/>
          <p:cNvSpPr>
            <a:spLocks noGrp="1"/>
          </p:cNvSpPr>
          <p:nvPr>
            <p:ph idx="1"/>
          </p:nvPr>
        </p:nvSpPr>
        <p:spPr>
          <a:xfrm>
            <a:off x="3825976" y="1620000"/>
            <a:ext cx="4454024" cy="4733283"/>
          </a:xfrm>
        </p:spPr>
        <p:txBody>
          <a:bodyPr>
            <a:normAutofit/>
          </a:bodyPr>
          <a:lstStyle>
            <a:lvl1pPr>
              <a:defRPr sz="2400"/>
            </a:lvl1pPr>
            <a:lvl2pPr>
              <a:defRPr sz="2000"/>
            </a:lvl2pPr>
            <a:lvl3pPr>
              <a:defRPr sz="1800"/>
            </a:lvl3pPr>
            <a:lvl4pPr>
              <a:defRPr sz="1600"/>
            </a:lvl4pPr>
            <a:lvl5pPr>
              <a:defRPr sz="1600"/>
            </a:lvl5pPr>
            <a:lvl6pPr>
              <a:defRPr sz="1968"/>
            </a:lvl6pPr>
            <a:lvl7pPr>
              <a:defRPr sz="1968"/>
            </a:lvl7pPr>
            <a:lvl8pPr>
              <a:defRPr sz="1968"/>
            </a:lvl8pPr>
            <a:lvl9pPr>
              <a:defRPr sz="1968"/>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20000" y="2458274"/>
            <a:ext cx="3004102" cy="3902926"/>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cs-CZ" smtClean="0"/>
              <a:t>Kliknutím lze upravit styly předlohy textu.</a:t>
            </a:r>
          </a:p>
        </p:txBody>
      </p:sp>
      <p:sp>
        <p:nvSpPr>
          <p:cNvPr id="6" name="Footer Placeholder 5"/>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02885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1620000"/>
            <a:ext cx="7560000" cy="748080"/>
          </a:xfrm>
          <a:prstGeom prst="rect">
            <a:avLst/>
          </a:prstGeom>
        </p:spPr>
        <p:txBody>
          <a:bodyPr vert="horz" lIns="0" tIns="0" rIns="0" bIns="0" rtlCol="0" anchor="t">
            <a:normAutofit/>
          </a:bodyPr>
          <a:lstStyle/>
          <a:p>
            <a:r>
              <a:rPr lang="cs-CZ" dirty="0" smtClean="0"/>
              <a:t>Kliknutím lze upravit styl.</a:t>
            </a:r>
            <a:endParaRPr lang="en-US" dirty="0"/>
          </a:p>
        </p:txBody>
      </p:sp>
      <p:sp>
        <p:nvSpPr>
          <p:cNvPr id="3" name="Text Placeholder 2"/>
          <p:cNvSpPr>
            <a:spLocks noGrp="1"/>
          </p:cNvSpPr>
          <p:nvPr>
            <p:ph type="body" idx="1"/>
          </p:nvPr>
        </p:nvSpPr>
        <p:spPr>
          <a:xfrm>
            <a:off x="720000" y="2460567"/>
            <a:ext cx="7560000" cy="3898669"/>
          </a:xfrm>
          <a:prstGeom prst="rect">
            <a:avLst/>
          </a:prstGeom>
        </p:spPr>
        <p:txBody>
          <a:bodyPr vert="horz" lIns="0" tIns="0" rIns="0" bIns="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5" name="Footer Placeholder 4"/>
          <p:cNvSpPr>
            <a:spLocks noGrp="1"/>
          </p:cNvSpPr>
          <p:nvPr>
            <p:ph type="ftr" sz="quarter" idx="3"/>
          </p:nvPr>
        </p:nvSpPr>
        <p:spPr>
          <a:xfrm>
            <a:off x="720000" y="6450675"/>
            <a:ext cx="7118902" cy="216000"/>
          </a:xfrm>
          <a:prstGeom prst="rect">
            <a:avLst/>
          </a:prstGeom>
        </p:spPr>
        <p:txBody>
          <a:bodyPr vert="horz" lIns="0" tIns="0" rIns="0" bIns="0" rtlCol="0" anchor="b"/>
          <a:lstStyle>
            <a:lvl1pPr algn="l">
              <a:defRPr sz="1000">
                <a:solidFill>
                  <a:schemeClr val="accent1"/>
                </a:solidFill>
                <a:latin typeface="Arial" panose="020B0604020202020204" pitchFamily="34" charset="0"/>
                <a:cs typeface="Arial" panose="020B0604020202020204" pitchFamily="34" charset="0"/>
              </a:defRPr>
            </a:lvl1pPr>
          </a:lstStyle>
          <a:p>
            <a:r>
              <a:rPr lang="cs-CZ" smtClean="0"/>
              <a:t>autor prezentace, datum prezentace, univerzitní oddělení, fakulta, adresa</a:t>
            </a:r>
            <a:endParaRPr lang="cs-CZ" dirty="0"/>
          </a:p>
        </p:txBody>
      </p:sp>
      <p:sp>
        <p:nvSpPr>
          <p:cNvPr id="6" name="Slide Number Placeholder 5"/>
          <p:cNvSpPr>
            <a:spLocks noGrp="1"/>
          </p:cNvSpPr>
          <p:nvPr>
            <p:ph type="sldNum" sz="quarter" idx="4"/>
          </p:nvPr>
        </p:nvSpPr>
        <p:spPr>
          <a:xfrm>
            <a:off x="7963593" y="6450675"/>
            <a:ext cx="316407" cy="216000"/>
          </a:xfrm>
          <a:prstGeom prst="rect">
            <a:avLst/>
          </a:prstGeom>
        </p:spPr>
        <p:txBody>
          <a:bodyPr vert="horz" lIns="0" tIns="0" rIns="0" bIns="0" rtlCol="0" anchor="ctr"/>
          <a:lstStyle>
            <a:lvl1pPr algn="r">
              <a:defRPr sz="1000">
                <a:solidFill>
                  <a:schemeClr val="accent1"/>
                </a:solidFill>
                <a:latin typeface="Arial" panose="020B0604020202020204" pitchFamily="34" charset="0"/>
                <a:cs typeface="Arial" panose="020B0604020202020204" pitchFamily="34" charset="0"/>
              </a:defRPr>
            </a:lvl1pPr>
          </a:lstStyle>
          <a:p>
            <a:fld id="{103B6205-E093-439F-9685-8F7A4FC3F425}" type="slidenum">
              <a:rPr lang="cs-CZ" smtClean="0"/>
              <a:pPr/>
              <a:t>‹#›</a:t>
            </a:fld>
            <a:endParaRPr lang="cs-CZ" dirty="0"/>
          </a:p>
        </p:txBody>
      </p:sp>
      <p:pic>
        <p:nvPicPr>
          <p:cNvPr id="10" name="Obráze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 y="540000"/>
            <a:ext cx="2560325" cy="710947"/>
          </a:xfrm>
          <a:prstGeom prst="rect">
            <a:avLst/>
          </a:prstGeom>
        </p:spPr>
      </p:pic>
    </p:spTree>
    <p:extLst>
      <p:ext uri="{BB962C8B-B14F-4D97-AF65-F5344CB8AC3E}">
        <p14:creationId xmlns:p14="http://schemas.microsoft.com/office/powerpoint/2010/main" val="3501032078"/>
      </p:ext>
    </p:extLst>
  </p:cSld>
  <p:clrMap bg1="lt1" tx1="dk1" bg2="lt2" tx2="dk2" accent1="accent1" accent2="accent2" accent3="accent3" accent4="accent4" accent5="accent5" accent6="accent6" hlink="hlink" folHlink="folHlink"/>
  <p:sldLayoutIdLst>
    <p:sldLayoutId id="2147483684" r:id="rId1"/>
    <p:sldLayoutId id="2147483673" r:id="rId2"/>
    <p:sldLayoutId id="2147483685" r:id="rId3"/>
    <p:sldLayoutId id="2147483674" r:id="rId4"/>
    <p:sldLayoutId id="2147483676" r:id="rId5"/>
    <p:sldLayoutId id="2147483677" r:id="rId6"/>
    <p:sldLayoutId id="2147483678" r:id="rId7"/>
    <p:sldLayoutId id="2147483679" r:id="rId8"/>
    <p:sldLayoutId id="2147483680" r:id="rId9"/>
  </p:sldLayoutIdLst>
  <p:hf sldNum="0" hdr="0" dt="0"/>
  <p:txStyles>
    <p:titleStyle>
      <a:lvl1pPr algn="l" defTabSz="899952" rtl="0" eaLnBrk="1" latinLnBrk="0" hangingPunct="1">
        <a:lnSpc>
          <a:spcPct val="90000"/>
        </a:lnSpc>
        <a:spcBef>
          <a:spcPct val="0"/>
        </a:spcBef>
        <a:buNone/>
        <a:defRPr sz="2600" b="1" kern="1200">
          <a:solidFill>
            <a:schemeClr val="accent1"/>
          </a:solidFill>
          <a:latin typeface="Arial" panose="020B0604020202020204" pitchFamily="34" charset="0"/>
          <a:ea typeface="+mj-ea"/>
          <a:cs typeface="Arial" panose="020B0604020202020204" pitchFamily="34" charset="0"/>
        </a:defRPr>
      </a:lvl1pPr>
    </p:titleStyle>
    <p:bodyStyle>
      <a:lvl1pPr marL="266700" indent="-266700" algn="l" defTabSz="899952" rtl="0" eaLnBrk="1" latinLnBrk="0" hangingPunct="1">
        <a:lnSpc>
          <a:spcPct val="90000"/>
        </a:lnSpc>
        <a:spcBef>
          <a:spcPts val="984"/>
        </a:spcBef>
        <a:buFont typeface="Arial" panose="020B0604020202020204" pitchFamily="34" charset="0"/>
        <a:buChar char="−"/>
        <a:defRPr sz="2000" kern="1200">
          <a:solidFill>
            <a:schemeClr val="accent1"/>
          </a:solidFill>
          <a:latin typeface="Arial" panose="020B0604020202020204" pitchFamily="34" charset="0"/>
          <a:ea typeface="+mn-ea"/>
          <a:cs typeface="Arial" panose="020B0604020202020204" pitchFamily="34" charset="0"/>
        </a:defRPr>
      </a:lvl1pPr>
      <a:lvl2pPr marL="539750" indent="-273050" algn="l" defTabSz="899952" rtl="0" eaLnBrk="1" latinLnBrk="0" hangingPunct="1">
        <a:lnSpc>
          <a:spcPct val="90000"/>
        </a:lnSpc>
        <a:spcBef>
          <a:spcPts val="492"/>
        </a:spcBef>
        <a:buFont typeface="Arial" panose="020B0604020202020204" pitchFamily="34" charset="0"/>
        <a:buChar char="−"/>
        <a:defRPr sz="1800" kern="1200">
          <a:solidFill>
            <a:schemeClr val="accent2"/>
          </a:solidFill>
          <a:latin typeface="Arial" panose="020B0604020202020204" pitchFamily="34" charset="0"/>
          <a:ea typeface="+mn-ea"/>
          <a:cs typeface="Arial" panose="020B0604020202020204" pitchFamily="34" charset="0"/>
        </a:defRPr>
      </a:lvl2pPr>
      <a:lvl3pPr marL="806450" indent="-266700" algn="l" defTabSz="899952" rtl="0" eaLnBrk="1" latinLnBrk="0" hangingPunct="1">
        <a:lnSpc>
          <a:spcPct val="90000"/>
        </a:lnSpc>
        <a:spcBef>
          <a:spcPts val="492"/>
        </a:spcBef>
        <a:buFont typeface="Arial" panose="020B0604020202020204" pitchFamily="34" charset="0"/>
        <a:buChar char="−"/>
        <a:defRPr sz="1600" kern="1200">
          <a:solidFill>
            <a:schemeClr val="accent2"/>
          </a:solidFill>
          <a:latin typeface="Arial" panose="020B0604020202020204" pitchFamily="34" charset="0"/>
          <a:ea typeface="+mn-ea"/>
          <a:cs typeface="Arial" panose="020B0604020202020204" pitchFamily="34" charset="0"/>
        </a:defRPr>
      </a:lvl3pPr>
      <a:lvl4pPr marL="1071563" indent="-265113"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4pPr>
      <a:lvl5pPr marL="1346200" indent="-274638"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732356" y="3936106"/>
            <a:ext cx="7560000" cy="982528"/>
          </a:xfrm>
        </p:spPr>
        <p:txBody>
          <a:bodyPr>
            <a:normAutofit fontScale="90000"/>
          </a:bodyPr>
          <a:lstStyle/>
          <a:p>
            <a:pPr>
              <a:lnSpc>
                <a:spcPct val="120000"/>
              </a:lnSpc>
              <a:spcBef>
                <a:spcPts val="600"/>
              </a:spcBef>
            </a:pPr>
            <a:r>
              <a:rPr lang="pl-PL" dirty="0"/>
              <a:t>Odpovědnost za schůdnost </a:t>
            </a:r>
            <a:r>
              <a:rPr lang="pl-PL" dirty="0" smtClean="0"/>
              <a:t>chodníků</a:t>
            </a:r>
            <a:br>
              <a:rPr lang="pl-PL" dirty="0" smtClean="0"/>
            </a:br>
            <a:r>
              <a:rPr lang="pl-PL" dirty="0"/>
              <a:t>(z prvorepublikové perspektivy)</a:t>
            </a:r>
            <a:r>
              <a:rPr lang="cs-CZ" dirty="0"/>
              <a:t/>
            </a:r>
            <a:br>
              <a:rPr lang="cs-CZ" dirty="0"/>
            </a:br>
            <a:endParaRPr lang="cs-CZ" dirty="0"/>
          </a:p>
        </p:txBody>
      </p:sp>
      <p:sp>
        <p:nvSpPr>
          <p:cNvPr id="3" name="Podnadpis 2"/>
          <p:cNvSpPr>
            <a:spLocks noGrp="1"/>
          </p:cNvSpPr>
          <p:nvPr>
            <p:ph type="subTitle" idx="1"/>
          </p:nvPr>
        </p:nvSpPr>
        <p:spPr>
          <a:xfrm>
            <a:off x="720000" y="5189839"/>
            <a:ext cx="7560000" cy="1119522"/>
          </a:xfrm>
        </p:spPr>
        <p:txBody>
          <a:bodyPr/>
          <a:lstStyle/>
          <a:p>
            <a:r>
              <a:rPr lang="pl-PL" dirty="0"/>
              <a:t>p</a:t>
            </a:r>
            <a:r>
              <a:rPr lang="pl-PL" dirty="0" smtClean="0"/>
              <a:t>rovází Ondřej Horák</a:t>
            </a:r>
            <a:endParaRPr lang="cs-CZ" dirty="0"/>
          </a:p>
        </p:txBody>
      </p:sp>
      <p:pic>
        <p:nvPicPr>
          <p:cNvPr id="6" name="Picture 2" descr="Ilustrační fo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901" y="127814"/>
            <a:ext cx="8827334" cy="6272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11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32356" y="3936106"/>
            <a:ext cx="7560000" cy="982528"/>
          </a:xfrm>
        </p:spPr>
        <p:txBody>
          <a:bodyPr>
            <a:normAutofit fontScale="90000"/>
          </a:bodyPr>
          <a:lstStyle/>
          <a:p>
            <a:pPr>
              <a:lnSpc>
                <a:spcPct val="120000"/>
              </a:lnSpc>
              <a:spcBef>
                <a:spcPts val="600"/>
              </a:spcBef>
            </a:pPr>
            <a:r>
              <a:rPr lang="pl-PL" dirty="0"/>
              <a:t>Odpovědnost za schůdnost </a:t>
            </a:r>
            <a:r>
              <a:rPr lang="pl-PL" dirty="0" smtClean="0"/>
              <a:t>chodníků</a:t>
            </a:r>
            <a:br>
              <a:rPr lang="pl-PL" dirty="0" smtClean="0"/>
            </a:br>
            <a:r>
              <a:rPr lang="pl-PL" dirty="0"/>
              <a:t>(z prvorepublikové perspektivy)</a:t>
            </a:r>
            <a:r>
              <a:rPr lang="cs-CZ" dirty="0"/>
              <a:t/>
            </a:r>
            <a:br>
              <a:rPr lang="cs-CZ" dirty="0"/>
            </a:br>
            <a:endParaRPr lang="cs-CZ" dirty="0"/>
          </a:p>
        </p:txBody>
      </p:sp>
      <p:sp>
        <p:nvSpPr>
          <p:cNvPr id="3" name="Podnadpis 2"/>
          <p:cNvSpPr>
            <a:spLocks noGrp="1"/>
          </p:cNvSpPr>
          <p:nvPr>
            <p:ph type="subTitle" idx="1"/>
          </p:nvPr>
        </p:nvSpPr>
        <p:spPr>
          <a:xfrm>
            <a:off x="720000" y="5189839"/>
            <a:ext cx="7560000" cy="1119522"/>
          </a:xfrm>
        </p:spPr>
        <p:txBody>
          <a:bodyPr/>
          <a:lstStyle/>
          <a:p>
            <a:r>
              <a:rPr lang="pl-PL" dirty="0"/>
              <a:t>p</a:t>
            </a:r>
            <a:r>
              <a:rPr lang="pl-PL" dirty="0" smtClean="0"/>
              <a:t>rovází Ondřej Horák</a:t>
            </a:r>
            <a:endParaRPr lang="cs-CZ" dirty="0"/>
          </a:p>
        </p:txBody>
      </p:sp>
    </p:spTree>
    <p:extLst>
      <p:ext uri="{BB962C8B-B14F-4D97-AF65-F5344CB8AC3E}">
        <p14:creationId xmlns:p14="http://schemas.microsoft.com/office/powerpoint/2010/main" val="4245893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Ohlédnutí literární – Šlépěje</a:t>
            </a:r>
            <a:endParaRPr lang="cs-CZ" sz="2400" dirty="0"/>
          </a:p>
        </p:txBody>
      </p:sp>
      <p:sp>
        <p:nvSpPr>
          <p:cNvPr id="3" name="Zástupný symbol pro obsah 2"/>
          <p:cNvSpPr>
            <a:spLocks noGrp="1"/>
          </p:cNvSpPr>
          <p:nvPr>
            <p:ph idx="1"/>
          </p:nvPr>
        </p:nvSpPr>
        <p:spPr>
          <a:xfrm>
            <a:off x="321277" y="2310714"/>
            <a:ext cx="8093674" cy="4127156"/>
          </a:xfrm>
        </p:spPr>
        <p:txBody>
          <a:bodyPr>
            <a:normAutofit/>
          </a:bodyPr>
          <a:lstStyle/>
          <a:p>
            <a:r>
              <a:rPr lang="cs-CZ" dirty="0" smtClean="0"/>
              <a:t>K. </a:t>
            </a:r>
            <a:r>
              <a:rPr lang="cs-CZ" dirty="0" err="1" smtClean="0"/>
              <a:t>Steigerwald</a:t>
            </a:r>
            <a:r>
              <a:rPr lang="cs-CZ" dirty="0" smtClean="0"/>
              <a:t>: </a:t>
            </a:r>
            <a:r>
              <a:rPr lang="cs-CZ" dirty="0"/>
              <a:t>Sníh uklidí jen hlupák, co neví, že to není jeho </a:t>
            </a:r>
            <a:r>
              <a:rPr lang="cs-CZ" dirty="0" smtClean="0"/>
              <a:t>povinnost </a:t>
            </a:r>
            <a:r>
              <a:rPr lang="cs-CZ" sz="1800" dirty="0" smtClean="0"/>
              <a:t>/iDNES.cz, 7. 12. 2010/ </a:t>
            </a:r>
          </a:p>
          <a:p>
            <a:pPr lvl="1"/>
            <a:r>
              <a:rPr lang="cs-CZ" sz="1900" dirty="0" smtClean="0">
                <a:solidFill>
                  <a:schemeClr val="accent2"/>
                </a:solidFill>
              </a:rPr>
              <a:t>„Naposledy se chodníky uklízely za časů Karla Čapka. Napsal o tom i povídku, jak strážník ráno zvoní na domovníky, že sněží, že bude kluzko, aby začali hrabat nebo sypat. Znal to, sám měl vilu a chodník. Vstával ráno ve čtyři, vzal lopatu (tehdy se dělaly fortelné dřevěné) a házel a házel. Pak teprve šel psát Válku s mloky. (Dělali to tak všichni spisovatelé krom surrealistů, ti byli ještě ve vinárně, a komunistických literátů, kteří měli tajnou noční poradu, jak svrhnout režim.)“ </a:t>
            </a:r>
          </a:p>
          <a:p>
            <a:r>
              <a:rPr lang="cs-CZ" dirty="0" smtClean="0"/>
              <a:t>K. Čapek: Šlépěje (Povídky z jedné kapsy)</a:t>
            </a:r>
          </a:p>
          <a:p>
            <a:pPr lvl="1"/>
            <a:r>
              <a:rPr lang="cs-CZ" sz="1900" dirty="0" smtClean="0"/>
              <a:t>pan </a:t>
            </a:r>
            <a:r>
              <a:rPr lang="cs-CZ" sz="1900" dirty="0"/>
              <a:t>Rybka (šach, </a:t>
            </a:r>
            <a:r>
              <a:rPr lang="cs-CZ" sz="1900" dirty="0" smtClean="0"/>
              <a:t>sníh</a:t>
            </a:r>
            <a:r>
              <a:rPr lang="cs-CZ" sz="1900" dirty="0"/>
              <a:t>, </a:t>
            </a:r>
            <a:r>
              <a:rPr lang="cs-CZ" sz="1900" dirty="0" smtClean="0"/>
              <a:t>ticho a šlépěje), </a:t>
            </a:r>
            <a:r>
              <a:rPr lang="cs-CZ" sz="1900" dirty="0"/>
              <a:t>komisař Bartošek a strážník </a:t>
            </a:r>
            <a:r>
              <a:rPr lang="cs-CZ" sz="1900" dirty="0" smtClean="0"/>
              <a:t>Mimra </a:t>
            </a:r>
          </a:p>
          <a:p>
            <a:pPr lvl="1"/>
            <a:r>
              <a:rPr lang="cs-CZ" sz="1900" dirty="0" smtClean="0"/>
              <a:t>úvaha o záhadách </a:t>
            </a:r>
            <a:endParaRPr lang="cs-CZ" dirty="0" smtClean="0"/>
          </a:p>
          <a:p>
            <a:endParaRPr lang="cs-CZ" dirty="0" smtClean="0"/>
          </a:p>
        </p:txBody>
      </p:sp>
    </p:spTree>
    <p:extLst>
      <p:ext uri="{BB962C8B-B14F-4D97-AF65-F5344CB8AC3E}">
        <p14:creationId xmlns:p14="http://schemas.microsoft.com/office/powerpoint/2010/main" val="26750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Ohlédnutí právně-historické – dědictví totality?</a:t>
            </a:r>
            <a:endParaRPr lang="cs-CZ" sz="2400" dirty="0"/>
          </a:p>
        </p:txBody>
      </p:sp>
      <p:sp>
        <p:nvSpPr>
          <p:cNvPr id="3" name="Zástupný symbol pro obsah 2"/>
          <p:cNvSpPr>
            <a:spLocks noGrp="1"/>
          </p:cNvSpPr>
          <p:nvPr>
            <p:ph idx="1"/>
          </p:nvPr>
        </p:nvSpPr>
        <p:spPr>
          <a:xfrm>
            <a:off x="481914" y="2261285"/>
            <a:ext cx="7673545" cy="4053017"/>
          </a:xfrm>
        </p:spPr>
        <p:txBody>
          <a:bodyPr>
            <a:normAutofit/>
          </a:bodyPr>
          <a:lstStyle/>
          <a:p>
            <a:r>
              <a:rPr lang="cs-CZ" sz="1900" dirty="0"/>
              <a:t>v</a:t>
            </a:r>
            <a:r>
              <a:rPr lang="cs-CZ" sz="1900" dirty="0" smtClean="0"/>
              <a:t>ládní nařízení č</a:t>
            </a:r>
            <a:r>
              <a:rPr lang="cs-CZ" sz="1900" dirty="0"/>
              <a:t>. 1/1943 Sb., </a:t>
            </a:r>
            <a:r>
              <a:rPr lang="cs-CZ" sz="1900" i="1" dirty="0"/>
              <a:t>o čištění veřejných chodníků</a:t>
            </a:r>
            <a:r>
              <a:rPr lang="cs-CZ" sz="1900" dirty="0" smtClean="0"/>
              <a:t> </a:t>
            </a:r>
          </a:p>
          <a:p>
            <a:pPr lvl="1"/>
            <a:r>
              <a:rPr lang="cs-CZ" dirty="0">
                <a:solidFill>
                  <a:schemeClr val="accent2"/>
                </a:solidFill>
              </a:rPr>
              <a:t>§ 1</a:t>
            </a:r>
            <a:r>
              <a:rPr lang="cs-CZ" dirty="0" smtClean="0">
                <a:solidFill>
                  <a:schemeClr val="accent2"/>
                </a:solidFill>
              </a:rPr>
              <a:t> (1</a:t>
            </a:r>
            <a:r>
              <a:rPr lang="cs-CZ" dirty="0">
                <a:solidFill>
                  <a:schemeClr val="accent2"/>
                </a:solidFill>
              </a:rPr>
              <a:t>) Čistiti veřejné chodníky v uzavřené části obce jsou povinni vlastníci hraničících nemovitostí.</a:t>
            </a:r>
            <a:br>
              <a:rPr lang="cs-CZ" dirty="0">
                <a:solidFill>
                  <a:schemeClr val="accent2"/>
                </a:solidFill>
              </a:rPr>
            </a:br>
            <a:r>
              <a:rPr lang="cs-CZ" dirty="0">
                <a:solidFill>
                  <a:schemeClr val="accent2"/>
                </a:solidFill>
              </a:rPr>
              <a:t>(2) Místo vlastníka náleží povinnost čištění tomu, jemuž přísluší užívání celé budovy nebo celého nezastavěného pozemku (nájemce, pachtýř, uživatel, poživatel apod</a:t>
            </a:r>
            <a:r>
              <a:rPr lang="cs-CZ" dirty="0" smtClean="0">
                <a:solidFill>
                  <a:schemeClr val="accent2"/>
                </a:solidFill>
              </a:rPr>
              <a:t>.).</a:t>
            </a:r>
            <a:endParaRPr lang="cs-CZ" dirty="0">
              <a:solidFill>
                <a:schemeClr val="accent2"/>
              </a:solidFill>
            </a:endParaRPr>
          </a:p>
          <a:p>
            <a:pPr lvl="1"/>
            <a:r>
              <a:rPr lang="cs-CZ" dirty="0" smtClean="0">
                <a:solidFill>
                  <a:schemeClr val="accent2"/>
                </a:solidFill>
              </a:rPr>
              <a:t>povinnost vlastníků hraničících nemovitostí, resp. uživatelů, resp. domovníků; resp. smluvených osob; obce nad 5000 obyvatel.</a:t>
            </a:r>
          </a:p>
          <a:p>
            <a:r>
              <a:rPr lang="cs-CZ" sz="1900" dirty="0"/>
              <a:t>z</a:t>
            </a:r>
            <a:r>
              <a:rPr lang="cs-CZ" sz="1900" dirty="0" smtClean="0"/>
              <a:t>. č</a:t>
            </a:r>
            <a:r>
              <a:rPr lang="cs-CZ" sz="1900" dirty="0"/>
              <a:t>. 135/1961 Sb</a:t>
            </a:r>
            <a:r>
              <a:rPr lang="cs-CZ" sz="1900" dirty="0" smtClean="0"/>
              <a:t>., </a:t>
            </a:r>
            <a:r>
              <a:rPr lang="cs-CZ" sz="1900" i="1" dirty="0" smtClean="0"/>
              <a:t>o pozemních komunikacích (silniční zákon)</a:t>
            </a:r>
          </a:p>
          <a:p>
            <a:pPr lvl="1"/>
            <a:r>
              <a:rPr lang="cs-CZ" dirty="0">
                <a:solidFill>
                  <a:schemeClr val="accent2"/>
                </a:solidFill>
              </a:rPr>
              <a:t>§ </a:t>
            </a:r>
            <a:r>
              <a:rPr lang="cs-CZ" dirty="0" smtClean="0">
                <a:solidFill>
                  <a:schemeClr val="accent2"/>
                </a:solidFill>
              </a:rPr>
              <a:t>23 </a:t>
            </a:r>
            <a:r>
              <a:rPr lang="cs-CZ" dirty="0">
                <a:solidFill>
                  <a:schemeClr val="accent2"/>
                </a:solidFill>
              </a:rPr>
              <a:t>(1) Vlastník nebo uživatel nemovitosti, která hraničí se silnicí nebo místní komunikací v souvisle zastavěné části obce, je povinen zajistit, aby přilehlý chodník byl řádně a včas čištěn a při náledí posypáván, a to především k zajištění bezpečné chůze.</a:t>
            </a:r>
            <a:br>
              <a:rPr lang="cs-CZ" dirty="0">
                <a:solidFill>
                  <a:schemeClr val="accent2"/>
                </a:solidFill>
              </a:rPr>
            </a:br>
            <a:r>
              <a:rPr lang="cs-CZ" dirty="0">
                <a:solidFill>
                  <a:schemeClr val="accent2"/>
                </a:solidFill>
              </a:rPr>
              <a:t>(2) Místní národní výbory upravují podrobnosti podle potřeby s přihlédnutím k místním poměrům a možnostem</a:t>
            </a:r>
            <a:r>
              <a:rPr lang="cs-CZ" dirty="0" smtClean="0">
                <a:solidFill>
                  <a:schemeClr val="accent2"/>
                </a:solidFill>
              </a:rPr>
              <a:t>.</a:t>
            </a:r>
            <a:endParaRPr lang="cs-CZ" dirty="0">
              <a:solidFill>
                <a:schemeClr val="accent2"/>
              </a:solidFill>
            </a:endParaRPr>
          </a:p>
        </p:txBody>
      </p:sp>
    </p:spTree>
    <p:extLst>
      <p:ext uri="{BB962C8B-B14F-4D97-AF65-F5344CB8AC3E}">
        <p14:creationId xmlns:p14="http://schemas.microsoft.com/office/powerpoint/2010/main" val="30251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Ohlédnutí (stále) právně-historické</a:t>
            </a:r>
            <a:endParaRPr lang="cs-CZ" sz="2400" dirty="0"/>
          </a:p>
        </p:txBody>
      </p:sp>
      <p:sp>
        <p:nvSpPr>
          <p:cNvPr id="3" name="Zástupný symbol pro obsah 2"/>
          <p:cNvSpPr>
            <a:spLocks noGrp="1"/>
          </p:cNvSpPr>
          <p:nvPr>
            <p:ph idx="1"/>
          </p:nvPr>
        </p:nvSpPr>
        <p:spPr>
          <a:xfrm>
            <a:off x="720000" y="2310714"/>
            <a:ext cx="7645524" cy="3978875"/>
          </a:xfrm>
        </p:spPr>
        <p:txBody>
          <a:bodyPr>
            <a:normAutofit/>
          </a:bodyPr>
          <a:lstStyle/>
          <a:p>
            <a:r>
              <a:rPr lang="cs-CZ" dirty="0" smtClean="0"/>
              <a:t>z. </a:t>
            </a:r>
            <a:r>
              <a:rPr lang="cs-CZ" dirty="0"/>
              <a:t>č. 13/1997 Sb. </a:t>
            </a:r>
            <a:r>
              <a:rPr lang="cs-CZ" dirty="0" smtClean="0"/>
              <a:t>, </a:t>
            </a:r>
            <a:r>
              <a:rPr lang="cs-CZ" i="1" dirty="0" smtClean="0"/>
              <a:t>o pozemních komunikacích</a:t>
            </a:r>
            <a:endParaRPr lang="cs-CZ" dirty="0">
              <a:solidFill>
                <a:schemeClr val="accent2"/>
              </a:solidFill>
            </a:endParaRPr>
          </a:p>
          <a:p>
            <a:pPr lvl="1"/>
            <a:r>
              <a:rPr lang="cs-CZ" dirty="0" smtClean="0">
                <a:solidFill>
                  <a:schemeClr val="accent2"/>
                </a:solidFill>
              </a:rPr>
              <a:t>§ </a:t>
            </a:r>
            <a:r>
              <a:rPr lang="cs-CZ" dirty="0">
                <a:solidFill>
                  <a:schemeClr val="accent2"/>
                </a:solidFill>
              </a:rPr>
              <a:t>27 </a:t>
            </a:r>
            <a:r>
              <a:rPr lang="cs-CZ" dirty="0" smtClean="0">
                <a:solidFill>
                  <a:schemeClr val="accent2"/>
                </a:solidFill>
              </a:rPr>
              <a:t>odst. 4 </a:t>
            </a:r>
            <a:r>
              <a:rPr lang="cs-CZ" dirty="0"/>
              <a:t> </a:t>
            </a:r>
            <a:r>
              <a:rPr lang="cs-CZ" dirty="0">
                <a:solidFill>
                  <a:schemeClr val="accent2"/>
                </a:solidFill>
              </a:rPr>
              <a:t>zakládal odpovědnost vlastníka nemovitosti za škody způsobené </a:t>
            </a:r>
            <a:r>
              <a:rPr lang="cs-CZ" dirty="0" smtClean="0">
                <a:solidFill>
                  <a:schemeClr val="accent2"/>
                </a:solidFill>
              </a:rPr>
              <a:t>závadami ve schůdnosti vzniklé znečištěním</a:t>
            </a:r>
            <a:r>
              <a:rPr lang="cs-CZ" dirty="0">
                <a:solidFill>
                  <a:schemeClr val="accent2"/>
                </a:solidFill>
              </a:rPr>
              <a:t>, náledím nebo sněhem přilehlého chodníku</a:t>
            </a:r>
          </a:p>
          <a:p>
            <a:r>
              <a:rPr lang="cs-CZ" dirty="0"/>
              <a:t>vyhláška č. 104/1997 Sb., kterou se provádí zákon o pozemních komunikacích</a:t>
            </a:r>
            <a:r>
              <a:rPr lang="cs-CZ" sz="1700" dirty="0" smtClean="0">
                <a:solidFill>
                  <a:schemeClr val="accent2"/>
                </a:solidFill>
              </a:rPr>
              <a:t>:</a:t>
            </a:r>
            <a:r>
              <a:rPr lang="cs-CZ" sz="1900" dirty="0" smtClean="0">
                <a:solidFill>
                  <a:schemeClr val="accent2"/>
                </a:solidFill>
              </a:rPr>
              <a:t> </a:t>
            </a:r>
            <a:r>
              <a:rPr lang="cs-CZ" sz="1800" dirty="0" smtClean="0">
                <a:solidFill>
                  <a:schemeClr val="accent2"/>
                </a:solidFill>
              </a:rPr>
              <a:t>podle </a:t>
            </a:r>
            <a:r>
              <a:rPr lang="cs-CZ" sz="1800" dirty="0">
                <a:solidFill>
                  <a:schemeClr val="accent2"/>
                </a:solidFill>
              </a:rPr>
              <a:t>§ 41</a:t>
            </a:r>
            <a:r>
              <a:rPr lang="cs-CZ" sz="1800" dirty="0" smtClean="0">
                <a:solidFill>
                  <a:schemeClr val="accent2"/>
                </a:solidFill>
              </a:rPr>
              <a:t> </a:t>
            </a:r>
            <a:r>
              <a:rPr lang="cs-CZ" sz="1800" dirty="0">
                <a:solidFill>
                  <a:schemeClr val="accent2"/>
                </a:solidFill>
              </a:rPr>
              <a:t>provádí odstranění nebo zmírnění zimních závad ve sjízdnosti i schůdnosti komunikací </a:t>
            </a:r>
            <a:r>
              <a:rPr lang="cs-CZ" sz="1800" dirty="0" smtClean="0">
                <a:solidFill>
                  <a:schemeClr val="accent2"/>
                </a:solidFill>
              </a:rPr>
              <a:t>vlastník </a:t>
            </a:r>
            <a:r>
              <a:rPr lang="cs-CZ" sz="1800" dirty="0">
                <a:solidFill>
                  <a:schemeClr val="accent2"/>
                </a:solidFill>
              </a:rPr>
              <a:t>(správce) </a:t>
            </a:r>
            <a:r>
              <a:rPr lang="cs-CZ" sz="1800" dirty="0" smtClean="0">
                <a:solidFill>
                  <a:schemeClr val="accent2"/>
                </a:solidFill>
              </a:rPr>
              <a:t>komunikace</a:t>
            </a:r>
          </a:p>
          <a:p>
            <a:r>
              <a:rPr lang="cs-CZ" dirty="0" smtClean="0"/>
              <a:t>předmětem </a:t>
            </a:r>
            <a:r>
              <a:rPr lang="cs-CZ" dirty="0"/>
              <a:t>sporů (ústavněprávní i praktická rovina)</a:t>
            </a:r>
          </a:p>
          <a:p>
            <a:pPr lvl="1"/>
            <a:r>
              <a:rPr lang="cs-CZ" sz="1900" dirty="0" smtClean="0">
                <a:solidFill>
                  <a:schemeClr val="accent2"/>
                </a:solidFill>
              </a:rPr>
              <a:t>zastánci (např. P. Bém) x odpůrci (např. J. Kubera) </a:t>
            </a:r>
          </a:p>
          <a:p>
            <a:pPr lvl="1"/>
            <a:r>
              <a:rPr lang="cs-CZ" sz="1900" dirty="0" smtClean="0">
                <a:solidFill>
                  <a:schemeClr val="accent2"/>
                </a:solidFill>
              </a:rPr>
              <a:t>NSS (2005), ÚS (2007)</a:t>
            </a:r>
          </a:p>
          <a:p>
            <a:pPr lvl="1"/>
            <a:r>
              <a:rPr lang="cs-CZ" sz="1900" dirty="0" smtClean="0"/>
              <a:t>Když odpovědnost za škody, pak i povinnost udržovat</a:t>
            </a:r>
            <a:endParaRPr lang="cs-CZ" sz="1900" dirty="0">
              <a:solidFill>
                <a:schemeClr val="accent2"/>
              </a:solidFill>
            </a:endParaRPr>
          </a:p>
          <a:p>
            <a:endParaRPr lang="cs-CZ" sz="1700" dirty="0">
              <a:solidFill>
                <a:schemeClr val="accent2"/>
              </a:solidFill>
            </a:endParaRPr>
          </a:p>
        </p:txBody>
      </p:sp>
    </p:spTree>
    <p:extLst>
      <p:ext uri="{BB962C8B-B14F-4D97-AF65-F5344CB8AC3E}">
        <p14:creationId xmlns:p14="http://schemas.microsoft.com/office/powerpoint/2010/main" val="451383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úprava a praxe</a:t>
            </a:r>
            <a:endParaRPr lang="cs-CZ" dirty="0"/>
          </a:p>
        </p:txBody>
      </p:sp>
      <p:sp>
        <p:nvSpPr>
          <p:cNvPr id="3" name="Zástupný symbol pro obsah 2"/>
          <p:cNvSpPr>
            <a:spLocks noGrp="1"/>
          </p:cNvSpPr>
          <p:nvPr>
            <p:ph idx="1"/>
          </p:nvPr>
        </p:nvSpPr>
        <p:spPr>
          <a:xfrm>
            <a:off x="720000" y="2335427"/>
            <a:ext cx="7560000" cy="4023809"/>
          </a:xfrm>
        </p:spPr>
        <p:txBody>
          <a:bodyPr>
            <a:normAutofit/>
          </a:bodyPr>
          <a:lstStyle/>
          <a:p>
            <a:r>
              <a:rPr lang="cs-CZ" dirty="0" smtClean="0"/>
              <a:t>z. č. 97/2009 </a:t>
            </a:r>
            <a:r>
              <a:rPr lang="cs-CZ" dirty="0"/>
              <a:t>Sb</a:t>
            </a:r>
            <a:r>
              <a:rPr lang="cs-CZ" dirty="0" smtClean="0"/>
              <a:t>., kterou se mění…  </a:t>
            </a:r>
          </a:p>
          <a:p>
            <a:pPr marL="0" indent="0">
              <a:buNone/>
            </a:pPr>
            <a:r>
              <a:rPr lang="cs-CZ" dirty="0" smtClean="0"/>
              <a:t>„Chodníková“ novela – </a:t>
            </a:r>
            <a:r>
              <a:rPr lang="cs-CZ" dirty="0"/>
              <a:t>Lex </a:t>
            </a:r>
            <a:r>
              <a:rPr lang="cs-CZ" dirty="0" smtClean="0"/>
              <a:t>Kubera</a:t>
            </a:r>
          </a:p>
          <a:p>
            <a:pPr lvl="1"/>
            <a:r>
              <a:rPr lang="cs-CZ" sz="1900" dirty="0" smtClean="0"/>
              <a:t>účinnost </a:t>
            </a:r>
            <a:r>
              <a:rPr lang="cs-CZ" sz="1900" dirty="0"/>
              <a:t>od 16. 4. </a:t>
            </a:r>
            <a:r>
              <a:rPr lang="cs-CZ" sz="1900" dirty="0" smtClean="0"/>
              <a:t>2009</a:t>
            </a:r>
          </a:p>
          <a:p>
            <a:pPr lvl="1"/>
            <a:r>
              <a:rPr lang="cs-CZ" sz="1900" dirty="0" smtClean="0"/>
              <a:t>u odpůrců mj. i argument historií, v Praze vyhláška nejméně od roku 1838), komparativní (</a:t>
            </a:r>
            <a:r>
              <a:rPr lang="cs-CZ" sz="1900" dirty="0"/>
              <a:t>Rakousko </a:t>
            </a:r>
            <a:r>
              <a:rPr lang="cs-CZ" sz="1900" dirty="0" smtClean="0"/>
              <a:t>– zák., 3 metry, </a:t>
            </a:r>
            <a:r>
              <a:rPr lang="cs-CZ" sz="1900" dirty="0" err="1" smtClean="0"/>
              <a:t>spec</a:t>
            </a:r>
            <a:r>
              <a:rPr lang="cs-CZ" sz="1900" dirty="0" smtClean="0"/>
              <a:t>. </a:t>
            </a:r>
            <a:r>
              <a:rPr lang="cs-CZ" sz="1900" dirty="0" err="1"/>
              <a:t>ú</a:t>
            </a:r>
            <a:r>
              <a:rPr lang="cs-CZ" sz="1900" dirty="0" err="1" smtClean="0"/>
              <a:t>pr</a:t>
            </a:r>
            <a:r>
              <a:rPr lang="cs-CZ" sz="1900" dirty="0" smtClean="0"/>
              <a:t>. W. 1,5m; Německo – zem zák., obce, ale mohou přenést; Francie – zák. i </a:t>
            </a:r>
            <a:r>
              <a:rPr lang="cs-CZ" sz="1900" dirty="0" err="1" smtClean="0"/>
              <a:t>vyhl</a:t>
            </a:r>
            <a:r>
              <a:rPr lang="cs-CZ" sz="1900" dirty="0" smtClean="0"/>
              <a:t>., Itálie – jen </a:t>
            </a:r>
            <a:r>
              <a:rPr lang="cs-CZ" sz="1900" dirty="0" err="1" smtClean="0"/>
              <a:t>vyhl</a:t>
            </a:r>
            <a:r>
              <a:rPr lang="cs-CZ" sz="1900" dirty="0" smtClean="0"/>
              <a:t>., Finsko – tam i silnice</a:t>
            </a:r>
            <a:r>
              <a:rPr lang="cs-CZ" sz="1900" dirty="0"/>
              <a:t>; odlišně </a:t>
            </a:r>
            <a:r>
              <a:rPr lang="cs-CZ" sz="1900" dirty="0" smtClean="0"/>
              <a:t>VB – zák. a Švýcarsko </a:t>
            </a:r>
            <a:r>
              <a:rPr lang="cs-CZ" sz="1900" dirty="0"/>
              <a:t>– </a:t>
            </a:r>
            <a:r>
              <a:rPr lang="cs-CZ" sz="1900" dirty="0" err="1"/>
              <a:t>judik</a:t>
            </a:r>
            <a:r>
              <a:rPr lang="cs-CZ" sz="1900" dirty="0" smtClean="0"/>
              <a:t>.)</a:t>
            </a:r>
            <a:endParaRPr lang="cs-CZ" sz="1900" dirty="0"/>
          </a:p>
          <a:p>
            <a:pPr lvl="1"/>
            <a:r>
              <a:rPr lang="cs-CZ" sz="1900" dirty="0" smtClean="0"/>
              <a:t>zimní údržba v historickém jádru dlouhodobě (MČ B-S)</a:t>
            </a:r>
          </a:p>
          <a:p>
            <a:r>
              <a:rPr lang="cs-CZ" dirty="0" smtClean="0"/>
              <a:t>Praxe pestrá </a:t>
            </a:r>
            <a:endParaRPr lang="cs-CZ" sz="1800" dirty="0" smtClean="0">
              <a:solidFill>
                <a:schemeClr val="accent2"/>
              </a:solidFill>
            </a:endParaRPr>
          </a:p>
          <a:p>
            <a:pPr lvl="1"/>
            <a:r>
              <a:rPr lang="cs-CZ" sz="1900" dirty="0">
                <a:solidFill>
                  <a:schemeClr val="accent2"/>
                </a:solidFill>
              </a:rPr>
              <a:t>prodloužení doby </a:t>
            </a:r>
            <a:r>
              <a:rPr lang="cs-CZ" sz="1900" dirty="0" smtClean="0">
                <a:solidFill>
                  <a:schemeClr val="accent2"/>
                </a:solidFill>
              </a:rPr>
              <a:t>nástupu k úklidu, </a:t>
            </a:r>
            <a:r>
              <a:rPr lang="cs-CZ" sz="1900" dirty="0">
                <a:solidFill>
                  <a:schemeClr val="accent2"/>
                </a:solidFill>
              </a:rPr>
              <a:t>neúklidové chodníky, spřátelené firmy, placení brigádníci, </a:t>
            </a:r>
            <a:r>
              <a:rPr lang="cs-CZ" sz="1900" dirty="0" smtClean="0"/>
              <a:t>OPP (trest), </a:t>
            </a:r>
            <a:r>
              <a:rPr lang="cs-CZ" sz="1900" dirty="0"/>
              <a:t>VPP</a:t>
            </a:r>
            <a:r>
              <a:rPr lang="cs-CZ" sz="1900" dirty="0">
                <a:solidFill>
                  <a:schemeClr val="accent2"/>
                </a:solidFill>
              </a:rPr>
              <a:t>, </a:t>
            </a:r>
            <a:r>
              <a:rPr lang="cs-CZ" sz="1900" dirty="0" smtClean="0">
                <a:solidFill>
                  <a:schemeClr val="accent2"/>
                </a:solidFill>
              </a:rPr>
              <a:t>VS, pojištění…</a:t>
            </a:r>
          </a:p>
        </p:txBody>
      </p:sp>
      <p:sp>
        <p:nvSpPr>
          <p:cNvPr id="4" name="Zástupný symbol pro zápatí 3"/>
          <p:cNvSpPr>
            <a:spLocks noGrp="1"/>
          </p:cNvSpPr>
          <p:nvPr>
            <p:ph type="ftr" sz="quarter" idx="11"/>
          </p:nvPr>
        </p:nvSpPr>
        <p:spPr/>
        <p:txBody>
          <a:bodyPr/>
          <a:lstStyle/>
          <a:p>
            <a:r>
              <a:rPr lang="cs-CZ" smtClean="0"/>
              <a:t>autor prezentace, datum prezentace, univerzitní oddělení, fakulta, adresa</a:t>
            </a:r>
            <a:endParaRPr lang="cs-CZ" dirty="0"/>
          </a:p>
        </p:txBody>
      </p:sp>
      <p:pic>
        <p:nvPicPr>
          <p:cNvPr id="5" name="Picture 2" descr="Ilustrační f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6045" y="325521"/>
            <a:ext cx="3349985" cy="2380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035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Ohlédnutí prvorepublikové</a:t>
            </a:r>
            <a:endParaRPr lang="cs-CZ" sz="2400" dirty="0"/>
          </a:p>
        </p:txBody>
      </p:sp>
      <p:sp>
        <p:nvSpPr>
          <p:cNvPr id="3" name="Zástupný symbol pro obsah 2"/>
          <p:cNvSpPr>
            <a:spLocks noGrp="1"/>
          </p:cNvSpPr>
          <p:nvPr>
            <p:ph idx="1"/>
          </p:nvPr>
        </p:nvSpPr>
        <p:spPr>
          <a:xfrm>
            <a:off x="720000" y="2224216"/>
            <a:ext cx="7560000" cy="4065373"/>
          </a:xfrm>
        </p:spPr>
        <p:txBody>
          <a:bodyPr>
            <a:normAutofit lnSpcReduction="10000"/>
          </a:bodyPr>
          <a:lstStyle/>
          <a:p>
            <a:r>
              <a:rPr lang="cs-CZ" dirty="0" smtClean="0"/>
              <a:t>ještě </a:t>
            </a:r>
            <a:r>
              <a:rPr lang="cs-CZ" dirty="0" err="1" smtClean="0"/>
              <a:t>Steigerwald</a:t>
            </a:r>
            <a:r>
              <a:rPr lang="cs-CZ" dirty="0" smtClean="0"/>
              <a:t> o Čapkovi</a:t>
            </a:r>
            <a:endParaRPr lang="cs-CZ" sz="1800" dirty="0" smtClean="0"/>
          </a:p>
          <a:p>
            <a:pPr lvl="1"/>
            <a:r>
              <a:rPr lang="cs-CZ" sz="1900" dirty="0" smtClean="0">
                <a:solidFill>
                  <a:schemeClr val="accent2"/>
                </a:solidFill>
              </a:rPr>
              <a:t>„Lidem </a:t>
            </a:r>
            <a:r>
              <a:rPr lang="cs-CZ" sz="1900" dirty="0">
                <a:solidFill>
                  <a:schemeClr val="accent2"/>
                </a:solidFill>
              </a:rPr>
              <a:t>tehdy bylo jedno, že chodník je obecní a dům jejich. Bylo nařízeno hrabat, tak hrabali. Bylo nařízeno hrabat, tak hrabali. Asi jim to připadalo rozumné a také se jim zdálo, že to nijak svobodu lidí nepokřivuje. … Jako útisk to nechápal nikdo, ani Čapek, demokrat</a:t>
            </a:r>
            <a:r>
              <a:rPr lang="cs-CZ" sz="1900" dirty="0" smtClean="0">
                <a:solidFill>
                  <a:schemeClr val="accent2"/>
                </a:solidFill>
              </a:rPr>
              <a:t>.“</a:t>
            </a:r>
            <a:endParaRPr lang="cs-CZ" sz="1900" dirty="0" smtClean="0"/>
          </a:p>
          <a:p>
            <a:r>
              <a:rPr lang="cs-CZ" dirty="0"/>
              <a:t>d</a:t>
            </a:r>
            <a:r>
              <a:rPr lang="cs-CZ" dirty="0" smtClean="0"/>
              <a:t>obově exponovaná otázka:</a:t>
            </a:r>
          </a:p>
          <a:p>
            <a:pPr lvl="1"/>
            <a:r>
              <a:rPr lang="cs-CZ" sz="1900" dirty="0"/>
              <a:t>r</a:t>
            </a:r>
            <a:r>
              <a:rPr lang="cs-CZ" sz="1900" dirty="0" smtClean="0"/>
              <a:t>ozsáhlá literatura </a:t>
            </a:r>
            <a:r>
              <a:rPr lang="cs-CZ" sz="1900" dirty="0"/>
              <a:t>i judikatura </a:t>
            </a:r>
            <a:r>
              <a:rPr lang="cs-CZ" sz="1900" dirty="0" smtClean="0"/>
              <a:t>(v </a:t>
            </a:r>
            <a:r>
              <a:rPr lang="cs-CZ" sz="1900" dirty="0"/>
              <a:t>komentáři </a:t>
            </a:r>
            <a:r>
              <a:rPr lang="cs-CZ" sz="1900" dirty="0" smtClean="0"/>
              <a:t>R-S </a:t>
            </a:r>
            <a:r>
              <a:rPr lang="cs-CZ" sz="1900" dirty="0"/>
              <a:t>43 </a:t>
            </a:r>
            <a:r>
              <a:rPr lang="cs-CZ" sz="1900" dirty="0" smtClean="0"/>
              <a:t>rozhodnutí);   </a:t>
            </a:r>
            <a:endParaRPr lang="cs-CZ" sz="1900" dirty="0" smtClean="0">
              <a:solidFill>
                <a:schemeClr val="accent2"/>
              </a:solidFill>
            </a:endParaRPr>
          </a:p>
          <a:p>
            <a:pPr lvl="1"/>
            <a:r>
              <a:rPr lang="cs-CZ" sz="1900" dirty="0" smtClean="0">
                <a:solidFill>
                  <a:schemeClr val="accent2"/>
                </a:solidFill>
              </a:rPr>
              <a:t>F</a:t>
            </a:r>
            <a:r>
              <a:rPr lang="cs-CZ" sz="1900" dirty="0">
                <a:solidFill>
                  <a:schemeClr val="accent2"/>
                </a:solidFill>
              </a:rPr>
              <a:t>. BILOVSKÝ (1926 ), E. MARESCH (1928), F. ROSENBACH, (1936), </a:t>
            </a:r>
            <a:r>
              <a:rPr lang="cs-CZ" sz="1900" dirty="0" smtClean="0">
                <a:solidFill>
                  <a:schemeClr val="accent2"/>
                </a:solidFill>
              </a:rPr>
              <a:t>K. VALACH (1936), J</a:t>
            </a:r>
            <a:r>
              <a:rPr lang="cs-CZ" sz="1900" dirty="0">
                <a:solidFill>
                  <a:schemeClr val="accent2"/>
                </a:solidFill>
              </a:rPr>
              <a:t>. SEDLÁČEK (1937), J. HORÁK (1937), J. HORA (1938</a:t>
            </a:r>
            <a:r>
              <a:rPr lang="cs-CZ" sz="1900" dirty="0" smtClean="0">
                <a:solidFill>
                  <a:schemeClr val="accent2"/>
                </a:solidFill>
              </a:rPr>
              <a:t>), J. </a:t>
            </a:r>
            <a:r>
              <a:rPr lang="cs-CZ" sz="2000" dirty="0" smtClean="0"/>
              <a:t>STACH (1939),</a:t>
            </a:r>
            <a:r>
              <a:rPr lang="cs-CZ" sz="1900" dirty="0" smtClean="0">
                <a:solidFill>
                  <a:schemeClr val="accent2"/>
                </a:solidFill>
              </a:rPr>
              <a:t> </a:t>
            </a:r>
            <a:r>
              <a:rPr lang="cs-CZ" sz="1900" dirty="0">
                <a:solidFill>
                  <a:schemeClr val="accent2"/>
                </a:solidFill>
              </a:rPr>
              <a:t>Š. LUBY (1939</a:t>
            </a:r>
            <a:r>
              <a:rPr lang="cs-CZ" sz="1900" dirty="0" smtClean="0">
                <a:solidFill>
                  <a:schemeClr val="accent2"/>
                </a:solidFill>
              </a:rPr>
              <a:t>);</a:t>
            </a:r>
          </a:p>
          <a:p>
            <a:pPr lvl="1"/>
            <a:r>
              <a:rPr lang="cs-CZ" sz="1900" dirty="0"/>
              <a:t>judikatura uznávala povinnosti majitelů domů k čištění chodníků tam, kde to bylo nařízeno obcí; v roce 1936 u NSS změna, města mimo Prahy nemohou ukládat pokutu za </a:t>
            </a:r>
            <a:r>
              <a:rPr lang="cs-CZ" sz="1900" dirty="0" smtClean="0"/>
              <a:t>nečištění.</a:t>
            </a:r>
          </a:p>
          <a:p>
            <a:pPr lvl="2"/>
            <a:endParaRPr lang="cs-CZ" dirty="0" smtClean="0"/>
          </a:p>
          <a:p>
            <a:endParaRPr lang="cs-CZ" dirty="0" smtClean="0"/>
          </a:p>
        </p:txBody>
      </p:sp>
    </p:spTree>
    <p:extLst>
      <p:ext uri="{BB962C8B-B14F-4D97-AF65-F5344CB8AC3E}">
        <p14:creationId xmlns:p14="http://schemas.microsoft.com/office/powerpoint/2010/main" val="219437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Ohlédnutí osobní i obecné</a:t>
            </a:r>
            <a:r>
              <a:rPr lang="cs-CZ" sz="2000" dirty="0"/>
              <a:t/>
            </a:r>
            <a:br>
              <a:rPr lang="cs-CZ" sz="2000" dirty="0"/>
            </a:br>
            <a:endParaRPr lang="cs-CZ" sz="2400" dirty="0"/>
          </a:p>
        </p:txBody>
      </p:sp>
      <p:sp>
        <p:nvSpPr>
          <p:cNvPr id="3" name="Zástupný symbol pro obsah 2"/>
          <p:cNvSpPr>
            <a:spLocks noGrp="1"/>
          </p:cNvSpPr>
          <p:nvPr>
            <p:ph idx="1"/>
          </p:nvPr>
        </p:nvSpPr>
        <p:spPr>
          <a:xfrm>
            <a:off x="720000" y="2273644"/>
            <a:ext cx="7324249" cy="4015946"/>
          </a:xfrm>
        </p:spPr>
        <p:txBody>
          <a:bodyPr>
            <a:normAutofit fontScale="92500" lnSpcReduction="10000"/>
          </a:bodyPr>
          <a:lstStyle/>
          <a:p>
            <a:r>
              <a:rPr lang="cs-CZ" dirty="0" smtClean="0"/>
              <a:t>podjatost </a:t>
            </a:r>
            <a:r>
              <a:rPr lang="cs-CZ" sz="1900" dirty="0">
                <a:solidFill>
                  <a:schemeClr val="accent2"/>
                </a:solidFill>
              </a:rPr>
              <a:t>(cestář, zahrada podél cesty, obecní policie) </a:t>
            </a:r>
          </a:p>
          <a:p>
            <a:r>
              <a:rPr lang="cs-CZ" dirty="0"/>
              <a:t>c</a:t>
            </a:r>
            <a:r>
              <a:rPr lang="cs-CZ" dirty="0" smtClean="0"/>
              <a:t>hodníková novela v roce 2009 správné řešení </a:t>
            </a:r>
          </a:p>
          <a:p>
            <a:pPr lvl="1"/>
            <a:r>
              <a:rPr lang="cs-CZ" sz="1900" dirty="0"/>
              <a:t>o</a:t>
            </a:r>
            <a:r>
              <a:rPr lang="cs-CZ" sz="1900" dirty="0" smtClean="0"/>
              <a:t>dráží technologický i společenský vývoj</a:t>
            </a:r>
            <a:endParaRPr lang="cs-CZ" sz="1900" dirty="0"/>
          </a:p>
          <a:p>
            <a:pPr lvl="1"/>
            <a:r>
              <a:rPr lang="cs-CZ" sz="1900" dirty="0"/>
              <a:t>fakticky se nic nemění, ideově </a:t>
            </a:r>
            <a:r>
              <a:rPr lang="cs-CZ" sz="1900" dirty="0" smtClean="0"/>
              <a:t>ano</a:t>
            </a:r>
            <a:endParaRPr lang="cs-CZ" sz="1900" dirty="0"/>
          </a:p>
          <a:p>
            <a:r>
              <a:rPr lang="cs-CZ" dirty="0"/>
              <a:t>v</a:t>
            </a:r>
            <a:r>
              <a:rPr lang="cs-CZ" dirty="0" smtClean="0"/>
              <a:t>lastnictví zavazuje, odpovědnost stíhá vlastníka</a:t>
            </a:r>
          </a:p>
          <a:p>
            <a:pPr marL="266700" lvl="1" indent="-266700">
              <a:spcBef>
                <a:spcPts val="984"/>
              </a:spcBef>
            </a:pPr>
            <a:r>
              <a:rPr lang="cs-CZ" sz="2000" dirty="0">
                <a:solidFill>
                  <a:schemeClr val="accent1"/>
                </a:solidFill>
              </a:rPr>
              <a:t>úvaha o </a:t>
            </a:r>
            <a:r>
              <a:rPr lang="cs-CZ" sz="2000" dirty="0" smtClean="0">
                <a:solidFill>
                  <a:schemeClr val="accent1"/>
                </a:solidFill>
              </a:rPr>
              <a:t>povinnostech, právech a svobodě (Čapek)</a:t>
            </a:r>
          </a:p>
          <a:p>
            <a:pPr marL="266700" lvl="1" indent="-266700">
              <a:spcBef>
                <a:spcPts val="984"/>
              </a:spcBef>
            </a:pPr>
            <a:r>
              <a:rPr lang="cs-CZ" sz="1900" dirty="0" smtClean="0"/>
              <a:t>„My </a:t>
            </a:r>
            <a:r>
              <a:rPr lang="cs-CZ" sz="1900" dirty="0"/>
              <a:t>víme starou belu, co všechno je. Jenom některé věci nejsou záhadné. Pořádek není záhadný. Spravedlnost není záhadná. Policie taky není záhadná. Ale každý člověk, který jde po ulici, už je záhadný, protože na něho nemůžeme, pane. Jakmile něco ukradne, tak přestane být záhadný, protože ho zavřeme, a je to; aspoň víme, co dělá, a můžeme se na něho kdykoliv podívat takovým okýnkem ve dveřích, víte</a:t>
            </a:r>
            <a:r>
              <a:rPr lang="cs-CZ" sz="1900" dirty="0" smtClean="0"/>
              <a:t>?“</a:t>
            </a:r>
            <a:r>
              <a:rPr lang="cs-CZ" dirty="0"/>
              <a:t/>
            </a:r>
            <a:br>
              <a:rPr lang="cs-CZ" dirty="0"/>
            </a:br>
            <a:r>
              <a:rPr lang="cs-CZ" dirty="0"/>
              <a:t/>
            </a:r>
            <a:br>
              <a:rPr lang="cs-CZ" dirty="0"/>
            </a:br>
            <a:endParaRPr lang="cs-CZ" dirty="0" smtClean="0"/>
          </a:p>
          <a:p>
            <a:endParaRPr lang="cs-CZ" dirty="0" smtClean="0"/>
          </a:p>
          <a:p>
            <a:pPr lvl="2"/>
            <a:endParaRPr lang="cs-CZ" dirty="0" smtClean="0"/>
          </a:p>
          <a:p>
            <a:endParaRPr lang="cs-CZ" dirty="0" smtClean="0"/>
          </a:p>
        </p:txBody>
      </p:sp>
    </p:spTree>
    <p:extLst>
      <p:ext uri="{BB962C8B-B14F-4D97-AF65-F5344CB8AC3E}">
        <p14:creationId xmlns:p14="http://schemas.microsoft.com/office/powerpoint/2010/main" val="2020388296"/>
      </p:ext>
    </p:extLst>
  </p:cSld>
  <p:clrMapOvr>
    <a:masterClrMapping/>
  </p:clrMapOvr>
</p:sld>
</file>

<file path=ppt/theme/theme1.xml><?xml version="1.0" encoding="utf-8"?>
<a:theme xmlns:a="http://schemas.openxmlformats.org/drawingml/2006/main" name="UP_prezentace_cz_4x3 (7)">
  <a:themeElements>
    <a:clrScheme name="UP">
      <a:dk1>
        <a:sysClr val="windowText" lastClr="000000"/>
      </a:dk1>
      <a:lt1>
        <a:sysClr val="window" lastClr="FFFFFF"/>
      </a:lt1>
      <a:dk2>
        <a:srgbClr val="44546A"/>
      </a:dk2>
      <a:lt2>
        <a:srgbClr val="E7E6E6"/>
      </a:lt2>
      <a:accent1>
        <a:srgbClr val="006BAB"/>
      </a:accent1>
      <a:accent2>
        <a:srgbClr val="6C6D70"/>
      </a:accent2>
      <a:accent3>
        <a:srgbClr val="A5A5A5"/>
      </a:accent3>
      <a:accent4>
        <a:srgbClr val="ED7D31"/>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_Prezentace_2.potx" id="{755D0361-9207-4673-B4A5-8DE80FB40899}" vid="{B1A348AD-3F36-40BB-80C1-28390A7D89FC}"/>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UP_prezentace_cz_4x3 (7)</Template>
  <TotalTime>262</TotalTime>
  <Words>665</Words>
  <Application>Microsoft Office PowerPoint</Application>
  <PresentationFormat>Vlastní</PresentationFormat>
  <Paragraphs>57</Paragraphs>
  <Slides>8</Slides>
  <Notes>8</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Calibri</vt:lpstr>
      <vt:lpstr>UP_prezentace_cz_4x3 (7)</vt:lpstr>
      <vt:lpstr>Odpovědnost za schůdnost chodníků (z prvorepublikové perspektivy) </vt:lpstr>
      <vt:lpstr>Odpovědnost za schůdnost chodníků (z prvorepublikové perspektivy) </vt:lpstr>
      <vt:lpstr>Ohlédnutí literární – Šlépěje</vt:lpstr>
      <vt:lpstr>Ohlédnutí právně-historické – dědictví totality?</vt:lpstr>
      <vt:lpstr>Ohlédnutí (stále) právně-historické</vt:lpstr>
      <vt:lpstr>Právní úprava a praxe</vt:lpstr>
      <vt:lpstr>Ohlédnutí prvorepublikové</vt:lpstr>
      <vt:lpstr>Ohlédnutí osobní i obecné </vt:lpstr>
    </vt:vector>
  </TitlesOfParts>
  <Company>Univerzita Palackého v Olomouci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Ondřej Horák</dc:creator>
  <cp:lastModifiedBy>poslucharna</cp:lastModifiedBy>
  <cp:revision>27</cp:revision>
  <dcterms:created xsi:type="dcterms:W3CDTF">2015-11-16T14:04:05Z</dcterms:created>
  <dcterms:modified xsi:type="dcterms:W3CDTF">2016-09-20T08:38:04Z</dcterms:modified>
</cp:coreProperties>
</file>