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18"/>
  </p:handoutMasterIdLst>
  <p:sldIdLst>
    <p:sldId id="256" r:id="rId3"/>
    <p:sldId id="257" r:id="rId4"/>
    <p:sldId id="269" r:id="rId5"/>
    <p:sldId id="258" r:id="rId6"/>
    <p:sldId id="259" r:id="rId7"/>
    <p:sldId id="260" r:id="rId8"/>
    <p:sldId id="261" r:id="rId9"/>
    <p:sldId id="263" r:id="rId10"/>
    <p:sldId id="270" r:id="rId11"/>
    <p:sldId id="262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11963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1BB35-9DAC-4A08-A021-CCD41BAAF86E}" type="datetimeFigureOut">
              <a:rPr lang="cs-CZ" smtClean="0"/>
              <a:pPr/>
              <a:t>20.9.2016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39F0B-5399-4410-AF63-B55B5E39A3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992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814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0798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50779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978691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71370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865252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973327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78088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94892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01775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4979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530609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157497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3004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735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68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1228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317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978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5118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223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96195EFF-F434-403E-A586-6105D4EF511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5656" y="2852936"/>
            <a:ext cx="7668344" cy="2376488"/>
          </a:xfrm>
        </p:spPr>
        <p:txBody>
          <a:bodyPr/>
          <a:lstStyle/>
          <a:p>
            <a:pPr algn="ctr"/>
            <a:r>
              <a:rPr lang="cs-CZ" b="1" dirty="0" smtClean="0"/>
              <a:t>Bolestné v prvorepublikové judikatuře: </a:t>
            </a:r>
            <a:br>
              <a:rPr lang="cs-CZ" b="1" dirty="0" smtClean="0"/>
            </a:br>
            <a:r>
              <a:rPr lang="cs-CZ" b="1" dirty="0" smtClean="0"/>
              <a:t>návrat ke kořenům?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1800" y="5589240"/>
            <a:ext cx="5969000" cy="1079748"/>
          </a:xfrm>
        </p:spPr>
        <p:txBody>
          <a:bodyPr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Ondřej Pavelek</a:t>
            </a:r>
            <a:endParaRPr lang="cs-CZ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8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Účel bolestného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Náhrada bolestného </a:t>
            </a:r>
            <a:r>
              <a:rPr lang="cs-CZ" b="1" i="1" u="sng" dirty="0"/>
              <a:t>nemá býti trestem </a:t>
            </a:r>
            <a:r>
              <a:rPr lang="cs-CZ" i="1" dirty="0"/>
              <a:t>za bezprávný čin, nýbrž má býti poškozenému přiměřenou náhradou za útrapy, jež </a:t>
            </a:r>
            <a:r>
              <a:rPr lang="cs-CZ" i="1" dirty="0" smtClean="0"/>
              <a:t>vytrpěl. </a:t>
            </a:r>
          </a:p>
          <a:p>
            <a:endParaRPr lang="cs-CZ" i="1" dirty="0"/>
          </a:p>
          <a:p>
            <a:r>
              <a:rPr lang="cs-CZ" i="1" dirty="0"/>
              <a:t>Bolestné má žalobci jedině umožniti, </a:t>
            </a:r>
            <a:r>
              <a:rPr lang="cs-CZ" b="1" i="1" u="sng" dirty="0"/>
              <a:t>by si opatřil zpříjemnění</a:t>
            </a:r>
            <a:r>
              <a:rPr lang="cs-CZ" i="1" dirty="0"/>
              <a:t>, jež by do jisté míry vyrovnalo nepříjemné pocity, které zakusil</a:t>
            </a:r>
            <a:r>
              <a:rPr lang="cs-CZ" i="1" dirty="0" smtClean="0"/>
              <a:t>. </a:t>
            </a:r>
          </a:p>
          <a:p>
            <a:endParaRPr lang="cs-CZ" i="1" dirty="0"/>
          </a:p>
          <a:p>
            <a:r>
              <a:rPr lang="cs-CZ" b="1" i="1" u="sng" dirty="0"/>
              <a:t>B</a:t>
            </a:r>
            <a:r>
              <a:rPr lang="cs-CZ" b="1" i="1" u="sng" dirty="0" smtClean="0"/>
              <a:t>olestné </a:t>
            </a:r>
            <a:r>
              <a:rPr lang="cs-CZ" b="1" i="1" u="sng" dirty="0"/>
              <a:t>jest jen darem, slušným odškodněním </a:t>
            </a:r>
            <a:r>
              <a:rPr lang="cs-CZ" i="1" dirty="0"/>
              <a:t>za utrpěné </a:t>
            </a:r>
            <a:r>
              <a:rPr lang="cs-CZ" i="1" dirty="0" smtClean="0"/>
              <a:t>bolesti.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036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Způsob určení výše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Pocit bolesti </a:t>
            </a:r>
            <a:r>
              <a:rPr lang="cs-CZ" i="1" u="sng" dirty="0"/>
              <a:t>nedá se přirozeně vyjádřiti určitou částkou peněžitou</a:t>
            </a:r>
            <a:r>
              <a:rPr lang="cs-CZ" i="1" dirty="0"/>
              <a:t> a </a:t>
            </a:r>
            <a:r>
              <a:rPr lang="cs-CZ" i="1" u="sng" dirty="0"/>
              <a:t>nelze také stanovití škálu</a:t>
            </a:r>
            <a:r>
              <a:rPr lang="cs-CZ" i="1" dirty="0"/>
              <a:t>, vyjadřující stupeň bolesti v </a:t>
            </a:r>
            <a:r>
              <a:rPr lang="cs-CZ" i="1" u="sng" dirty="0"/>
              <a:t>pevných peněžitých </a:t>
            </a:r>
            <a:r>
              <a:rPr lang="cs-CZ" i="1" u="sng" dirty="0" smtClean="0"/>
              <a:t>číslicích</a:t>
            </a:r>
            <a:r>
              <a:rPr lang="cs-CZ" i="1" dirty="0" smtClean="0"/>
              <a:t>.</a:t>
            </a:r>
          </a:p>
          <a:p>
            <a:endParaRPr lang="cs-CZ" i="1" dirty="0" smtClean="0"/>
          </a:p>
          <a:p>
            <a:r>
              <a:rPr lang="cs-CZ" i="1" dirty="0"/>
              <a:t>Pocit bolesti nedá se přirozeně vyjádřiti určitou částkou peněžitou a nelze také stanovití škálu, vyjadřující stupeň bolesti v pevných peněžitých číslicích.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275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Role znalců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Znalecký posudek je pouze jedním z podkladů. </a:t>
            </a:r>
          </a:p>
          <a:p>
            <a:endParaRPr lang="cs-CZ" i="1" dirty="0"/>
          </a:p>
          <a:p>
            <a:r>
              <a:rPr lang="cs-CZ" i="1" dirty="0" smtClean="0"/>
              <a:t>…ani </a:t>
            </a:r>
            <a:r>
              <a:rPr lang="cs-CZ" i="1" dirty="0"/>
              <a:t>výsledek znaleckého důkazu neváže soud svou číslicí, jakou znalec výši škody odhadl, že tedy znalecký důkaz nemá významu, přikládaného </a:t>
            </a:r>
            <a:r>
              <a:rPr lang="cs-CZ" i="1" dirty="0" smtClean="0"/>
              <a:t>dovolatelem.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643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Kritéria pro určení výše bolestného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AutoNum type="arabicPeriod"/>
            </a:pPr>
            <a:r>
              <a:rPr lang="cs-CZ" b="1" dirty="0" smtClean="0"/>
              <a:t>Zásada </a:t>
            </a:r>
            <a:r>
              <a:rPr lang="cs-CZ" b="1" dirty="0"/>
              <a:t>zohlednění individuálních okolností </a:t>
            </a:r>
            <a:endParaRPr lang="cs-CZ" b="1" dirty="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cs-CZ" b="1" dirty="0" smtClean="0"/>
              <a:t>Doba </a:t>
            </a:r>
            <a:r>
              <a:rPr lang="cs-CZ" b="1" dirty="0"/>
              <a:t>a intenzita bolesti</a:t>
            </a:r>
          </a:p>
          <a:p>
            <a:pPr marL="457200" lvl="0" indent="-457200">
              <a:buAutoNum type="arabicPeriod"/>
            </a:pPr>
            <a:r>
              <a:rPr lang="cs-CZ" b="1" dirty="0"/>
              <a:t> Bolestné není jackpot</a:t>
            </a:r>
            <a:endParaRPr lang="cs-CZ" b="1" dirty="0" smtClean="0"/>
          </a:p>
          <a:p>
            <a:pPr marL="0" lvl="0" indent="0">
              <a:buNone/>
            </a:pPr>
            <a:r>
              <a:rPr lang="cs-CZ" i="1" dirty="0" smtClean="0"/>
              <a:t>I </a:t>
            </a:r>
            <a:r>
              <a:rPr lang="cs-CZ" i="1" dirty="0"/>
              <a:t>když jest </a:t>
            </a:r>
            <a:r>
              <a:rPr lang="cs-CZ" i="1" dirty="0" err="1"/>
              <a:t>pochopitelno</a:t>
            </a:r>
            <a:r>
              <a:rPr lang="cs-CZ" i="1" dirty="0"/>
              <a:t>, že jest to náchylnost k vyšším obnosům, neodpovídalo by zákonu učiniti utrpěné bolesti </a:t>
            </a:r>
            <a:r>
              <a:rPr lang="cs-CZ" b="1" i="1" u="sng" dirty="0"/>
              <a:t>základem značného výnosu zajišťujícího rozmnožení jmění.</a:t>
            </a:r>
            <a:endParaRPr lang="cs-CZ" b="1" u="sng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/>
              <a:t>Bolestné má poskytnouti toliko zmírnění bolestí a nesmí jít tak daleko, </a:t>
            </a:r>
            <a:r>
              <a:rPr lang="cs-CZ" b="1" i="1" u="sng" dirty="0"/>
              <a:t>aby se tím někdo dostal z jedné sociální třídy do jiné. 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xmlns="" val="40120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4. NE: majetkové poměry ani sociální postavení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/>
              <a:t>Pro výměru bolestného není rozhodující jmění škůdce nebo stupeň jeho zavinění, nýbrž stupeň poškození. 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5. Spoluodpovědnost poškozeného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Přispěje-li poškozený prodlením lékařské pomoci ke zhoršení svého stavu, nastupuje dělení škody</a:t>
            </a:r>
          </a:p>
        </p:txBody>
      </p:sp>
    </p:spTree>
    <p:extLst>
      <p:ext uri="{BB962C8B-B14F-4D97-AF65-F5344CB8AC3E}">
        <p14:creationId xmlns:p14="http://schemas.microsoft.com/office/powerpoint/2010/main" xmlns="" val="10188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sz="3200" b="1" dirty="0" smtClean="0"/>
              <a:t>Současná úprava je shodná</a:t>
            </a:r>
          </a:p>
          <a:p>
            <a:pPr marL="457200" indent="-457200">
              <a:buAutoNum type="arabicPeriod"/>
            </a:pPr>
            <a:r>
              <a:rPr lang="cs-CZ" sz="3200" b="1" dirty="0" smtClean="0"/>
              <a:t>Ne fixní částky, ale volné soudcovské uvážení</a:t>
            </a:r>
          </a:p>
          <a:p>
            <a:pPr marL="457200" indent="-457200">
              <a:buAutoNum type="arabicPeriod"/>
            </a:pPr>
            <a:r>
              <a:rPr lang="cs-CZ" sz="3200" b="1" dirty="0" smtClean="0"/>
              <a:t>Jiný způsob stanovení výše náhrady</a:t>
            </a:r>
          </a:p>
          <a:p>
            <a:pPr marL="457200" indent="-457200">
              <a:buAutoNum type="arabicPeriod"/>
            </a:pPr>
            <a:r>
              <a:rPr lang="cs-CZ" sz="3200" b="1" dirty="0" smtClean="0"/>
              <a:t>Kritéria jsou obdobná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3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340768"/>
            <a:ext cx="7772400" cy="479015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800" b="1" dirty="0" smtClean="0"/>
              <a:t>Jaká byla úprava náhrady nemajetkové újmy na zdraví v období tzv. první republiky?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/>
              <a:t>Z jakých principů úprava vycházela?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/>
              <a:t>Lze tyto principy a kritéria využít také dnes</a:t>
            </a:r>
            <a:r>
              <a:rPr lang="cs-CZ" sz="2800" dirty="0" smtClean="0"/>
              <a:t>?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1745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5538"/>
            <a:ext cx="8280920" cy="719286"/>
          </a:xfrm>
        </p:spPr>
        <p:txBody>
          <a:bodyPr/>
          <a:lstStyle/>
          <a:p>
            <a:r>
              <a:rPr lang="cs-CZ" dirty="0" smtClean="0"/>
              <a:t>Rozsah náhrady nemajetkové újmy na zdraví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2771800" y="2276872"/>
            <a:ext cx="3312368" cy="79208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Újma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971600" y="4077072"/>
            <a:ext cx="3312368" cy="79208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Škoda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5076056" y="4077072"/>
            <a:ext cx="3312368" cy="79208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Nemajetková újma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5148064" y="5445224"/>
            <a:ext cx="3312368" cy="115212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Bolestné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Ztížení společenského 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uplatnění</a:t>
            </a:r>
            <a:endParaRPr kumimoji="0" lang="cs-CZ" b="1" i="0" u="none" strike="noStrike" cap="none" normalizeH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baseline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</a:rPr>
              <a:t>(Ztráta</a:t>
            </a:r>
            <a: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</a:rPr>
              <a:t> lepšího zaopatřen</a:t>
            </a:r>
            <a:r>
              <a:rPr lang="cs-CZ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</a:rPr>
              <a:t>í)</a:t>
            </a: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9" name="Šipka dolů 8"/>
          <p:cNvSpPr/>
          <p:nvPr/>
        </p:nvSpPr>
        <p:spPr bwMode="auto">
          <a:xfrm>
            <a:off x="6588224" y="5013176"/>
            <a:ext cx="144016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82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§ 1325 </a:t>
            </a:r>
            <a:r>
              <a:rPr lang="cs-CZ" b="1" dirty="0" err="1" smtClean="0"/>
              <a:t>o.z.o</a:t>
            </a:r>
            <a:r>
              <a:rPr lang="cs-CZ" b="1" dirty="0" smtClean="0"/>
              <a:t>.: </a:t>
            </a:r>
          </a:p>
          <a:p>
            <a:pPr marL="0" indent="0" algn="just">
              <a:buNone/>
            </a:pPr>
            <a:endParaRPr lang="cs-CZ" b="1" dirty="0" smtClean="0"/>
          </a:p>
          <a:p>
            <a:pPr algn="just"/>
            <a:r>
              <a:rPr lang="cs-CZ" b="1" i="1" dirty="0" smtClean="0"/>
              <a:t>Kdo </a:t>
            </a:r>
            <a:r>
              <a:rPr lang="cs-CZ" b="1" i="1" dirty="0"/>
              <a:t>někoho poškodí na jeho těle</a:t>
            </a:r>
            <a:r>
              <a:rPr lang="cs-CZ" i="1" dirty="0"/>
              <a:t>, uhradí náklady na léčení poškozeného, nahradí mu ušlá výdělek anebo, stane-li se poškozený nezpůsobilým vydělávati, také výdělek, který mu budoucně ujde, </a:t>
            </a:r>
            <a:r>
              <a:rPr lang="cs-CZ" b="1" i="1" dirty="0"/>
              <a:t>a zaplatí mu, žádá-li toho, mimo to </a:t>
            </a:r>
            <a:r>
              <a:rPr lang="cs-CZ" b="1" i="1" u="sng" dirty="0"/>
              <a:t>bolestné přiměřené vyšetřeným okolnostem</a:t>
            </a:r>
            <a:r>
              <a:rPr lang="cs-CZ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800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444 odst. 1 zákona č. 40/1964, </a:t>
            </a:r>
            <a:r>
              <a:rPr lang="cs-CZ" dirty="0" err="1" smtClean="0"/>
              <a:t>obč</a:t>
            </a:r>
            <a:r>
              <a:rPr lang="cs-CZ" dirty="0" smtClean="0"/>
              <a:t>. zák. </a:t>
            </a:r>
          </a:p>
          <a:p>
            <a:endParaRPr lang="cs-CZ" dirty="0" smtClean="0"/>
          </a:p>
          <a:p>
            <a:r>
              <a:rPr lang="cs-CZ" dirty="0"/>
              <a:t>(1) Při </a:t>
            </a:r>
            <a:r>
              <a:rPr lang="cs-CZ" b="1" dirty="0"/>
              <a:t>škodě na zdraví </a:t>
            </a:r>
            <a:r>
              <a:rPr lang="cs-CZ" dirty="0"/>
              <a:t>se jednorázově odškodňují bolesti poškozeného a ztížení jeho společenského uplatnění.</a:t>
            </a:r>
            <a:br>
              <a:rPr lang="cs-CZ" dirty="0"/>
            </a:br>
            <a:r>
              <a:rPr lang="cs-CZ" dirty="0"/>
              <a:t>(2) Ministerstvo zdravotnictví stanoví v dohodě s Ministerstvem práce a sociálních věcí </a:t>
            </a:r>
            <a:r>
              <a:rPr lang="cs-CZ" b="1" u="sng" dirty="0"/>
              <a:t>vyhláškou</a:t>
            </a:r>
            <a:r>
              <a:rPr lang="cs-CZ" dirty="0"/>
              <a:t> výši, do které lze poskytnout </a:t>
            </a:r>
            <a:r>
              <a:rPr lang="cs-CZ" b="1" u="sng" dirty="0"/>
              <a:t>náhradu za bolest a za ztížení společenského uplatnění</a:t>
            </a:r>
            <a:r>
              <a:rPr lang="cs-CZ" dirty="0"/>
              <a:t>, a určování výše náhrady v jednotlivých případech.</a:t>
            </a:r>
          </a:p>
        </p:txBody>
      </p:sp>
    </p:spTree>
    <p:extLst>
      <p:ext uri="{BB962C8B-B14F-4D97-AF65-F5344CB8AC3E}">
        <p14:creationId xmlns:p14="http://schemas.microsoft.com/office/powerpoint/2010/main" xmlns="" val="171004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2958 zákona č. 89/2012 Sb., </a:t>
            </a:r>
            <a:r>
              <a:rPr lang="cs-CZ" dirty="0" err="1" smtClean="0"/>
              <a:t>obč</a:t>
            </a:r>
            <a:r>
              <a:rPr lang="cs-CZ" dirty="0" smtClean="0"/>
              <a:t>. zák. 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Při </a:t>
            </a:r>
            <a:r>
              <a:rPr lang="cs-CZ" b="1" dirty="0"/>
              <a:t>ublížení na zdraví </a:t>
            </a:r>
            <a:r>
              <a:rPr lang="cs-CZ" dirty="0"/>
              <a:t>odčiní škůdce újmu poškozeného peněžitou náhradou, vyvažující plně vytrpěné </a:t>
            </a:r>
            <a:r>
              <a:rPr lang="cs-CZ" b="1" dirty="0"/>
              <a:t>bolesti</a:t>
            </a:r>
            <a:r>
              <a:rPr lang="cs-CZ" dirty="0"/>
              <a:t> a </a:t>
            </a:r>
            <a:r>
              <a:rPr lang="cs-CZ" b="1" dirty="0"/>
              <a:t>další nemajetkové újmy</a:t>
            </a:r>
            <a:r>
              <a:rPr lang="cs-CZ" dirty="0"/>
              <a:t>; vznikla-li poškozením zdraví překážka lepší budoucnosti poškozeného, nahradí mu škůdce i </a:t>
            </a:r>
            <a:r>
              <a:rPr lang="cs-CZ" b="1" dirty="0"/>
              <a:t>ztížení společenského uplatnění</a:t>
            </a:r>
            <a:r>
              <a:rPr lang="cs-CZ" dirty="0"/>
              <a:t>. Nelze-li výši náhrady takto určit, stanoví se </a:t>
            </a:r>
            <a:r>
              <a:rPr lang="cs-CZ" b="1" u="sng" dirty="0"/>
              <a:t>podle zásad slušnosti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972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2478598"/>
              </p:ext>
            </p:extLst>
          </p:nvPr>
        </p:nvGraphicFramePr>
        <p:xfrm>
          <a:off x="900113" y="1773238"/>
          <a:ext cx="7772400" cy="2807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719658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>
                          <a:solidFill>
                            <a:schemeClr val="accent3"/>
                          </a:solidFill>
                        </a:rPr>
                        <a:t>o.z.o</a:t>
                      </a:r>
                      <a:r>
                        <a:rPr lang="cs-CZ" b="1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endParaRPr lang="cs-CZ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3"/>
                          </a:solidFill>
                        </a:rPr>
                        <a:t>„přiměřené</a:t>
                      </a:r>
                      <a:r>
                        <a:rPr lang="cs-CZ" b="1" baseline="0" dirty="0" smtClean="0">
                          <a:solidFill>
                            <a:schemeClr val="accent3"/>
                          </a:solidFill>
                        </a:rPr>
                        <a:t> okolnostem</a:t>
                      </a:r>
                      <a:r>
                        <a:rPr lang="cs-CZ" b="1" dirty="0" smtClean="0">
                          <a:solidFill>
                            <a:schemeClr val="accent3"/>
                          </a:solidFill>
                        </a:rPr>
                        <a:t>“</a:t>
                      </a:r>
                      <a:endParaRPr lang="cs-CZ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3"/>
                          </a:solidFill>
                        </a:rPr>
                        <a:t>40/1964</a:t>
                      </a:r>
                      <a:endParaRPr lang="cs-CZ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3"/>
                          </a:solidFill>
                        </a:rPr>
                        <a:t>Vyhláška</a:t>
                      </a:r>
                      <a:r>
                        <a:rPr lang="cs-CZ" b="1" baseline="0" dirty="0" smtClean="0">
                          <a:solidFill>
                            <a:schemeClr val="accent3"/>
                          </a:solidFill>
                        </a:rPr>
                        <a:t> s body</a:t>
                      </a:r>
                      <a:endParaRPr lang="cs-CZ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3"/>
                          </a:solidFill>
                        </a:rPr>
                        <a:t>89/2012</a:t>
                      </a:r>
                      <a:endParaRPr lang="cs-CZ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3"/>
                          </a:solidFill>
                        </a:rPr>
                        <a:t>Zásady slušnosti </a:t>
                      </a:r>
                      <a:endParaRPr lang="cs-CZ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497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712968" cy="503237"/>
          </a:xfrm>
        </p:spPr>
        <p:txBody>
          <a:bodyPr/>
          <a:lstStyle/>
          <a:p>
            <a:pPr algn="ctr"/>
            <a:r>
              <a:rPr lang="cs-CZ" dirty="0" smtClean="0"/>
              <a:t>Bolestné a ztížení společenského uplatnění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0633677"/>
              </p:ext>
            </p:extLst>
          </p:nvPr>
        </p:nvGraphicFramePr>
        <p:xfrm>
          <a:off x="971601" y="1844824"/>
          <a:ext cx="748883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err="1" smtClean="0">
                          <a:solidFill>
                            <a:schemeClr val="accent3"/>
                          </a:solidFill>
                        </a:rPr>
                        <a:t>o.z.o</a:t>
                      </a:r>
                      <a:r>
                        <a:rPr lang="cs-CZ" sz="4000" dirty="0" smtClean="0">
                          <a:solidFill>
                            <a:schemeClr val="accent3"/>
                          </a:solidFill>
                        </a:rPr>
                        <a:t>.</a:t>
                      </a:r>
                      <a:endParaRPr lang="cs-CZ" sz="400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solidFill>
                            <a:schemeClr val="accent3"/>
                          </a:solidFill>
                        </a:rPr>
                        <a:t>40/1964</a:t>
                      </a:r>
                      <a:endParaRPr lang="cs-CZ" sz="360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solidFill>
                            <a:schemeClr val="accent3"/>
                          </a:solidFill>
                        </a:rPr>
                        <a:t>89/2012</a:t>
                      </a:r>
                      <a:endParaRPr lang="cs-CZ" sz="320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4000" dirty="0" smtClean="0">
                          <a:solidFill>
                            <a:schemeClr val="accent3"/>
                          </a:solidFill>
                        </a:rPr>
                        <a:t>Bolestné</a:t>
                      </a:r>
                      <a:endParaRPr lang="cs-CZ" sz="400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accent3"/>
                          </a:solidFill>
                        </a:rPr>
                        <a:t>Bolestné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accent3"/>
                          </a:solidFill>
                        </a:rPr>
                        <a:t>Bolestné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accent3"/>
                          </a:solidFill>
                        </a:rPr>
                        <a:t>(ztráta lepšího zaopatření)</a:t>
                      </a:r>
                      <a:endParaRPr lang="cs-CZ" sz="240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accent3"/>
                          </a:solidFill>
                        </a:rPr>
                        <a:t>ZSU</a:t>
                      </a:r>
                      <a:endParaRPr lang="cs-CZ" sz="400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accent3"/>
                          </a:solidFill>
                        </a:rPr>
                        <a:t>ZSU</a:t>
                      </a:r>
                      <a:endParaRPr lang="cs-CZ" sz="4000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642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5538"/>
            <a:ext cx="8280920" cy="719286"/>
          </a:xfrm>
        </p:spPr>
        <p:txBody>
          <a:bodyPr/>
          <a:lstStyle/>
          <a:p>
            <a:r>
              <a:rPr lang="cs-CZ" dirty="0" smtClean="0"/>
              <a:t>Rozsah náhrady nemajetkové újmy na zdraví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2771800" y="2276872"/>
            <a:ext cx="3312368" cy="79208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Újma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971600" y="4077072"/>
            <a:ext cx="3312368" cy="79208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Škoda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5076056" y="4077072"/>
            <a:ext cx="3312368" cy="79208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Nemajetková újma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5148064" y="5445224"/>
            <a:ext cx="3312368" cy="1152128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Bolestné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Ztížení společenského </a:t>
            </a:r>
            <a:r>
              <a:rPr kumimoji="0" lang="cs-CZ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charset="0"/>
              </a:rPr>
              <a:t>uplatnění</a:t>
            </a:r>
            <a:endParaRPr kumimoji="0" lang="cs-CZ" b="1" i="0" u="none" strike="noStrike" cap="none" normalizeH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baseline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</a:rPr>
              <a:t>(Ztráta</a:t>
            </a:r>
            <a: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</a:rPr>
              <a:t> lepšího zaopatřen</a:t>
            </a:r>
            <a:r>
              <a:rPr lang="cs-CZ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charset="0"/>
              </a:rPr>
              <a:t>í)</a:t>
            </a: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9" name="Šipka dolů 8"/>
          <p:cNvSpPr/>
          <p:nvPr/>
        </p:nvSpPr>
        <p:spPr bwMode="auto">
          <a:xfrm>
            <a:off x="6588224" y="5013176"/>
            <a:ext cx="144016" cy="28803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559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3558(1)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(1)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(1)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(1)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(1)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(1)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(1)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(1)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59</TotalTime>
  <Words>487</Words>
  <Application>Microsoft Office PowerPoint</Application>
  <PresentationFormat>Předvádění na obrazovce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Motiv1</vt:lpstr>
      <vt:lpstr>BÉŽOVÁ TITL</vt:lpstr>
      <vt:lpstr>Bolestné v prvorepublikové judikatuře:  návrat ke kořenům? </vt:lpstr>
      <vt:lpstr>Snímek 2</vt:lpstr>
      <vt:lpstr>Rozsah náhrady nemajetkové újmy na zdraví</vt:lpstr>
      <vt:lpstr>Srovnání:</vt:lpstr>
      <vt:lpstr>Srovnání:</vt:lpstr>
      <vt:lpstr>Srovnání</vt:lpstr>
      <vt:lpstr>Snímek 7</vt:lpstr>
      <vt:lpstr>Bolestné a ztížení společenského uplatnění</vt:lpstr>
      <vt:lpstr>Rozsah náhrady nemajetkové újmy na zdraví</vt:lpstr>
      <vt:lpstr>Účel bolestného</vt:lpstr>
      <vt:lpstr>Způsob určení výše náhrady</vt:lpstr>
      <vt:lpstr>Role znalců </vt:lpstr>
      <vt:lpstr>Kritéria pro určení výše bolestného </vt:lpstr>
      <vt:lpstr>Snímek 14</vt:lpstr>
      <vt:lpstr>Závěr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Bolestné v judikatuře: návrat ke kořenům?</dc:title>
  <dc:creator>Mirka</dc:creator>
  <cp:lastModifiedBy>s</cp:lastModifiedBy>
  <cp:revision>10</cp:revision>
  <cp:lastPrinted>2016-09-19T16:22:39Z</cp:lastPrinted>
  <dcterms:created xsi:type="dcterms:W3CDTF">2016-07-31T19:07:12Z</dcterms:created>
  <dcterms:modified xsi:type="dcterms:W3CDTF">2016-09-20T07:03:49Z</dcterms:modified>
</cp:coreProperties>
</file>